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2.xml" ContentType="application/vnd.openxmlformats-officedocument.presentationml.comments+xml"/>
  <Override PartName="/ppt/notesSlides/notesSlide25.xml" ContentType="application/vnd.openxmlformats-officedocument.presentationml.notesSlide+xml"/>
  <Override PartName="/ppt/comments/comment3.xml" ContentType="application/vnd.openxmlformats-officedocument.presentationml.comments+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4.xml" ContentType="application/vnd.openxmlformats-officedocument.presentationml.comments+xml"/>
  <Override PartName="/ppt/notesSlides/notesSlide40.xml" ContentType="application/vnd.openxmlformats-officedocument.presentationml.notesSlide+xml"/>
  <Override PartName="/ppt/tags/tag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5.xml" ContentType="application/vnd.openxmlformats-officedocument.presentationml.comments+xml"/>
  <Override PartName="/ppt/notesSlides/notesSlide45.xml" ContentType="application/vnd.openxmlformats-officedocument.presentationml.notesSlide+xml"/>
  <Override PartName="/ppt/tags/tag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7.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8.xml" ContentType="application/vnd.openxmlformats-officedocument.presentationml.tags+xml"/>
  <Override PartName="/ppt/notesSlides/notesSlide67.xml" ContentType="application/vnd.openxmlformats-officedocument.presentationml.notesSlide+xml"/>
  <Override PartName="/ppt/tags/tag9.xml" ContentType="application/vnd.openxmlformats-officedocument.presentationml.tags+xml"/>
  <Override PartName="/ppt/notesSlides/notesSlide68.xml" ContentType="application/vnd.openxmlformats-officedocument.presentationml.notesSlide+xml"/>
  <Override PartName="/ppt/tags/tag10.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1.xml" ContentType="application/vnd.openxmlformats-officedocument.presentationml.tags+xml"/>
  <Override PartName="/ppt/notesSlides/notesSlide72.xml" ContentType="application/vnd.openxmlformats-officedocument.presentationml.notesSlide+xml"/>
  <Override PartName="/ppt/tags/tag12.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comments/comment6.xml" ContentType="application/vnd.openxmlformats-officedocument.presentationml.comment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98"/>
  </p:notesMasterIdLst>
  <p:sldIdLst>
    <p:sldId id="256" r:id="rId2"/>
    <p:sldId id="263" r:id="rId3"/>
    <p:sldId id="258" r:id="rId4"/>
    <p:sldId id="1281" r:id="rId5"/>
    <p:sldId id="1282" r:id="rId6"/>
    <p:sldId id="1283" r:id="rId7"/>
    <p:sldId id="1284" r:id="rId8"/>
    <p:sldId id="1285" r:id="rId9"/>
    <p:sldId id="1286" r:id="rId10"/>
    <p:sldId id="1287" r:id="rId11"/>
    <p:sldId id="1288" r:id="rId12"/>
    <p:sldId id="1290" r:id="rId13"/>
    <p:sldId id="1289" r:id="rId14"/>
    <p:sldId id="1291" r:id="rId15"/>
    <p:sldId id="257" r:id="rId16"/>
    <p:sldId id="1292" r:id="rId17"/>
    <p:sldId id="1293" r:id="rId18"/>
    <p:sldId id="266" r:id="rId19"/>
    <p:sldId id="267" r:id="rId20"/>
    <p:sldId id="1277" r:id="rId21"/>
    <p:sldId id="268" r:id="rId22"/>
    <p:sldId id="269" r:id="rId23"/>
    <p:sldId id="1258" r:id="rId24"/>
    <p:sldId id="279" r:id="rId25"/>
    <p:sldId id="280" r:id="rId26"/>
    <p:sldId id="281" r:id="rId27"/>
    <p:sldId id="1243" r:id="rId28"/>
    <p:sldId id="1260" r:id="rId29"/>
    <p:sldId id="271" r:id="rId30"/>
    <p:sldId id="284" r:id="rId31"/>
    <p:sldId id="1276" r:id="rId32"/>
    <p:sldId id="282" r:id="rId33"/>
    <p:sldId id="285" r:id="rId34"/>
    <p:sldId id="1228" r:id="rId35"/>
    <p:sldId id="1229" r:id="rId36"/>
    <p:sldId id="262" r:id="rId37"/>
    <p:sldId id="1257" r:id="rId38"/>
    <p:sldId id="1231" r:id="rId39"/>
    <p:sldId id="1275" r:id="rId40"/>
    <p:sldId id="287" r:id="rId41"/>
    <p:sldId id="272" r:id="rId42"/>
    <p:sldId id="299" r:id="rId43"/>
    <p:sldId id="1262" r:id="rId44"/>
    <p:sldId id="1248" r:id="rId45"/>
    <p:sldId id="288" r:id="rId46"/>
    <p:sldId id="1230" r:id="rId47"/>
    <p:sldId id="1236" r:id="rId48"/>
    <p:sldId id="1263" r:id="rId49"/>
    <p:sldId id="290" r:id="rId50"/>
    <p:sldId id="291" r:id="rId51"/>
    <p:sldId id="380" r:id="rId52"/>
    <p:sldId id="292" r:id="rId53"/>
    <p:sldId id="1278" r:id="rId54"/>
    <p:sldId id="273" r:id="rId55"/>
    <p:sldId id="1264" r:id="rId56"/>
    <p:sldId id="294" r:id="rId57"/>
    <p:sldId id="1237" r:id="rId58"/>
    <p:sldId id="1265" r:id="rId59"/>
    <p:sldId id="295" r:id="rId60"/>
    <p:sldId id="296" r:id="rId61"/>
    <p:sldId id="298" r:id="rId62"/>
    <p:sldId id="274" r:id="rId63"/>
    <p:sldId id="301" r:id="rId64"/>
    <p:sldId id="297" r:id="rId65"/>
    <p:sldId id="302" r:id="rId66"/>
    <p:sldId id="1266" r:id="rId67"/>
    <p:sldId id="304" r:id="rId68"/>
    <p:sldId id="303" r:id="rId69"/>
    <p:sldId id="1267" r:id="rId70"/>
    <p:sldId id="1268" r:id="rId71"/>
    <p:sldId id="1269" r:id="rId72"/>
    <p:sldId id="305" r:id="rId73"/>
    <p:sldId id="306" r:id="rId74"/>
    <p:sldId id="1270" r:id="rId75"/>
    <p:sldId id="1271" r:id="rId76"/>
    <p:sldId id="307" r:id="rId77"/>
    <p:sldId id="1204" r:id="rId78"/>
    <p:sldId id="1205" r:id="rId79"/>
    <p:sldId id="1279" r:id="rId80"/>
    <p:sldId id="275" r:id="rId81"/>
    <p:sldId id="1207" r:id="rId82"/>
    <p:sldId id="1208" r:id="rId83"/>
    <p:sldId id="1244" r:id="rId84"/>
    <p:sldId id="1210" r:id="rId85"/>
    <p:sldId id="1209" r:id="rId86"/>
    <p:sldId id="1274" r:id="rId87"/>
    <p:sldId id="1214" r:id="rId88"/>
    <p:sldId id="1215" r:id="rId89"/>
    <p:sldId id="1216" r:id="rId90"/>
    <p:sldId id="1217" r:id="rId91"/>
    <p:sldId id="1218" r:id="rId92"/>
    <p:sldId id="1212" r:id="rId93"/>
    <p:sldId id="1213" r:id="rId94"/>
    <p:sldId id="1295" r:id="rId95"/>
    <p:sldId id="1296" r:id="rId96"/>
    <p:sldId id="1297" r:id="rId97"/>
    <p:sldId id="1298" r:id="rId98"/>
    <p:sldId id="319" r:id="rId99"/>
    <p:sldId id="321" r:id="rId100"/>
    <p:sldId id="320" r:id="rId101"/>
    <p:sldId id="322" r:id="rId102"/>
    <p:sldId id="343" r:id="rId103"/>
    <p:sldId id="342" r:id="rId104"/>
    <p:sldId id="340" r:id="rId105"/>
    <p:sldId id="344" r:id="rId106"/>
    <p:sldId id="345" r:id="rId107"/>
    <p:sldId id="346" r:id="rId108"/>
    <p:sldId id="347" r:id="rId109"/>
    <p:sldId id="348" r:id="rId110"/>
    <p:sldId id="351" r:id="rId111"/>
    <p:sldId id="352" r:id="rId112"/>
    <p:sldId id="259" r:id="rId113"/>
    <p:sldId id="353" r:id="rId114"/>
    <p:sldId id="261" r:id="rId115"/>
    <p:sldId id="354" r:id="rId116"/>
    <p:sldId id="355" r:id="rId117"/>
    <p:sldId id="264" r:id="rId118"/>
    <p:sldId id="265" r:id="rId119"/>
    <p:sldId id="359" r:id="rId120"/>
    <p:sldId id="1299" r:id="rId121"/>
    <p:sldId id="1300" r:id="rId122"/>
    <p:sldId id="1301" r:id="rId123"/>
    <p:sldId id="1302" r:id="rId124"/>
    <p:sldId id="349" r:id="rId125"/>
    <p:sldId id="358" r:id="rId126"/>
    <p:sldId id="1303" r:id="rId127"/>
    <p:sldId id="367" r:id="rId128"/>
    <p:sldId id="368" r:id="rId129"/>
    <p:sldId id="369" r:id="rId130"/>
    <p:sldId id="1304" r:id="rId131"/>
    <p:sldId id="370" r:id="rId132"/>
    <p:sldId id="371" r:id="rId133"/>
    <p:sldId id="372" r:id="rId134"/>
    <p:sldId id="373" r:id="rId135"/>
    <p:sldId id="374" r:id="rId136"/>
    <p:sldId id="375" r:id="rId137"/>
    <p:sldId id="376" r:id="rId138"/>
    <p:sldId id="377" r:id="rId139"/>
    <p:sldId id="378" r:id="rId140"/>
    <p:sldId id="379" r:id="rId141"/>
    <p:sldId id="1305" r:id="rId142"/>
    <p:sldId id="364" r:id="rId143"/>
    <p:sldId id="381" r:id="rId144"/>
    <p:sldId id="382" r:id="rId145"/>
    <p:sldId id="383" r:id="rId146"/>
    <p:sldId id="385" r:id="rId147"/>
    <p:sldId id="387" r:id="rId148"/>
    <p:sldId id="643" r:id="rId149"/>
    <p:sldId id="388" r:id="rId150"/>
    <p:sldId id="389" r:id="rId151"/>
    <p:sldId id="391" r:id="rId152"/>
    <p:sldId id="395" r:id="rId153"/>
    <p:sldId id="393" r:id="rId154"/>
    <p:sldId id="396" r:id="rId155"/>
    <p:sldId id="390" r:id="rId156"/>
    <p:sldId id="392" r:id="rId157"/>
    <p:sldId id="397" r:id="rId158"/>
    <p:sldId id="398" r:id="rId159"/>
    <p:sldId id="399" r:id="rId160"/>
    <p:sldId id="400" r:id="rId161"/>
    <p:sldId id="401" r:id="rId162"/>
    <p:sldId id="402" r:id="rId163"/>
    <p:sldId id="403" r:id="rId164"/>
    <p:sldId id="404" r:id="rId165"/>
    <p:sldId id="405" r:id="rId166"/>
    <p:sldId id="406" r:id="rId167"/>
    <p:sldId id="407" r:id="rId168"/>
    <p:sldId id="408" r:id="rId169"/>
    <p:sldId id="442" r:id="rId170"/>
    <p:sldId id="502" r:id="rId171"/>
    <p:sldId id="501" r:id="rId172"/>
    <p:sldId id="270" r:id="rId173"/>
    <p:sldId id="418" r:id="rId174"/>
    <p:sldId id="419" r:id="rId175"/>
    <p:sldId id="420" r:id="rId176"/>
    <p:sldId id="421" r:id="rId177"/>
    <p:sldId id="409" r:id="rId178"/>
    <p:sldId id="1306" r:id="rId179"/>
    <p:sldId id="1307" r:id="rId180"/>
    <p:sldId id="410" r:id="rId181"/>
    <p:sldId id="411" r:id="rId182"/>
    <p:sldId id="416" r:id="rId183"/>
    <p:sldId id="412" r:id="rId184"/>
    <p:sldId id="413" r:id="rId185"/>
    <p:sldId id="414" r:id="rId186"/>
    <p:sldId id="415" r:id="rId187"/>
    <p:sldId id="422" r:id="rId188"/>
    <p:sldId id="384" r:id="rId189"/>
    <p:sldId id="423" r:id="rId190"/>
    <p:sldId id="424" r:id="rId191"/>
    <p:sldId id="425" r:id="rId192"/>
    <p:sldId id="426" r:id="rId193"/>
    <p:sldId id="427" r:id="rId194"/>
    <p:sldId id="428" r:id="rId195"/>
    <p:sldId id="429" r:id="rId196"/>
    <p:sldId id="430" r:id="rId197"/>
    <p:sldId id="431" r:id="rId198"/>
    <p:sldId id="433" r:id="rId199"/>
    <p:sldId id="432" r:id="rId200"/>
    <p:sldId id="434" r:id="rId201"/>
    <p:sldId id="435" r:id="rId202"/>
    <p:sldId id="443" r:id="rId203"/>
    <p:sldId id="436" r:id="rId204"/>
    <p:sldId id="441" r:id="rId205"/>
    <p:sldId id="444" r:id="rId206"/>
    <p:sldId id="446" r:id="rId207"/>
    <p:sldId id="445" r:id="rId208"/>
    <p:sldId id="447" r:id="rId209"/>
    <p:sldId id="448" r:id="rId210"/>
    <p:sldId id="450" r:id="rId211"/>
    <p:sldId id="449" r:id="rId212"/>
    <p:sldId id="452" r:id="rId213"/>
    <p:sldId id="453" r:id="rId214"/>
    <p:sldId id="454" r:id="rId215"/>
    <p:sldId id="464" r:id="rId216"/>
    <p:sldId id="465" r:id="rId217"/>
    <p:sldId id="455" r:id="rId218"/>
    <p:sldId id="456" r:id="rId219"/>
    <p:sldId id="457" r:id="rId220"/>
    <p:sldId id="458" r:id="rId221"/>
    <p:sldId id="459" r:id="rId222"/>
    <p:sldId id="460" r:id="rId223"/>
    <p:sldId id="461" r:id="rId224"/>
    <p:sldId id="462" r:id="rId225"/>
    <p:sldId id="463" r:id="rId226"/>
    <p:sldId id="466" r:id="rId227"/>
    <p:sldId id="1308" r:id="rId228"/>
    <p:sldId id="451" r:id="rId229"/>
    <p:sldId id="467" r:id="rId230"/>
    <p:sldId id="478" r:id="rId231"/>
    <p:sldId id="469" r:id="rId232"/>
    <p:sldId id="470" r:id="rId233"/>
    <p:sldId id="471" r:id="rId234"/>
    <p:sldId id="472" r:id="rId235"/>
    <p:sldId id="473" r:id="rId236"/>
    <p:sldId id="474" r:id="rId237"/>
    <p:sldId id="479" r:id="rId238"/>
    <p:sldId id="480" r:id="rId239"/>
    <p:sldId id="481" r:id="rId240"/>
    <p:sldId id="475" r:id="rId241"/>
    <p:sldId id="476" r:id="rId242"/>
    <p:sldId id="477" r:id="rId243"/>
    <p:sldId id="468" r:id="rId244"/>
    <p:sldId id="482" r:id="rId245"/>
    <p:sldId id="483" r:id="rId246"/>
    <p:sldId id="484" r:id="rId247"/>
    <p:sldId id="485" r:id="rId248"/>
    <p:sldId id="486" r:id="rId249"/>
    <p:sldId id="1309" r:id="rId250"/>
    <p:sldId id="487" r:id="rId251"/>
    <p:sldId id="488" r:id="rId252"/>
    <p:sldId id="489" r:id="rId253"/>
    <p:sldId id="490" r:id="rId254"/>
    <p:sldId id="276" r:id="rId255"/>
    <p:sldId id="491" r:id="rId256"/>
    <p:sldId id="492" r:id="rId257"/>
    <p:sldId id="493" r:id="rId258"/>
    <p:sldId id="494" r:id="rId259"/>
    <p:sldId id="495" r:id="rId260"/>
    <p:sldId id="496" r:id="rId261"/>
    <p:sldId id="497" r:id="rId262"/>
    <p:sldId id="498" r:id="rId263"/>
    <p:sldId id="499" r:id="rId264"/>
    <p:sldId id="516" r:id="rId265"/>
    <p:sldId id="515" r:id="rId266"/>
    <p:sldId id="536" r:id="rId267"/>
    <p:sldId id="537" r:id="rId268"/>
    <p:sldId id="538" r:id="rId269"/>
    <p:sldId id="539" r:id="rId270"/>
    <p:sldId id="540" r:id="rId271"/>
    <p:sldId id="541" r:id="rId272"/>
    <p:sldId id="542" r:id="rId273"/>
    <p:sldId id="543" r:id="rId274"/>
    <p:sldId id="544" r:id="rId275"/>
    <p:sldId id="1310" r:id="rId276"/>
    <p:sldId id="1311" r:id="rId277"/>
    <p:sldId id="1312" r:id="rId278"/>
    <p:sldId id="1315" r:id="rId279"/>
    <p:sldId id="1316" r:id="rId280"/>
    <p:sldId id="1317" r:id="rId281"/>
    <p:sldId id="1327" r:id="rId282"/>
    <p:sldId id="1319" r:id="rId283"/>
    <p:sldId id="1328" r:id="rId284"/>
    <p:sldId id="1321" r:id="rId285"/>
    <p:sldId id="1329" r:id="rId286"/>
    <p:sldId id="1330" r:id="rId287"/>
    <p:sldId id="1322" r:id="rId288"/>
    <p:sldId id="1332" r:id="rId289"/>
    <p:sldId id="1331" r:id="rId290"/>
    <p:sldId id="278" r:id="rId291"/>
    <p:sldId id="1323" r:id="rId292"/>
    <p:sldId id="1324" r:id="rId293"/>
    <p:sldId id="1325" r:id="rId294"/>
    <p:sldId id="283" r:id="rId295"/>
    <p:sldId id="1326" r:id="rId296"/>
    <p:sldId id="1318" r:id="rId297"/>
  </p:sldIdLst>
  <p:sldSz cx="9144000" cy="5143500" type="screen16x9"/>
  <p:notesSz cx="6858000" cy="9144000"/>
  <p:embeddedFontLst>
    <p:embeddedFont>
      <p:font typeface="Calibri" panose="020F0502020204030204" pitchFamily="34" charset="0"/>
      <p:regular r:id="rId299"/>
      <p:bold r:id="rId300"/>
      <p:italic r:id="rId301"/>
      <p:boldItalic r:id="rId302"/>
    </p:embeddedFont>
    <p:embeddedFont>
      <p:font typeface="Open Sans" panose="020B0606030504020204" pitchFamily="34" charset="0"/>
      <p:regular r:id="rId303"/>
      <p:bold r:id="rId304"/>
      <p:italic r:id="rId305"/>
      <p:boldItalic r:id="rId306"/>
    </p:embeddedFont>
    <p:embeddedFont>
      <p:font typeface="Ubuntu" panose="020B0504030602030204" pitchFamily="34" charset="0"/>
      <p:regular r:id="rId307"/>
      <p:bold r:id="rId308"/>
      <p:italic r:id="rId309"/>
      <p:boldItalic r:id="rId3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Front Material" id="{06868414-E2D6-0B46-90F3-EEA314384B49}">
          <p14:sldIdLst>
            <p14:sldId id="256"/>
            <p14:sldId id="263"/>
            <p14:sldId id="258"/>
            <p14:sldId id="1281"/>
            <p14:sldId id="1282"/>
            <p14:sldId id="1283"/>
            <p14:sldId id="1284"/>
            <p14:sldId id="1285"/>
            <p14:sldId id="1286"/>
            <p14:sldId id="1287"/>
            <p14:sldId id="1288"/>
            <p14:sldId id="1290"/>
            <p14:sldId id="1289"/>
            <p14:sldId id="1291"/>
          </p14:sldIdLst>
        </p14:section>
        <p14:section name="Stream Processing Essentials Intro" id="{4D82BC29-9740-0746-A5CA-917702832847}">
          <p14:sldIdLst>
            <p14:sldId id="257"/>
            <p14:sldId id="1292"/>
            <p14:sldId id="1293"/>
          </p14:sldIdLst>
        </p14:section>
        <p14:section name="Stream Processing Defined" id="{4BB4B39A-F584-F044-9398-2692E4ABA567}">
          <p14:sldIdLst>
            <p14:sldId id="266"/>
            <p14:sldId id="267"/>
            <p14:sldId id="1277"/>
            <p14:sldId id="268"/>
            <p14:sldId id="269"/>
            <p14:sldId id="1258"/>
            <p14:sldId id="279"/>
            <p14:sldId id="280"/>
            <p14:sldId id="281"/>
            <p14:sldId id="1243"/>
            <p14:sldId id="1260"/>
          </p14:sldIdLst>
        </p14:section>
        <p14:section name="Hazelcast Jet and Stream Processing" id="{36A2E306-C125-EB40-B9AF-A5943F716C31}">
          <p14:sldIdLst>
            <p14:sldId id="271"/>
            <p14:sldId id="284"/>
            <p14:sldId id="1276"/>
            <p14:sldId id="282"/>
            <p14:sldId id="285"/>
            <p14:sldId id="1228"/>
            <p14:sldId id="1229"/>
            <p14:sldId id="262"/>
            <p14:sldId id="1257"/>
            <p14:sldId id="1231"/>
            <p14:sldId id="1275"/>
            <p14:sldId id="287"/>
          </p14:sldIdLst>
        </p14:section>
        <p14:section name="Introducing the Pipleline API" id="{74C15004-9C5E-0D47-A1EA-3CF52ACC5CF3}">
          <p14:sldIdLst>
            <p14:sldId id="272"/>
            <p14:sldId id="299"/>
            <p14:sldId id="1262"/>
            <p14:sldId id="1248"/>
            <p14:sldId id="288"/>
            <p14:sldId id="1230"/>
            <p14:sldId id="1236"/>
            <p14:sldId id="1263"/>
          </p14:sldIdLst>
        </p14:section>
        <p14:section name="Jet Demo 1" id="{B61C0EF4-0CCA-CC42-897B-89EB34426EDD}">
          <p14:sldIdLst/>
        </p14:section>
        <p14:section name="Stream Processing Essentials Lab 1" id="{0FF6FBC2-5E9B-0844-AD3A-DCB362C036A3}">
          <p14:sldIdLst>
            <p14:sldId id="290"/>
            <p14:sldId id="291"/>
            <p14:sldId id="380"/>
            <p14:sldId id="292"/>
          </p14:sldIdLst>
        </p14:section>
        <p14:section name="Break 1" id="{A362D7F2-9DD0-0648-9F94-588E9958D7CB}">
          <p14:sldIdLst>
            <p14:sldId id="1278"/>
          </p14:sldIdLst>
        </p14:section>
        <p14:section name="Data Enrichment APIs" id="{14A0D957-7907-3741-8D87-95227A5844D2}">
          <p14:sldIdLst>
            <p14:sldId id="273"/>
            <p14:sldId id="1264"/>
            <p14:sldId id="294"/>
            <p14:sldId id="1237"/>
          </p14:sldIdLst>
        </p14:section>
        <p14:section name="Stream Processing Essentials Lab 2" id="{E1D96FFF-6651-794E-B5E2-6C1DA2316A76}">
          <p14:sldIdLst>
            <p14:sldId id="1265"/>
            <p14:sldId id="295"/>
            <p14:sldId id="296"/>
            <p14:sldId id="298"/>
          </p14:sldIdLst>
        </p14:section>
        <p14:section name="Aggregations and Stateful Streaming" id="{04442C33-0DF1-4348-8EDD-6BDEA93D7C14}">
          <p14:sldIdLst>
            <p14:sldId id="274"/>
            <p14:sldId id="301"/>
            <p14:sldId id="297"/>
            <p14:sldId id="302"/>
            <p14:sldId id="1266"/>
          </p14:sldIdLst>
        </p14:section>
        <p14:section name="Stream Processing Essentials Lab 3" id="{A86FC783-3C48-004E-9840-75488C48D71D}">
          <p14:sldIdLst>
            <p14:sldId id="304"/>
          </p14:sldIdLst>
        </p14:section>
        <p14:section name="Windows and Timestamps" id="{C5B03BD0-64C5-5449-9412-46F6CB6F0104}">
          <p14:sldIdLst>
            <p14:sldId id="303"/>
            <p14:sldId id="1267"/>
            <p14:sldId id="1268"/>
            <p14:sldId id="1269"/>
          </p14:sldIdLst>
        </p14:section>
        <p14:section name="Stream Processing Essentials Lab 4" id="{88B5E87B-ED90-1D4D-B0FD-2A82051236CB}">
          <p14:sldIdLst>
            <p14:sldId id="305"/>
          </p14:sldIdLst>
        </p14:section>
        <p14:section name="Grouping" id="{6AE6737B-266A-C642-8B3B-3D391BC8CD5A}">
          <p14:sldIdLst>
            <p14:sldId id="306"/>
            <p14:sldId id="1270"/>
            <p14:sldId id="1271"/>
          </p14:sldIdLst>
        </p14:section>
        <p14:section name="Stream Processing Essentials Lab 5" id="{E7DDC6CC-D174-114A-A05F-91A98686882F}">
          <p14:sldIdLst>
            <p14:sldId id="307"/>
            <p14:sldId id="1204"/>
            <p14:sldId id="1205"/>
          </p14:sldIdLst>
        </p14:section>
        <p14:section name="Lunch 1" id="{6E97025E-4D13-D745-9D5F-B8172B771F28}">
          <p14:sldIdLst>
            <p14:sldId id="1279"/>
          </p14:sldIdLst>
        </p14:section>
        <p14:section name="Scaling and Operations" id="{2BB5E107-38A7-E443-85F5-C443B06E50A6}">
          <p14:sldIdLst>
            <p14:sldId id="275"/>
            <p14:sldId id="1207"/>
            <p14:sldId id="1208"/>
            <p14:sldId id="1244"/>
            <p14:sldId id="1210"/>
            <p14:sldId id="1209"/>
            <p14:sldId id="1274"/>
            <p14:sldId id="1214"/>
            <p14:sldId id="1215"/>
            <p14:sldId id="1216"/>
            <p14:sldId id="1217"/>
            <p14:sldId id="1218"/>
            <p14:sldId id="1212"/>
            <p14:sldId id="1213"/>
          </p14:sldIdLst>
        </p14:section>
        <p14:section name="Q and A 1" id="{CA06826F-C80D-B64A-A820-FD268B178C6F}">
          <p14:sldIdLst>
            <p14:sldId id="1295"/>
          </p14:sldIdLst>
        </p14:section>
        <p14:section name="IMDG Introduction" id="{A6F31306-53C0-2641-8BD1-A481C53A9C3C}">
          <p14:sldIdLst>
            <p14:sldId id="1296"/>
            <p14:sldId id="1297"/>
            <p14:sldId id="1298"/>
          </p14:sldIdLst>
        </p14:section>
        <p14:section name="Topologies" id="{8D5FE92F-D8EA-EE42-AD91-3AD70E30FCA7}">
          <p14:sldIdLst>
            <p14:sldId id="319"/>
            <p14:sldId id="321"/>
            <p14:sldId id="320"/>
            <p14:sldId id="322"/>
          </p14:sldIdLst>
        </p14:section>
        <p14:section name="Discovery" id="{E65B772B-DBE7-104A-AF16-7AF987E91F62}">
          <p14:sldIdLst>
            <p14:sldId id="343"/>
            <p14:sldId id="342"/>
            <p14:sldId id="340"/>
            <p14:sldId id="344"/>
            <p14:sldId id="345"/>
            <p14:sldId id="346"/>
            <p14:sldId id="347"/>
            <p14:sldId id="348"/>
          </p14:sldIdLst>
        </p14:section>
        <p14:section name="Partitioning" id="{5B441678-9081-8D4A-BAB9-DF4096B54FFB}">
          <p14:sldIdLst>
            <p14:sldId id="351"/>
            <p14:sldId id="352"/>
            <p14:sldId id="259"/>
            <p14:sldId id="353"/>
            <p14:sldId id="261"/>
            <p14:sldId id="354"/>
            <p14:sldId id="355"/>
            <p14:sldId id="264"/>
            <p14:sldId id="265"/>
            <p14:sldId id="359"/>
            <p14:sldId id="1299"/>
            <p14:sldId id="1300"/>
            <p14:sldId id="1301"/>
            <p14:sldId id="1302"/>
            <p14:sldId id="349"/>
          </p14:sldIdLst>
        </p14:section>
        <p14:section name="IMDG Lab Partitioning" id="{20144C3A-EFAE-8141-8706-679D956E0D2B}">
          <p14:sldIdLst>
            <p14:sldId id="358"/>
          </p14:sldIdLst>
        </p14:section>
        <p14:section name="Break 2" id="{EA4A8B55-89DC-0848-A4A0-F9150FACD767}">
          <p14:sldIdLst>
            <p14:sldId id="1303"/>
          </p14:sldIdLst>
        </p14:section>
        <p14:section name="Expiration and Eviction" id="{E269EE37-7F4A-2D42-8A31-AB3607D5BCB6}">
          <p14:sldIdLst>
            <p14:sldId id="367"/>
            <p14:sldId id="368"/>
            <p14:sldId id="369"/>
            <p14:sldId id="1304"/>
            <p14:sldId id="370"/>
            <p14:sldId id="371"/>
            <p14:sldId id="372"/>
            <p14:sldId id="373"/>
            <p14:sldId id="374"/>
            <p14:sldId id="375"/>
            <p14:sldId id="376"/>
            <p14:sldId id="377"/>
            <p14:sldId id="378"/>
          </p14:sldIdLst>
        </p14:section>
        <p14:section name="IMDG Lab Eviction" id="{BC31F293-B08F-8246-A33D-E29B6AF1F3E8}">
          <p14:sldIdLst>
            <p14:sldId id="379"/>
          </p14:sldIdLst>
        </p14:section>
        <p14:section name="HD Memory" id="{CB46991F-2218-1E47-A126-133F1BFEEDCB}">
          <p14:sldIdLst>
            <p14:sldId id="1305"/>
            <p14:sldId id="364"/>
            <p14:sldId id="381"/>
            <p14:sldId id="382"/>
            <p14:sldId id="383"/>
          </p14:sldIdLst>
        </p14:section>
        <p14:section name="Persistence Patterns" id="{129A769C-5514-EF41-A30B-346F00E27F8E}">
          <p14:sldIdLst>
            <p14:sldId id="385"/>
            <p14:sldId id="387"/>
            <p14:sldId id="643"/>
            <p14:sldId id="388"/>
            <p14:sldId id="389"/>
            <p14:sldId id="391"/>
            <p14:sldId id="395"/>
            <p14:sldId id="393"/>
            <p14:sldId id="396"/>
            <p14:sldId id="390"/>
            <p14:sldId id="392"/>
            <p14:sldId id="397"/>
            <p14:sldId id="398"/>
          </p14:sldIdLst>
        </p14:section>
        <p14:section name="IMap Predicates and Queries" id="{A798F53A-9A8B-4C41-A04E-92A58D60015A}">
          <p14:sldIdLst>
            <p14:sldId id="399"/>
            <p14:sldId id="400"/>
            <p14:sldId id="401"/>
            <p14:sldId id="402"/>
            <p14:sldId id="403"/>
            <p14:sldId id="404"/>
            <p14:sldId id="405"/>
            <p14:sldId id="406"/>
            <p14:sldId id="407"/>
            <p14:sldId id="408"/>
            <p14:sldId id="442"/>
            <p14:sldId id="502"/>
            <p14:sldId id="501"/>
            <p14:sldId id="270"/>
            <p14:sldId id="418"/>
            <p14:sldId id="419"/>
            <p14:sldId id="420"/>
            <p14:sldId id="421"/>
          </p14:sldIdLst>
        </p14:section>
        <p14:section name="IMDG Lab Queries" id="{7FE9ABBC-C7B0-D046-A466-F5FF74692D3E}">
          <p14:sldIdLst>
            <p14:sldId id="409"/>
          </p14:sldIdLst>
        </p14:section>
        <p14:section name="End of Day 1" id="{2684A2CC-CC1B-1349-9DC7-26880001D46E}">
          <p14:sldIdLst>
            <p14:sldId id="1306"/>
          </p14:sldIdLst>
        </p14:section>
        <p14:section name="Q and A 2" id="{249EF1E9-E0C0-5D41-99AE-DD7AF068A344}">
          <p14:sldIdLst>
            <p14:sldId id="1307"/>
          </p14:sldIdLst>
        </p14:section>
        <p14:section name="Indexing" id="{28B3CB50-C742-2E40-B9BB-A431B3F3C27E}">
          <p14:sldIdLst>
            <p14:sldId id="410"/>
            <p14:sldId id="411"/>
            <p14:sldId id="416"/>
            <p14:sldId id="412"/>
            <p14:sldId id="413"/>
            <p14:sldId id="414"/>
            <p14:sldId id="415"/>
          </p14:sldIdLst>
        </p14:section>
        <p14:section name="Serialization" id="{33197B07-72A4-BA49-A374-47ADFE57E6BA}">
          <p14:sldIdLst>
            <p14:sldId id="422"/>
            <p14:sldId id="384"/>
            <p14:sldId id="423"/>
            <p14:sldId id="424"/>
            <p14:sldId id="425"/>
            <p14:sldId id="426"/>
            <p14:sldId id="427"/>
            <p14:sldId id="428"/>
            <p14:sldId id="429"/>
            <p14:sldId id="430"/>
            <p14:sldId id="431"/>
            <p14:sldId id="433"/>
            <p14:sldId id="432"/>
            <p14:sldId id="434"/>
            <p14:sldId id="435"/>
          </p14:sldIdLst>
        </p14:section>
        <p14:section name="Runnables and Callables" id="{1832E0A9-F310-0640-8C97-F99CE438F1CA}">
          <p14:sldIdLst>
            <p14:sldId id="443"/>
            <p14:sldId id="436"/>
            <p14:sldId id="441"/>
            <p14:sldId id="444"/>
            <p14:sldId id="446"/>
            <p14:sldId id="445"/>
            <p14:sldId id="447"/>
            <p14:sldId id="448"/>
          </p14:sldIdLst>
        </p14:section>
        <p14:section name="IMDG Lab Executor Service" id="{017AD76E-98C1-D64A-833B-85835D9B1244}">
          <p14:sldIdLst>
            <p14:sldId id="450"/>
          </p14:sldIdLst>
        </p14:section>
        <p14:section name="Entry Processors" id="{F5ADA17D-811B-C44D-A461-8CBE5016D1DD}">
          <p14:sldIdLst>
            <p14:sldId id="449"/>
            <p14:sldId id="452"/>
            <p14:sldId id="453"/>
            <p14:sldId id="454"/>
            <p14:sldId id="464"/>
            <p14:sldId id="465"/>
            <p14:sldId id="455"/>
            <p14:sldId id="456"/>
            <p14:sldId id="457"/>
            <p14:sldId id="458"/>
            <p14:sldId id="459"/>
            <p14:sldId id="460"/>
            <p14:sldId id="461"/>
            <p14:sldId id="462"/>
            <p14:sldId id="463"/>
          </p14:sldIdLst>
        </p14:section>
        <p14:section name="IMDG Lab Entry Processors" id="{0DC34881-EADD-9A4E-871A-30DB790D788E}">
          <p14:sldIdLst>
            <p14:sldId id="466"/>
          </p14:sldIdLst>
        </p14:section>
        <p14:section name="Break 3" id="{FECF477F-F316-BB47-BDC9-046899F532BF}">
          <p14:sldIdLst>
            <p14:sldId id="1308"/>
          </p14:sldIdLst>
        </p14:section>
        <p14:section name="Entry Listeners and Interceptors" id="{C0F2DE5F-73AB-6E42-B855-C1660B379F99}">
          <p14:sldIdLst>
            <p14:sldId id="451"/>
            <p14:sldId id="467"/>
            <p14:sldId id="478"/>
            <p14:sldId id="469"/>
            <p14:sldId id="470"/>
            <p14:sldId id="471"/>
            <p14:sldId id="472"/>
            <p14:sldId id="473"/>
            <p14:sldId id="474"/>
            <p14:sldId id="479"/>
            <p14:sldId id="480"/>
            <p14:sldId id="481"/>
            <p14:sldId id="475"/>
            <p14:sldId id="476"/>
            <p14:sldId id="477"/>
            <p14:sldId id="468"/>
          </p14:sldIdLst>
        </p14:section>
        <p14:section name="IQueue, ITopic and Ring Buffers" id="{2C388445-1DF9-2645-BB12-14518AF997C2}">
          <p14:sldIdLst>
            <p14:sldId id="482"/>
            <p14:sldId id="483"/>
            <p14:sldId id="484"/>
            <p14:sldId id="485"/>
            <p14:sldId id="486"/>
            <p14:sldId id="1309"/>
            <p14:sldId id="487"/>
            <p14:sldId id="488"/>
            <p14:sldId id="489"/>
            <p14:sldId id="490"/>
            <p14:sldId id="276"/>
            <p14:sldId id="491"/>
            <p14:sldId id="492"/>
            <p14:sldId id="493"/>
            <p14:sldId id="494"/>
            <p14:sldId id="495"/>
            <p14:sldId id="496"/>
            <p14:sldId id="497"/>
            <p14:sldId id="498"/>
            <p14:sldId id="499"/>
          </p14:sldIdLst>
        </p14:section>
        <p14:section name="Threading Model" id="{02B09F31-BDDD-6C4F-846E-46E6C29B95A2}">
          <p14:sldIdLst>
            <p14:sldId id="516"/>
            <p14:sldId id="515"/>
            <p14:sldId id="536"/>
            <p14:sldId id="537"/>
            <p14:sldId id="538"/>
            <p14:sldId id="539"/>
            <p14:sldId id="540"/>
            <p14:sldId id="541"/>
            <p14:sldId id="542"/>
            <p14:sldId id="543"/>
            <p14:sldId id="544"/>
          </p14:sldIdLst>
        </p14:section>
        <p14:section name="Q and A 3" id="{EE9A780F-FC0B-F94F-9651-A1AE7C8BF597}">
          <p14:sldIdLst>
            <p14:sldId id="1310"/>
          </p14:sldIdLst>
        </p14:section>
        <p14:section name="Luch 2" id="{98A9D6AC-A3FD-DF48-B9DE-AB1EA9AD407B}">
          <p14:sldIdLst>
            <p14:sldId id="1311"/>
          </p14:sldIdLst>
        </p14:section>
        <p14:section name="Comprehensive Lab" id="{C849938B-48C4-CB48-B70E-EADF52F10F82}">
          <p14:sldIdLst>
            <p14:sldId id="1312"/>
            <p14:sldId id="1315"/>
            <p14:sldId id="1316"/>
            <p14:sldId id="1317"/>
            <p14:sldId id="1327"/>
            <p14:sldId id="1319"/>
            <p14:sldId id="1328"/>
            <p14:sldId id="1321"/>
            <p14:sldId id="1329"/>
            <p14:sldId id="1330"/>
            <p14:sldId id="1322"/>
            <p14:sldId id="1332"/>
            <p14:sldId id="1331"/>
            <p14:sldId id="278"/>
            <p14:sldId id="1323"/>
            <p14:sldId id="1324"/>
            <p14:sldId id="1325"/>
            <p14:sldId id="283"/>
            <p14:sldId id="1326"/>
            <p14:sldId id="13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dy Appleton" initials="HA" lastIdx="6" clrIdx="0">
    <p:extLst>
      <p:ext uri="{19B8F6BF-5375-455C-9EA6-DF929625EA0E}">
        <p15:presenceInfo xmlns:p15="http://schemas.microsoft.com/office/powerpoint/2012/main" userId="S::hendy.appleton@hazelcast.com::9ac1931e-c6eb-4cb0-96a6-161118696cd9" providerId="AD"/>
      </p:ext>
    </p:extLst>
  </p:cmAuthor>
  <p:cmAuthor id="2" name="Randy May" initials="RM" lastIdx="5" clrIdx="1">
    <p:extLst>
      <p:ext uri="{19B8F6BF-5375-455C-9EA6-DF929625EA0E}">
        <p15:presenceInfo xmlns:p15="http://schemas.microsoft.com/office/powerpoint/2012/main" userId="S::randy.may@hazelcast.com::93d7a6a2-7a27-421b-aa89-e52ec48ac97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DE1"/>
    <a:srgbClr val="FFFFFF"/>
    <a:srgbClr val="F3F3F3"/>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6"/>
    <p:restoredTop sz="77551"/>
  </p:normalViewPr>
  <p:slideViewPr>
    <p:cSldViewPr snapToGrid="0" snapToObjects="1">
      <p:cViewPr varScale="1">
        <p:scale>
          <a:sx n="130" d="100"/>
          <a:sy n="130" d="100"/>
        </p:scale>
        <p:origin x="1520" y="192"/>
      </p:cViewPr>
      <p:guideLst/>
    </p:cSldViewPr>
  </p:slideViewPr>
  <p:notesTextViewPr>
    <p:cViewPr>
      <p:scale>
        <a:sx n="125" d="100"/>
        <a:sy n="125" d="100"/>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font" Target="fonts/font6.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ableStyles" Target="tableStyle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font" Target="fonts/font8.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font" Target="fonts/font9.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font" Target="fonts/font10.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font" Target="fonts/font1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12.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font" Target="fonts/font2.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commentAuthors" Target="commentAuthor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5.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font" Target="fonts/font7.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11-14T09:59:48.870" idx="1">
    <p:pos x="10" y="10"/>
    <p:text>I would like to rework this to more accurately describe the Hadoop model. At the same time, use this slide and the next to relate the two processing modes to machine learning.  Conventional big data platforms are good for training.  Streaming is good for operationalizing.</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11-14T10:07:44.189" idx="2">
    <p:pos x="698" y="1230"/>
    <p:text>More here.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11-14T10:08:30.410" idx="3">
    <p:pos x="10" y="10"/>
    <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11-14T10:55:36.025" idx="4">
    <p:pos x="10" y="10"/>
    <p:text/>
    <p:extLst>
      <p:ext uri="{C676402C-5697-4E1C-873F-D02D1690AC5C}">
        <p15:threadingInfo xmlns:p15="http://schemas.microsoft.com/office/powerpoint/2012/main" timeZoneBias="300"/>
      </p:ext>
    </p:extLst>
  </p:cm>
  <p:cm authorId="2" dt="2019-11-14T10:55:44.262" idx="5">
    <p:pos x="106" y="106"/>
    <p:text>Add links to all documentation - better yet, just insist that they pull it up.</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4-24T18:04:11.101" idx="3">
    <p:pos x="640" y="240"/>
    <p:text>SSEs asked for concrete examples in the course. I made this one up - if it doesn't work, please add one of your own!!!</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5-04T22:15:14.061" idx="5">
    <p:pos x="10" y="10"/>
    <p:text>This entire section needs revisiting</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158750" marR="0" lvl="0"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Star_schema"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77756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3cdc7d8a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3cdc7d8a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22222"/>
                </a:solidFill>
                <a:highlight>
                  <a:schemeClr val="lt1"/>
                </a:highlight>
              </a:rPr>
              <a:t>Why partitions are important is that they provide data redundancy - one of two reasons you implement </a:t>
            </a:r>
            <a:r>
              <a:rPr lang="en" sz="1200" dirty="0" err="1">
                <a:solidFill>
                  <a:srgbClr val="222222"/>
                </a:solidFill>
                <a:highlight>
                  <a:schemeClr val="lt1"/>
                </a:highlight>
              </a:rPr>
              <a:t>Hazelcast</a:t>
            </a:r>
            <a:r>
              <a:rPr lang="en" sz="1200" dirty="0">
                <a:solidFill>
                  <a:srgbClr val="222222"/>
                </a:solidFill>
                <a:highlight>
                  <a:schemeClr val="lt1"/>
                </a:highlight>
              </a:rPr>
              <a:t> in a cluster. (The other is increased performance, which we cover in another course.) Each cluster member is the primary owner of some partitions, and the backup owner of others. Your data read-writes will be done from the primary partition, and </a:t>
            </a:r>
            <a:r>
              <a:rPr lang="en" sz="1200" dirty="0" err="1">
                <a:solidFill>
                  <a:srgbClr val="222222"/>
                </a:solidFill>
                <a:highlight>
                  <a:schemeClr val="lt1"/>
                </a:highlight>
              </a:rPr>
              <a:t>Hazelcast</a:t>
            </a:r>
            <a:r>
              <a:rPr lang="en" sz="1200" dirty="0">
                <a:solidFill>
                  <a:srgbClr val="222222"/>
                </a:solidFill>
                <a:highlight>
                  <a:schemeClr val="lt1"/>
                </a:highlight>
              </a:rPr>
              <a:t> will replicate the data automatically to the backup.</a:t>
            </a:r>
            <a:endParaRPr sz="1200" dirty="0">
              <a:solidFill>
                <a:srgbClr val="222222"/>
              </a:solidFill>
              <a:highlight>
                <a:schemeClr val="lt1"/>
              </a:highlight>
            </a:endParaRPr>
          </a:p>
          <a:p>
            <a:pPr marL="0" lvl="0" indent="0" algn="l" rtl="0">
              <a:spcBef>
                <a:spcPts val="0"/>
              </a:spcBef>
              <a:spcAft>
                <a:spcPts val="0"/>
              </a:spcAft>
              <a:buNone/>
            </a:pPr>
            <a:endParaRPr sz="1200" dirty="0">
              <a:solidFill>
                <a:srgbClr val="222222"/>
              </a:solidFill>
              <a:highlight>
                <a:schemeClr val="lt1"/>
              </a:highlight>
            </a:endParaRPr>
          </a:p>
          <a:p>
            <a:pPr marL="0" lvl="0" indent="0" algn="l" rtl="0">
              <a:spcBef>
                <a:spcPts val="0"/>
              </a:spcBef>
              <a:spcAft>
                <a:spcPts val="0"/>
              </a:spcAft>
              <a:buNone/>
            </a:pPr>
            <a:r>
              <a:rPr lang="en" sz="1200" dirty="0">
                <a:solidFill>
                  <a:srgbClr val="222222"/>
                </a:solidFill>
                <a:highlight>
                  <a:schemeClr val="lt1"/>
                </a:highlight>
              </a:rPr>
              <a:t>Each member of the cluster also keeps a partition table that lists which cluster member is primary and backup for each partition. </a:t>
            </a:r>
            <a:endParaRPr sz="1200" dirty="0">
              <a:solidFill>
                <a:srgbClr val="222222"/>
              </a:solidFill>
              <a:highlight>
                <a:schemeClr val="lt1"/>
              </a:highlight>
            </a:endParaRPr>
          </a:p>
          <a:p>
            <a:pPr marL="0" lvl="0" indent="0" algn="l" rtl="0">
              <a:spcBef>
                <a:spcPts val="0"/>
              </a:spcBef>
              <a:spcAft>
                <a:spcPts val="0"/>
              </a:spcAft>
              <a:buNone/>
            </a:pPr>
            <a:endParaRPr sz="1200" dirty="0">
              <a:solidFill>
                <a:srgbClr val="222222"/>
              </a:solidFill>
              <a:highlight>
                <a:schemeClr val="lt1"/>
              </a:highlight>
            </a:endParaRPr>
          </a:p>
          <a:p>
            <a:pPr marL="0" lvl="0" indent="0" algn="l" rtl="0">
              <a:spcBef>
                <a:spcPts val="0"/>
              </a:spcBef>
              <a:spcAft>
                <a:spcPts val="0"/>
              </a:spcAft>
              <a:buNone/>
            </a:pPr>
            <a:r>
              <a:rPr lang="en" sz="1200" dirty="0">
                <a:solidFill>
                  <a:srgbClr val="222222"/>
                </a:solidFill>
                <a:highlight>
                  <a:schemeClr val="lt1"/>
                </a:highlight>
              </a:rPr>
              <a:t>In order to keep all the members in sync, the oldest member of the cluster periodically sends the table contents to all other cluster members. The default interval for these updates is 15 seconds, but you can adjust that if needed.</a:t>
            </a:r>
            <a:endParaRPr sz="1200" dirty="0">
              <a:solidFill>
                <a:srgbClr val="222222"/>
              </a:solidFill>
              <a:highlight>
                <a:schemeClr val="lt1"/>
              </a:highligh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49048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47f7eda4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47f7eda4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you add a member to the cluster,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err="1"/>
              <a:t>Hazelcast</a:t>
            </a:r>
            <a:r>
              <a:rPr lang="en" dirty="0"/>
              <a:t> automatically rebalances the distribution of partitions so that each member has an equal number of primary and backup partitions. </a:t>
            </a:r>
            <a:r>
              <a:rPr lang="en" dirty="0" err="1"/>
              <a:t>Hazelcast</a:t>
            </a:r>
            <a:r>
              <a:rPr lang="en" dirty="0"/>
              <a:t> uses a rebalancing algorithm that moves the fewest number of partitions possible while ensuring an equal load across all cluster members.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oldest member creates an updated table, then sends it to all the cluster members. </a:t>
            </a:r>
            <a:endParaRPr dirty="0"/>
          </a:p>
        </p:txBody>
      </p:sp>
    </p:spTree>
    <p:extLst>
      <p:ext uri="{BB962C8B-B14F-4D97-AF65-F5344CB8AC3E}">
        <p14:creationId xmlns:p14="http://schemas.microsoft.com/office/powerpoint/2010/main" val="29012165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3cdc7d8a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3cdc7d8a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a member leaves the cluster, </a:t>
            </a:r>
            <a:endParaRPr dirty="0"/>
          </a:p>
          <a:p>
            <a:pPr marL="0" lvl="0" indent="0" algn="l" rtl="0">
              <a:spcBef>
                <a:spcPts val="0"/>
              </a:spcBef>
              <a:spcAft>
                <a:spcPts val="0"/>
              </a:spcAft>
              <a:buNone/>
            </a:pPr>
            <a:r>
              <a:rPr lang="en" dirty="0"/>
              <a:t>whether through failure or because it was shut down,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members that held the backup copy of the affected partitions become the primary for those partitions.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err="1"/>
              <a:t>Hazelcast</a:t>
            </a:r>
            <a:r>
              <a:rPr lang="en" dirty="0"/>
              <a:t> then rebalances the backup distribution so that the load is again shared equally by all members.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the failed member was the oldest member, the next oldest member in the cluster takes over the table distribution duties. </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66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3cdc7d8a9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3cdc7d8a9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you’re sitting there thinking, “I’m an app developer - why do I care about the details of how my data is shifted around in memory?”... well, here’s two things you need to understand as you’re working on your code.</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arenR"/>
            </a:pPr>
            <a:r>
              <a:rPr lang="en" dirty="0"/>
              <a:t>You need to understand the difference between a synchronous backup and an asynchronous backup,</a:t>
            </a:r>
            <a:endParaRPr dirty="0"/>
          </a:p>
          <a:p>
            <a:pPr marL="457200" lvl="0" indent="-298450" algn="l" rtl="0">
              <a:spcBef>
                <a:spcPts val="0"/>
              </a:spcBef>
              <a:spcAft>
                <a:spcPts val="0"/>
              </a:spcAft>
              <a:buSzPts val="1100"/>
              <a:buAutoNum type="arabicParenR"/>
            </a:pPr>
            <a:r>
              <a:rPr lang="en" dirty="0"/>
              <a:t>And you need to understand which </a:t>
            </a:r>
            <a:r>
              <a:rPr lang="en" dirty="0" err="1"/>
              <a:t>Hazelcast</a:t>
            </a:r>
            <a:r>
              <a:rPr lang="en" dirty="0"/>
              <a:t> data structures can be partitioned… and which ones can’t. </a:t>
            </a:r>
            <a:endParaRPr dirty="0"/>
          </a:p>
        </p:txBody>
      </p:sp>
    </p:spTree>
    <p:extLst>
      <p:ext uri="{BB962C8B-B14F-4D97-AF65-F5344CB8AC3E}">
        <p14:creationId xmlns:p14="http://schemas.microsoft.com/office/powerpoint/2010/main" val="7627906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3cdc7d8a9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3cdc7d8a9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synchronous backup ensures that both the primary and the backup partition have the same data. </a:t>
            </a:r>
            <a:endParaRPr dirty="0"/>
          </a:p>
          <a:p>
            <a:pPr marL="0" lvl="0" indent="0" algn="l" rtl="0">
              <a:spcBef>
                <a:spcPts val="0"/>
              </a:spcBef>
              <a:spcAft>
                <a:spcPts val="0"/>
              </a:spcAft>
              <a:buNone/>
            </a:pPr>
            <a:r>
              <a:rPr lang="en" dirty="0"/>
              <a:t>When an application executes a put instruction,</a:t>
            </a:r>
            <a:endParaRPr dirty="0"/>
          </a:p>
          <a:p>
            <a:pPr marL="0" lvl="0" indent="0" algn="l" rtl="0">
              <a:spcBef>
                <a:spcPts val="0"/>
              </a:spcBef>
              <a:spcAft>
                <a:spcPts val="0"/>
              </a:spcAft>
              <a:buNone/>
            </a:pPr>
            <a:r>
              <a:rPr lang="en" dirty="0"/>
              <a:t>The </a:t>
            </a:r>
            <a:r>
              <a:rPr lang="en" dirty="0" err="1"/>
              <a:t>Hazelcast</a:t>
            </a:r>
            <a:r>
              <a:rPr lang="en" dirty="0"/>
              <a:t> cluster returns a message telling the application to wait for acknowledgement. The number of acknowledgements depends on the number of partitions where the data must be written. In this case, we need two acknowledgements - one for the primary and one for the backup.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cluster writes the data to the member holding the primary partition and sends an ack.</a:t>
            </a:r>
            <a:endParaRPr dirty="0"/>
          </a:p>
          <a:p>
            <a:pPr marL="0" lvl="0" indent="0" algn="l" rtl="0">
              <a:spcBef>
                <a:spcPts val="0"/>
              </a:spcBef>
              <a:spcAft>
                <a:spcPts val="0"/>
              </a:spcAft>
              <a:buNone/>
            </a:pPr>
            <a:r>
              <a:rPr lang="en" dirty="0"/>
              <a:t>Then the cluster writes to the member holding the backup partition and sends another ack. Once the application has both acks, the block is removed and the application can continue.</a:t>
            </a:r>
            <a:endParaRPr dirty="0"/>
          </a:p>
          <a:p>
            <a:pPr marL="0" lvl="0" indent="0" algn="l" rtl="0">
              <a:spcBef>
                <a:spcPts val="0"/>
              </a:spcBef>
              <a:spcAft>
                <a:spcPts val="0"/>
              </a:spcAft>
              <a:buNone/>
            </a:pPr>
            <a:r>
              <a:rPr lang="en" dirty="0"/>
              <a:t>The advantage to a synchronous backup is that it makes sure that your data writes are being backed up as they occur, so if there’s a failure in the cluster, your data is still available.</a:t>
            </a:r>
            <a:endParaRPr dirty="0"/>
          </a:p>
          <a:p>
            <a:pPr marL="0" lvl="0" indent="0" algn="l" rtl="0">
              <a:spcBef>
                <a:spcPts val="0"/>
              </a:spcBef>
              <a:spcAft>
                <a:spcPts val="0"/>
              </a:spcAft>
              <a:buNone/>
            </a:pPr>
            <a:r>
              <a:rPr lang="en" dirty="0"/>
              <a:t>The disadvantage is that the ack process introduces some latency into your data processing while your application waits for acknowledgements.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41991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3cdc7d8a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3cdc7d8a9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asynchronous backup, you avoid the blocking problem. Once the data is in the primary partition, the application can continue processing.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a:t>
            </a:r>
            <a:r>
              <a:rPr lang="en" dirty="0" err="1"/>
              <a:t>Hazelcast</a:t>
            </a:r>
            <a:r>
              <a:rPr lang="en" dirty="0"/>
              <a:t> cluster will write the data to the backup partition at some later point in time.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operation is sometimes called “fire and forget” - once the data is in the primary partition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rely on </a:t>
            </a:r>
            <a:r>
              <a:rPr lang="en" dirty="0" err="1"/>
              <a:t>Hazelcast’s</a:t>
            </a:r>
            <a:r>
              <a:rPr lang="en" dirty="0"/>
              <a:t> internal operations to ensure that the data is copied to the backup partition and is kept in sync with the primary partition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Asynchronous backup gets rid of the blocking problem, but relies on the stability of the </a:t>
            </a:r>
            <a:r>
              <a:rPr lang="en" dirty="0" err="1"/>
              <a:t>Hazelcast</a:t>
            </a:r>
            <a:r>
              <a:rPr lang="en" dirty="0"/>
              <a:t> cluster itself to ensure the availability of consistent backup partitions in the event of a failure.</a:t>
            </a:r>
            <a:endParaRPr dirty="0"/>
          </a:p>
        </p:txBody>
      </p:sp>
    </p:spTree>
    <p:extLst>
      <p:ext uri="{BB962C8B-B14F-4D97-AF65-F5344CB8AC3E}">
        <p14:creationId xmlns:p14="http://schemas.microsoft.com/office/powerpoint/2010/main" val="24415373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3cdc7d8a9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3cdc7d8a9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specify the number and type of backups you want.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synchronous backups, use the backup-count setting. You can have up to six backups of each partition. The more synchronous backups you set, the longer it takes for </a:t>
            </a:r>
            <a:r>
              <a:rPr lang="en" dirty="0" err="1"/>
              <a:t>Hazelcast</a:t>
            </a:r>
            <a:r>
              <a:rPr lang="en" dirty="0"/>
              <a:t> to write all the backup partitions and return an ack to your application. You could also set the backup count to zero, which means that particular data structure will have no backups. This provides you with the equivalent of asynchronous backup performance, but no redundancy at all.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asynchronous backups, you can also specify up to six backups for each partition.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can have both synchronous and asynchronous backups for the same data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no more than six total backups for the data structure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Just make sure that, whatever you specify, you have enough distributed memory for the primary and all the backup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you do not specify otherwise, </a:t>
            </a:r>
            <a:r>
              <a:rPr lang="en" dirty="0" err="1"/>
              <a:t>Hazelcast</a:t>
            </a:r>
            <a:r>
              <a:rPr lang="en" dirty="0"/>
              <a:t> defaults to a synchronous backup count of 1, with no asynchronous backup.</a:t>
            </a:r>
            <a:endParaRPr dirty="0"/>
          </a:p>
        </p:txBody>
      </p:sp>
    </p:spTree>
    <p:extLst>
      <p:ext uri="{BB962C8B-B14F-4D97-AF65-F5344CB8AC3E}">
        <p14:creationId xmlns:p14="http://schemas.microsoft.com/office/powerpoint/2010/main" val="40673339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08185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466d5b0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466d5b0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 all </a:t>
            </a:r>
            <a:r>
              <a:rPr lang="en" dirty="0" err="1"/>
              <a:t>Hazelcast</a:t>
            </a:r>
            <a:r>
              <a:rPr lang="en" dirty="0"/>
              <a:t> data structures can be partitioned. When you are writing code, you need to understand how the data structure you use will affect memory utilization across the cluster.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screen shows which </a:t>
            </a:r>
            <a:r>
              <a:rPr lang="en" dirty="0" err="1"/>
              <a:t>Hazelcast</a:t>
            </a:r>
            <a:r>
              <a:rPr lang="en" dirty="0"/>
              <a:t> data structures can be partitioned and which ones cannot. For now, you just need to understand the general difference between the two types. </a:t>
            </a:r>
            <a:endParaRPr dirty="0"/>
          </a:p>
        </p:txBody>
      </p:sp>
    </p:spTree>
    <p:extLst>
      <p:ext uri="{BB962C8B-B14F-4D97-AF65-F5344CB8AC3E}">
        <p14:creationId xmlns:p14="http://schemas.microsoft.com/office/powerpoint/2010/main" val="361343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466d5b07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466d5b07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think of a partitioned data structure like a cake. Just as a cake can be sliced into equal sized pieces</a:t>
            </a:r>
            <a:endParaRPr dirty="0"/>
          </a:p>
          <a:p>
            <a:pPr marL="0" lvl="0" indent="0" algn="l" rtl="0">
              <a:spcBef>
                <a:spcPts val="0"/>
              </a:spcBef>
              <a:spcAft>
                <a:spcPts val="0"/>
              </a:spcAft>
              <a:buNone/>
            </a:pPr>
            <a:r>
              <a:rPr lang="en" dirty="0"/>
              <a:t>A partitioned data structure is divided equally across the number of available members.</a:t>
            </a:r>
            <a:endParaRPr dirty="0"/>
          </a:p>
          <a:p>
            <a:pPr marL="0" lvl="0" indent="0" algn="l" rtl="0">
              <a:spcBef>
                <a:spcPts val="0"/>
              </a:spcBef>
              <a:spcAft>
                <a:spcPts val="0"/>
              </a:spcAft>
              <a:buNone/>
            </a:pPr>
            <a:r>
              <a:rPr lang="en" dirty="0"/>
              <a:t>If you add another device to the </a:t>
            </a:r>
            <a:r>
              <a:rPr lang="en" dirty="0" err="1"/>
              <a:t>Hazelcast</a:t>
            </a:r>
            <a:r>
              <a:rPr lang="en" dirty="0"/>
              <a:t> cluster, the partitions are redistributed so each virtual machine has an equal amount of cake.</a:t>
            </a:r>
            <a:endParaRPr dirty="0"/>
          </a:p>
          <a:p>
            <a:pPr marL="0" lvl="0" indent="0" algn="l" rtl="0">
              <a:spcBef>
                <a:spcPts val="0"/>
              </a:spcBef>
              <a:spcAft>
                <a:spcPts val="0"/>
              </a:spcAft>
              <a:buNone/>
            </a:pPr>
            <a:r>
              <a:rPr lang="en" dirty="0"/>
              <a:t>A memory utilization graph shows this even distribution. For simplicity’s sake, the graph only shows the primary partitions. If you are using backups, the utilization would double, but would still be evenly distributed.</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6735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06771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466d5b07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466d5b07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non-partitioned data structure is like a kitten. The kitten can only go into one member - it won’t be distributed across multiple virtual machines. The actual partition used for the data structure is determined by the MOD function we discussed earlier in the presentation.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memory utilization graph for this data structure will show that only member2 is storing this data. Again, this graph only shows the primary data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graph that shows both primary and backup would show identical utilization on two members - one for the primary and one for the backup.</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942078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466d5b07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4466d5b07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a real application, you’ll have many data structures all sharing the same pool of memory across your members. </a:t>
            </a:r>
            <a:endParaRPr dirty="0"/>
          </a:p>
          <a:p>
            <a:pPr marL="0" lvl="0" indent="0" algn="l" rtl="0">
              <a:spcBef>
                <a:spcPts val="0"/>
              </a:spcBef>
              <a:spcAft>
                <a:spcPts val="0"/>
              </a:spcAft>
              <a:buNone/>
            </a:pPr>
            <a:r>
              <a:rPr lang="en" dirty="0" err="1"/>
              <a:t>Hazelcast</a:t>
            </a:r>
            <a:r>
              <a:rPr lang="en" dirty="0"/>
              <a:t> will distribute the partitioned data structures evenly across all members, </a:t>
            </a:r>
            <a:endParaRPr dirty="0"/>
          </a:p>
          <a:p>
            <a:pPr marL="0" lvl="0" indent="0" algn="l" rtl="0">
              <a:spcBef>
                <a:spcPts val="0"/>
              </a:spcBef>
              <a:spcAft>
                <a:spcPts val="0"/>
              </a:spcAft>
              <a:buNone/>
            </a:pPr>
            <a:r>
              <a:rPr lang="en" dirty="0"/>
              <a:t>And distribute the non-partitioned structures based on the MOD value for the data structure. </a:t>
            </a:r>
            <a:endParaRPr dirty="0"/>
          </a:p>
          <a:p>
            <a:pPr marL="0" lvl="0" indent="0" algn="l" rtl="0">
              <a:spcBef>
                <a:spcPts val="0"/>
              </a:spcBef>
              <a:spcAft>
                <a:spcPts val="0"/>
              </a:spcAft>
              <a:buNone/>
            </a:pPr>
            <a:r>
              <a:rPr lang="en" dirty="0"/>
              <a:t>Utilization will balance out as much as possible, but you won’t see a completely equal distribution if you have non-partitioned data structures in your application. </a:t>
            </a:r>
          </a:p>
          <a:p>
            <a:pPr marL="0" lvl="0" indent="0" algn="l" rtl="0">
              <a:spcBef>
                <a:spcPts val="0"/>
              </a:spcBef>
              <a:spcAft>
                <a:spcPts val="0"/>
              </a:spcAft>
              <a:buNone/>
            </a:pPr>
            <a:r>
              <a:rPr lang="en" dirty="0"/>
              <a:t>The graph only illustrates distribution of primary partitions, not backups.</a:t>
            </a:r>
            <a:endParaRPr dirty="0"/>
          </a:p>
        </p:txBody>
      </p:sp>
    </p:spTree>
    <p:extLst>
      <p:ext uri="{BB962C8B-B14F-4D97-AF65-F5344CB8AC3E}">
        <p14:creationId xmlns:p14="http://schemas.microsoft.com/office/powerpoint/2010/main" val="39270487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 = 40</a:t>
            </a:r>
          </a:p>
        </p:txBody>
      </p:sp>
    </p:spTree>
    <p:extLst>
      <p:ext uri="{BB962C8B-B14F-4D97-AF65-F5344CB8AC3E}">
        <p14:creationId xmlns:p14="http://schemas.microsoft.com/office/powerpoint/2010/main" val="21682014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Time upon return: 130 minutes.</a:t>
            </a:r>
          </a:p>
        </p:txBody>
      </p:sp>
    </p:spTree>
    <p:extLst>
      <p:ext uri="{BB962C8B-B14F-4D97-AF65-F5344CB8AC3E}">
        <p14:creationId xmlns:p14="http://schemas.microsoft.com/office/powerpoint/2010/main" val="27283858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c8c4d783f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c8c4d783f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Both expiration and eviction are used by an IMDG cluster to make memory utilization more efficient and to prevent your application from running out of memory. </a:t>
            </a:r>
            <a:endParaRPr dirty="0"/>
          </a:p>
          <a:p>
            <a:pPr marL="457200" lvl="0" indent="-298450" algn="l" rtl="0">
              <a:spcBef>
                <a:spcPts val="0"/>
              </a:spcBef>
              <a:spcAft>
                <a:spcPts val="0"/>
              </a:spcAft>
              <a:buSzPts val="1100"/>
              <a:buAutoNum type="arabicParenR"/>
            </a:pPr>
            <a:r>
              <a:rPr lang="en" dirty="0"/>
              <a:t>Expiration removes map entries based on time limits. You configure how long an entry can remain in the map before it’s considered to be “too old” and is removed.</a:t>
            </a:r>
            <a:endParaRPr dirty="0"/>
          </a:p>
          <a:p>
            <a:pPr marL="457200" lvl="0" indent="-298450" algn="l" rtl="0">
              <a:spcBef>
                <a:spcPts val="0"/>
              </a:spcBef>
              <a:spcAft>
                <a:spcPts val="0"/>
              </a:spcAft>
              <a:buSzPts val="1100"/>
              <a:buAutoNum type="arabicParenR"/>
            </a:pPr>
            <a:r>
              <a:rPr lang="en" dirty="0"/>
              <a:t>Eviction is only used if your application reaches a configured memory use </a:t>
            </a:r>
            <a:r>
              <a:rPr lang="en" dirty="0" err="1"/>
              <a:t>threshhold</a:t>
            </a:r>
            <a:r>
              <a:rPr lang="en" dirty="0"/>
              <a:t>.  You can use eviction without expiration, expiration without eviction, or use both features together.</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21775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3c682b1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3c682b1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Expiration uses two timers - an activity timer and a time to live timer. </a:t>
            </a:r>
            <a:endParaRPr dirty="0"/>
          </a:p>
          <a:p>
            <a:pPr marL="457200" lvl="0" indent="-298450" algn="l" rtl="0">
              <a:spcBef>
                <a:spcPts val="0"/>
              </a:spcBef>
              <a:spcAft>
                <a:spcPts val="0"/>
              </a:spcAft>
              <a:buSzPts val="1100"/>
              <a:buAutoNum type="arabicParenR"/>
            </a:pPr>
            <a:r>
              <a:rPr lang="en" dirty="0"/>
              <a:t>You set the starting values for these timers in your configuration.</a:t>
            </a:r>
            <a:endParaRPr dirty="0"/>
          </a:p>
          <a:p>
            <a:pPr marL="457200" lvl="0" indent="-298450" algn="l" rtl="0">
              <a:spcBef>
                <a:spcPts val="0"/>
              </a:spcBef>
              <a:spcAft>
                <a:spcPts val="0"/>
              </a:spcAft>
              <a:buSzPts val="1100"/>
              <a:buAutoNum type="arabicParenR"/>
            </a:pPr>
            <a:r>
              <a:rPr lang="en" dirty="0"/>
              <a:t>When an entry gets added to the table,</a:t>
            </a:r>
            <a:endParaRPr dirty="0"/>
          </a:p>
          <a:p>
            <a:pPr marL="457200" lvl="0" indent="-298450" algn="l" rtl="0">
              <a:spcBef>
                <a:spcPts val="0"/>
              </a:spcBef>
              <a:spcAft>
                <a:spcPts val="0"/>
              </a:spcAft>
              <a:buSzPts val="1100"/>
              <a:buAutoNum type="arabicParenR"/>
            </a:pPr>
            <a:r>
              <a:rPr lang="en" dirty="0"/>
              <a:t>The entry timers are set to the values you configured, and the countdown begins</a:t>
            </a:r>
            <a:endParaRPr dirty="0"/>
          </a:p>
          <a:p>
            <a:pPr marL="457200" lvl="0" indent="-298450" algn="l" rtl="0">
              <a:spcBef>
                <a:spcPts val="0"/>
              </a:spcBef>
              <a:spcAft>
                <a:spcPts val="0"/>
              </a:spcAft>
              <a:buSzPts val="1100"/>
              <a:buAutoNum type="arabicParenR"/>
            </a:pPr>
            <a:r>
              <a:rPr lang="en" dirty="0"/>
              <a:t>Each entry has its own timers.</a:t>
            </a:r>
            <a:endParaRPr dirty="0"/>
          </a:p>
          <a:p>
            <a:pPr marL="457200" lvl="0" indent="-298450" algn="l" rtl="0">
              <a:spcBef>
                <a:spcPts val="0"/>
              </a:spcBef>
              <a:spcAft>
                <a:spcPts val="0"/>
              </a:spcAft>
              <a:buSzPts val="1100"/>
              <a:buAutoNum type="arabicParenR"/>
            </a:pPr>
            <a:r>
              <a:rPr lang="en" dirty="0"/>
              <a:t>As entries are added, the timers continue to count down.</a:t>
            </a:r>
            <a:endParaRPr dirty="0"/>
          </a:p>
          <a:p>
            <a:pPr marL="457200" lvl="0" indent="-298450" algn="l" rtl="0">
              <a:spcBef>
                <a:spcPts val="0"/>
              </a:spcBef>
              <a:spcAft>
                <a:spcPts val="0"/>
              </a:spcAft>
              <a:buSzPts val="1100"/>
              <a:buAutoNum type="arabicParenR"/>
            </a:pPr>
            <a:r>
              <a:rPr lang="en" dirty="0"/>
              <a:t>If an entry is read, the activity timer is reset, but the time to live timer keeps counting down. </a:t>
            </a:r>
            <a:endParaRPr dirty="0"/>
          </a:p>
          <a:p>
            <a:pPr marL="457200" lvl="0" indent="-298450" algn="l" rtl="0">
              <a:spcBef>
                <a:spcPts val="0"/>
              </a:spcBef>
              <a:spcAft>
                <a:spcPts val="0"/>
              </a:spcAft>
              <a:buSzPts val="1100"/>
              <a:buAutoNum type="arabicParenR"/>
            </a:pPr>
            <a:r>
              <a:rPr lang="en" dirty="0"/>
              <a:t>If an entry is updated, both timers are reset.</a:t>
            </a:r>
            <a:endParaRPr dirty="0"/>
          </a:p>
          <a:p>
            <a:pPr marL="457200" lvl="0" indent="-298450" algn="l" rtl="0">
              <a:spcBef>
                <a:spcPts val="0"/>
              </a:spcBef>
              <a:spcAft>
                <a:spcPts val="0"/>
              </a:spcAft>
              <a:buSzPts val="1100"/>
              <a:buAutoNum type="arabicParenR"/>
            </a:pPr>
            <a:r>
              <a:rPr lang="en" dirty="0"/>
              <a:t>If either the activity or the time to live reaches zero, the entry is removed from the map.</a:t>
            </a:r>
            <a:endParaRPr dirty="0"/>
          </a:p>
          <a:p>
            <a:pPr marL="457200" lvl="0" indent="-298450" algn="l" rtl="0">
              <a:spcBef>
                <a:spcPts val="0"/>
              </a:spcBef>
              <a:spcAft>
                <a:spcPts val="0"/>
              </a:spcAft>
              <a:buSzPts val="1100"/>
              <a:buAutoNum type="arabicParenR"/>
            </a:pPr>
            <a:r>
              <a:rPr lang="en" dirty="0"/>
              <a:t>You can configure just an activity timer, just a time to live, or both types of expiration.</a:t>
            </a:r>
            <a:endParaRPr dirty="0"/>
          </a:p>
        </p:txBody>
      </p:sp>
    </p:spTree>
    <p:extLst>
      <p:ext uri="{BB962C8B-B14F-4D97-AF65-F5344CB8AC3E}">
        <p14:creationId xmlns:p14="http://schemas.microsoft.com/office/powerpoint/2010/main" val="31079692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3c682b1ae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3c682b1ae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you configure an expiration policy, it’s applied to all entries in the map. You can override this behavior for specific map entries in a couple of different ways.</a:t>
            </a:r>
            <a:endParaRPr dirty="0"/>
          </a:p>
          <a:p>
            <a:pPr marL="457200" lvl="0" indent="-298450" algn="l" rtl="0">
              <a:spcBef>
                <a:spcPts val="0"/>
              </a:spcBef>
              <a:spcAft>
                <a:spcPts val="0"/>
              </a:spcAft>
              <a:buSzPts val="1100"/>
              <a:buAutoNum type="arabicParenR"/>
            </a:pPr>
            <a:r>
              <a:rPr lang="en" dirty="0"/>
              <a:t>You can set the timers on an entry when you put it in the table.</a:t>
            </a:r>
            <a:endParaRPr dirty="0"/>
          </a:p>
          <a:p>
            <a:pPr marL="457200" lvl="0" indent="-298450" algn="l" rtl="0">
              <a:spcBef>
                <a:spcPts val="0"/>
              </a:spcBef>
              <a:spcAft>
                <a:spcPts val="0"/>
              </a:spcAft>
              <a:buSzPts val="1100"/>
              <a:buAutoNum type="arabicParenR"/>
            </a:pPr>
            <a:r>
              <a:rPr lang="en" dirty="0"/>
              <a:t>Add the time to live and </a:t>
            </a:r>
            <a:r>
              <a:rPr lang="en" dirty="0" err="1"/>
              <a:t>ttl</a:t>
            </a:r>
            <a:r>
              <a:rPr lang="en" dirty="0"/>
              <a:t> unit, and the max idle and max idle unit parameters to the put code as shown. If you just want to set the activity timer, you need to set the time to live to zero.</a:t>
            </a:r>
            <a:endParaRPr dirty="0"/>
          </a:p>
          <a:p>
            <a:pPr marL="457200" lvl="0" indent="-298450" algn="l" rtl="0">
              <a:spcBef>
                <a:spcPts val="0"/>
              </a:spcBef>
              <a:spcAft>
                <a:spcPts val="0"/>
              </a:spcAft>
              <a:buSzPts val="1100"/>
              <a:buAutoNum type="arabicParenR"/>
            </a:pPr>
            <a:r>
              <a:rPr lang="en" dirty="0"/>
              <a:t>You can also modify the time to live for an existing table entry with </a:t>
            </a:r>
            <a:r>
              <a:rPr lang="en" dirty="0" err="1"/>
              <a:t>setTTL</a:t>
            </a:r>
            <a:r>
              <a:rPr lang="en" dirty="0"/>
              <a:t>. Specify the key, the time to live, and the time to live units.</a:t>
            </a:r>
            <a:endParaRPr dirty="0"/>
          </a:p>
        </p:txBody>
      </p:sp>
    </p:spTree>
    <p:extLst>
      <p:ext uri="{BB962C8B-B14F-4D97-AF65-F5344CB8AC3E}">
        <p14:creationId xmlns:p14="http://schemas.microsoft.com/office/powerpoint/2010/main" val="16839824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c682b1ae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3c682b1ae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Eviction is best understood as an if-then statement. </a:t>
            </a:r>
            <a:endParaRPr dirty="0"/>
          </a:p>
          <a:p>
            <a:pPr marL="457200" lvl="0" indent="-298450" algn="l" rtl="0">
              <a:spcBef>
                <a:spcPts val="0"/>
              </a:spcBef>
              <a:spcAft>
                <a:spcPts val="0"/>
              </a:spcAft>
              <a:buSzPts val="1100"/>
              <a:buAutoNum type="arabicParenR"/>
            </a:pPr>
            <a:r>
              <a:rPr lang="en" dirty="0"/>
              <a:t>Eviction only takes effect if your memory utilization reaches a configured maximum. Once that maximum is reached, the cluster will evict map entries based on the configured policy until memory utilization drops below the maximum.</a:t>
            </a:r>
            <a:endParaRPr dirty="0"/>
          </a:p>
          <a:p>
            <a:pPr marL="457200" lvl="0" indent="-298450" algn="l" rtl="0">
              <a:spcBef>
                <a:spcPts val="0"/>
              </a:spcBef>
              <a:spcAft>
                <a:spcPts val="0"/>
              </a:spcAft>
              <a:buSzPts val="1100"/>
              <a:buAutoNum type="arabicParenR"/>
            </a:pPr>
            <a:r>
              <a:rPr lang="en" dirty="0"/>
              <a:t>You have two built-in options for the removal policy - least frequently used removes the entries that have been used least. Least recently used removes the entries that have been idle the longest. You can also create custom removal policies if these two options aren’t suitable for your needs - consult the IMDG Reference guide for details.</a:t>
            </a:r>
            <a:endParaRPr dirty="0"/>
          </a:p>
          <a:p>
            <a:pPr marL="457200" lvl="0" indent="-298450" algn="l" rtl="0">
              <a:spcBef>
                <a:spcPts val="0"/>
              </a:spcBef>
              <a:spcAft>
                <a:spcPts val="0"/>
              </a:spcAft>
              <a:buSzPts val="1100"/>
              <a:buAutoNum type="arabicParenR"/>
            </a:pPr>
            <a:r>
              <a:rPr lang="en" dirty="0"/>
              <a:t>When it comes to max size policy, you have several options to choose from.  We’ll look at those options next.</a:t>
            </a:r>
            <a:endParaRPr dirty="0"/>
          </a:p>
        </p:txBody>
      </p:sp>
    </p:spTree>
    <p:extLst>
      <p:ext uri="{BB962C8B-B14F-4D97-AF65-F5344CB8AC3E}">
        <p14:creationId xmlns:p14="http://schemas.microsoft.com/office/powerpoint/2010/main" val="25991951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c8c4d783f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c8c4d783f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Your first choice for setting a maximum size is to set a limit based on number of map entries. You can set a maximum number of map entries per cluster member, or a max number of entries per partition. Because these limits are based on entry counts, these policies are best used to limit the size of individual maps rather than for overall memory management.</a:t>
            </a:r>
            <a:endParaRPr dirty="0"/>
          </a:p>
          <a:p>
            <a:pPr marL="457200" lvl="0" indent="-298450" algn="l" rtl="0">
              <a:spcBef>
                <a:spcPts val="0"/>
              </a:spcBef>
              <a:spcAft>
                <a:spcPts val="0"/>
              </a:spcAft>
              <a:buSzPts val="1100"/>
              <a:buAutoNum type="arabicParenR"/>
            </a:pPr>
            <a:r>
              <a:rPr lang="en" dirty="0"/>
              <a:t>The second choice is to set your policy based on amount of memory in use. This is calculated based on the total memory available to the Java Virtual Machine hosting the cluster member. Note that you cannot use the in-memory format of object for maps if you want to use this eviction policy; the cluster cannot determine the memory footprint for data in object format. </a:t>
            </a:r>
            <a:endParaRPr dirty="0"/>
          </a:p>
          <a:p>
            <a:pPr marL="457200" lvl="0" indent="-298450" algn="l" rtl="0">
              <a:spcBef>
                <a:spcPts val="0"/>
              </a:spcBef>
              <a:spcAft>
                <a:spcPts val="0"/>
              </a:spcAft>
              <a:buSzPts val="1100"/>
              <a:buAutoNum type="arabicParenR"/>
            </a:pPr>
            <a:r>
              <a:rPr lang="en" dirty="0"/>
              <a:t>The third choice is to set a minimum acceptable amount of free memory. Again, this is calculated based on the total memory available to the JVM. </a:t>
            </a:r>
            <a:endParaRPr dirty="0"/>
          </a:p>
        </p:txBody>
      </p:sp>
    </p:spTree>
    <p:extLst>
      <p:ext uri="{BB962C8B-B14F-4D97-AF65-F5344CB8AC3E}">
        <p14:creationId xmlns:p14="http://schemas.microsoft.com/office/powerpoint/2010/main" val="11918199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3c682b1ae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3c682b1ae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are using </a:t>
            </a:r>
            <a:r>
              <a:rPr lang="en" dirty="0" err="1"/>
              <a:t>Hazelcast</a:t>
            </a:r>
            <a:r>
              <a:rPr lang="en" dirty="0"/>
              <a:t> IMDG Enterprise HD, you have additional options based on memory size. These options require your in-memory format to be set to native. The first two evict based on the amount of memory in use by maps.. The second evicts based on the amount of free memory available in the JVM.</a:t>
            </a:r>
            <a:endParaRPr dirty="0"/>
          </a:p>
        </p:txBody>
      </p:sp>
    </p:spTree>
    <p:extLst>
      <p:ext uri="{BB962C8B-B14F-4D97-AF65-F5344CB8AC3E}">
        <p14:creationId xmlns:p14="http://schemas.microsoft.com/office/powerpoint/2010/main" val="965757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8736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3c682b1ae_3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3c682b1ae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If you’re using a PER_NODE policy, your objective is to limit the size of a particular map. </a:t>
            </a:r>
            <a:endParaRPr dirty="0"/>
          </a:p>
          <a:p>
            <a:pPr marL="457200" lvl="0" indent="-298450" algn="l" rtl="0">
              <a:spcBef>
                <a:spcPts val="0"/>
              </a:spcBef>
              <a:spcAft>
                <a:spcPts val="0"/>
              </a:spcAft>
              <a:buSzPts val="1100"/>
              <a:buAutoNum type="arabicParenR"/>
            </a:pPr>
            <a:r>
              <a:rPr lang="en" dirty="0"/>
              <a:t>However, you have to remember that your map is equally distributed across multiple cluster members, so the </a:t>
            </a:r>
            <a:r>
              <a:rPr lang="en" dirty="0" err="1"/>
              <a:t>max_size</a:t>
            </a:r>
            <a:r>
              <a:rPr lang="en" dirty="0"/>
              <a:t> is not the size of the overall map, but the number of entries a particular cluster member will hold. Just divide your overall maximum map limit by the number of cluster members to get the </a:t>
            </a:r>
            <a:r>
              <a:rPr lang="en" dirty="0" err="1"/>
              <a:t>max_size</a:t>
            </a:r>
            <a:r>
              <a:rPr lang="en" dirty="0"/>
              <a:t> setting.</a:t>
            </a:r>
            <a:endParaRPr dirty="0"/>
          </a:p>
          <a:p>
            <a:pPr marL="457200" lvl="0" indent="-298450" algn="l" rtl="0">
              <a:spcBef>
                <a:spcPts val="0"/>
              </a:spcBef>
              <a:spcAft>
                <a:spcPts val="0"/>
              </a:spcAft>
              <a:buSzPts val="1100"/>
              <a:buAutoNum type="arabicParenR"/>
            </a:pPr>
            <a:r>
              <a:rPr lang="en" dirty="0"/>
              <a:t>So if I want to limit my map to a total of ten thousand entries, and I have five cluster members,</a:t>
            </a:r>
            <a:endParaRPr dirty="0"/>
          </a:p>
          <a:p>
            <a:pPr marL="457200" lvl="0" indent="-298450" algn="l" rtl="0">
              <a:spcBef>
                <a:spcPts val="0"/>
              </a:spcBef>
              <a:spcAft>
                <a:spcPts val="0"/>
              </a:spcAft>
              <a:buSzPts val="1100"/>
              <a:buAutoNum type="arabicParenR"/>
            </a:pPr>
            <a:r>
              <a:rPr lang="en" dirty="0"/>
              <a:t>I’ll divide ten thousand by five to get a </a:t>
            </a:r>
            <a:r>
              <a:rPr lang="en" dirty="0" err="1"/>
              <a:t>max_size</a:t>
            </a:r>
            <a:r>
              <a:rPr lang="en" dirty="0"/>
              <a:t> setting of two thousand entries per cluster member. </a:t>
            </a:r>
            <a:endParaRPr dirty="0"/>
          </a:p>
          <a:p>
            <a:pPr marL="457200" lvl="0" indent="-298450" algn="l" rtl="0">
              <a:spcBef>
                <a:spcPts val="0"/>
              </a:spcBef>
              <a:spcAft>
                <a:spcPts val="0"/>
              </a:spcAft>
              <a:buSzPts val="1100"/>
              <a:buAutoNum type="arabicParenR"/>
            </a:pPr>
            <a:r>
              <a:rPr lang="en" dirty="0"/>
              <a:t>I add this to my configuration, then set the eviction policy to remove the least frequently used entry.</a:t>
            </a:r>
            <a:endParaRPr dirty="0"/>
          </a:p>
          <a:p>
            <a:pPr marL="457200" lvl="0" indent="-298450" algn="l" rtl="0">
              <a:spcBef>
                <a:spcPts val="0"/>
              </a:spcBef>
              <a:spcAft>
                <a:spcPts val="0"/>
              </a:spcAft>
              <a:buSzPts val="1100"/>
              <a:buAutoNum type="arabicParenR"/>
            </a:pPr>
            <a:r>
              <a:rPr lang="en" dirty="0"/>
              <a:t>If my app tries to write to a partition on a cluster member that already has 2000 entries in that map </a:t>
            </a:r>
            <a:endParaRPr dirty="0"/>
          </a:p>
          <a:p>
            <a:pPr marL="457200" lvl="0" indent="-298450" algn="l" rtl="0">
              <a:spcBef>
                <a:spcPts val="0"/>
              </a:spcBef>
              <a:spcAft>
                <a:spcPts val="0"/>
              </a:spcAft>
              <a:buSzPts val="1100"/>
              <a:buAutoNum type="arabicParenR"/>
            </a:pPr>
            <a:r>
              <a:rPr lang="en" dirty="0"/>
              <a:t>The cluster will remove the least frequently used entry from the partition that needs to receive the new data.</a:t>
            </a:r>
            <a:br>
              <a:rPr lang="en" dirty="0"/>
            </a:br>
            <a:br>
              <a:rPr lang="en" dirty="0"/>
            </a:br>
            <a:r>
              <a:rPr lang="en" dirty="0"/>
              <a:t>Keep in mind that, in a real-world implementation, entries are almost-evenly distributed amongst partitions - the partition assignment depends on the hash of the entry key. Likewise, partitions are almost-evenly distributed amongst members. This can result in evictions happening before reaching 10,000 total entries, but you are guaranteed never to exceed 10,000.</a:t>
            </a:r>
            <a:endParaRPr dirty="0"/>
          </a:p>
        </p:txBody>
      </p:sp>
    </p:spTree>
    <p:extLst>
      <p:ext uri="{BB962C8B-B14F-4D97-AF65-F5344CB8AC3E}">
        <p14:creationId xmlns:p14="http://schemas.microsoft.com/office/powerpoint/2010/main" val="357456352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c682b1ae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c682b1ae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If you use PER_PARTITION, the </a:t>
            </a:r>
            <a:r>
              <a:rPr lang="en" dirty="0" err="1"/>
              <a:t>max_size</a:t>
            </a:r>
            <a:r>
              <a:rPr lang="en" dirty="0"/>
              <a:t> calculation changes. Now it’s the total map size divided by the number of partitions</a:t>
            </a:r>
            <a:endParaRPr dirty="0"/>
          </a:p>
          <a:p>
            <a:pPr marL="457200" lvl="0" indent="-298450" algn="l" rtl="0">
              <a:spcBef>
                <a:spcPts val="0"/>
              </a:spcBef>
              <a:spcAft>
                <a:spcPts val="0"/>
              </a:spcAft>
              <a:buSzPts val="1100"/>
              <a:buAutoNum type="arabicParenR"/>
            </a:pPr>
            <a:r>
              <a:rPr lang="en" dirty="0"/>
              <a:t>So if I want to use per partition with the same total map size, and I have 200 partitions in my cluster,</a:t>
            </a:r>
            <a:endParaRPr dirty="0"/>
          </a:p>
          <a:p>
            <a:pPr marL="457200" lvl="0" indent="-298450" algn="l" rtl="0">
              <a:spcBef>
                <a:spcPts val="0"/>
              </a:spcBef>
              <a:spcAft>
                <a:spcPts val="0"/>
              </a:spcAft>
              <a:buSzPts val="1100"/>
              <a:buAutoNum type="arabicParenR"/>
            </a:pPr>
            <a:r>
              <a:rPr lang="en" dirty="0"/>
              <a:t>My </a:t>
            </a:r>
            <a:r>
              <a:rPr lang="en" dirty="0" err="1"/>
              <a:t>max_size</a:t>
            </a:r>
            <a:r>
              <a:rPr lang="en" dirty="0"/>
              <a:t> is 50 entries per partition.</a:t>
            </a:r>
            <a:endParaRPr dirty="0"/>
          </a:p>
          <a:p>
            <a:pPr marL="457200" lvl="0" indent="-298450" algn="l" rtl="0">
              <a:spcBef>
                <a:spcPts val="0"/>
              </a:spcBef>
              <a:spcAft>
                <a:spcPts val="0"/>
              </a:spcAft>
              <a:buSzPts val="1100"/>
              <a:buAutoNum type="arabicParenR"/>
            </a:pPr>
            <a:r>
              <a:rPr lang="en" dirty="0" err="1"/>
              <a:t>Per_partition</a:t>
            </a:r>
            <a:r>
              <a:rPr lang="en" dirty="0"/>
              <a:t> is not a good option for smaller clusters. The smaller the cluster, the more partitions each member has to maintain.</a:t>
            </a:r>
            <a:endParaRPr dirty="0"/>
          </a:p>
          <a:p>
            <a:pPr marL="457200" lvl="0" indent="-298450" algn="l" rtl="0">
              <a:spcBef>
                <a:spcPts val="0"/>
              </a:spcBef>
              <a:spcAft>
                <a:spcPts val="0"/>
              </a:spcAft>
              <a:buSzPts val="1100"/>
              <a:buAutoNum type="arabicParenR"/>
            </a:pPr>
            <a:r>
              <a:rPr lang="en" dirty="0"/>
              <a:t>You can wind up degrading performance because the cluster member has to do so many eviction evaluations. With a larger cluster, the puts are more widely distributed and therefore the evaluations and possible evictions. </a:t>
            </a:r>
            <a:endParaRPr dirty="0"/>
          </a:p>
        </p:txBody>
      </p:sp>
    </p:spTree>
    <p:extLst>
      <p:ext uri="{BB962C8B-B14F-4D97-AF65-F5344CB8AC3E}">
        <p14:creationId xmlns:p14="http://schemas.microsoft.com/office/powerpoint/2010/main" val="40277483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3c682b1ae_3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3c682b1ae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Instead of using entry counters, you can control map size based on the amount of memory a given map consumes.</a:t>
            </a:r>
            <a:endParaRPr dirty="0"/>
          </a:p>
          <a:p>
            <a:pPr marL="457200" lvl="0" indent="-298450" algn="l" rtl="0">
              <a:spcBef>
                <a:spcPts val="0"/>
              </a:spcBef>
              <a:spcAft>
                <a:spcPts val="0"/>
              </a:spcAft>
              <a:buSzPts val="1100"/>
              <a:buAutoNum type="arabicParenR"/>
            </a:pPr>
            <a:r>
              <a:rPr lang="en" dirty="0"/>
              <a:t>The used heap and used native memory options limit the size of a map to either a configured number of megabytes, or a configured percentage of overall memory available on the cluster member.</a:t>
            </a:r>
            <a:endParaRPr dirty="0"/>
          </a:p>
          <a:p>
            <a:pPr marL="457200" lvl="0" indent="-298450" algn="l" rtl="0">
              <a:spcBef>
                <a:spcPts val="0"/>
              </a:spcBef>
              <a:spcAft>
                <a:spcPts val="0"/>
              </a:spcAft>
              <a:buSzPts val="1100"/>
              <a:buAutoNum type="arabicParenR"/>
            </a:pPr>
            <a:r>
              <a:rPr lang="en" dirty="0"/>
              <a:t>Because this calculation is based on how much memory the specific map consumes, </a:t>
            </a:r>
            <a:endParaRPr dirty="0"/>
          </a:p>
          <a:p>
            <a:pPr marL="457200" lvl="0" indent="-298450" algn="l" rtl="0">
              <a:spcBef>
                <a:spcPts val="0"/>
              </a:spcBef>
              <a:spcAft>
                <a:spcPts val="0"/>
              </a:spcAft>
              <a:buSzPts val="1100"/>
              <a:buAutoNum type="arabicParenR"/>
            </a:pPr>
            <a:r>
              <a:rPr lang="en" dirty="0"/>
              <a:t>You need to consider several factors when setting this value or percentage. How many cluster members will share the map? How big is the overall map? Will the limit you set reserve enough memory for other maps or other uses?</a:t>
            </a:r>
            <a:endParaRPr dirty="0"/>
          </a:p>
          <a:p>
            <a:pPr marL="457200" lvl="0" indent="-298450" algn="l" rtl="0">
              <a:spcBef>
                <a:spcPts val="0"/>
              </a:spcBef>
              <a:spcAft>
                <a:spcPts val="0"/>
              </a:spcAft>
              <a:buSzPts val="1100"/>
              <a:buAutoNum type="arabicParenR"/>
            </a:pPr>
            <a:r>
              <a:rPr lang="en" dirty="0"/>
              <a:t>For example, if you want to limit the map size to 500 megabytes, the used heap size you configure will vary depending on the number of cluster members. Will this limit ensure that there’s enough memory for other operations? If not, you may need to add more memory to your cluster members, add cluster members, or reduce your used heap size limit and accept that more evictions may occur.</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770718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c8c4d783f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c8c4d783f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If you’re not worried about the size of an individual map and just want to make sure that maps in general do not consume all available memory, you can use the free heap and free native memory options. </a:t>
            </a:r>
            <a:endParaRPr dirty="0"/>
          </a:p>
          <a:p>
            <a:pPr marL="457200" lvl="0" indent="-298450" algn="l" rtl="0">
              <a:spcBef>
                <a:spcPts val="0"/>
              </a:spcBef>
              <a:spcAft>
                <a:spcPts val="0"/>
              </a:spcAft>
              <a:buSzPts val="1100"/>
              <a:buAutoNum type="arabicParenR"/>
            </a:pPr>
            <a:r>
              <a:rPr lang="en" dirty="0"/>
              <a:t>The free memory options are good for use in wildcard or default map configurations </a:t>
            </a:r>
            <a:endParaRPr dirty="0"/>
          </a:p>
          <a:p>
            <a:pPr marL="457200" lvl="0" indent="-298450" algn="l" rtl="0">
              <a:spcBef>
                <a:spcPts val="0"/>
              </a:spcBef>
              <a:spcAft>
                <a:spcPts val="0"/>
              </a:spcAft>
              <a:buSzPts val="1100"/>
              <a:buAutoNum type="arabicParenR"/>
            </a:pPr>
            <a:r>
              <a:rPr lang="en" dirty="0"/>
              <a:t>as they do not consider individual map size or consumption - only the total amount of memory available on the cluster member.</a:t>
            </a:r>
            <a:endParaRPr dirty="0"/>
          </a:p>
          <a:p>
            <a:pPr marL="457200" lvl="0" indent="-298450" algn="l" rtl="0">
              <a:spcBef>
                <a:spcPts val="0"/>
              </a:spcBef>
              <a:spcAft>
                <a:spcPts val="0"/>
              </a:spcAft>
              <a:buSzPts val="1100"/>
              <a:buAutoNum type="arabicParenR"/>
            </a:pPr>
            <a:r>
              <a:rPr lang="en" dirty="0"/>
              <a:t>The trade off is that if anything brings memory use to the configured threshold - whether it’s a map or another type of data structure or in-memory processing - maps will be evicted. </a:t>
            </a:r>
            <a:endParaRPr dirty="0"/>
          </a:p>
        </p:txBody>
      </p:sp>
    </p:spTree>
    <p:extLst>
      <p:ext uri="{BB962C8B-B14F-4D97-AF65-F5344CB8AC3E}">
        <p14:creationId xmlns:p14="http://schemas.microsoft.com/office/powerpoint/2010/main" val="17097175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3c682b1ae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3c682b1ae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You can manually remove all entries from a map using evict all</a:t>
            </a:r>
            <a:endParaRPr dirty="0"/>
          </a:p>
          <a:p>
            <a:pPr marL="457200" lvl="0" indent="-298450" algn="l" rtl="0">
              <a:spcBef>
                <a:spcPts val="0"/>
              </a:spcBef>
              <a:spcAft>
                <a:spcPts val="0"/>
              </a:spcAft>
              <a:buSzPts val="1100"/>
              <a:buAutoNum type="arabicParenR"/>
            </a:pPr>
            <a:r>
              <a:rPr lang="en" dirty="0"/>
              <a:t>This will remove all unlocked entries from the map</a:t>
            </a:r>
            <a:endParaRPr dirty="0"/>
          </a:p>
          <a:p>
            <a:pPr marL="457200" lvl="0" indent="-298450" algn="l" rtl="0">
              <a:spcBef>
                <a:spcPts val="0"/>
              </a:spcBef>
              <a:spcAft>
                <a:spcPts val="0"/>
              </a:spcAft>
              <a:buSzPts val="1100"/>
              <a:buAutoNum type="arabicParenR"/>
            </a:pPr>
            <a:r>
              <a:rPr lang="en" dirty="0"/>
              <a:t>In fact, any of the eviction methods we’ve discussed will not affect locked map entries. We’ll discuss locking in another lesson in this course.</a:t>
            </a:r>
            <a:endParaRPr dirty="0"/>
          </a:p>
          <a:p>
            <a:pPr marL="457200" lvl="0" indent="-298450" algn="l" rtl="0">
              <a:spcBef>
                <a:spcPts val="0"/>
              </a:spcBef>
              <a:spcAft>
                <a:spcPts val="0"/>
              </a:spcAft>
              <a:buSzPts val="1100"/>
              <a:buAutoNum type="arabicParenR"/>
            </a:pPr>
            <a:r>
              <a:rPr lang="en" dirty="0"/>
              <a:t>Just to demonstrate, we’ll run a bit of code. We’re creating a map of 1000 entries, and locking 4 of them. We’ll then use evict all to remove everything from the map except the locked entries. When we run this code, we can see that </a:t>
            </a:r>
            <a:endParaRPr dirty="0"/>
          </a:p>
        </p:txBody>
      </p:sp>
    </p:spTree>
    <p:extLst>
      <p:ext uri="{BB962C8B-B14F-4D97-AF65-F5344CB8AC3E}">
        <p14:creationId xmlns:p14="http://schemas.microsoft.com/office/powerpoint/2010/main" val="20431265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 = 70</a:t>
            </a:r>
          </a:p>
        </p:txBody>
      </p:sp>
    </p:spTree>
    <p:extLst>
      <p:ext uri="{BB962C8B-B14F-4D97-AF65-F5344CB8AC3E}">
        <p14:creationId xmlns:p14="http://schemas.microsoft.com/office/powerpoint/2010/main" val="10096750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eb5a2269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eb5a2269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One of the most common applications of </a:t>
            </a:r>
            <a:r>
              <a:rPr lang="en" dirty="0" err="1"/>
              <a:t>Hazelcast</a:t>
            </a:r>
            <a:r>
              <a:rPr lang="en" dirty="0"/>
              <a:t> IMDG is as an in-memory cache for a persistent data store - in other words, as a fast front-end processor for a relational database.</a:t>
            </a:r>
            <a:endParaRPr dirty="0"/>
          </a:p>
          <a:p>
            <a:pPr marL="457200" lvl="0" indent="-298450" algn="l" rtl="0">
              <a:spcBef>
                <a:spcPts val="0"/>
              </a:spcBef>
              <a:spcAft>
                <a:spcPts val="0"/>
              </a:spcAft>
              <a:buSzPts val="1100"/>
              <a:buAutoNum type="arabicParenR"/>
            </a:pPr>
            <a:r>
              <a:rPr lang="en" dirty="0"/>
              <a:t>Your application interacts with the cluster to provide fast in-memory access and computation,</a:t>
            </a:r>
            <a:endParaRPr dirty="0"/>
          </a:p>
          <a:p>
            <a:pPr marL="457200" lvl="0" indent="-298450" algn="l" rtl="0">
              <a:spcBef>
                <a:spcPts val="0"/>
              </a:spcBef>
              <a:spcAft>
                <a:spcPts val="0"/>
              </a:spcAft>
              <a:buSzPts val="1100"/>
              <a:buAutoNum type="arabicParenR"/>
            </a:pPr>
            <a:r>
              <a:rPr lang="en" dirty="0"/>
              <a:t>And the cluster interacts with the data store to retrieve the initial data for caching and to write back to the data store when things change.</a:t>
            </a:r>
            <a:endParaRPr dirty="0"/>
          </a:p>
          <a:p>
            <a:pPr marL="457200" lvl="0" indent="-298450" algn="l" rtl="0">
              <a:spcBef>
                <a:spcPts val="0"/>
              </a:spcBef>
              <a:spcAft>
                <a:spcPts val="0"/>
              </a:spcAft>
              <a:buSzPts val="1100"/>
              <a:buAutoNum type="arabicParenR"/>
            </a:pPr>
            <a:r>
              <a:rPr lang="en" dirty="0"/>
              <a:t>The majority of your interactions continue to be with the </a:t>
            </a:r>
            <a:r>
              <a:rPr lang="en" dirty="0" err="1"/>
              <a:t>IMap</a:t>
            </a:r>
            <a:r>
              <a:rPr lang="en" dirty="0"/>
              <a:t>, using gets and puts.</a:t>
            </a:r>
            <a:endParaRPr dirty="0"/>
          </a:p>
          <a:p>
            <a:pPr marL="457200" lvl="0" indent="-298450" algn="l" rtl="0">
              <a:spcBef>
                <a:spcPts val="0"/>
              </a:spcBef>
              <a:spcAft>
                <a:spcPts val="0"/>
              </a:spcAft>
              <a:buSzPts val="1100"/>
              <a:buAutoNum type="arabicParenR"/>
            </a:pPr>
            <a:r>
              <a:rPr lang="en" dirty="0" err="1"/>
              <a:t>Hazelcast</a:t>
            </a:r>
            <a:r>
              <a:rPr lang="en" dirty="0"/>
              <a:t> uses </a:t>
            </a:r>
            <a:r>
              <a:rPr lang="en" dirty="0" err="1"/>
              <a:t>MapLoader</a:t>
            </a:r>
            <a:r>
              <a:rPr lang="en" dirty="0"/>
              <a:t> and </a:t>
            </a:r>
            <a:r>
              <a:rPr lang="en" dirty="0" err="1"/>
              <a:t>MapStore</a:t>
            </a:r>
            <a:r>
              <a:rPr lang="en" dirty="0"/>
              <a:t> to interact with the data store.</a:t>
            </a:r>
            <a:endParaRPr dirty="0"/>
          </a:p>
          <a:p>
            <a:pPr marL="457200" lvl="0" indent="-298450" algn="l" rtl="0">
              <a:spcBef>
                <a:spcPts val="0"/>
              </a:spcBef>
              <a:spcAft>
                <a:spcPts val="0"/>
              </a:spcAft>
              <a:buSzPts val="1100"/>
              <a:buAutoNum type="arabicParenR"/>
            </a:pPr>
            <a:r>
              <a:rPr lang="en" dirty="0"/>
              <a:t>If your application tries to get an entry that doesn’t exist in the map, and the map has </a:t>
            </a:r>
            <a:r>
              <a:rPr lang="en" dirty="0" err="1"/>
              <a:t>MapLoader</a:t>
            </a:r>
            <a:r>
              <a:rPr lang="en" dirty="0"/>
              <a:t> configured,</a:t>
            </a:r>
            <a:endParaRPr dirty="0"/>
          </a:p>
          <a:p>
            <a:pPr marL="457200" lvl="0" indent="-298450" algn="l" rtl="0">
              <a:spcBef>
                <a:spcPts val="0"/>
              </a:spcBef>
              <a:spcAft>
                <a:spcPts val="0"/>
              </a:spcAft>
              <a:buSzPts val="1100"/>
              <a:buAutoNum type="arabicParenR"/>
            </a:pPr>
            <a:r>
              <a:rPr lang="en" dirty="0"/>
              <a:t>The cluster member will retrieve the entry from the data store</a:t>
            </a:r>
            <a:endParaRPr dirty="0"/>
          </a:p>
          <a:p>
            <a:pPr marL="457200" lvl="0" indent="-298450" algn="l" rtl="0">
              <a:spcBef>
                <a:spcPts val="0"/>
              </a:spcBef>
              <a:spcAft>
                <a:spcPts val="0"/>
              </a:spcAft>
              <a:buSzPts val="1100"/>
              <a:buAutoNum type="arabicParenR"/>
            </a:pPr>
            <a:r>
              <a:rPr lang="en" dirty="0"/>
              <a:t>And add it to the local map, then return the requested value to the application. </a:t>
            </a:r>
            <a:endParaRPr dirty="0"/>
          </a:p>
          <a:p>
            <a:pPr marL="457200" lvl="0" indent="-298450" algn="l" rtl="0">
              <a:spcBef>
                <a:spcPts val="0"/>
              </a:spcBef>
              <a:spcAft>
                <a:spcPts val="0"/>
              </a:spcAft>
              <a:buSzPts val="1100"/>
              <a:buAutoNum type="arabicParenR"/>
            </a:pPr>
            <a:r>
              <a:rPr lang="en" dirty="0"/>
              <a:t>This is called read-through persistence and is enabled automatically when you create a </a:t>
            </a:r>
            <a:r>
              <a:rPr lang="en" dirty="0" err="1"/>
              <a:t>MapLoader</a:t>
            </a:r>
            <a:r>
              <a:rPr lang="en" dirty="0"/>
              <a:t> configuration for a map. </a:t>
            </a:r>
            <a:endParaRPr dirty="0"/>
          </a:p>
        </p:txBody>
      </p:sp>
    </p:spTree>
    <p:extLst>
      <p:ext uri="{BB962C8B-B14F-4D97-AF65-F5344CB8AC3E}">
        <p14:creationId xmlns:p14="http://schemas.microsoft.com/office/powerpoint/2010/main" val="16794894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eb5a2269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eb5a2269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US" dirty="0"/>
              <a:t>Probably the easiest.  Made almost transparent by Spring @Cacheable</a:t>
            </a:r>
          </a:p>
          <a:p>
            <a:pPr marL="457200" lvl="0" indent="-298450" algn="l" rtl="0">
              <a:spcBef>
                <a:spcPts val="0"/>
              </a:spcBef>
              <a:spcAft>
                <a:spcPts val="0"/>
              </a:spcAft>
              <a:buSzPts val="1100"/>
              <a:buAutoNum type="arabicParenR"/>
            </a:pPr>
            <a:r>
              <a:rPr lang="en-US" dirty="0"/>
              <a:t>Step 2 and 3 Only Happen if there is miss</a:t>
            </a:r>
          </a:p>
          <a:p>
            <a:pPr marL="457200" lvl="0" indent="-298450" algn="l" rtl="0">
              <a:spcBef>
                <a:spcPts val="0"/>
              </a:spcBef>
              <a:spcAft>
                <a:spcPts val="0"/>
              </a:spcAft>
              <a:buSzPts val="1100"/>
              <a:buAutoNum type="arabicParenR"/>
            </a:pPr>
            <a:r>
              <a:rPr lang="en-US" dirty="0"/>
              <a:t>Use expiration to manage life time of objects in cache</a:t>
            </a:r>
          </a:p>
          <a:p>
            <a:pPr marL="457200" lvl="0" indent="-298450" algn="l" rtl="0">
              <a:spcBef>
                <a:spcPts val="0"/>
              </a:spcBef>
              <a:spcAft>
                <a:spcPts val="0"/>
              </a:spcAft>
              <a:buSzPts val="1100"/>
              <a:buAutoNum type="arabicParenR"/>
            </a:pPr>
            <a:r>
              <a:rPr lang="en-US" dirty="0"/>
              <a:t>There is no way to know if all objects are in cache (usually not) so queries don’t work as expected</a:t>
            </a:r>
          </a:p>
        </p:txBody>
      </p:sp>
    </p:spTree>
    <p:extLst>
      <p:ext uri="{BB962C8B-B14F-4D97-AF65-F5344CB8AC3E}">
        <p14:creationId xmlns:p14="http://schemas.microsoft.com/office/powerpoint/2010/main" val="38948916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a32d84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a32d84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it comes to writing data back to the data store, you have two options for configuring your </a:t>
            </a:r>
            <a:r>
              <a:rPr lang="en" dirty="0" err="1"/>
              <a:t>MapStore</a:t>
            </a:r>
            <a:r>
              <a:rPr lang="en" dirty="0"/>
              <a:t>. The first is write-through persistence. </a:t>
            </a:r>
            <a:endParaRPr dirty="0"/>
          </a:p>
          <a:p>
            <a:pPr marL="457200" lvl="0" indent="-298450" algn="l" rtl="0">
              <a:spcBef>
                <a:spcPts val="0"/>
              </a:spcBef>
              <a:spcAft>
                <a:spcPts val="0"/>
              </a:spcAft>
              <a:buSzPts val="1100"/>
              <a:buAutoNum type="arabicParenR"/>
            </a:pPr>
            <a:r>
              <a:rPr lang="en" dirty="0"/>
              <a:t>When you use write-through, you are performing synchronous updates to the data store.</a:t>
            </a:r>
            <a:endParaRPr dirty="0"/>
          </a:p>
          <a:p>
            <a:pPr marL="457200" lvl="0" indent="-298450" algn="l" rtl="0">
              <a:spcBef>
                <a:spcPts val="0"/>
              </a:spcBef>
              <a:spcAft>
                <a:spcPts val="0"/>
              </a:spcAft>
              <a:buSzPts val="1100"/>
              <a:buAutoNum type="arabicParenR"/>
            </a:pPr>
            <a:r>
              <a:rPr lang="en" dirty="0"/>
              <a:t>When you put a value to the map, </a:t>
            </a:r>
            <a:endParaRPr dirty="0"/>
          </a:p>
          <a:p>
            <a:pPr marL="457200" lvl="0" indent="-298450" algn="l" rtl="0">
              <a:spcBef>
                <a:spcPts val="0"/>
              </a:spcBef>
              <a:spcAft>
                <a:spcPts val="0"/>
              </a:spcAft>
              <a:buSzPts val="1100"/>
              <a:buAutoNum type="arabicParenR"/>
            </a:pPr>
            <a:r>
              <a:rPr lang="en" dirty="0"/>
              <a:t>The cluster first calls </a:t>
            </a:r>
            <a:r>
              <a:rPr lang="en" dirty="0" err="1"/>
              <a:t>MapStore</a:t>
            </a:r>
            <a:r>
              <a:rPr lang="en" dirty="0"/>
              <a:t> to pass the value through to the data store.</a:t>
            </a:r>
            <a:endParaRPr dirty="0"/>
          </a:p>
          <a:p>
            <a:pPr marL="457200" lvl="0" indent="-298450" algn="l" rtl="0">
              <a:spcBef>
                <a:spcPts val="0"/>
              </a:spcBef>
              <a:spcAft>
                <a:spcPts val="0"/>
              </a:spcAft>
              <a:buSzPts val="1100"/>
              <a:buAutoNum type="arabicParenR"/>
            </a:pPr>
            <a:r>
              <a:rPr lang="en" dirty="0"/>
              <a:t>It then writes the update to the primary map, then to the backups.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122131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fa32d84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fa32d84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write-behind persistence, </a:t>
            </a:r>
            <a:endParaRPr dirty="0"/>
          </a:p>
          <a:p>
            <a:pPr marL="457200" lvl="0" indent="-298450" algn="l" rtl="0">
              <a:spcBef>
                <a:spcPts val="0"/>
              </a:spcBef>
              <a:spcAft>
                <a:spcPts val="0"/>
              </a:spcAft>
              <a:buSzPts val="1100"/>
              <a:buAutoNum type="arabicParenR"/>
            </a:pPr>
            <a:r>
              <a:rPr lang="en" dirty="0"/>
              <a:t>Your updates to the data store are asynchronous.</a:t>
            </a:r>
            <a:endParaRPr dirty="0"/>
          </a:p>
          <a:p>
            <a:pPr marL="457200" lvl="0" indent="-298450" algn="l" rtl="0">
              <a:spcBef>
                <a:spcPts val="0"/>
              </a:spcBef>
              <a:spcAft>
                <a:spcPts val="0"/>
              </a:spcAft>
              <a:buSzPts val="1100"/>
              <a:buAutoNum type="arabicParenR"/>
            </a:pPr>
            <a:r>
              <a:rPr lang="en" dirty="0"/>
              <a:t>Your put to the map is</a:t>
            </a:r>
            <a:endParaRPr dirty="0"/>
          </a:p>
          <a:p>
            <a:pPr marL="457200" lvl="0" indent="-298450" algn="l" rtl="0">
              <a:spcBef>
                <a:spcPts val="0"/>
              </a:spcBef>
              <a:spcAft>
                <a:spcPts val="0"/>
              </a:spcAft>
              <a:buSzPts val="1100"/>
              <a:buAutoNum type="arabicParenR"/>
            </a:pPr>
            <a:r>
              <a:rPr lang="en" dirty="0"/>
              <a:t>Written to the primary map and backup map immediately.</a:t>
            </a:r>
            <a:endParaRPr dirty="0"/>
          </a:p>
          <a:p>
            <a:pPr marL="457200" lvl="0" indent="-298450" algn="l" rtl="0">
              <a:spcBef>
                <a:spcPts val="0"/>
              </a:spcBef>
              <a:spcAft>
                <a:spcPts val="0"/>
              </a:spcAft>
              <a:buSzPts val="1100"/>
              <a:buAutoNum type="arabicParenR"/>
            </a:pPr>
            <a:r>
              <a:rPr lang="en" dirty="0"/>
              <a:t>The entry is marked as dirty, meaning it hasn’t been written to the data store yet.</a:t>
            </a:r>
            <a:endParaRPr dirty="0"/>
          </a:p>
          <a:p>
            <a:pPr marL="457200" lvl="0" indent="-298450" algn="l" rtl="0">
              <a:spcBef>
                <a:spcPts val="0"/>
              </a:spcBef>
              <a:spcAft>
                <a:spcPts val="0"/>
              </a:spcAft>
              <a:buSzPts val="1100"/>
              <a:buAutoNum type="arabicParenR"/>
            </a:pPr>
            <a:r>
              <a:rPr lang="en" dirty="0"/>
              <a:t>After a configured interval, the cluster writes all marked data to the data store. If you configure an interval of 5 seconds, every 5 seconds the cluster will store all marked data. In other words, the longest delay between writing to memory and writing to the store will be 5 seconds, but it could be less depending on when the put </a:t>
            </a:r>
            <a:r>
              <a:rPr lang="en" dirty="0" err="1"/>
              <a:t>occured</a:t>
            </a:r>
            <a:r>
              <a:rPr lang="en" dirty="0"/>
              <a:t> in the 5 second interval.</a:t>
            </a:r>
            <a:endParaRPr dirty="0"/>
          </a:p>
          <a:p>
            <a:pPr marL="457200" lvl="0" indent="-298450" algn="l" rtl="0">
              <a:spcBef>
                <a:spcPts val="0"/>
              </a:spcBef>
              <a:spcAft>
                <a:spcPts val="0"/>
              </a:spcAft>
              <a:buSzPts val="1100"/>
              <a:buAutoNum type="arabicParenR"/>
            </a:pPr>
            <a:r>
              <a:rPr lang="en" dirty="0"/>
              <a:t>If the write is successful, the dirty marker is removed.</a:t>
            </a:r>
            <a:endParaRPr dirty="0"/>
          </a:p>
          <a:p>
            <a:pPr marL="457200" lvl="0" indent="-298450" algn="l" rtl="0">
              <a:spcBef>
                <a:spcPts val="0"/>
              </a:spcBef>
              <a:spcAft>
                <a:spcPts val="0"/>
              </a:spcAft>
              <a:buSzPts val="1100"/>
              <a:buAutoNum type="arabicParenR"/>
            </a:pPr>
            <a:r>
              <a:rPr lang="en" dirty="0"/>
              <a:t>A key reason to use write-behind persistence is to allow batch operations such as bulk stores and bulk deletes. Write-through persistence does not support batch operations.</a:t>
            </a:r>
            <a:endParaRPr dirty="0"/>
          </a:p>
        </p:txBody>
      </p:sp>
    </p:spTree>
    <p:extLst>
      <p:ext uri="{BB962C8B-B14F-4D97-AF65-F5344CB8AC3E}">
        <p14:creationId xmlns:p14="http://schemas.microsoft.com/office/powerpoint/2010/main" val="4024379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25f7879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25f7879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4482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fa32d849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fa32d849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implement a </a:t>
            </a:r>
            <a:r>
              <a:rPr lang="en" dirty="0" err="1"/>
              <a:t>maploader</a:t>
            </a:r>
            <a:r>
              <a:rPr lang="en" dirty="0"/>
              <a:t> or map store,</a:t>
            </a:r>
            <a:endParaRPr dirty="0"/>
          </a:p>
          <a:p>
            <a:pPr marL="457200" lvl="0" indent="-298450" algn="l" rtl="0">
              <a:spcBef>
                <a:spcPts val="0"/>
              </a:spcBef>
              <a:spcAft>
                <a:spcPts val="0"/>
              </a:spcAft>
              <a:buSzPts val="1100"/>
              <a:buAutoNum type="arabicParenR"/>
            </a:pPr>
            <a:r>
              <a:rPr lang="en" dirty="0"/>
              <a:t>Create a class for it. You can look at examples of map store classes in the document attached to this lesson. The link is below the player window.</a:t>
            </a:r>
            <a:endParaRPr dirty="0"/>
          </a:p>
          <a:p>
            <a:pPr marL="457200" lvl="0" indent="-298450" algn="l" rtl="0">
              <a:spcBef>
                <a:spcPts val="0"/>
              </a:spcBef>
              <a:spcAft>
                <a:spcPts val="0"/>
              </a:spcAft>
              <a:buSzPts val="1100"/>
              <a:buAutoNum type="arabicParenR"/>
            </a:pPr>
            <a:r>
              <a:rPr lang="en" dirty="0" err="1"/>
              <a:t>MapStore</a:t>
            </a:r>
            <a:r>
              <a:rPr lang="en" dirty="0"/>
              <a:t> is a </a:t>
            </a:r>
            <a:r>
              <a:rPr lang="en" dirty="0" err="1"/>
              <a:t>subinterface</a:t>
            </a:r>
            <a:r>
              <a:rPr lang="en" dirty="0"/>
              <a:t> of </a:t>
            </a:r>
            <a:r>
              <a:rPr lang="en" dirty="0" err="1"/>
              <a:t>MapLoader</a:t>
            </a:r>
            <a:r>
              <a:rPr lang="en" dirty="0"/>
              <a:t>. Don’t be confused that the class only implements </a:t>
            </a:r>
            <a:r>
              <a:rPr lang="en" dirty="0" err="1"/>
              <a:t>MapStore</a:t>
            </a:r>
            <a:r>
              <a:rPr lang="en" dirty="0"/>
              <a:t> - all </a:t>
            </a:r>
            <a:r>
              <a:rPr lang="en" dirty="0" err="1"/>
              <a:t>MapLoader</a:t>
            </a:r>
            <a:r>
              <a:rPr lang="en" dirty="0"/>
              <a:t> functionality is also included. </a:t>
            </a:r>
            <a:endParaRPr dirty="0"/>
          </a:p>
          <a:p>
            <a:pPr marL="457200" lvl="0" indent="-298450" algn="l" rtl="0">
              <a:spcBef>
                <a:spcPts val="0"/>
              </a:spcBef>
              <a:spcAft>
                <a:spcPts val="0"/>
              </a:spcAft>
              <a:buSzPts val="1100"/>
              <a:buAutoNum type="arabicParenR"/>
            </a:pPr>
            <a:r>
              <a:rPr lang="en" dirty="0"/>
              <a:t>The class contains the details for each type of transaction. The example code shows the basic actions.</a:t>
            </a:r>
            <a:endParaRPr dirty="0"/>
          </a:p>
          <a:p>
            <a:pPr marL="457200" lvl="0" indent="-298450" algn="l" rtl="0">
              <a:spcBef>
                <a:spcPts val="0"/>
              </a:spcBef>
              <a:spcAft>
                <a:spcPts val="0"/>
              </a:spcAft>
              <a:buSzPts val="1100"/>
              <a:buAutoNum type="arabicParenR"/>
            </a:pPr>
            <a:r>
              <a:rPr lang="en" dirty="0"/>
              <a:t>The class also contains the location of the data store that this implementation will access.</a:t>
            </a:r>
            <a:endParaRPr dirty="0"/>
          </a:p>
          <a:p>
            <a:pPr marL="457200" lvl="0" indent="-298450" algn="l" rtl="0">
              <a:spcBef>
                <a:spcPts val="0"/>
              </a:spcBef>
              <a:spcAft>
                <a:spcPts val="0"/>
              </a:spcAft>
              <a:buSzPts val="1100"/>
              <a:buAutoNum type="arabicParenR"/>
            </a:pPr>
            <a:r>
              <a:rPr lang="en" dirty="0"/>
              <a:t>To use this class, reference it in the configuration for the map that will be used in conjunction with the data store.</a:t>
            </a:r>
            <a:endParaRPr dirty="0"/>
          </a:p>
        </p:txBody>
      </p:sp>
    </p:spTree>
    <p:extLst>
      <p:ext uri="{BB962C8B-B14F-4D97-AF65-F5344CB8AC3E}">
        <p14:creationId xmlns:p14="http://schemas.microsoft.com/office/powerpoint/2010/main" val="19245646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fa32d84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fa32d84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Your map is initialized when you first call a </a:t>
            </a:r>
            <a:r>
              <a:rPr lang="en" dirty="0" err="1"/>
              <a:t>getMap</a:t>
            </a:r>
            <a:r>
              <a:rPr lang="en" dirty="0"/>
              <a:t>. The </a:t>
            </a:r>
            <a:r>
              <a:rPr lang="en" dirty="0" err="1"/>
              <a:t>getMap</a:t>
            </a:r>
            <a:r>
              <a:rPr lang="en" dirty="0"/>
              <a:t> triggers the load all keys operation from your map loader or map store class.</a:t>
            </a:r>
            <a:endParaRPr dirty="0"/>
          </a:p>
          <a:p>
            <a:pPr marL="457200" lvl="0" indent="-298450" algn="l" rtl="0">
              <a:spcBef>
                <a:spcPts val="0"/>
              </a:spcBef>
              <a:spcAft>
                <a:spcPts val="0"/>
              </a:spcAft>
              <a:buSzPts val="1100"/>
              <a:buAutoNum type="arabicParenR"/>
            </a:pPr>
            <a:r>
              <a:rPr lang="en" dirty="0"/>
              <a:t>Note that if your data set is large, </a:t>
            </a:r>
            <a:r>
              <a:rPr lang="en" sz="1200" dirty="0">
                <a:solidFill>
                  <a:srgbClr val="222222"/>
                </a:solidFill>
                <a:highlight>
                  <a:srgbClr val="FFFFFF"/>
                </a:highlight>
              </a:rPr>
              <a:t>it is more efficient to load your keys incrementally rather than loading them all at once. To support incremental loading, the </a:t>
            </a:r>
            <a:r>
              <a:rPr lang="en" sz="950" dirty="0" err="1">
                <a:solidFill>
                  <a:srgbClr val="C83B41"/>
                </a:solidFill>
                <a:highlight>
                  <a:srgbClr val="F7F7F7"/>
                </a:highlight>
                <a:latin typeface="Courier" pitchFamily="2" charset="0"/>
                <a:ea typeface="Cousine"/>
                <a:cs typeface="Cousine"/>
                <a:sym typeface="Cousine"/>
              </a:rPr>
              <a:t>MapLoader.loadAllKeys</a:t>
            </a:r>
            <a:r>
              <a:rPr lang="en" sz="950" dirty="0">
                <a:solidFill>
                  <a:srgbClr val="C83B41"/>
                </a:solidFill>
                <a:highlight>
                  <a:srgbClr val="F7F7F7"/>
                </a:highlight>
                <a:latin typeface="Courier" pitchFamily="2" charset="0"/>
                <a:ea typeface="Cousine"/>
                <a:cs typeface="Cousine"/>
                <a:sym typeface="Cousine"/>
              </a:rPr>
              <a:t>()</a:t>
            </a:r>
            <a:r>
              <a:rPr lang="en" sz="1200" dirty="0">
                <a:solidFill>
                  <a:srgbClr val="222222"/>
                </a:solidFill>
                <a:highlight>
                  <a:srgbClr val="FFFFFF"/>
                </a:highlight>
              </a:rPr>
              <a:t> method returns an </a:t>
            </a:r>
            <a:r>
              <a:rPr lang="en" sz="950" dirty="0" err="1">
                <a:solidFill>
                  <a:srgbClr val="C83B41"/>
                </a:solidFill>
                <a:highlight>
                  <a:srgbClr val="F7F7F7"/>
                </a:highlight>
                <a:latin typeface="Courier" pitchFamily="2" charset="0"/>
                <a:ea typeface="Cousine"/>
                <a:cs typeface="Cousine"/>
                <a:sym typeface="Cousine"/>
              </a:rPr>
              <a:t>Iterable</a:t>
            </a:r>
            <a:r>
              <a:rPr lang="en" sz="1200" dirty="0">
                <a:solidFill>
                  <a:srgbClr val="222222"/>
                </a:solidFill>
                <a:highlight>
                  <a:srgbClr val="FFFFFF"/>
                </a:highlight>
              </a:rPr>
              <a:t> which can be lazily populated with the results of a database query.</a:t>
            </a:r>
            <a:endParaRPr sz="1200" dirty="0">
              <a:solidFill>
                <a:srgbClr val="222222"/>
              </a:solidFill>
              <a:highlight>
                <a:srgbClr val="FFFFFF"/>
              </a:highlight>
            </a:endParaRPr>
          </a:p>
          <a:p>
            <a:pPr marL="457200" lvl="0" indent="-304800" algn="l" rtl="0">
              <a:spcBef>
                <a:spcPts val="0"/>
              </a:spcBef>
              <a:spcAft>
                <a:spcPts val="0"/>
              </a:spcAft>
              <a:buClr>
                <a:srgbClr val="222222"/>
              </a:buClr>
              <a:buSzPts val="1200"/>
              <a:buAutoNum type="arabicParenR"/>
            </a:pPr>
            <a:r>
              <a:rPr lang="en" sz="1200" dirty="0">
                <a:solidFill>
                  <a:srgbClr val="222222"/>
                </a:solidFill>
                <a:highlight>
                  <a:srgbClr val="FFFFFF"/>
                </a:highlight>
              </a:rPr>
              <a:t>One member of the cluster is selected to be the key loader, and retrieves all keys from the persistent data store.</a:t>
            </a:r>
            <a:endParaRPr sz="1200" dirty="0">
              <a:solidFill>
                <a:srgbClr val="222222"/>
              </a:solidFill>
              <a:highlight>
                <a:srgbClr val="FFFFFF"/>
              </a:highlight>
            </a:endParaRPr>
          </a:p>
          <a:p>
            <a:pPr marL="457200" lvl="0" indent="-304800" algn="l" rtl="0">
              <a:spcBef>
                <a:spcPts val="0"/>
              </a:spcBef>
              <a:spcAft>
                <a:spcPts val="0"/>
              </a:spcAft>
              <a:buClr>
                <a:srgbClr val="222222"/>
              </a:buClr>
              <a:buSzPts val="1200"/>
              <a:buAutoNum type="arabicParenR"/>
            </a:pPr>
            <a:r>
              <a:rPr lang="en" sz="1200" dirty="0">
                <a:solidFill>
                  <a:srgbClr val="222222"/>
                </a:solidFill>
                <a:highlight>
                  <a:srgbClr val="FFFFFF"/>
                </a:highlight>
              </a:rPr>
              <a:t>That member then distributes the keys to the other members. Each member gets the keys for the data stored in their local partitions.</a:t>
            </a:r>
            <a:endParaRPr sz="1200" dirty="0">
              <a:solidFill>
                <a:srgbClr val="222222"/>
              </a:solidFill>
              <a:highlight>
                <a:srgbClr val="FFFFFF"/>
              </a:highlight>
            </a:endParaRPr>
          </a:p>
          <a:p>
            <a:pPr marL="457200" lvl="0" indent="-304800" algn="l" rtl="0">
              <a:spcBef>
                <a:spcPts val="0"/>
              </a:spcBef>
              <a:spcAft>
                <a:spcPts val="0"/>
              </a:spcAft>
              <a:buClr>
                <a:srgbClr val="222222"/>
              </a:buClr>
              <a:buSzPts val="1200"/>
              <a:buAutoNum type="arabicParenR"/>
            </a:pPr>
            <a:r>
              <a:rPr lang="en" sz="1200" dirty="0">
                <a:solidFill>
                  <a:srgbClr val="222222"/>
                </a:solidFill>
                <a:highlight>
                  <a:srgbClr val="FFFFFF"/>
                </a:highlight>
              </a:rPr>
              <a:t>Each member then calls the load all function using the key set it received. </a:t>
            </a:r>
            <a:endParaRPr sz="1200" dirty="0">
              <a:solidFill>
                <a:srgbClr val="222222"/>
              </a:solidFill>
              <a:highlight>
                <a:srgbClr val="FFFFFF"/>
              </a:highlight>
            </a:endParaRPr>
          </a:p>
          <a:p>
            <a:pPr marL="457200" lvl="0" indent="-304800" algn="l" rtl="0">
              <a:spcBef>
                <a:spcPts val="0"/>
              </a:spcBef>
              <a:spcAft>
                <a:spcPts val="0"/>
              </a:spcAft>
              <a:buClr>
                <a:srgbClr val="222222"/>
              </a:buClr>
              <a:buSzPts val="1200"/>
              <a:buAutoNum type="arabicParenR"/>
            </a:pPr>
            <a:r>
              <a:rPr lang="en" dirty="0"/>
              <a:t>If Initial Load Mode is set to LAZY in the configuration, the get map call will return as soon as the partition containing the matching key is fully loaded. </a:t>
            </a:r>
            <a:endParaRPr dirty="0"/>
          </a:p>
          <a:p>
            <a:pPr marL="457200" lvl="0" indent="-304800" algn="l" rtl="0">
              <a:spcBef>
                <a:spcPts val="0"/>
              </a:spcBef>
              <a:spcAft>
                <a:spcPts val="0"/>
              </a:spcAft>
              <a:buClr>
                <a:srgbClr val="222222"/>
              </a:buClr>
              <a:buSzPts val="1200"/>
              <a:buAutoNum type="arabicParenR"/>
            </a:pPr>
            <a:r>
              <a:rPr lang="en" dirty="0"/>
              <a:t>If Initial Load Mode is set to EAGER, the get map call won’t return until the entire map is loaded into all partitions. </a:t>
            </a:r>
            <a:br>
              <a:rPr lang="en" dirty="0"/>
            </a:br>
            <a:endParaRPr dirty="0"/>
          </a:p>
        </p:txBody>
      </p:sp>
    </p:spTree>
    <p:extLst>
      <p:ext uri="{BB962C8B-B14F-4D97-AF65-F5344CB8AC3E}">
        <p14:creationId xmlns:p14="http://schemas.microsoft.com/office/powerpoint/2010/main" val="3526626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fa32d849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fa32d849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quick side note on removing data from memory and from the data store</a:t>
            </a:r>
            <a:endParaRPr dirty="0"/>
          </a:p>
          <a:p>
            <a:pPr marL="457200" lvl="0" indent="-298450" algn="l" rtl="0">
              <a:spcBef>
                <a:spcPts val="0"/>
              </a:spcBef>
              <a:spcAft>
                <a:spcPts val="0"/>
              </a:spcAft>
              <a:buSzPts val="1100"/>
              <a:buAutoNum type="arabicParenR"/>
            </a:pPr>
            <a:r>
              <a:rPr lang="en" dirty="0"/>
              <a:t>Evict is strictly a local operation. It removes the entry from the in memory map, but does not affect the underlying data store.</a:t>
            </a:r>
            <a:endParaRPr dirty="0"/>
          </a:p>
          <a:p>
            <a:pPr marL="457200" lvl="0" indent="-298450" algn="l" rtl="0">
              <a:spcBef>
                <a:spcPts val="0"/>
              </a:spcBef>
              <a:spcAft>
                <a:spcPts val="0"/>
              </a:spcAft>
              <a:buSzPts val="1100"/>
              <a:buAutoNum type="arabicParenR"/>
            </a:pPr>
            <a:r>
              <a:rPr lang="en" dirty="0"/>
              <a:t>Delete, on the other hand, will remove the entry from both the map and the data store. </a:t>
            </a:r>
            <a:endParaRPr dirty="0"/>
          </a:p>
          <a:p>
            <a:pPr marL="457200" lvl="0" indent="-298450" algn="l" rtl="0">
              <a:spcBef>
                <a:spcPts val="0"/>
              </a:spcBef>
              <a:spcAft>
                <a:spcPts val="0"/>
              </a:spcAft>
              <a:buSzPts val="1100"/>
              <a:buAutoNum type="arabicParenR"/>
            </a:pPr>
            <a:r>
              <a:rPr lang="en" dirty="0"/>
              <a:t>Remove also deletes the entry from both the map and the data store, but returns the deleted value to the application. </a:t>
            </a:r>
            <a:endParaRPr dirty="0"/>
          </a:p>
          <a:p>
            <a:pPr marL="457200" lvl="0" indent="-298450" algn="l" rtl="0">
              <a:spcBef>
                <a:spcPts val="0"/>
              </a:spcBef>
              <a:spcAft>
                <a:spcPts val="0"/>
              </a:spcAft>
              <a:buSzPts val="1100"/>
              <a:buAutoNum type="arabicParenR"/>
            </a:pPr>
            <a:r>
              <a:rPr lang="en" dirty="0"/>
              <a:t>Make sure you’re using the correct method for your desired outcome. </a:t>
            </a:r>
            <a:endParaRPr dirty="0"/>
          </a:p>
        </p:txBody>
      </p:sp>
    </p:spTree>
    <p:extLst>
      <p:ext uri="{BB962C8B-B14F-4D97-AF65-F5344CB8AC3E}">
        <p14:creationId xmlns:p14="http://schemas.microsoft.com/office/powerpoint/2010/main" val="25560114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fa32d84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fa32d84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now let’s look at the configuration.</a:t>
            </a:r>
            <a:endParaRPr dirty="0"/>
          </a:p>
          <a:p>
            <a:pPr marL="457200" lvl="0" indent="-298450" algn="l" rtl="0">
              <a:spcBef>
                <a:spcPts val="0"/>
              </a:spcBef>
              <a:spcAft>
                <a:spcPts val="0"/>
              </a:spcAft>
              <a:buSzPts val="1100"/>
              <a:buAutoNum type="arabicParenR"/>
            </a:pPr>
            <a:r>
              <a:rPr lang="en" dirty="0"/>
              <a:t>As we said on the previous slide, the map store configuration is part of the overall map configuration. The name here must match the name of the map you reference when you define the map in your code.</a:t>
            </a:r>
            <a:endParaRPr dirty="0"/>
          </a:p>
          <a:p>
            <a:pPr marL="457200" lvl="0" indent="-298450" algn="l" rtl="0">
              <a:spcBef>
                <a:spcPts val="0"/>
              </a:spcBef>
              <a:spcAft>
                <a:spcPts val="0"/>
              </a:spcAft>
              <a:buSzPts val="1100"/>
              <a:buAutoNum type="arabicParenR"/>
            </a:pPr>
            <a:r>
              <a:rPr lang="en" dirty="0"/>
              <a:t>…</a:t>
            </a:r>
            <a:endParaRPr dirty="0"/>
          </a:p>
          <a:p>
            <a:pPr marL="457200" lvl="0" indent="-298450" algn="l" rtl="0">
              <a:spcBef>
                <a:spcPts val="0"/>
              </a:spcBef>
              <a:spcAft>
                <a:spcPts val="0"/>
              </a:spcAft>
              <a:buSzPts val="1100"/>
              <a:buAutoNum type="arabicParenR"/>
            </a:pPr>
            <a:r>
              <a:rPr lang="en" dirty="0"/>
              <a:t>Map store is enabled, and we’re using the default initialization mode of lazy. More on initialization in a couple of slides.</a:t>
            </a:r>
            <a:endParaRPr dirty="0"/>
          </a:p>
          <a:p>
            <a:pPr marL="457200" lvl="0" indent="-298450" algn="l" rtl="0">
              <a:spcBef>
                <a:spcPts val="0"/>
              </a:spcBef>
              <a:spcAft>
                <a:spcPts val="0"/>
              </a:spcAft>
              <a:buSzPts val="1100"/>
              <a:buAutoNum type="arabicParenR"/>
            </a:pPr>
            <a:r>
              <a:rPr lang="en" dirty="0"/>
              <a:t>Next we reference the class we created that has our loader and store setup.</a:t>
            </a:r>
            <a:endParaRPr dirty="0"/>
          </a:p>
          <a:p>
            <a:pPr marL="457200" lvl="0" indent="-298450" algn="l" rtl="0">
              <a:spcBef>
                <a:spcPts val="0"/>
              </a:spcBef>
              <a:spcAft>
                <a:spcPts val="0"/>
              </a:spcAft>
              <a:buSzPts val="1100"/>
              <a:buAutoNum type="arabicParenR"/>
            </a:pPr>
            <a:r>
              <a:rPr lang="en" dirty="0"/>
              <a:t>Write delay determines whether we are using write-through or write-behind persistence. If we set the delay to 0, we’ll use write-through. If we set the delay to any other value, we’ll use write-behind persistence and delay our attempt to write to the data store for the configured number of seconds.</a:t>
            </a:r>
            <a:endParaRPr dirty="0"/>
          </a:p>
          <a:p>
            <a:pPr marL="457200" lvl="0" indent="-298450" algn="l" rtl="0">
              <a:spcBef>
                <a:spcPts val="0"/>
              </a:spcBef>
              <a:spcAft>
                <a:spcPts val="0"/>
              </a:spcAft>
              <a:buSzPts val="1100"/>
              <a:buAutoNum type="arabicParenR"/>
            </a:pPr>
            <a:r>
              <a:rPr lang="en" dirty="0"/>
              <a:t>If we’re using write-behind, we can write our data in batches. The default is to send all the queued writes at once, but you can configure a maximum batch size so as not to overwhelm the data store.</a:t>
            </a:r>
            <a:endParaRPr dirty="0"/>
          </a:p>
          <a:p>
            <a:pPr marL="457200" lvl="0" indent="-298450" algn="l" rtl="0">
              <a:spcBef>
                <a:spcPts val="0"/>
              </a:spcBef>
              <a:spcAft>
                <a:spcPts val="0"/>
              </a:spcAft>
              <a:buSzPts val="1100"/>
              <a:buAutoNum type="arabicParenR"/>
            </a:pPr>
            <a:r>
              <a:rPr lang="en" dirty="0"/>
              <a:t>In write-behind mode, keys with multiple writes are coalesced and only the last written value is copied to the data store. You can set this to false to write all values.</a:t>
            </a:r>
            <a:endParaRPr dirty="0"/>
          </a:p>
          <a:p>
            <a:pPr marL="457200" lvl="0" indent="-298450" algn="l" rtl="0">
              <a:spcBef>
                <a:spcPts val="0"/>
              </a:spcBef>
              <a:spcAft>
                <a:spcPts val="0"/>
              </a:spcAft>
              <a:buSzPts val="1100"/>
              <a:buAutoNum type="arabicParenR"/>
            </a:pPr>
            <a:r>
              <a:rPr lang="en" dirty="0"/>
              <a:t>&lt;/map&gt;</a:t>
            </a:r>
            <a:endParaRPr dirty="0"/>
          </a:p>
        </p:txBody>
      </p:sp>
    </p:spTree>
    <p:extLst>
      <p:ext uri="{BB962C8B-B14F-4D97-AF65-F5344CB8AC3E}">
        <p14:creationId xmlns:p14="http://schemas.microsoft.com/office/powerpoint/2010/main" val="105771511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End of Day 1</a:t>
            </a:r>
          </a:p>
          <a:p>
            <a:r>
              <a:rPr lang="en-US" dirty="0"/>
              <a:t>T = 105</a:t>
            </a:r>
          </a:p>
        </p:txBody>
      </p:sp>
    </p:spTree>
    <p:extLst>
      <p:ext uri="{BB962C8B-B14F-4D97-AF65-F5344CB8AC3E}">
        <p14:creationId xmlns:p14="http://schemas.microsoft.com/office/powerpoint/2010/main" val="32761383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3c682b329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3c682b329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purpose of a query is to extract information from a map data structure. </a:t>
            </a:r>
            <a:endParaRPr dirty="0"/>
          </a:p>
          <a:p>
            <a:pPr marL="457200" lvl="0" indent="-298450" algn="l" rtl="0">
              <a:spcBef>
                <a:spcPts val="0"/>
              </a:spcBef>
              <a:spcAft>
                <a:spcPts val="0"/>
              </a:spcAft>
              <a:buSzPts val="1100"/>
              <a:buAutoNum type="arabicParenR"/>
            </a:pPr>
            <a:r>
              <a:rPr lang="en" dirty="0"/>
              <a:t>Put simply, you want to find the data in the map that matches a given set of criteria</a:t>
            </a:r>
            <a:endParaRPr dirty="0"/>
          </a:p>
          <a:p>
            <a:pPr marL="457200" lvl="0" indent="-298450" algn="l" rtl="0">
              <a:spcBef>
                <a:spcPts val="0"/>
              </a:spcBef>
              <a:spcAft>
                <a:spcPts val="0"/>
              </a:spcAft>
              <a:buSzPts val="1100"/>
              <a:buAutoNum type="arabicParenR"/>
            </a:pPr>
            <a:r>
              <a:rPr lang="en" dirty="0"/>
              <a:t>And you want only that data returned to your application. </a:t>
            </a:r>
            <a:endParaRPr dirty="0"/>
          </a:p>
          <a:p>
            <a:pPr marL="457200" lvl="0" indent="-298450" algn="l" rtl="0">
              <a:spcBef>
                <a:spcPts val="0"/>
              </a:spcBef>
              <a:spcAft>
                <a:spcPts val="0"/>
              </a:spcAft>
              <a:buSzPts val="1100"/>
              <a:buAutoNum type="arabicParenR"/>
            </a:pPr>
            <a:r>
              <a:rPr lang="en" dirty="0"/>
              <a:t>The key to </a:t>
            </a:r>
            <a:r>
              <a:rPr lang="en" dirty="0" err="1"/>
              <a:t>Hazelcast’s</a:t>
            </a:r>
            <a:r>
              <a:rPr lang="en" dirty="0"/>
              <a:t> distributed query is that it performs the filtering function within the cluster. Instead of returning the entire map to the application and then filtering locally, the cluster only returns the data that matches the query. This has two advantages:</a:t>
            </a:r>
            <a:endParaRPr dirty="0"/>
          </a:p>
          <a:p>
            <a:pPr marL="457200" lvl="0" indent="-298450" algn="l" rtl="0">
              <a:spcBef>
                <a:spcPts val="0"/>
              </a:spcBef>
              <a:spcAft>
                <a:spcPts val="0"/>
              </a:spcAft>
              <a:buSzPts val="1100"/>
              <a:buAutoNum type="arabicParenR"/>
            </a:pPr>
            <a:r>
              <a:rPr lang="en" dirty="0"/>
              <a:t>Because the cluster consists of multiple members, each with their own CPUs, the find and filter operation is performed in parallel. Each cluster member searches its own local portion of the distributed map.</a:t>
            </a:r>
            <a:endParaRPr dirty="0"/>
          </a:p>
          <a:p>
            <a:pPr marL="457200" lvl="0" indent="-298450" algn="l" rtl="0">
              <a:spcBef>
                <a:spcPts val="0"/>
              </a:spcBef>
              <a:spcAft>
                <a:spcPts val="0"/>
              </a:spcAft>
              <a:buSzPts val="1100"/>
              <a:buAutoNum type="arabicParenR"/>
            </a:pPr>
            <a:r>
              <a:rPr lang="en" dirty="0"/>
              <a:t>The only data that’s returned to the application is the requested data, so you’re not wasting bandwidth or CPU cycles waiting for data that isn’t needed.</a:t>
            </a:r>
            <a:endParaRPr dirty="0"/>
          </a:p>
        </p:txBody>
      </p:sp>
    </p:spTree>
    <p:extLst>
      <p:ext uri="{BB962C8B-B14F-4D97-AF65-F5344CB8AC3E}">
        <p14:creationId xmlns:p14="http://schemas.microsoft.com/office/powerpoint/2010/main" val="7976339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3c682b32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3c682b32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An application initiates a query by sending it to one of the cluster members. It doesn’t matter which member; the connection is likely already established. The cluster member that receives the request does two things.</a:t>
            </a:r>
            <a:endParaRPr dirty="0"/>
          </a:p>
          <a:p>
            <a:pPr marL="457200" lvl="0" indent="-298450" algn="l" rtl="0">
              <a:spcBef>
                <a:spcPts val="0"/>
              </a:spcBef>
              <a:spcAft>
                <a:spcPts val="0"/>
              </a:spcAft>
              <a:buSzPts val="1100"/>
              <a:buAutoNum type="arabicParenR"/>
            </a:pPr>
            <a:r>
              <a:rPr lang="en" dirty="0"/>
              <a:t>It begins searching the queried map on all local partitions</a:t>
            </a:r>
            <a:endParaRPr dirty="0"/>
          </a:p>
          <a:p>
            <a:pPr marL="457200" lvl="0" indent="-298450" algn="l" rtl="0">
              <a:spcBef>
                <a:spcPts val="0"/>
              </a:spcBef>
              <a:spcAft>
                <a:spcPts val="0"/>
              </a:spcAft>
              <a:buSzPts val="1100"/>
              <a:buAutoNum type="arabicParenR"/>
            </a:pPr>
            <a:r>
              <a:rPr lang="en" dirty="0"/>
              <a:t>And it sends query execution requests to all other cluster members.</a:t>
            </a:r>
            <a:endParaRPr dirty="0"/>
          </a:p>
          <a:p>
            <a:pPr marL="457200" lvl="0" indent="-298450" algn="l" rtl="0">
              <a:spcBef>
                <a:spcPts val="0"/>
              </a:spcBef>
              <a:spcAft>
                <a:spcPts val="0"/>
              </a:spcAft>
              <a:buSzPts val="1100"/>
              <a:buAutoNum type="arabicParenR"/>
            </a:pPr>
            <a:r>
              <a:rPr lang="en" dirty="0"/>
              <a:t>These members perform the search on their local partitions</a:t>
            </a:r>
            <a:endParaRPr dirty="0"/>
          </a:p>
          <a:p>
            <a:pPr marL="457200" lvl="0" indent="-298450" algn="l" rtl="0">
              <a:spcBef>
                <a:spcPts val="0"/>
              </a:spcBef>
              <a:spcAft>
                <a:spcPts val="0"/>
              </a:spcAft>
              <a:buSzPts val="1100"/>
              <a:buAutoNum type="arabicParenR"/>
            </a:pPr>
            <a:r>
              <a:rPr lang="en" dirty="0"/>
              <a:t>And return all matching entries to the cluster member handling the query.</a:t>
            </a:r>
            <a:endParaRPr dirty="0"/>
          </a:p>
          <a:p>
            <a:pPr marL="457200" lvl="0" indent="-298450" algn="l" rtl="0">
              <a:spcBef>
                <a:spcPts val="0"/>
              </a:spcBef>
              <a:spcAft>
                <a:spcPts val="0"/>
              </a:spcAft>
              <a:buSzPts val="1100"/>
              <a:buAutoNum type="arabicParenR"/>
            </a:pPr>
            <a:r>
              <a:rPr lang="en" dirty="0"/>
              <a:t>The query handler combines the returned results with its own local results</a:t>
            </a:r>
            <a:endParaRPr dirty="0"/>
          </a:p>
          <a:p>
            <a:pPr marL="457200" lvl="0" indent="-298450" algn="l" rtl="0">
              <a:spcBef>
                <a:spcPts val="0"/>
              </a:spcBef>
              <a:spcAft>
                <a:spcPts val="0"/>
              </a:spcAft>
              <a:buSzPts val="1100"/>
              <a:buAutoNum type="arabicParenR"/>
            </a:pPr>
            <a:r>
              <a:rPr lang="en" dirty="0"/>
              <a:t>And returns them to the application.</a:t>
            </a:r>
            <a:endParaRPr dirty="0"/>
          </a:p>
        </p:txBody>
      </p:sp>
    </p:spTree>
    <p:extLst>
      <p:ext uri="{BB962C8B-B14F-4D97-AF65-F5344CB8AC3E}">
        <p14:creationId xmlns:p14="http://schemas.microsoft.com/office/powerpoint/2010/main" val="148693282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3c682b329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3c682b329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Predicate is the interface that is used to construct your queries.</a:t>
            </a:r>
            <a:endParaRPr dirty="0"/>
          </a:p>
          <a:p>
            <a:pPr marL="457200" lvl="0" indent="-298450" algn="l" rtl="0">
              <a:spcBef>
                <a:spcPts val="0"/>
              </a:spcBef>
              <a:spcAft>
                <a:spcPts val="0"/>
              </a:spcAft>
              <a:buSzPts val="1100"/>
              <a:buAutoNum type="arabicParenR"/>
            </a:pPr>
            <a:r>
              <a:rPr lang="en" dirty="0"/>
              <a:t>A predicate specifies the criteria for the query - you can think of it as the “search string” or the “match criteria” for the query.</a:t>
            </a:r>
            <a:endParaRPr dirty="0"/>
          </a:p>
          <a:p>
            <a:pPr marL="457200" lvl="0" indent="-298450" algn="l" rtl="0">
              <a:spcBef>
                <a:spcPts val="0"/>
              </a:spcBef>
              <a:spcAft>
                <a:spcPts val="0"/>
              </a:spcAft>
              <a:buSzPts val="1100"/>
              <a:buAutoNum type="arabicParenR"/>
            </a:pPr>
            <a:r>
              <a:rPr lang="en" dirty="0"/>
              <a:t>The query will return map entries that match the passed predicate.</a:t>
            </a:r>
            <a:endParaRPr dirty="0"/>
          </a:p>
          <a:p>
            <a:pPr marL="457200" lvl="0" indent="-298450" algn="l" rtl="0">
              <a:spcBef>
                <a:spcPts val="0"/>
              </a:spcBef>
              <a:spcAft>
                <a:spcPts val="0"/>
              </a:spcAft>
              <a:buSzPts val="1100"/>
              <a:buAutoNum type="arabicParenR"/>
            </a:pPr>
            <a:r>
              <a:rPr lang="en" dirty="0"/>
              <a:t>To get technical, the query execution uses the apply method as shown in the interface code - if the predicate is true for a given entry, then add that entry to the data to be returned in response to the query. We will revisit the predicate interface itself later in this lesson.</a:t>
            </a:r>
            <a:endParaRPr dirty="0"/>
          </a:p>
        </p:txBody>
      </p:sp>
    </p:spTree>
    <p:extLst>
      <p:ext uri="{BB962C8B-B14F-4D97-AF65-F5344CB8AC3E}">
        <p14:creationId xmlns:p14="http://schemas.microsoft.com/office/powerpoint/2010/main" val="17068842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c682b329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c682b329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Hazelcast</a:t>
            </a:r>
            <a:r>
              <a:rPr lang="en" dirty="0"/>
              <a:t> offers two methods for writing queries. We’ll look at examples of both of them.</a:t>
            </a:r>
            <a:endParaRPr dirty="0"/>
          </a:p>
          <a:p>
            <a:pPr marL="457200" lvl="0" indent="-298450" algn="l" rtl="0">
              <a:spcBef>
                <a:spcPts val="0"/>
              </a:spcBef>
              <a:spcAft>
                <a:spcPts val="0"/>
              </a:spcAft>
              <a:buSzPts val="1100"/>
              <a:buAutoNum type="arabicParenR"/>
            </a:pPr>
            <a:r>
              <a:rPr lang="en" dirty="0"/>
              <a:t>We’re working with a data set called Employee that contains objects for name, age, salary, and status. Values associated with these objects are stored in our map. You can look at the code that created this class by opening the downloadable document associated with this lesson. The link is located below the playback window.</a:t>
            </a:r>
            <a:endParaRPr dirty="0"/>
          </a:p>
          <a:p>
            <a:pPr marL="457200" lvl="0" indent="-298450" algn="l" rtl="0">
              <a:spcBef>
                <a:spcPts val="0"/>
              </a:spcBef>
              <a:spcAft>
                <a:spcPts val="0"/>
              </a:spcAft>
              <a:buSzPts val="1100"/>
              <a:buAutoNum type="arabicParenR"/>
            </a:pPr>
            <a:r>
              <a:rPr lang="en" dirty="0"/>
              <a:t>We want to return the map entries for active employees that are under the age of 30.</a:t>
            </a:r>
            <a:endParaRPr dirty="0"/>
          </a:p>
          <a:p>
            <a:pPr marL="457200" lvl="0" indent="-298450" algn="l" rtl="0">
              <a:spcBef>
                <a:spcPts val="0"/>
              </a:spcBef>
              <a:spcAft>
                <a:spcPts val="0"/>
              </a:spcAft>
              <a:buSzPts val="1100"/>
              <a:buAutoNum type="arabicParenR"/>
            </a:pPr>
            <a:r>
              <a:rPr lang="en" dirty="0"/>
              <a:t>One method to write this query is to use the Criteria API. In this code sample, we retrieve the map, create an entry object called e that references the predicate builder, create the predicate with the match criteria - active and age under 30, then use the collection method to return the values that match the predicate.</a:t>
            </a:r>
            <a:endParaRPr dirty="0"/>
          </a:p>
          <a:p>
            <a:pPr marL="457200" lvl="0" indent="-298450" algn="l" rtl="0">
              <a:spcBef>
                <a:spcPts val="0"/>
              </a:spcBef>
              <a:spcAft>
                <a:spcPts val="0"/>
              </a:spcAft>
              <a:buSzPts val="1100"/>
              <a:buAutoNum type="arabicParenR"/>
            </a:pPr>
            <a:r>
              <a:rPr lang="en" dirty="0"/>
              <a:t>The same query in SQL retrieves the map, then creates a data set populated by entries that match the </a:t>
            </a:r>
            <a:r>
              <a:rPr lang="en" dirty="0" err="1"/>
              <a:t>sql</a:t>
            </a:r>
            <a:r>
              <a:rPr lang="en" dirty="0"/>
              <a:t> predicate active and age less than 30.</a:t>
            </a:r>
            <a:br>
              <a:rPr lang="en" dirty="0"/>
            </a:br>
            <a:br>
              <a:rPr lang="en" dirty="0"/>
            </a:br>
            <a:r>
              <a:rPr lang="en" dirty="0"/>
              <a:t>If you didn’t follow either of those… no worries. We’re going to look more closely at both methods on the next few screens.</a:t>
            </a:r>
            <a:endParaRPr dirty="0"/>
          </a:p>
        </p:txBody>
      </p:sp>
    </p:spTree>
    <p:extLst>
      <p:ext uri="{BB962C8B-B14F-4D97-AF65-F5344CB8AC3E}">
        <p14:creationId xmlns:p14="http://schemas.microsoft.com/office/powerpoint/2010/main" val="13508035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3c682b32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3c682b32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Criteria API is </a:t>
            </a:r>
            <a:endParaRPr dirty="0"/>
          </a:p>
          <a:p>
            <a:pPr marL="457200" lvl="0" indent="-298450" algn="l" rtl="0">
              <a:spcBef>
                <a:spcPts val="0"/>
              </a:spcBef>
              <a:spcAft>
                <a:spcPts val="0"/>
              </a:spcAft>
              <a:buSzPts val="1100"/>
              <a:buAutoNum type="arabicParenR"/>
            </a:pPr>
            <a:r>
              <a:rPr lang="en" dirty="0"/>
              <a:t>Similar to the Java Persistence Query Language. </a:t>
            </a:r>
            <a:endParaRPr dirty="0"/>
          </a:p>
          <a:p>
            <a:pPr marL="457200" lvl="0" indent="-298450" algn="l" rtl="0">
              <a:spcBef>
                <a:spcPts val="0"/>
              </a:spcBef>
              <a:spcAft>
                <a:spcPts val="0"/>
              </a:spcAft>
              <a:buSzPts val="1100"/>
              <a:buAutoNum type="arabicParenR"/>
            </a:pPr>
            <a:r>
              <a:rPr lang="en" dirty="0"/>
              <a:t>The API includes many operators you can use to create your predicates</a:t>
            </a:r>
            <a:endParaRPr dirty="0"/>
          </a:p>
          <a:p>
            <a:pPr marL="457200" lvl="0" indent="-298450" algn="l" rtl="0">
              <a:spcBef>
                <a:spcPts val="0"/>
              </a:spcBef>
              <a:spcAft>
                <a:spcPts val="0"/>
              </a:spcAft>
              <a:buSzPts val="1100"/>
              <a:buAutoNum type="arabicParenR"/>
            </a:pPr>
            <a:r>
              <a:rPr lang="en" dirty="0"/>
              <a:t>Including the usual comparison operators</a:t>
            </a:r>
            <a:endParaRPr dirty="0"/>
          </a:p>
          <a:p>
            <a:pPr marL="457200" lvl="0" indent="-298450" algn="l" rtl="0">
              <a:spcBef>
                <a:spcPts val="0"/>
              </a:spcBef>
              <a:spcAft>
                <a:spcPts val="0"/>
              </a:spcAft>
              <a:buSzPts val="1100"/>
              <a:buAutoNum type="arabicParenR"/>
            </a:pPr>
            <a:r>
              <a:rPr lang="en" dirty="0"/>
              <a:t>Pattern matching operators LIKE, which matches a string with variables, ILIKE, which is a case-insensitive version of like, and regex for matching regular expressions</a:t>
            </a:r>
            <a:endParaRPr dirty="0"/>
          </a:p>
          <a:p>
            <a:pPr marL="457200" lvl="0" indent="-298450" algn="l" rtl="0">
              <a:spcBef>
                <a:spcPts val="0"/>
              </a:spcBef>
              <a:spcAft>
                <a:spcPts val="0"/>
              </a:spcAft>
              <a:buSzPts val="1100"/>
              <a:buAutoNum type="arabicParenR"/>
            </a:pPr>
            <a:r>
              <a:rPr lang="en" dirty="0"/>
              <a:t>Member test evaluators to return whether the listed values are in the collection,</a:t>
            </a:r>
            <a:endParaRPr dirty="0"/>
          </a:p>
          <a:p>
            <a:pPr marL="457200" lvl="0" indent="-298450" algn="l" rtl="0">
              <a:spcBef>
                <a:spcPts val="0"/>
              </a:spcBef>
              <a:spcAft>
                <a:spcPts val="0"/>
              </a:spcAft>
              <a:buSzPts val="1100"/>
              <a:buAutoNum type="arabicParenR"/>
            </a:pPr>
            <a:r>
              <a:rPr lang="en" dirty="0"/>
              <a:t>And a range option that will return entries that match the given range. This evaluation is inclusive - the example will return entries with ages 20 and 33 as well as all values in between.</a:t>
            </a:r>
            <a:endParaRPr dirty="0"/>
          </a:p>
          <a:p>
            <a:pPr marL="457200" lvl="0" indent="-298450" algn="l" rtl="0">
              <a:spcBef>
                <a:spcPts val="0"/>
              </a:spcBef>
              <a:spcAft>
                <a:spcPts val="0"/>
              </a:spcAft>
              <a:buSzPts val="1100"/>
              <a:buAutoNum type="arabicParenR"/>
            </a:pPr>
            <a:r>
              <a:rPr lang="en" dirty="0"/>
              <a:t>You can find a complete list of operators in the </a:t>
            </a:r>
            <a:r>
              <a:rPr lang="en" dirty="0" err="1"/>
              <a:t>Hazelcast</a:t>
            </a:r>
            <a:r>
              <a:rPr lang="en" dirty="0"/>
              <a:t> </a:t>
            </a:r>
            <a:r>
              <a:rPr lang="en" dirty="0" err="1"/>
              <a:t>Javadocs</a:t>
            </a:r>
            <a:r>
              <a:rPr lang="en" dirty="0"/>
              <a:t>.</a:t>
            </a:r>
            <a:endParaRPr dirty="0"/>
          </a:p>
        </p:txBody>
      </p:sp>
    </p:spTree>
    <p:extLst>
      <p:ext uri="{BB962C8B-B14F-4D97-AF65-F5344CB8AC3E}">
        <p14:creationId xmlns:p14="http://schemas.microsoft.com/office/powerpoint/2010/main" val="2553700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262707c4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262707c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 here to allow students time to download and set up everything while you do the rest of the introductions</a:t>
            </a:r>
            <a:endParaRPr dirty="0"/>
          </a:p>
        </p:txBody>
      </p:sp>
    </p:spTree>
    <p:extLst>
      <p:ext uri="{BB962C8B-B14F-4D97-AF65-F5344CB8AC3E}">
        <p14:creationId xmlns:p14="http://schemas.microsoft.com/office/powerpoint/2010/main" val="22738579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c682b329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3c682b32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You can use and, or, and not to combine predicates. </a:t>
            </a:r>
            <a:endParaRPr dirty="0"/>
          </a:p>
          <a:p>
            <a:pPr marL="457200" lvl="0" indent="-298450" algn="l" rtl="0">
              <a:spcBef>
                <a:spcPts val="0"/>
              </a:spcBef>
              <a:spcAft>
                <a:spcPts val="0"/>
              </a:spcAft>
              <a:buSzPts val="1100"/>
              <a:buAutoNum type="arabicParenR"/>
            </a:pPr>
            <a:r>
              <a:rPr lang="en" dirty="0"/>
              <a:t>In this example, we want to search for all entries with a salary greater than 50 thousand dollars and are under age 35.</a:t>
            </a:r>
            <a:endParaRPr dirty="0"/>
          </a:p>
          <a:p>
            <a:pPr marL="457200" lvl="0" indent="-298450" algn="l" rtl="0">
              <a:spcBef>
                <a:spcPts val="0"/>
              </a:spcBef>
              <a:spcAft>
                <a:spcPts val="0"/>
              </a:spcAft>
              <a:buSzPts val="1100"/>
              <a:buAutoNum type="arabicParenR"/>
            </a:pPr>
            <a:r>
              <a:rPr lang="en" dirty="0"/>
              <a:t>First, we retrieve the map that contains the employee data.</a:t>
            </a:r>
            <a:endParaRPr dirty="0"/>
          </a:p>
          <a:p>
            <a:pPr marL="457200" lvl="0" indent="-298450" algn="l" rtl="0">
              <a:spcBef>
                <a:spcPts val="0"/>
              </a:spcBef>
              <a:spcAft>
                <a:spcPts val="0"/>
              </a:spcAft>
              <a:buSzPts val="1100"/>
              <a:buAutoNum type="arabicParenR"/>
            </a:pPr>
            <a:r>
              <a:rPr lang="en" dirty="0"/>
              <a:t>Next, we create a predicate to match the salary value</a:t>
            </a:r>
            <a:endParaRPr dirty="0"/>
          </a:p>
          <a:p>
            <a:pPr marL="457200" lvl="0" indent="-298450" algn="l" rtl="0">
              <a:spcBef>
                <a:spcPts val="0"/>
              </a:spcBef>
              <a:spcAft>
                <a:spcPts val="0"/>
              </a:spcAft>
              <a:buSzPts val="1100"/>
              <a:buAutoNum type="arabicParenR"/>
            </a:pPr>
            <a:r>
              <a:rPr lang="en" dirty="0"/>
              <a:t>Then create a second predicate to match the age range </a:t>
            </a:r>
            <a:endParaRPr dirty="0"/>
          </a:p>
          <a:p>
            <a:pPr marL="457200" lvl="0" indent="-298450" algn="l" rtl="0">
              <a:spcBef>
                <a:spcPts val="0"/>
              </a:spcBef>
              <a:spcAft>
                <a:spcPts val="0"/>
              </a:spcAft>
              <a:buSzPts val="1100"/>
              <a:buAutoNum type="arabicParenR"/>
            </a:pPr>
            <a:r>
              <a:rPr lang="en" dirty="0"/>
              <a:t>We combine them with the and operator to create a predicate called </a:t>
            </a:r>
            <a:r>
              <a:rPr lang="en" dirty="0" err="1"/>
              <a:t>salaryandage</a:t>
            </a:r>
            <a:r>
              <a:rPr lang="en" dirty="0"/>
              <a:t>.</a:t>
            </a:r>
            <a:endParaRPr dirty="0"/>
          </a:p>
          <a:p>
            <a:pPr marL="457200" lvl="0" indent="-298450" algn="l" rtl="0">
              <a:spcBef>
                <a:spcPts val="0"/>
              </a:spcBef>
              <a:spcAft>
                <a:spcPts val="0"/>
              </a:spcAft>
              <a:buSzPts val="1100"/>
              <a:buAutoNum type="arabicParenR"/>
            </a:pPr>
            <a:r>
              <a:rPr lang="en" dirty="0"/>
              <a:t>We then use the predicate to create the collection Result. This predicate will now search the Employee class and return the values of all objects that match the combined predicate criteria. </a:t>
            </a:r>
            <a:endParaRPr dirty="0"/>
          </a:p>
          <a:p>
            <a:pPr marL="457200" lvl="0" indent="-298450" algn="l" rtl="0">
              <a:spcBef>
                <a:spcPts val="0"/>
              </a:spcBef>
              <a:spcAft>
                <a:spcPts val="0"/>
              </a:spcAft>
              <a:buSzPts val="1100"/>
              <a:buAutoNum type="arabicParenR"/>
            </a:pPr>
            <a:r>
              <a:rPr lang="en" dirty="0"/>
              <a:t>You replace AND with OR or NOT in the same way. Or returns entries that match one of the listed predicates, and NOT returns records that do not match the listed predicates.</a:t>
            </a:r>
            <a:endParaRPr dirty="0"/>
          </a:p>
        </p:txBody>
      </p:sp>
    </p:spTree>
    <p:extLst>
      <p:ext uri="{BB962C8B-B14F-4D97-AF65-F5344CB8AC3E}">
        <p14:creationId xmlns:p14="http://schemas.microsoft.com/office/powerpoint/2010/main" val="16766505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c682b329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3c682b329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Another option for creating predicates is to use the </a:t>
            </a:r>
            <a:r>
              <a:rPr lang="en" dirty="0" err="1"/>
              <a:t>PredicateBuilder</a:t>
            </a:r>
            <a:r>
              <a:rPr lang="en" dirty="0"/>
              <a:t> class. We’ll use it here to create the same query as in the previous example. </a:t>
            </a:r>
            <a:endParaRPr dirty="0"/>
          </a:p>
          <a:p>
            <a:pPr marL="457200" lvl="0" indent="-298450" algn="l" rtl="0">
              <a:spcBef>
                <a:spcPts val="0"/>
              </a:spcBef>
              <a:spcAft>
                <a:spcPts val="0"/>
              </a:spcAft>
              <a:buSzPts val="1100"/>
              <a:buAutoNum type="arabicParenR"/>
            </a:pPr>
            <a:r>
              <a:rPr lang="en" dirty="0"/>
              <a:t>We start the collection the same way. (two clicks)</a:t>
            </a:r>
            <a:endParaRPr dirty="0"/>
          </a:p>
          <a:p>
            <a:pPr marL="457200" lvl="0" indent="-298450" algn="l" rtl="0">
              <a:spcBef>
                <a:spcPts val="0"/>
              </a:spcBef>
              <a:spcAft>
                <a:spcPts val="0"/>
              </a:spcAft>
              <a:buSzPts val="1100"/>
              <a:buAutoNum type="arabicParenR"/>
            </a:pPr>
            <a:r>
              <a:rPr lang="en" dirty="0"/>
              <a:t>Next, we create an </a:t>
            </a:r>
            <a:r>
              <a:rPr lang="en" dirty="0" err="1"/>
              <a:t>EntryObject</a:t>
            </a:r>
            <a:r>
              <a:rPr lang="en" dirty="0"/>
              <a:t> called entry that uses the </a:t>
            </a:r>
            <a:r>
              <a:rPr lang="en" dirty="0" err="1"/>
              <a:t>predicatebuilder</a:t>
            </a:r>
            <a:r>
              <a:rPr lang="en" dirty="0"/>
              <a:t> class.</a:t>
            </a:r>
            <a:endParaRPr dirty="0"/>
          </a:p>
          <a:p>
            <a:pPr marL="457200" lvl="0" indent="-298450" algn="l" rtl="0">
              <a:spcBef>
                <a:spcPts val="0"/>
              </a:spcBef>
              <a:spcAft>
                <a:spcPts val="0"/>
              </a:spcAft>
              <a:buSzPts val="1100"/>
              <a:buAutoNum type="arabicParenR"/>
            </a:pPr>
            <a:r>
              <a:rPr lang="en" dirty="0"/>
              <a:t>We can then create our predicate using a single line of code. </a:t>
            </a:r>
            <a:endParaRPr dirty="0"/>
          </a:p>
          <a:p>
            <a:pPr marL="457200" lvl="0" indent="-298450" algn="l" rtl="0">
              <a:spcBef>
                <a:spcPts val="0"/>
              </a:spcBef>
              <a:spcAft>
                <a:spcPts val="0"/>
              </a:spcAft>
              <a:buSzPts val="1100"/>
              <a:buAutoNum type="arabicParenR"/>
            </a:pPr>
            <a:r>
              <a:rPr lang="en" dirty="0"/>
              <a:t>And return the results.</a:t>
            </a:r>
            <a:endParaRPr dirty="0"/>
          </a:p>
        </p:txBody>
      </p:sp>
    </p:spTree>
    <p:extLst>
      <p:ext uri="{BB962C8B-B14F-4D97-AF65-F5344CB8AC3E}">
        <p14:creationId xmlns:p14="http://schemas.microsoft.com/office/powerpoint/2010/main" val="393685570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3c682b32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3c682b32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You can also use SQL </a:t>
            </a:r>
            <a:r>
              <a:rPr lang="en" dirty="0" err="1"/>
              <a:t>predicte</a:t>
            </a:r>
            <a:r>
              <a:rPr lang="en" dirty="0"/>
              <a:t> to write queries in SQL format.</a:t>
            </a:r>
            <a:endParaRPr dirty="0"/>
          </a:p>
          <a:p>
            <a:pPr marL="457200" lvl="0" indent="-298450" algn="l" rtl="0">
              <a:spcBef>
                <a:spcPts val="0"/>
              </a:spcBef>
              <a:spcAft>
                <a:spcPts val="0"/>
              </a:spcAft>
              <a:buSzPts val="1100"/>
              <a:buAutoNum type="arabicParenR"/>
            </a:pPr>
            <a:r>
              <a:rPr lang="en" dirty="0"/>
              <a:t>The available operators are the same as with Criteria API,</a:t>
            </a:r>
            <a:endParaRPr dirty="0"/>
          </a:p>
          <a:p>
            <a:pPr marL="457200" lvl="0" indent="-298450" algn="l" rtl="0">
              <a:spcBef>
                <a:spcPts val="0"/>
              </a:spcBef>
              <a:spcAft>
                <a:spcPts val="0"/>
              </a:spcAft>
              <a:buSzPts val="1100"/>
              <a:buAutoNum type="arabicParenR"/>
            </a:pPr>
            <a:r>
              <a:rPr lang="en" dirty="0"/>
              <a:t>Comparison operators</a:t>
            </a:r>
            <a:endParaRPr dirty="0"/>
          </a:p>
          <a:p>
            <a:pPr marL="457200" lvl="0" indent="-298450" algn="l" rtl="0">
              <a:spcBef>
                <a:spcPts val="0"/>
              </a:spcBef>
              <a:spcAft>
                <a:spcPts val="0"/>
              </a:spcAft>
              <a:buSzPts val="1100"/>
              <a:buAutoNum type="arabicParenR"/>
            </a:pPr>
            <a:r>
              <a:rPr lang="en" dirty="0"/>
              <a:t>Pattern matching</a:t>
            </a:r>
            <a:endParaRPr dirty="0"/>
          </a:p>
          <a:p>
            <a:pPr marL="457200" lvl="0" indent="-298450" algn="l" rtl="0">
              <a:spcBef>
                <a:spcPts val="0"/>
              </a:spcBef>
              <a:spcAft>
                <a:spcPts val="0"/>
              </a:spcAft>
              <a:buSzPts val="1100"/>
              <a:buAutoNum type="arabicParenR"/>
            </a:pPr>
            <a:r>
              <a:rPr lang="en" dirty="0"/>
              <a:t>Member test</a:t>
            </a:r>
            <a:endParaRPr dirty="0"/>
          </a:p>
          <a:p>
            <a:pPr marL="457200" lvl="0" indent="-298450" algn="l" rtl="0">
              <a:spcBef>
                <a:spcPts val="0"/>
              </a:spcBef>
              <a:spcAft>
                <a:spcPts val="0"/>
              </a:spcAft>
              <a:buSzPts val="1100"/>
              <a:buAutoNum type="arabicParenR"/>
            </a:pPr>
            <a:r>
              <a:rPr lang="en" dirty="0"/>
              <a:t> And range test</a:t>
            </a:r>
            <a:endParaRPr dirty="0"/>
          </a:p>
          <a:p>
            <a:pPr marL="457200" lvl="0" indent="-298450" algn="l" rtl="0">
              <a:spcBef>
                <a:spcPts val="0"/>
              </a:spcBef>
              <a:spcAft>
                <a:spcPts val="0"/>
              </a:spcAft>
              <a:buSzPts val="1100"/>
              <a:buAutoNum type="arabicParenR"/>
            </a:pPr>
            <a:r>
              <a:rPr lang="en" dirty="0"/>
              <a:t>You can also use and, or, and not to combine criteria. The difference between Criteria API and SQL Query is strictly one of syntax - use whichever one is easiest for you.</a:t>
            </a:r>
            <a:endParaRPr dirty="0"/>
          </a:p>
        </p:txBody>
      </p:sp>
    </p:spTree>
    <p:extLst>
      <p:ext uri="{BB962C8B-B14F-4D97-AF65-F5344CB8AC3E}">
        <p14:creationId xmlns:p14="http://schemas.microsoft.com/office/powerpoint/2010/main" val="8104696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3c682b329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3c682b329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use SQL to create the same query.</a:t>
            </a:r>
            <a:endParaRPr dirty="0"/>
          </a:p>
          <a:p>
            <a:pPr marL="457200" lvl="0" indent="-298450" algn="l" rtl="0">
              <a:spcBef>
                <a:spcPts val="0"/>
              </a:spcBef>
              <a:spcAft>
                <a:spcPts val="0"/>
              </a:spcAft>
              <a:buSzPts val="1100"/>
              <a:buAutoNum type="arabicParenR"/>
            </a:pPr>
            <a:r>
              <a:rPr lang="en" dirty="0"/>
              <a:t>Once again, we’ll begin by creating the map that will contain the data returned by the query.</a:t>
            </a:r>
            <a:endParaRPr dirty="0"/>
          </a:p>
          <a:p>
            <a:pPr marL="457200" lvl="0" indent="-298450" algn="l" rtl="0">
              <a:spcBef>
                <a:spcPts val="0"/>
              </a:spcBef>
              <a:spcAft>
                <a:spcPts val="0"/>
              </a:spcAft>
              <a:buSzPts val="1100"/>
              <a:buAutoNum type="arabicParenR"/>
            </a:pPr>
            <a:r>
              <a:rPr lang="en" dirty="0"/>
              <a:t>Instead of using collection, we’ll create a set from the Employee class called Salary and Age, add the set to the employee map, then specify the predicate. </a:t>
            </a:r>
            <a:endParaRPr dirty="0"/>
          </a:p>
          <a:p>
            <a:pPr marL="457200" lvl="0" indent="-298450" algn="l" rtl="0">
              <a:spcBef>
                <a:spcPts val="0"/>
              </a:spcBef>
              <a:spcAft>
                <a:spcPts val="0"/>
              </a:spcAft>
              <a:buSzPts val="1100"/>
              <a:buAutoNum type="arabicParenR"/>
            </a:pPr>
            <a:r>
              <a:rPr lang="en" dirty="0"/>
              <a:t>What’s actually happening when you run this query is the SQL Predicate class is converting the SQL format into the same predicate format we just learned in the Criteria API.</a:t>
            </a:r>
            <a:endParaRPr dirty="0"/>
          </a:p>
          <a:p>
            <a:pPr marL="457200" lvl="0" indent="-298450" algn="l" rtl="0">
              <a:spcBef>
                <a:spcPts val="0"/>
              </a:spcBef>
              <a:spcAft>
                <a:spcPts val="0"/>
              </a:spcAft>
              <a:buSzPts val="1100"/>
              <a:buAutoNum type="arabicParenR"/>
            </a:pPr>
            <a:r>
              <a:rPr lang="en" dirty="0"/>
              <a:t>This means that you can use both formats interchangeably.</a:t>
            </a:r>
            <a:endParaRPr dirty="0"/>
          </a:p>
        </p:txBody>
      </p:sp>
    </p:spTree>
    <p:extLst>
      <p:ext uri="{BB962C8B-B14F-4D97-AF65-F5344CB8AC3E}">
        <p14:creationId xmlns:p14="http://schemas.microsoft.com/office/powerpoint/2010/main" val="210408302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956187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3c682b329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3c682b32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Because predicate is a defined interface, you can use it to create custom predicates if the standard ones do not meet your needs.</a:t>
            </a:r>
            <a:endParaRPr dirty="0"/>
          </a:p>
          <a:p>
            <a:pPr marL="457200" lvl="0" indent="-298450" algn="l" rtl="0">
              <a:spcBef>
                <a:spcPts val="0"/>
              </a:spcBef>
              <a:spcAft>
                <a:spcPts val="0"/>
              </a:spcAft>
              <a:buSzPts val="1100"/>
              <a:buAutoNum type="arabicParenR"/>
            </a:pPr>
            <a:r>
              <a:rPr lang="en" dirty="0"/>
              <a:t>We’ll create a predicate that returns entries where the length of the name is 10.</a:t>
            </a:r>
            <a:endParaRPr dirty="0"/>
          </a:p>
          <a:p>
            <a:pPr marL="457200" lvl="0" indent="-298450" algn="l" rtl="0">
              <a:spcBef>
                <a:spcPts val="0"/>
              </a:spcBef>
              <a:spcAft>
                <a:spcPts val="0"/>
              </a:spcAft>
              <a:buSzPts val="1100"/>
              <a:buAutoNum type="arabicParenR"/>
            </a:pPr>
            <a:r>
              <a:rPr lang="en" dirty="0"/>
              <a:t>We create a class that implements the predicate interface.</a:t>
            </a:r>
            <a:endParaRPr dirty="0"/>
          </a:p>
          <a:p>
            <a:pPr marL="457200" lvl="0" indent="-298450" algn="l" rtl="0">
              <a:spcBef>
                <a:spcPts val="0"/>
              </a:spcBef>
              <a:spcAft>
                <a:spcPts val="0"/>
              </a:spcAft>
              <a:buSzPts val="1100"/>
              <a:buAutoNum type="arabicParenR"/>
            </a:pPr>
            <a:r>
              <a:rPr lang="en" dirty="0"/>
              <a:t>Add the override</a:t>
            </a:r>
            <a:endParaRPr dirty="0"/>
          </a:p>
          <a:p>
            <a:pPr marL="457200" lvl="0" indent="-298450" algn="l" rtl="0">
              <a:spcBef>
                <a:spcPts val="0"/>
              </a:spcBef>
              <a:spcAft>
                <a:spcPts val="0"/>
              </a:spcAft>
              <a:buSzPts val="1100"/>
              <a:buAutoNum type="arabicParenR"/>
            </a:pPr>
            <a:r>
              <a:rPr lang="en" dirty="0"/>
              <a:t>Then create our </a:t>
            </a:r>
            <a:r>
              <a:rPr lang="en" dirty="0" err="1"/>
              <a:t>boolean</a:t>
            </a:r>
            <a:r>
              <a:rPr lang="en" dirty="0"/>
              <a:t> function. Remember, all the predicate does is evaluate whether an entry matches. If the predicate returns true, the entry is added to the collected data. If it returns false, the entry is not.</a:t>
            </a:r>
            <a:endParaRPr dirty="0"/>
          </a:p>
          <a:p>
            <a:pPr marL="457200" lvl="0" indent="-298450" algn="l" rtl="0">
              <a:spcBef>
                <a:spcPts val="0"/>
              </a:spcBef>
              <a:spcAft>
                <a:spcPts val="0"/>
              </a:spcAft>
              <a:buSzPts val="1100"/>
              <a:buAutoNum type="arabicParenR"/>
            </a:pPr>
            <a:r>
              <a:rPr lang="en" dirty="0"/>
              <a:t>We get the value from the employee data,</a:t>
            </a:r>
            <a:endParaRPr dirty="0"/>
          </a:p>
          <a:p>
            <a:pPr marL="457200" lvl="0" indent="-298450" algn="l" rtl="0">
              <a:spcBef>
                <a:spcPts val="0"/>
              </a:spcBef>
              <a:spcAft>
                <a:spcPts val="0"/>
              </a:spcAft>
              <a:buSzPts val="1100"/>
              <a:buAutoNum type="arabicParenR"/>
            </a:pPr>
            <a:r>
              <a:rPr lang="en" dirty="0"/>
              <a:t>And return entries where the name length is 10.</a:t>
            </a:r>
            <a:endParaRPr dirty="0"/>
          </a:p>
          <a:p>
            <a:pPr marL="457200" lvl="0" indent="-298450" algn="l" rtl="0">
              <a:spcBef>
                <a:spcPts val="0"/>
              </a:spcBef>
              <a:spcAft>
                <a:spcPts val="0"/>
              </a:spcAft>
              <a:buSzPts val="1100"/>
              <a:buAutoNum type="arabicParenR"/>
            </a:pPr>
            <a:r>
              <a:rPr lang="en" dirty="0"/>
              <a:t>Custom predicates are very flexible, and may perform better than SQL queries under most conditions.</a:t>
            </a:r>
            <a:endParaRPr dirty="0"/>
          </a:p>
          <a:p>
            <a:pPr marL="457200" lvl="0" indent="-298450" algn="l" rtl="0">
              <a:spcBef>
                <a:spcPts val="0"/>
              </a:spcBef>
              <a:spcAft>
                <a:spcPts val="0"/>
              </a:spcAft>
              <a:buSzPts val="1100"/>
              <a:buAutoNum type="arabicParenR"/>
            </a:pPr>
            <a:r>
              <a:rPr lang="en" dirty="0"/>
              <a:t>However, they do include a lot of boilerplate code, as shown above. And most importantly, custom predicates do not support indexing. We’ll talk more about indexing later in this lesson.</a:t>
            </a:r>
            <a:endParaRPr dirty="0"/>
          </a:p>
        </p:txBody>
      </p:sp>
    </p:spTree>
    <p:extLst>
      <p:ext uri="{BB962C8B-B14F-4D97-AF65-F5344CB8AC3E}">
        <p14:creationId xmlns:p14="http://schemas.microsoft.com/office/powerpoint/2010/main" val="405446375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3c682b329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3c682b329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Paging predicate is a special class of predicate that</a:t>
            </a:r>
            <a:endParaRPr dirty="0"/>
          </a:p>
          <a:p>
            <a:pPr marL="457200" lvl="0" indent="-298450" algn="l" rtl="0">
              <a:spcBef>
                <a:spcPts val="0"/>
              </a:spcBef>
              <a:spcAft>
                <a:spcPts val="0"/>
              </a:spcAft>
              <a:buSzPts val="1100"/>
              <a:buAutoNum type="arabicParenR"/>
            </a:pPr>
            <a:r>
              <a:rPr lang="en" dirty="0"/>
              <a:t>Allows you to retrieve data one page at a time.</a:t>
            </a:r>
            <a:endParaRPr dirty="0"/>
          </a:p>
          <a:p>
            <a:pPr marL="457200" lvl="0" indent="-298450" algn="l" rtl="0">
              <a:spcBef>
                <a:spcPts val="0"/>
              </a:spcBef>
              <a:spcAft>
                <a:spcPts val="0"/>
              </a:spcAft>
              <a:buSzPts val="1100"/>
              <a:buAutoNum type="arabicParenR"/>
            </a:pPr>
            <a:r>
              <a:rPr lang="en" dirty="0"/>
              <a:t>You specify both the predicate that is used to filter the data</a:t>
            </a:r>
            <a:endParaRPr dirty="0"/>
          </a:p>
          <a:p>
            <a:pPr marL="457200" lvl="0" indent="-298450" algn="l" rtl="0">
              <a:spcBef>
                <a:spcPts val="0"/>
              </a:spcBef>
              <a:spcAft>
                <a:spcPts val="0"/>
              </a:spcAft>
              <a:buSzPts val="1100"/>
              <a:buAutoNum type="arabicParenR"/>
            </a:pPr>
            <a:r>
              <a:rPr lang="en" dirty="0"/>
              <a:t>And the page length.</a:t>
            </a:r>
            <a:endParaRPr dirty="0"/>
          </a:p>
          <a:p>
            <a:pPr marL="457200" lvl="0" indent="-298450" algn="l" rtl="0">
              <a:spcBef>
                <a:spcPts val="0"/>
              </a:spcBef>
              <a:spcAft>
                <a:spcPts val="0"/>
              </a:spcAft>
              <a:buSzPts val="1100"/>
              <a:buAutoNum type="arabicParenR"/>
            </a:pPr>
            <a:r>
              <a:rPr lang="en" dirty="0"/>
              <a:t>Let’s return to the same example we’ve been using and add a page predicate to retrieve 10 entries at a time.</a:t>
            </a:r>
            <a:endParaRPr dirty="0"/>
          </a:p>
          <a:p>
            <a:pPr marL="457200" lvl="0" indent="-298450" algn="l" rtl="0">
              <a:spcBef>
                <a:spcPts val="0"/>
              </a:spcBef>
              <a:spcAft>
                <a:spcPts val="0"/>
              </a:spcAft>
              <a:buSzPts val="1100"/>
              <a:buAutoNum type="arabicParenR"/>
            </a:pPr>
            <a:r>
              <a:rPr lang="en" dirty="0"/>
              <a:t>We begin the same way - get the map</a:t>
            </a:r>
            <a:endParaRPr dirty="0"/>
          </a:p>
          <a:p>
            <a:pPr marL="457200" lvl="0" indent="-298450" algn="l" rtl="0">
              <a:spcBef>
                <a:spcPts val="0"/>
              </a:spcBef>
              <a:spcAft>
                <a:spcPts val="0"/>
              </a:spcAft>
              <a:buSzPts val="1100"/>
              <a:buAutoNum type="arabicParenR"/>
            </a:pPr>
            <a:r>
              <a:rPr lang="en" dirty="0"/>
              <a:t>Set up predicate builder</a:t>
            </a:r>
            <a:endParaRPr dirty="0"/>
          </a:p>
          <a:p>
            <a:pPr marL="457200" lvl="0" indent="-298450" algn="l" rtl="0">
              <a:spcBef>
                <a:spcPts val="0"/>
              </a:spcBef>
              <a:spcAft>
                <a:spcPts val="0"/>
              </a:spcAft>
              <a:buSzPts val="1100"/>
              <a:buAutoNum type="arabicParenR"/>
            </a:pPr>
            <a:r>
              <a:rPr lang="en" dirty="0"/>
              <a:t>And create the predicate.</a:t>
            </a:r>
            <a:endParaRPr dirty="0"/>
          </a:p>
          <a:p>
            <a:pPr marL="457200" lvl="0" indent="-298450" algn="l" rtl="0">
              <a:spcBef>
                <a:spcPts val="0"/>
              </a:spcBef>
              <a:spcAft>
                <a:spcPts val="0"/>
              </a:spcAft>
              <a:buSzPts val="1100"/>
              <a:buAutoNum type="arabicParenR"/>
            </a:pPr>
            <a:r>
              <a:rPr lang="en" dirty="0"/>
              <a:t>Now we create the paging predicate, giving it the name pagelength10, referencing the salary and age predicate we created on the previous line, and setting the page length to 10.</a:t>
            </a:r>
            <a:endParaRPr dirty="0"/>
          </a:p>
          <a:p>
            <a:pPr marL="457200" lvl="0" indent="-298450" algn="l" rtl="0">
              <a:spcBef>
                <a:spcPts val="0"/>
              </a:spcBef>
              <a:spcAft>
                <a:spcPts val="0"/>
              </a:spcAft>
              <a:buSzPts val="1100"/>
              <a:buAutoNum type="arabicParenR"/>
            </a:pPr>
            <a:r>
              <a:rPr lang="en" dirty="0"/>
              <a:t>The collection line now retrieves the first 10 entries that match the predicate.</a:t>
            </a:r>
            <a:endParaRPr dirty="0"/>
          </a:p>
          <a:p>
            <a:pPr marL="457200" lvl="0" indent="-298450" algn="l" rtl="0">
              <a:spcBef>
                <a:spcPts val="0"/>
              </a:spcBef>
              <a:spcAft>
                <a:spcPts val="0"/>
              </a:spcAft>
              <a:buSzPts val="1100"/>
              <a:buAutoNum type="arabicParenR"/>
            </a:pPr>
            <a:r>
              <a:rPr lang="en" dirty="0"/>
              <a:t>We do something with the entries… whatever your application requires</a:t>
            </a:r>
            <a:endParaRPr dirty="0"/>
          </a:p>
          <a:p>
            <a:pPr marL="457200" lvl="0" indent="-298450" algn="l" rtl="0">
              <a:spcBef>
                <a:spcPts val="0"/>
              </a:spcBef>
              <a:spcAft>
                <a:spcPts val="0"/>
              </a:spcAft>
              <a:buSzPts val="1100"/>
              <a:buAutoNum type="arabicParenR"/>
            </a:pPr>
            <a:r>
              <a:rPr lang="en" dirty="0"/>
              <a:t>To set up the next page, we reference the paging predicate we created and add </a:t>
            </a:r>
            <a:r>
              <a:rPr lang="en" dirty="0" err="1"/>
              <a:t>nextpage</a:t>
            </a:r>
            <a:r>
              <a:rPr lang="en" dirty="0"/>
              <a:t>,</a:t>
            </a:r>
            <a:endParaRPr dirty="0"/>
          </a:p>
          <a:p>
            <a:pPr marL="457200" lvl="0" indent="-298450" algn="l" rtl="0">
              <a:spcBef>
                <a:spcPts val="0"/>
              </a:spcBef>
              <a:spcAft>
                <a:spcPts val="0"/>
              </a:spcAft>
              <a:buSzPts val="1100"/>
              <a:buAutoNum type="arabicParenR"/>
            </a:pPr>
            <a:r>
              <a:rPr lang="en" dirty="0"/>
              <a:t>Then retrieve the next 10 entries. </a:t>
            </a:r>
            <a:endParaRPr dirty="0"/>
          </a:p>
        </p:txBody>
      </p:sp>
    </p:spTree>
    <p:extLst>
      <p:ext uri="{BB962C8B-B14F-4D97-AF65-F5344CB8AC3E}">
        <p14:creationId xmlns:p14="http://schemas.microsoft.com/office/powerpoint/2010/main" val="364246343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3c682b329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3c682b329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have entries that form a sequence, you can order them using a Comparator, a standard Java interface.</a:t>
            </a:r>
            <a:endParaRPr dirty="0"/>
          </a:p>
          <a:p>
            <a:pPr marL="457200" lvl="0" indent="-298450" algn="l" rtl="0">
              <a:spcBef>
                <a:spcPts val="0"/>
              </a:spcBef>
              <a:spcAft>
                <a:spcPts val="0"/>
              </a:spcAft>
              <a:buSzPts val="1100"/>
              <a:buAutoNum type="arabicParenR"/>
            </a:pPr>
            <a:r>
              <a:rPr lang="en" dirty="0"/>
              <a:t>In our code sample, we’ve created a comparator that compares all the employee age entries and places them in descending order.</a:t>
            </a:r>
            <a:endParaRPr dirty="0"/>
          </a:p>
          <a:p>
            <a:pPr marL="457200" lvl="0" indent="-298450" algn="l" rtl="0">
              <a:spcBef>
                <a:spcPts val="0"/>
              </a:spcBef>
              <a:spcAft>
                <a:spcPts val="0"/>
              </a:spcAft>
              <a:buSzPts val="1100"/>
              <a:buAutoNum type="arabicParenR"/>
            </a:pPr>
            <a:r>
              <a:rPr lang="en" dirty="0"/>
              <a:t>We then reference the comparator in the paging predicate, between the query predicate and the page length.</a:t>
            </a:r>
            <a:endParaRPr dirty="0"/>
          </a:p>
          <a:p>
            <a:pPr marL="457200" lvl="0" indent="-298450" algn="l" rtl="0">
              <a:spcBef>
                <a:spcPts val="0"/>
              </a:spcBef>
              <a:spcAft>
                <a:spcPts val="0"/>
              </a:spcAft>
              <a:buSzPts val="1100"/>
              <a:buAutoNum type="arabicParenR"/>
            </a:pPr>
            <a:r>
              <a:rPr lang="en" dirty="0"/>
              <a:t>If you don’t use a comparator, entries will be placed in a natural order. If you’re retrieving values, the data will be ordered based on values. If you’re retrieving keys, the order will be based on keys. If you’re retrieving complete entries, ordering will be based on values if the values are comparable; otherwise keys will be used.</a:t>
            </a:r>
            <a:endParaRPr dirty="0"/>
          </a:p>
          <a:p>
            <a:pPr marL="457200" lvl="0" indent="-298450" algn="l" rtl="0">
              <a:spcBef>
                <a:spcPts val="0"/>
              </a:spcBef>
              <a:spcAft>
                <a:spcPts val="0"/>
              </a:spcAft>
              <a:buSzPts val="1100"/>
              <a:buAutoNum type="arabicParenR"/>
            </a:pPr>
            <a:r>
              <a:rPr lang="en" dirty="0"/>
              <a:t>What we mean by comparable is that the data being used for ordering </a:t>
            </a:r>
            <a:r>
              <a:rPr lang="en" dirty="0" err="1"/>
              <a:t>myst</a:t>
            </a:r>
            <a:r>
              <a:rPr lang="en" dirty="0"/>
              <a:t> implement </a:t>
            </a:r>
            <a:r>
              <a:rPr lang="en" dirty="0" err="1"/>
              <a:t>java.lang.Comparable</a:t>
            </a:r>
            <a:r>
              <a:rPr lang="en" dirty="0"/>
              <a:t>. If the data does not implement this, you will get an Illegal Argument exception.</a:t>
            </a:r>
            <a:endParaRPr dirty="0"/>
          </a:p>
        </p:txBody>
      </p:sp>
    </p:spTree>
    <p:extLst>
      <p:ext uri="{BB962C8B-B14F-4D97-AF65-F5344CB8AC3E}">
        <p14:creationId xmlns:p14="http://schemas.microsoft.com/office/powerpoint/2010/main" val="34266458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3c682b329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3c682b329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your query predicate is simple, you can opt to include it directly into the paging predicate definition rather than creating a separate predicate.</a:t>
            </a:r>
            <a:endParaRPr dirty="0"/>
          </a:p>
          <a:p>
            <a:pPr marL="457200" lvl="0" indent="-298450" algn="l" rtl="0">
              <a:spcBef>
                <a:spcPts val="0"/>
              </a:spcBef>
              <a:spcAft>
                <a:spcPts val="0"/>
              </a:spcAft>
              <a:buSzPts val="1100"/>
              <a:buAutoNum type="arabicParenR"/>
            </a:pPr>
            <a:r>
              <a:rPr lang="en" dirty="0"/>
              <a:t>If we wanted to return all employee entries where the age equals 33, for example, </a:t>
            </a:r>
            <a:endParaRPr dirty="0"/>
          </a:p>
          <a:p>
            <a:pPr marL="457200" lvl="0" indent="-298450" algn="l" rtl="0">
              <a:spcBef>
                <a:spcPts val="0"/>
              </a:spcBef>
              <a:spcAft>
                <a:spcPts val="0"/>
              </a:spcAft>
              <a:buSzPts val="1100"/>
              <a:buAutoNum type="arabicParenR"/>
            </a:pPr>
            <a:r>
              <a:rPr lang="en" dirty="0"/>
              <a:t>We could define a predicate that returns all entries with age equal to 33, then place the query predicate within the paging predicate,</a:t>
            </a:r>
            <a:endParaRPr dirty="0"/>
          </a:p>
          <a:p>
            <a:pPr marL="457200" lvl="0" indent="-298450" algn="l" rtl="0">
              <a:spcBef>
                <a:spcPts val="0"/>
              </a:spcBef>
              <a:spcAft>
                <a:spcPts val="0"/>
              </a:spcAft>
              <a:buSzPts val="1100"/>
              <a:buAutoNum type="arabicParenR"/>
            </a:pPr>
            <a:r>
              <a:rPr lang="en" dirty="0"/>
              <a:t>Or we can define the predicate directly inside the paging predicate. Both sets of code return the same results.</a:t>
            </a:r>
            <a:endParaRPr dirty="0"/>
          </a:p>
        </p:txBody>
      </p:sp>
    </p:spTree>
    <p:extLst>
      <p:ext uri="{BB962C8B-B14F-4D97-AF65-F5344CB8AC3E}">
        <p14:creationId xmlns:p14="http://schemas.microsoft.com/office/powerpoint/2010/main" val="13252202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 = 30 minutes</a:t>
            </a:r>
          </a:p>
        </p:txBody>
      </p:sp>
    </p:spTree>
    <p:extLst>
      <p:ext uri="{BB962C8B-B14F-4D97-AF65-F5344CB8AC3E}">
        <p14:creationId xmlns:p14="http://schemas.microsoft.com/office/powerpoint/2010/main" val="2217060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Simple </a:t>
            </a:r>
            <a:endParaRPr dirty="0"/>
          </a:p>
        </p:txBody>
      </p:sp>
    </p:spTree>
    <p:extLst>
      <p:ext uri="{BB962C8B-B14F-4D97-AF65-F5344CB8AC3E}">
        <p14:creationId xmlns:p14="http://schemas.microsoft.com/office/powerpoint/2010/main" val="138508134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715846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3c682b329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3c682b329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Indexes speed up query execution by avoiding full-scans when possible. When a query runs on a member, </a:t>
            </a:r>
            <a:r>
              <a:rPr lang="en" dirty="0" err="1"/>
              <a:t>Hazelcast</a:t>
            </a:r>
            <a:r>
              <a:rPr lang="en" dirty="0"/>
              <a:t> will iterate through all the owned entries and find the matching ones. This can be made faster by indexing the mostly queried fields, just like you would do for your database. Indexing will add overhead for each write operation but queries will be a lot faster. If you query your map a lot, make sure to add indexes for the most frequently queried fields.</a:t>
            </a:r>
            <a:endParaRPr dirty="0"/>
          </a:p>
          <a:p>
            <a:pPr marL="457200" lvl="0" indent="-298450" algn="l" rtl="0">
              <a:spcBef>
                <a:spcPts val="0"/>
              </a:spcBef>
              <a:spcAft>
                <a:spcPts val="0"/>
              </a:spcAft>
              <a:buSzPts val="1100"/>
              <a:buAutoNum type="arabicParenR"/>
            </a:pPr>
            <a:r>
              <a:rPr lang="en" dirty="0"/>
              <a:t>There are two types of indexing</a:t>
            </a:r>
            <a:endParaRPr dirty="0"/>
          </a:p>
          <a:p>
            <a:pPr marL="457200" lvl="0" indent="-298450" algn="l" rtl="0">
              <a:spcBef>
                <a:spcPts val="0"/>
              </a:spcBef>
              <a:spcAft>
                <a:spcPts val="0"/>
              </a:spcAft>
              <a:buSzPts val="1100"/>
              <a:buAutoNum type="arabicParenR"/>
            </a:pPr>
            <a:r>
              <a:rPr lang="en" dirty="0"/>
              <a:t>Ordered indexing is best when your queries search for ranges of values. The ordering makes processing these queries much faster, offsetting the overhead of the initial ordering processing and increased memory consumption.</a:t>
            </a:r>
            <a:endParaRPr dirty="0"/>
          </a:p>
          <a:p>
            <a:pPr marL="457200" lvl="0" indent="-298450" algn="l" rtl="0">
              <a:spcBef>
                <a:spcPts val="0"/>
              </a:spcBef>
              <a:spcAft>
                <a:spcPts val="0"/>
              </a:spcAft>
              <a:buSzPts val="1100"/>
              <a:buAutoNum type="arabicParenR"/>
            </a:pPr>
            <a:r>
              <a:rPr lang="en" dirty="0"/>
              <a:t>Unordered indexing is best when your queries are searching for particular entries where ordering entries gives you no advantage.</a:t>
            </a:r>
            <a:endParaRPr dirty="0"/>
          </a:p>
        </p:txBody>
      </p:sp>
    </p:spTree>
    <p:extLst>
      <p:ext uri="{BB962C8B-B14F-4D97-AF65-F5344CB8AC3E}">
        <p14:creationId xmlns:p14="http://schemas.microsoft.com/office/powerpoint/2010/main" val="126952841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eef7dfd5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eef7dfd5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composite index can speed queries that combine predicates. </a:t>
            </a:r>
            <a:endParaRPr dirty="0"/>
          </a:p>
          <a:p>
            <a:pPr marL="457200" lvl="0" indent="-298450" algn="l" rtl="0">
              <a:spcBef>
                <a:spcPts val="0"/>
              </a:spcBef>
              <a:spcAft>
                <a:spcPts val="0"/>
              </a:spcAft>
              <a:buSzPts val="1100"/>
              <a:buAutoNum type="arabicParenR"/>
            </a:pPr>
            <a:r>
              <a:rPr lang="en" dirty="0"/>
              <a:t>If your frequent query is a combination of two or more predicates, you can create a composite index for the queried fields.</a:t>
            </a:r>
            <a:endParaRPr dirty="0"/>
          </a:p>
          <a:p>
            <a:pPr marL="457200" lvl="0" indent="-298450" algn="l" rtl="0">
              <a:spcBef>
                <a:spcPts val="0"/>
              </a:spcBef>
              <a:spcAft>
                <a:spcPts val="0"/>
              </a:spcAft>
              <a:buSzPts val="1100"/>
              <a:buAutoNum type="arabicParenR"/>
            </a:pPr>
            <a:r>
              <a:rPr lang="en" dirty="0"/>
              <a:t>You should use an unordered composite index</a:t>
            </a:r>
            <a:endParaRPr dirty="0"/>
          </a:p>
          <a:p>
            <a:pPr marL="457200" lvl="0" indent="-298450" algn="l" rtl="0">
              <a:spcBef>
                <a:spcPts val="0"/>
              </a:spcBef>
              <a:spcAft>
                <a:spcPts val="0"/>
              </a:spcAft>
              <a:buSzPts val="1100"/>
              <a:buAutoNum type="arabicParenR"/>
            </a:pPr>
            <a:r>
              <a:rPr lang="en" dirty="0"/>
              <a:t>When all the predicates in the query are point queries. </a:t>
            </a:r>
            <a:endParaRPr dirty="0"/>
          </a:p>
          <a:p>
            <a:pPr marL="457200" lvl="0" indent="-298450" algn="l" rtl="0">
              <a:spcBef>
                <a:spcPts val="0"/>
              </a:spcBef>
              <a:spcAft>
                <a:spcPts val="0"/>
              </a:spcAft>
              <a:buSzPts val="1100"/>
              <a:buAutoNum type="arabicParenR"/>
            </a:pPr>
            <a:r>
              <a:rPr lang="en" dirty="0"/>
              <a:t>In this example, the query is always looking for a specific name and a specific age. Although the example shows only two predicates, you can combine as many predicates as you need for your search. As long as all the queries are equality queries, you can use the unordered composite index.</a:t>
            </a:r>
            <a:endParaRPr dirty="0"/>
          </a:p>
          <a:p>
            <a:pPr marL="457200" lvl="0" indent="-298450" algn="l" rtl="0">
              <a:spcBef>
                <a:spcPts val="0"/>
              </a:spcBef>
              <a:spcAft>
                <a:spcPts val="0"/>
              </a:spcAft>
              <a:buSzPts val="1100"/>
              <a:buAutoNum type="arabicParenR"/>
            </a:pPr>
            <a:r>
              <a:rPr lang="en" dirty="0"/>
              <a:t>An ordered composite index</a:t>
            </a:r>
            <a:endParaRPr dirty="0"/>
          </a:p>
          <a:p>
            <a:pPr marL="457200" lvl="0" indent="-298450" algn="l" rtl="0">
              <a:spcBef>
                <a:spcPts val="0"/>
              </a:spcBef>
              <a:spcAft>
                <a:spcPts val="0"/>
              </a:spcAft>
              <a:buSzPts val="1100"/>
              <a:buAutoNum type="arabicParenR"/>
            </a:pPr>
            <a:r>
              <a:rPr lang="en" dirty="0"/>
              <a:t>Can include multiple equality predicates plus a single ordered predicate. </a:t>
            </a:r>
            <a:endParaRPr dirty="0"/>
          </a:p>
          <a:p>
            <a:pPr marL="457200" lvl="0" indent="-298450" algn="l" rtl="0">
              <a:spcBef>
                <a:spcPts val="0"/>
              </a:spcBef>
              <a:spcAft>
                <a:spcPts val="0"/>
              </a:spcAft>
              <a:buSzPts val="1100"/>
              <a:buAutoNum type="arabicParenR"/>
            </a:pPr>
            <a:r>
              <a:rPr lang="en" dirty="0"/>
              <a:t>In this example, we have a point query for name combined with a salary range.  Again, you can use more than two predicates, but all should be point queries except one. </a:t>
            </a:r>
            <a:endParaRPr dirty="0"/>
          </a:p>
        </p:txBody>
      </p:sp>
    </p:spTree>
    <p:extLst>
      <p:ext uri="{BB962C8B-B14F-4D97-AF65-F5344CB8AC3E}">
        <p14:creationId xmlns:p14="http://schemas.microsoft.com/office/powerpoint/2010/main" val="22866752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034e1e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034e1e6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think of your composite index</a:t>
            </a:r>
            <a:endParaRPr dirty="0"/>
          </a:p>
          <a:p>
            <a:pPr marL="457200" lvl="0" indent="-298450" algn="l" rtl="0">
              <a:spcBef>
                <a:spcPts val="0"/>
              </a:spcBef>
              <a:spcAft>
                <a:spcPts val="0"/>
              </a:spcAft>
              <a:buSzPts val="1100"/>
              <a:buAutoNum type="arabicParenR"/>
            </a:pPr>
            <a:r>
              <a:rPr lang="en" dirty="0"/>
              <a:t> like a list of words in a dictionary. The first letter of a dictionary is perfectly sorted. The second letter is also sorted, but only in reference to the first. </a:t>
            </a:r>
            <a:endParaRPr dirty="0"/>
          </a:p>
          <a:p>
            <a:pPr marL="457200" lvl="0" indent="-298450" algn="l" rtl="0">
              <a:spcBef>
                <a:spcPts val="0"/>
              </a:spcBef>
              <a:spcAft>
                <a:spcPts val="0"/>
              </a:spcAft>
              <a:buSzPts val="1100"/>
              <a:buAutoNum type="arabicParenR"/>
            </a:pPr>
            <a:r>
              <a:rPr lang="en" dirty="0"/>
              <a:t>We can quickly find all entries that begin with the letter A, </a:t>
            </a:r>
            <a:endParaRPr dirty="0"/>
          </a:p>
          <a:p>
            <a:pPr marL="457200" lvl="0" indent="-298450" algn="l" rtl="0">
              <a:spcBef>
                <a:spcPts val="0"/>
              </a:spcBef>
              <a:spcAft>
                <a:spcPts val="0"/>
              </a:spcAft>
              <a:buSzPts val="1100"/>
              <a:buAutoNum type="arabicParenR"/>
            </a:pPr>
            <a:r>
              <a:rPr lang="en" dirty="0"/>
              <a:t>but it is slower to find all entries that have the letter A as the second letter because we have to read all the first letters to get to the second one.</a:t>
            </a:r>
            <a:endParaRPr dirty="0"/>
          </a:p>
          <a:p>
            <a:pPr marL="457200" lvl="0" indent="-298450" algn="l" rtl="0">
              <a:spcBef>
                <a:spcPts val="0"/>
              </a:spcBef>
              <a:spcAft>
                <a:spcPts val="0"/>
              </a:spcAft>
              <a:buSzPts val="1100"/>
              <a:buAutoNum type="arabicParenR"/>
            </a:pPr>
            <a:r>
              <a:rPr lang="en" dirty="0"/>
              <a:t>However, it’s very quick to find all entries that have A as the first letter and z as the second letter because we’re using that first perfect indexed value as part of our point query. </a:t>
            </a:r>
            <a:endParaRPr dirty="0"/>
          </a:p>
          <a:p>
            <a:pPr marL="457200" lvl="0" indent="-298450" algn="l" rtl="0">
              <a:spcBef>
                <a:spcPts val="0"/>
              </a:spcBef>
              <a:spcAft>
                <a:spcPts val="0"/>
              </a:spcAft>
              <a:buSzPts val="1100"/>
              <a:buAutoNum type="arabicParenR"/>
            </a:pPr>
            <a:r>
              <a:rPr lang="en" dirty="0"/>
              <a:t>It helps to think of the point query part of your search as a fixed prefix that prefilters your ranged query before the </a:t>
            </a:r>
            <a:r>
              <a:rPr lang="en" dirty="0" err="1"/>
              <a:t>comparision</a:t>
            </a:r>
            <a:r>
              <a:rPr lang="en" dirty="0"/>
              <a:t> query gets applied. </a:t>
            </a:r>
            <a:endParaRPr dirty="0"/>
          </a:p>
          <a:p>
            <a:pPr marL="457200" lvl="0" indent="-298450" algn="l" rtl="0">
              <a:spcBef>
                <a:spcPts val="0"/>
              </a:spcBef>
              <a:spcAft>
                <a:spcPts val="0"/>
              </a:spcAft>
              <a:buSzPts val="1100"/>
              <a:buAutoNum type="arabicParenR"/>
            </a:pPr>
            <a:r>
              <a:rPr lang="en" dirty="0"/>
              <a:t>Using our dictionary example, the following queries can be fully answered by a composite index. In the first two examples, we’re only looking at the first indexed value. In the third example, the prefix is A, so the index can limit the comparison to only those entries beginning with A - the index makes finding that subset of entries very fast. In the last example, the prefix is AZ, again limiting the comparison to only those entries beginning with AZ.</a:t>
            </a:r>
            <a:endParaRPr dirty="0"/>
          </a:p>
          <a:p>
            <a:pPr marL="457200" lvl="0" indent="-298450" algn="l" rtl="0">
              <a:spcBef>
                <a:spcPts val="0"/>
              </a:spcBef>
              <a:spcAft>
                <a:spcPts val="0"/>
              </a:spcAft>
              <a:buSzPts val="1100"/>
              <a:buAutoNum type="arabicParenR"/>
            </a:pPr>
            <a:r>
              <a:rPr lang="en" dirty="0"/>
              <a:t>Other combined predicates can still be sped up somewhat by composite indexing, but will have to run through two iterations of comparison to return the result. In the first example, the prefix is A, but we have to perform a comparison to return all entries where the first letter is a and the second letter is greater than B. We can then pass those results outside of the index through the third match to extract all words that begin with A, have a second letter greater than B, and a third letter equal to A. Likewise with the second example - Letter 1 is the prefix, letter 2 is the comparison. Those results can then be run outside the index against the letter 3 comparison. </a:t>
            </a:r>
            <a:endParaRPr dirty="0"/>
          </a:p>
        </p:txBody>
      </p:sp>
    </p:spTree>
    <p:extLst>
      <p:ext uri="{BB962C8B-B14F-4D97-AF65-F5344CB8AC3E}">
        <p14:creationId xmlns:p14="http://schemas.microsoft.com/office/powerpoint/2010/main" val="49247649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3c682b329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3c682b329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dirty="0"/>
              <a:t>Indexing is part of the configuration of a map.</a:t>
            </a:r>
            <a:endParaRPr dirty="0"/>
          </a:p>
          <a:p>
            <a:pPr marL="457200" lvl="0" indent="-298450" algn="l" rtl="0">
              <a:spcBef>
                <a:spcPts val="0"/>
              </a:spcBef>
              <a:spcAft>
                <a:spcPts val="0"/>
              </a:spcAft>
              <a:buSzPts val="1100"/>
              <a:buAutoNum type="arabicParenR"/>
            </a:pPr>
            <a:r>
              <a:rPr lang="en" dirty="0" err="1"/>
              <a:t>Hazelcast</a:t>
            </a:r>
            <a:r>
              <a:rPr lang="en" dirty="0"/>
              <a:t> strongly recommends using declarative configuration for indexing. If you use programmatic configuration, you may lose your indexing if the cluster restarts, which will have a negative impact on the performance of your queries. Placing the configuration in the XML file ensures that it’s read when the cluster members start.</a:t>
            </a:r>
            <a:endParaRPr dirty="0"/>
          </a:p>
          <a:p>
            <a:pPr marL="457200" lvl="0" indent="-298450" algn="l" rtl="0">
              <a:spcBef>
                <a:spcPts val="0"/>
              </a:spcBef>
              <a:spcAft>
                <a:spcPts val="0"/>
              </a:spcAft>
              <a:buSzPts val="1100"/>
              <a:buAutoNum type="arabicParenR"/>
            </a:pPr>
            <a:r>
              <a:rPr lang="en" dirty="0"/>
              <a:t>To set up an index, you either set ordering to true or false, then specify the field that will be used for the index. If you’re using composite indexing, specify all the fields for the index.</a:t>
            </a:r>
            <a:endParaRPr dirty="0"/>
          </a:p>
        </p:txBody>
      </p:sp>
    </p:spTree>
    <p:extLst>
      <p:ext uri="{BB962C8B-B14F-4D97-AF65-F5344CB8AC3E}">
        <p14:creationId xmlns:p14="http://schemas.microsoft.com/office/powerpoint/2010/main" val="151566169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3c682b329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3c682b329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 things to be aware of when using indexing</a:t>
            </a:r>
            <a:endParaRPr dirty="0"/>
          </a:p>
          <a:p>
            <a:pPr marL="457200" lvl="0" indent="-298450" algn="l" rtl="0">
              <a:spcBef>
                <a:spcPts val="0"/>
              </a:spcBef>
              <a:spcAft>
                <a:spcPts val="0"/>
              </a:spcAft>
              <a:buSzPts val="1100"/>
              <a:buAutoNum type="arabicParenR"/>
            </a:pPr>
            <a:r>
              <a:rPr lang="en" dirty="0"/>
              <a:t>Unordered indexes are very slow when performing range queries. Make sure you use the right index type for the data and the types of searches you’ll be doing.</a:t>
            </a:r>
            <a:endParaRPr dirty="0"/>
          </a:p>
          <a:p>
            <a:pPr marL="457200" lvl="0" indent="-298450" algn="l" rtl="0">
              <a:spcBef>
                <a:spcPts val="0"/>
              </a:spcBef>
              <a:spcAft>
                <a:spcPts val="0"/>
              </a:spcAft>
              <a:buSzPts val="1100"/>
              <a:buAutoNum type="arabicParenR"/>
            </a:pPr>
            <a:r>
              <a:rPr lang="en" dirty="0"/>
              <a:t>Indexing consumes additional memory. You need to make sure that the performance benefit offsets the memory cost, particularly in the case of composite indexes. </a:t>
            </a:r>
            <a:endParaRPr dirty="0"/>
          </a:p>
          <a:p>
            <a:pPr marL="457200" lvl="0" indent="-298450" algn="l" rtl="0">
              <a:spcBef>
                <a:spcPts val="0"/>
              </a:spcBef>
              <a:spcAft>
                <a:spcPts val="0"/>
              </a:spcAft>
              <a:buSzPts val="1100"/>
              <a:buAutoNum type="arabicParenR"/>
            </a:pPr>
            <a:r>
              <a:rPr lang="en" dirty="0"/>
              <a:t>If you’re using custom predicates, you specifically have to implement the index aware predicate interface.</a:t>
            </a:r>
            <a:endParaRPr dirty="0"/>
          </a:p>
          <a:p>
            <a:pPr marL="457200" lvl="0" indent="-298450" algn="l" rtl="0">
              <a:spcBef>
                <a:spcPts val="0"/>
              </a:spcBef>
              <a:spcAft>
                <a:spcPts val="0"/>
              </a:spcAft>
              <a:buSzPts val="1100"/>
              <a:buAutoNum type="arabicParenR"/>
            </a:pPr>
            <a:r>
              <a:rPr lang="en" dirty="0"/>
              <a:t>And finally, indexing will not help you if the indexing doesn’t really reduce the amount of data you have to search. </a:t>
            </a:r>
            <a:endParaRPr dirty="0"/>
          </a:p>
          <a:p>
            <a:pPr marL="457200" lvl="0" indent="-298450" algn="l" rtl="0">
              <a:spcBef>
                <a:spcPts val="0"/>
              </a:spcBef>
              <a:spcAft>
                <a:spcPts val="0"/>
              </a:spcAft>
              <a:buSzPts val="1100"/>
              <a:buAutoNum type="arabicParenR"/>
            </a:pPr>
            <a:r>
              <a:rPr lang="en" dirty="0"/>
              <a:t>For example, let’s look at the </a:t>
            </a:r>
            <a:r>
              <a:rPr lang="en" dirty="0" err="1"/>
              <a:t>boolean</a:t>
            </a:r>
            <a:r>
              <a:rPr lang="en" dirty="0"/>
              <a:t> attribute </a:t>
            </a:r>
            <a:r>
              <a:rPr lang="en" dirty="0" err="1"/>
              <a:t>isActive</a:t>
            </a:r>
            <a:r>
              <a:rPr lang="en" dirty="0"/>
              <a:t> from our Employee data.</a:t>
            </a:r>
            <a:endParaRPr dirty="0"/>
          </a:p>
          <a:p>
            <a:pPr marL="457200" lvl="0" indent="-298450" algn="l" rtl="0">
              <a:spcBef>
                <a:spcPts val="0"/>
              </a:spcBef>
              <a:spcAft>
                <a:spcPts val="0"/>
              </a:spcAft>
              <a:buSzPts val="1100"/>
              <a:buAutoNum type="arabicParenR"/>
            </a:pPr>
            <a:r>
              <a:rPr lang="en" dirty="0"/>
              <a:t>Most employees are active, </a:t>
            </a:r>
            <a:endParaRPr dirty="0"/>
          </a:p>
          <a:p>
            <a:pPr marL="457200" lvl="0" indent="-298450" algn="l" rtl="0">
              <a:spcBef>
                <a:spcPts val="0"/>
              </a:spcBef>
              <a:spcAft>
                <a:spcPts val="0"/>
              </a:spcAft>
              <a:buSzPts val="1100"/>
              <a:buAutoNum type="arabicParenR"/>
            </a:pPr>
            <a:r>
              <a:rPr lang="en" dirty="0"/>
              <a:t>so when you do an indexed query - in this example, looking for all records that match the name Alice and are active,</a:t>
            </a:r>
            <a:endParaRPr dirty="0"/>
          </a:p>
          <a:p>
            <a:pPr marL="457200" lvl="0" indent="-298450" algn="l" rtl="0">
              <a:spcBef>
                <a:spcPts val="0"/>
              </a:spcBef>
              <a:spcAft>
                <a:spcPts val="0"/>
              </a:spcAft>
              <a:buSzPts val="1100"/>
              <a:buAutoNum type="arabicParenR"/>
            </a:pPr>
            <a:r>
              <a:rPr lang="en" dirty="0"/>
              <a:t>The </a:t>
            </a:r>
            <a:r>
              <a:rPr lang="en" dirty="0" err="1"/>
              <a:t>isActive</a:t>
            </a:r>
            <a:r>
              <a:rPr lang="en" dirty="0"/>
              <a:t> part of the query returns all the active entries. In this case, you’re adding overhead by creating an index that doesn’t give you any performance gains, so you’re better off not indexing this particular attribute.</a:t>
            </a:r>
            <a:endParaRPr dirty="0"/>
          </a:p>
        </p:txBody>
      </p:sp>
    </p:spTree>
    <p:extLst>
      <p:ext uri="{BB962C8B-B14F-4D97-AF65-F5344CB8AC3E}">
        <p14:creationId xmlns:p14="http://schemas.microsoft.com/office/powerpoint/2010/main" val="404409727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Day 2, t=40</a:t>
            </a:r>
          </a:p>
        </p:txBody>
      </p:sp>
    </p:spTree>
    <p:extLst>
      <p:ext uri="{BB962C8B-B14F-4D97-AF65-F5344CB8AC3E}">
        <p14:creationId xmlns:p14="http://schemas.microsoft.com/office/powerpoint/2010/main" val="5212193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 = 55</a:t>
            </a:r>
          </a:p>
        </p:txBody>
      </p:sp>
    </p:spTree>
    <p:extLst>
      <p:ext uri="{BB962C8B-B14F-4D97-AF65-F5344CB8AC3E}">
        <p14:creationId xmlns:p14="http://schemas.microsoft.com/office/powerpoint/2010/main" val="8401181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 retrieves “hand” from cluster, modifies it, then writes it back to cluster. (all one animation)</a:t>
            </a:r>
          </a:p>
          <a:p>
            <a:r>
              <a:rPr lang="en-US" dirty="0"/>
              <a:t>Choice A</a:t>
            </a:r>
          </a:p>
          <a:p>
            <a:r>
              <a:rPr lang="en-US" dirty="0"/>
              <a:t>Choice B</a:t>
            </a:r>
          </a:p>
          <a:p>
            <a:r>
              <a:rPr lang="en-US" dirty="0"/>
              <a:t>Choice C</a:t>
            </a:r>
          </a:p>
          <a:p>
            <a:endParaRPr lang="en-US" dirty="0"/>
          </a:p>
        </p:txBody>
      </p:sp>
    </p:spTree>
    <p:extLst>
      <p:ext uri="{BB962C8B-B14F-4D97-AF65-F5344CB8AC3E}">
        <p14:creationId xmlns:p14="http://schemas.microsoft.com/office/powerpoint/2010/main" val="32179252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Push the code to the cluster to process</a:t>
            </a:r>
          </a:p>
          <a:p>
            <a:endParaRPr lang="en-US" dirty="0"/>
          </a:p>
        </p:txBody>
      </p:sp>
    </p:spTree>
    <p:extLst>
      <p:ext uri="{BB962C8B-B14F-4D97-AF65-F5344CB8AC3E}">
        <p14:creationId xmlns:p14="http://schemas.microsoft.com/office/powerpoint/2010/main" val="2437796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25f7879a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25f7879a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streaming?</a:t>
            </a:r>
          </a:p>
          <a:p>
            <a:pPr marL="0" lvl="0" indent="0" algn="l" rtl="0">
              <a:spcBef>
                <a:spcPts val="0"/>
              </a:spcBef>
              <a:spcAft>
                <a:spcPts val="0"/>
              </a:spcAft>
              <a:buNone/>
            </a:pPr>
            <a:r>
              <a:rPr lang="en-US" dirty="0"/>
              <a:t>How it fits into the architecture / mental model</a:t>
            </a:r>
          </a:p>
          <a:p>
            <a:pPr marL="0" lvl="0" indent="0" algn="l" rtl="0">
              <a:spcBef>
                <a:spcPts val="0"/>
              </a:spcBef>
              <a:spcAft>
                <a:spcPts val="0"/>
              </a:spcAft>
              <a:buNone/>
            </a:pPr>
            <a:r>
              <a:rPr lang="en-US" dirty="0"/>
              <a:t>How it compares to data architectures we know</a:t>
            </a:r>
          </a:p>
          <a:p>
            <a:pPr marL="0" lvl="0" indent="0" algn="l" rtl="0">
              <a:spcBef>
                <a:spcPts val="0"/>
              </a:spcBef>
              <a:spcAft>
                <a:spcPts val="0"/>
              </a:spcAft>
              <a:buNone/>
            </a:pPr>
            <a:r>
              <a:rPr lang="en-US" dirty="0"/>
              <a:t>Use-cases</a:t>
            </a:r>
            <a:endParaRPr dirty="0"/>
          </a:p>
        </p:txBody>
      </p:sp>
    </p:spTree>
    <p:extLst>
      <p:ext uri="{BB962C8B-B14F-4D97-AF65-F5344CB8AC3E}">
        <p14:creationId xmlns:p14="http://schemas.microsoft.com/office/powerpoint/2010/main" val="153009155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 = 85</a:t>
            </a:r>
          </a:p>
        </p:txBody>
      </p:sp>
    </p:spTree>
    <p:extLst>
      <p:ext uri="{BB962C8B-B14F-4D97-AF65-F5344CB8AC3E}">
        <p14:creationId xmlns:p14="http://schemas.microsoft.com/office/powerpoint/2010/main" val="148640420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b25e946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b25e94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The Hazelcast entry processor executes your code on a map entry in an atomic way. </a:t>
            </a:r>
            <a:endParaRPr/>
          </a:p>
          <a:p>
            <a:pPr marL="457200" lvl="0" indent="-298450" algn="l" rtl="0">
              <a:spcBef>
                <a:spcPts val="0"/>
              </a:spcBef>
              <a:spcAft>
                <a:spcPts val="0"/>
              </a:spcAft>
              <a:buSzPts val="1100"/>
              <a:buAutoNum type="arabicParenR"/>
            </a:pPr>
            <a:r>
              <a:rPr lang="en"/>
              <a:t>Use the entry processor for bulk processing of data in your IMap. Using the entry processor will provide you with a huge improvement in your data handling performance in two ways:</a:t>
            </a:r>
            <a:endParaRPr/>
          </a:p>
          <a:p>
            <a:pPr marL="457200" lvl="0" indent="-298450" algn="l" rtl="0">
              <a:spcBef>
                <a:spcPts val="0"/>
              </a:spcBef>
              <a:spcAft>
                <a:spcPts val="0"/>
              </a:spcAft>
              <a:buSzPts val="1100"/>
              <a:buAutoNum type="arabicParenR"/>
            </a:pPr>
            <a:r>
              <a:rPr lang="en"/>
              <a:t>Instead of processing your data locally at the application host, the cluster performs the processing. The more cluster members you have, the more parallel the processing becomes.</a:t>
            </a:r>
            <a:endParaRPr/>
          </a:p>
          <a:p>
            <a:pPr marL="457200" lvl="0" indent="-298450" algn="l" rtl="0">
              <a:spcBef>
                <a:spcPts val="0"/>
              </a:spcBef>
              <a:spcAft>
                <a:spcPts val="0"/>
              </a:spcAft>
              <a:buSzPts val="1100"/>
              <a:buAutoNum type="arabicParenR"/>
            </a:pPr>
            <a:r>
              <a:rPr lang="en"/>
              <a:t>You also eliminate the overhead of sending gets and puts back and forth to your data store.</a:t>
            </a:r>
            <a:endParaRPr/>
          </a:p>
          <a:p>
            <a:pPr marL="457200" lvl="0" indent="-298450" algn="l" rtl="0">
              <a:spcBef>
                <a:spcPts val="0"/>
              </a:spcBef>
              <a:spcAft>
                <a:spcPts val="0"/>
              </a:spcAft>
              <a:buSzPts val="1100"/>
              <a:buAutoNum type="arabicParenR"/>
            </a:pPr>
            <a:r>
              <a:rPr lang="en"/>
              <a:t>Let’s look at this more closely. In the old way,</a:t>
            </a:r>
            <a:endParaRPr/>
          </a:p>
          <a:p>
            <a:pPr marL="457200" lvl="0" indent="-298450" algn="l" rtl="0">
              <a:spcBef>
                <a:spcPts val="0"/>
              </a:spcBef>
              <a:spcAft>
                <a:spcPts val="0"/>
              </a:spcAft>
              <a:buSzPts val="1100"/>
              <a:buAutoNum type="arabicParenR"/>
            </a:pPr>
            <a:r>
              <a:rPr lang="en"/>
              <a:t>Your application would request an entry from your data store,</a:t>
            </a:r>
            <a:endParaRPr/>
          </a:p>
          <a:p>
            <a:pPr marL="457200" lvl="0" indent="-298450" algn="l" rtl="0">
              <a:spcBef>
                <a:spcPts val="0"/>
              </a:spcBef>
              <a:spcAft>
                <a:spcPts val="0"/>
              </a:spcAft>
              <a:buSzPts val="1100"/>
              <a:buAutoNum type="arabicParenR"/>
            </a:pPr>
            <a:r>
              <a:rPr lang="en"/>
              <a:t>Receive the returned data,</a:t>
            </a:r>
            <a:endParaRPr/>
          </a:p>
          <a:p>
            <a:pPr marL="457200" lvl="0" indent="-298450" algn="l" rtl="0">
              <a:spcBef>
                <a:spcPts val="0"/>
              </a:spcBef>
              <a:spcAft>
                <a:spcPts val="0"/>
              </a:spcAft>
              <a:buSzPts val="1100"/>
              <a:buAutoNum type="arabicParenR"/>
            </a:pPr>
            <a:r>
              <a:rPr lang="en"/>
              <a:t>Process it,</a:t>
            </a:r>
            <a:endParaRPr/>
          </a:p>
          <a:p>
            <a:pPr marL="457200" lvl="0" indent="-298450" algn="l" rtl="0">
              <a:spcBef>
                <a:spcPts val="0"/>
              </a:spcBef>
              <a:spcAft>
                <a:spcPts val="0"/>
              </a:spcAft>
              <a:buSzPts val="1100"/>
              <a:buAutoNum type="arabicParenR"/>
            </a:pPr>
            <a:r>
              <a:rPr lang="en"/>
              <a:t>Then return the result to update the data store</a:t>
            </a:r>
            <a:endParaRPr/>
          </a:p>
          <a:p>
            <a:pPr marL="457200" lvl="0" indent="-298450" algn="l" rtl="0">
              <a:spcBef>
                <a:spcPts val="0"/>
              </a:spcBef>
              <a:spcAft>
                <a:spcPts val="0"/>
              </a:spcAft>
              <a:buSzPts val="1100"/>
              <a:buAutoNum type="arabicParenR"/>
            </a:pPr>
            <a:r>
              <a:rPr lang="en"/>
              <a:t>Then retrieve the next entry and repeat the process. And again, and again. Each entry process requires two network trips, plus you’re processing each entry serially on your application host.</a:t>
            </a:r>
            <a:endParaRPr/>
          </a:p>
          <a:p>
            <a:pPr marL="457200" lvl="0" indent="-298450" algn="l" rtl="0">
              <a:spcBef>
                <a:spcPts val="0"/>
              </a:spcBef>
              <a:spcAft>
                <a:spcPts val="0"/>
              </a:spcAft>
              <a:buSzPts val="1100"/>
              <a:buAutoNum type="arabicParenR"/>
            </a:pPr>
            <a:r>
              <a:rPr lang="en"/>
              <a:t>With the entry processor on a Hazelcast cluster,</a:t>
            </a:r>
            <a:endParaRPr/>
          </a:p>
          <a:p>
            <a:pPr marL="457200" lvl="0" indent="-298450" algn="l" rtl="0">
              <a:spcBef>
                <a:spcPts val="0"/>
              </a:spcBef>
              <a:spcAft>
                <a:spcPts val="0"/>
              </a:spcAft>
              <a:buSzPts val="1100"/>
              <a:buAutoNum type="arabicParenR"/>
            </a:pPr>
            <a:r>
              <a:rPr lang="en"/>
              <a:t>You submit the desired process to the cluster. </a:t>
            </a:r>
            <a:endParaRPr/>
          </a:p>
          <a:p>
            <a:pPr marL="457200" lvl="0" indent="-298450" algn="l" rtl="0">
              <a:spcBef>
                <a:spcPts val="0"/>
              </a:spcBef>
              <a:spcAft>
                <a:spcPts val="0"/>
              </a:spcAft>
              <a:buSzPts val="1100"/>
              <a:buAutoNum type="arabicParenR"/>
            </a:pPr>
            <a:r>
              <a:rPr lang="en"/>
              <a:t>Each cluster member performs the requested process on all the map entries on their local partitions. They update the map entries as well.</a:t>
            </a:r>
            <a:endParaRPr/>
          </a:p>
          <a:p>
            <a:pPr marL="457200" lvl="0" indent="-298450" algn="l" rtl="0">
              <a:spcBef>
                <a:spcPts val="0"/>
              </a:spcBef>
              <a:spcAft>
                <a:spcPts val="0"/>
              </a:spcAft>
              <a:buSzPts val="1100"/>
              <a:buAutoNum type="arabicParenR"/>
            </a:pPr>
            <a:r>
              <a:rPr lang="en"/>
              <a:t>The net result of the process is returned to the application.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0427025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b25e9466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b25e9466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Let’s look at this more closely. In the old way,</a:t>
            </a:r>
            <a:endParaRPr/>
          </a:p>
          <a:p>
            <a:pPr marL="457200" lvl="0" indent="-298450" algn="l" rtl="0">
              <a:spcBef>
                <a:spcPts val="0"/>
              </a:spcBef>
              <a:spcAft>
                <a:spcPts val="0"/>
              </a:spcAft>
              <a:buSzPts val="1100"/>
              <a:buAutoNum type="arabicParenR"/>
            </a:pPr>
            <a:r>
              <a:rPr lang="en"/>
              <a:t>Your application would request an entry from your data store,</a:t>
            </a:r>
            <a:endParaRPr/>
          </a:p>
          <a:p>
            <a:pPr marL="457200" lvl="0" indent="-298450" algn="l" rtl="0">
              <a:spcBef>
                <a:spcPts val="0"/>
              </a:spcBef>
              <a:spcAft>
                <a:spcPts val="0"/>
              </a:spcAft>
              <a:buSzPts val="1100"/>
              <a:buAutoNum type="arabicParenR"/>
            </a:pPr>
            <a:r>
              <a:rPr lang="en"/>
              <a:t>Receive the returned data,</a:t>
            </a:r>
            <a:endParaRPr/>
          </a:p>
          <a:p>
            <a:pPr marL="457200" lvl="0" indent="-298450" algn="l" rtl="0">
              <a:spcBef>
                <a:spcPts val="0"/>
              </a:spcBef>
              <a:spcAft>
                <a:spcPts val="0"/>
              </a:spcAft>
              <a:buSzPts val="1100"/>
              <a:buAutoNum type="arabicParenR"/>
            </a:pPr>
            <a:r>
              <a:rPr lang="en"/>
              <a:t>Process it,</a:t>
            </a:r>
            <a:endParaRPr/>
          </a:p>
          <a:p>
            <a:pPr marL="457200" lvl="0" indent="-298450" algn="l" rtl="0">
              <a:spcBef>
                <a:spcPts val="0"/>
              </a:spcBef>
              <a:spcAft>
                <a:spcPts val="0"/>
              </a:spcAft>
              <a:buSzPts val="1100"/>
              <a:buAutoNum type="arabicParenR"/>
            </a:pPr>
            <a:r>
              <a:rPr lang="en"/>
              <a:t>Then return the result to update the data store</a:t>
            </a:r>
            <a:endParaRPr/>
          </a:p>
          <a:p>
            <a:pPr marL="457200" lvl="0" indent="-298450" algn="l" rtl="0">
              <a:spcBef>
                <a:spcPts val="0"/>
              </a:spcBef>
              <a:spcAft>
                <a:spcPts val="0"/>
              </a:spcAft>
              <a:buSzPts val="1100"/>
              <a:buAutoNum type="arabicParenR"/>
            </a:pPr>
            <a:r>
              <a:rPr lang="en"/>
              <a:t>Then retrieve the next entry and repeat the process. And again, and again. Each entry process requires two network trips, plus you’re processing each entry serially on your application host.</a:t>
            </a:r>
            <a:endParaRPr/>
          </a:p>
          <a:p>
            <a:pPr marL="457200" lvl="0" indent="-298450" algn="l" rtl="0">
              <a:spcBef>
                <a:spcPts val="0"/>
              </a:spcBef>
              <a:spcAft>
                <a:spcPts val="0"/>
              </a:spcAft>
              <a:buSzPts val="1100"/>
              <a:buAutoNum type="arabicParenR"/>
            </a:pPr>
            <a:r>
              <a:rPr lang="en"/>
              <a:t>With the entry processor on a Hazelcast cluster,</a:t>
            </a:r>
            <a:endParaRPr/>
          </a:p>
          <a:p>
            <a:pPr marL="457200" lvl="0" indent="-298450" algn="l" rtl="0">
              <a:spcBef>
                <a:spcPts val="0"/>
              </a:spcBef>
              <a:spcAft>
                <a:spcPts val="0"/>
              </a:spcAft>
              <a:buSzPts val="1100"/>
              <a:buAutoNum type="arabicParenR"/>
            </a:pPr>
            <a:r>
              <a:rPr lang="en"/>
              <a:t>You submit the desired process to the cluster. Specifically, the client sends the entry processor to the directly connected cluster member.</a:t>
            </a:r>
            <a:endParaRPr/>
          </a:p>
          <a:p>
            <a:pPr marL="457200" lvl="0" indent="-298450" algn="l" rtl="0">
              <a:spcBef>
                <a:spcPts val="0"/>
              </a:spcBef>
              <a:spcAft>
                <a:spcPts val="0"/>
              </a:spcAft>
              <a:buSzPts val="1100"/>
              <a:buAutoNum type="arabicParenR"/>
            </a:pPr>
            <a:r>
              <a:rPr lang="en"/>
              <a:t>That cluster member relays the entry processor to all other cluster members. Each cluster member then performs the requested process on all the map entries on their local partitions. They update the map entries, and return their local results to the cluster member connected to the client.</a:t>
            </a:r>
            <a:endParaRPr/>
          </a:p>
          <a:p>
            <a:pPr marL="457200" lvl="0" indent="-298450" algn="l" rtl="0">
              <a:spcBef>
                <a:spcPts val="0"/>
              </a:spcBef>
              <a:spcAft>
                <a:spcPts val="0"/>
              </a:spcAft>
              <a:buSzPts val="1100"/>
              <a:buAutoNum type="arabicParenR"/>
            </a:pPr>
            <a:r>
              <a:rPr lang="en"/>
              <a:t>That cluster member collects all results, then returns the complete set to the client application.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1086364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b25e94669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b25e9466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When using an entry processor, you do not have to worry about locks on map entries, or any concurrency issues. This is due to Hazelcast IMDG’s isolated threading model, which you can read about in detail in the IMDG Reference Guide.</a:t>
            </a:r>
            <a:endParaRPr/>
          </a:p>
          <a:p>
            <a:pPr marL="457200" lvl="0" indent="-298450" algn="l" rtl="0">
              <a:spcBef>
                <a:spcPts val="0"/>
              </a:spcBef>
              <a:spcAft>
                <a:spcPts val="0"/>
              </a:spcAft>
              <a:buSzPts val="1100"/>
              <a:buAutoNum type="arabicParenR"/>
            </a:pPr>
            <a:r>
              <a:rPr lang="en"/>
              <a:t>You can use predicates in conjunction with the entry processor to limit the operation to a subset of the data in the map. We cover predicates in detail in the lesson on Queries.</a:t>
            </a:r>
            <a:endParaRPr/>
          </a:p>
          <a:p>
            <a:pPr marL="457200" lvl="0" indent="-298450" algn="l" rtl="0">
              <a:spcBef>
                <a:spcPts val="0"/>
              </a:spcBef>
              <a:spcAft>
                <a:spcPts val="0"/>
              </a:spcAft>
              <a:buSzPts val="1100"/>
              <a:buAutoNum type="arabicParenR"/>
            </a:pPr>
            <a:r>
              <a:rPr lang="en"/>
              <a:t>If you’ve configured indexing, also discussed in the Queries lesson, the entry processor will automatically use them to further speed the processing of the data.</a:t>
            </a:r>
            <a:endParaRPr/>
          </a:p>
          <a:p>
            <a:pPr marL="457200" lvl="0" indent="-298450" algn="l" rtl="0">
              <a:spcBef>
                <a:spcPts val="0"/>
              </a:spcBef>
              <a:spcAft>
                <a:spcPts val="0"/>
              </a:spcAft>
              <a:buSzPts val="1100"/>
              <a:buAutoNum type="arabicParenR"/>
            </a:pPr>
            <a:r>
              <a:rPr lang="en"/>
              <a:t>An entry processor works best on data that is stored in OBJECT format, as the data can be acted on directly without any delays related to serialization. </a:t>
            </a:r>
            <a:endParaRPr/>
          </a:p>
          <a:p>
            <a:pPr marL="457200" lvl="0" indent="-298450" algn="l" rtl="0">
              <a:spcBef>
                <a:spcPts val="0"/>
              </a:spcBef>
              <a:spcAft>
                <a:spcPts val="0"/>
              </a:spcAft>
              <a:buSzPts val="1100"/>
              <a:buAutoNum type="arabicParenR"/>
            </a:pPr>
            <a:r>
              <a:rPr lang="en"/>
              <a:t>Hazelcast supports read-only, read-write, and offloadable processors. We’ll look at each of these in detail later in this lesson.</a:t>
            </a:r>
            <a:endParaRPr/>
          </a:p>
        </p:txBody>
      </p:sp>
    </p:spTree>
    <p:extLst>
      <p:ext uri="{BB962C8B-B14F-4D97-AF65-F5344CB8AC3E}">
        <p14:creationId xmlns:p14="http://schemas.microsoft.com/office/powerpoint/2010/main" val="414424897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b25e94669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b25e9466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The entry processor interface makes use of the process method. </a:t>
            </a:r>
            <a:endParaRPr/>
          </a:p>
          <a:p>
            <a:pPr marL="457200" lvl="0" indent="-298450" algn="l" rtl="0">
              <a:spcBef>
                <a:spcPts val="0"/>
              </a:spcBef>
              <a:spcAft>
                <a:spcPts val="0"/>
              </a:spcAft>
              <a:buSzPts val="1100"/>
              <a:buAutoNum type="arabicParenR"/>
            </a:pPr>
            <a:r>
              <a:rPr lang="en"/>
              <a:t> It accepts the map entry, performs the specified process, then returns the result.</a:t>
            </a:r>
            <a:endParaRPr/>
          </a:p>
          <a:p>
            <a:pPr marL="457200" lvl="0" indent="-298450" algn="l" rtl="0">
              <a:spcBef>
                <a:spcPts val="0"/>
              </a:spcBef>
              <a:spcAft>
                <a:spcPts val="0"/>
              </a:spcAft>
              <a:buSzPts val="1100"/>
              <a:buAutoNum type="arabicParenR"/>
            </a:pPr>
            <a:r>
              <a:rPr lang="en"/>
              <a:t>It’s a good idea to configure your process to return null if there are no results. This can reduce your memory footprint. </a:t>
            </a:r>
            <a:endParaRPr/>
          </a:p>
          <a:p>
            <a:pPr marL="457200" lvl="0" indent="-298450" algn="l" rtl="0">
              <a:spcBef>
                <a:spcPts val="0"/>
              </a:spcBef>
              <a:spcAft>
                <a:spcPts val="0"/>
              </a:spcAft>
              <a:buSzPts val="1100"/>
              <a:buAutoNum type="arabicParenR"/>
            </a:pPr>
            <a:r>
              <a:rPr lang="en"/>
              <a:t>If your process is going to modify map entries, you should include the entry backup processor in order to update the entries in the backup partitions along with the primary partition data.</a:t>
            </a:r>
            <a:endParaRPr/>
          </a:p>
          <a:p>
            <a:pPr marL="457200" lvl="0" indent="-298450" algn="l" rtl="0">
              <a:spcBef>
                <a:spcPts val="0"/>
              </a:spcBef>
              <a:spcAft>
                <a:spcPts val="0"/>
              </a:spcAft>
              <a:buSzPts val="1100"/>
              <a:buAutoNum type="arabicParenR"/>
            </a:pPr>
            <a:r>
              <a:rPr lang="en"/>
              <a:t>You do need to explicitly define this if you’re using the entry processor interface.</a:t>
            </a:r>
            <a:endParaRPr/>
          </a:p>
        </p:txBody>
      </p:sp>
    </p:spTree>
    <p:extLst>
      <p:ext uri="{BB962C8B-B14F-4D97-AF65-F5344CB8AC3E}">
        <p14:creationId xmlns:p14="http://schemas.microsoft.com/office/powerpoint/2010/main" val="41967165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b25e94669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b25e9466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You can use the abstract entry processor class to make implementing your entry processors a little easier</a:t>
            </a:r>
            <a:endParaRPr/>
          </a:p>
          <a:p>
            <a:pPr marL="457200" lvl="0" indent="-298450" algn="l" rtl="0">
              <a:spcBef>
                <a:spcPts val="0"/>
              </a:spcBef>
              <a:spcAft>
                <a:spcPts val="0"/>
              </a:spcAft>
              <a:buSzPts val="1100"/>
              <a:buAutoNum type="arabicParenR"/>
            </a:pPr>
            <a:r>
              <a:rPr lang="en"/>
              <a:t>For one thing, the backup processor is already implemented for you, so you don’t have to explicitly define the backup processor.</a:t>
            </a:r>
            <a:endParaRPr/>
          </a:p>
          <a:p>
            <a:pPr marL="457200" lvl="0" indent="-298450" algn="l" rtl="0">
              <a:spcBef>
                <a:spcPts val="0"/>
              </a:spcBef>
              <a:spcAft>
                <a:spcPts val="0"/>
              </a:spcAft>
              <a:buSzPts val="1100"/>
              <a:buAutoNum type="arabicParenR"/>
            </a:pPr>
            <a:r>
              <a:rPr lang="en"/>
              <a:t>If your processor doesn’t change the data, the backup processor will return a null.</a:t>
            </a:r>
            <a:endParaRPr/>
          </a:p>
        </p:txBody>
      </p:sp>
    </p:spTree>
    <p:extLst>
      <p:ext uri="{BB962C8B-B14F-4D97-AF65-F5344CB8AC3E}">
        <p14:creationId xmlns:p14="http://schemas.microsoft.com/office/powerpoint/2010/main" val="255109037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b25e9466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b25e9466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play parser and go through this example code.</a:t>
            </a:r>
            <a:endParaRPr/>
          </a:p>
          <a:p>
            <a:pPr marL="457200" lvl="0" indent="-298450" algn="l" rtl="0">
              <a:spcBef>
                <a:spcPts val="0"/>
              </a:spcBef>
              <a:spcAft>
                <a:spcPts val="0"/>
              </a:spcAft>
              <a:buSzPts val="1100"/>
              <a:buAutoNum type="arabicParenR"/>
            </a:pPr>
            <a:r>
              <a:rPr lang="en"/>
              <a:t>We’re going to use the abstract entry processor so we don’t have to worry about explicitly writing instructions for our backup copies of data.</a:t>
            </a:r>
            <a:endParaRPr/>
          </a:p>
          <a:p>
            <a:pPr marL="457200" lvl="0" indent="-298450" algn="l" rtl="0">
              <a:spcBef>
                <a:spcPts val="0"/>
              </a:spcBef>
              <a:spcAft>
                <a:spcPts val="0"/>
              </a:spcAft>
              <a:buSzPts val="1100"/>
              <a:buAutoNum type="arabicParenR"/>
            </a:pPr>
            <a:r>
              <a:rPr lang="en"/>
              <a:t>Next, we create the entry processor itself.</a:t>
            </a:r>
            <a:endParaRPr/>
          </a:p>
          <a:p>
            <a:pPr marL="457200" lvl="0" indent="-298450" algn="l" rtl="0">
              <a:spcBef>
                <a:spcPts val="0"/>
              </a:spcBef>
              <a:spcAft>
                <a:spcPts val="0"/>
              </a:spcAft>
              <a:buSzPts val="1100"/>
              <a:buAutoNum type="arabicParenR"/>
            </a:pPr>
            <a:r>
              <a:rPr lang="en"/>
              <a:t>We retrieve the entry value from the map and assign it to the variable called value.</a:t>
            </a:r>
            <a:endParaRPr/>
          </a:p>
          <a:p>
            <a:pPr marL="457200" lvl="0" indent="-298450" algn="l" rtl="0">
              <a:spcBef>
                <a:spcPts val="0"/>
              </a:spcBef>
              <a:spcAft>
                <a:spcPts val="0"/>
              </a:spcAft>
              <a:buSzPts val="1100"/>
              <a:buAutoNum type="arabicParenR"/>
            </a:pPr>
            <a:r>
              <a:rPr lang="en"/>
              <a:t>Now we do our processing using the retrieved value. In this case, we’re just incrementing the value by 1.</a:t>
            </a:r>
            <a:endParaRPr/>
          </a:p>
          <a:p>
            <a:pPr marL="457200" lvl="0" indent="-298450" algn="l" rtl="0">
              <a:spcBef>
                <a:spcPts val="0"/>
              </a:spcBef>
              <a:spcAft>
                <a:spcPts val="0"/>
              </a:spcAft>
              <a:buSzPts val="1100"/>
              <a:buAutoNum type="arabicParenR"/>
            </a:pPr>
            <a:r>
              <a:rPr lang="en"/>
              <a:t>Then we write the modified value back to the map. </a:t>
            </a:r>
            <a:endParaRPr/>
          </a:p>
          <a:p>
            <a:pPr marL="457200" lvl="0" indent="-298450" algn="l" rtl="0">
              <a:spcBef>
                <a:spcPts val="0"/>
              </a:spcBef>
              <a:spcAft>
                <a:spcPts val="0"/>
              </a:spcAft>
              <a:buSzPts val="1100"/>
              <a:buAutoNum type="arabicParenR"/>
            </a:pPr>
            <a:r>
              <a:rPr lang="en"/>
              <a:t>Finally, we wrap up our class with a return statement. In this case, we’re not returning anything from this entry processor - we just did our calculation and map update and aren’t passing the results to another operation in our application. </a:t>
            </a:r>
            <a:endParaRPr/>
          </a:p>
        </p:txBody>
      </p:sp>
    </p:spTree>
    <p:extLst>
      <p:ext uri="{BB962C8B-B14F-4D97-AF65-F5344CB8AC3E}">
        <p14:creationId xmlns:p14="http://schemas.microsoft.com/office/powerpoint/2010/main" val="12591208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b25e94669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b25e9466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you’ve created your entry processor, you have to execute it against a given map. You have the five execution options shown. </a:t>
            </a:r>
            <a:endParaRPr/>
          </a:p>
          <a:p>
            <a:pPr marL="457200" lvl="0" indent="-298450" algn="l" rtl="0">
              <a:spcBef>
                <a:spcPts val="0"/>
              </a:spcBef>
              <a:spcAft>
                <a:spcPts val="0"/>
              </a:spcAft>
              <a:buSzPts val="1100"/>
              <a:buAutoNum type="arabicParenR"/>
            </a:pPr>
            <a:r>
              <a:rPr lang="en"/>
              <a:t>Note that if you plan to run the entry processor against the entire map, you may run into performance issues, depending on the size of the map and the complexity of your process. We’ll discuss performance later in this lesson.</a:t>
            </a:r>
            <a:endParaRPr/>
          </a:p>
          <a:p>
            <a:pPr marL="457200" lvl="0" indent="-298450" algn="l" rtl="0">
              <a:spcBef>
                <a:spcPts val="0"/>
              </a:spcBef>
              <a:spcAft>
                <a:spcPts val="0"/>
              </a:spcAft>
              <a:buSzPts val="1100"/>
              <a:buAutoNum type="arabicParenR"/>
            </a:pPr>
            <a:r>
              <a:rPr lang="en"/>
              <a:t>The entry processor only respects locks if the execution is on a single key - the two highlighted options shown. If the target key is locked, the execution will wait until the lock has been removed. You do not need to worry about locks with the other operations due to the Hazelcast isolated threading model. Because a single thread is handling all operations for the partition, there cannot be any interleaving of the entry processor with other mutations.</a:t>
            </a:r>
            <a:endParaRPr/>
          </a:p>
          <a:p>
            <a:pPr marL="457200" lvl="0" indent="-298450" algn="l" rtl="0">
              <a:spcBef>
                <a:spcPts val="0"/>
              </a:spcBef>
              <a:spcAft>
                <a:spcPts val="0"/>
              </a:spcAft>
              <a:buSzPts val="1100"/>
              <a:buAutoNum type="arabicParenR"/>
            </a:pPr>
            <a:r>
              <a:rPr lang="en"/>
              <a:t>This code applies the entry processor we created on the last screen to the map called sample map. Let’s look at a demo that puts all this together.</a:t>
            </a:r>
            <a:endParaRPr/>
          </a:p>
        </p:txBody>
      </p:sp>
    </p:spTree>
    <p:extLst>
      <p:ext uri="{BB962C8B-B14F-4D97-AF65-F5344CB8AC3E}">
        <p14:creationId xmlns:p14="http://schemas.microsoft.com/office/powerpoint/2010/main" val="376902083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b25e94669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b25e9466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just looked at is an example of a mutating entry processor.</a:t>
            </a:r>
            <a:endParaRPr/>
          </a:p>
          <a:p>
            <a:pPr marL="457200" lvl="0" indent="-298450" algn="l" rtl="0">
              <a:spcBef>
                <a:spcPts val="0"/>
              </a:spcBef>
              <a:spcAft>
                <a:spcPts val="0"/>
              </a:spcAft>
              <a:buSzPts val="1100"/>
              <a:buAutoNum type="arabicParenR"/>
            </a:pPr>
            <a:r>
              <a:rPr lang="en"/>
              <a:t>The entry processor retrieved the map entry, performed a mutation - in that demo, added 1 to the value - then returned the mutated value to the map.</a:t>
            </a:r>
            <a:endParaRPr/>
          </a:p>
          <a:p>
            <a:pPr marL="457200" lvl="0" indent="-298450" algn="l" rtl="0">
              <a:spcBef>
                <a:spcPts val="0"/>
              </a:spcBef>
              <a:spcAft>
                <a:spcPts val="0"/>
              </a:spcAft>
              <a:buSzPts val="1100"/>
              <a:buAutoNum type="arabicParenR"/>
            </a:pPr>
            <a:r>
              <a:rPr lang="en"/>
              <a:t>We could optionally have returned the collected results at the end of the entry processor to be passed to another operation in our code. In the case of the demo, we simply discarded the results. </a:t>
            </a:r>
            <a:endParaRPr/>
          </a:p>
          <a:p>
            <a:pPr marL="457200" lvl="0" indent="-298450" algn="l" rtl="0">
              <a:spcBef>
                <a:spcPts val="0"/>
              </a:spcBef>
              <a:spcAft>
                <a:spcPts val="0"/>
              </a:spcAft>
              <a:buSzPts val="1100"/>
              <a:buAutoNum type="arabicParenR"/>
            </a:pPr>
            <a:r>
              <a:rPr lang="en"/>
              <a:t>Keep in mind that collecting the results takes up additional memory in the cluster, as each cluster member processes the data and sends the results to the collecting member. If you do not need the collected results - in other words, if another operation will be pulling the updated data from the map piece by piece - code your entry processor to return null.</a:t>
            </a:r>
            <a:endParaRPr/>
          </a:p>
          <a:p>
            <a:pPr marL="457200" lvl="0" indent="-298450" algn="l" rtl="0">
              <a:spcBef>
                <a:spcPts val="0"/>
              </a:spcBef>
              <a:spcAft>
                <a:spcPts val="0"/>
              </a:spcAft>
              <a:buSzPts val="1100"/>
              <a:buAutoNum type="arabicParenR"/>
            </a:pPr>
            <a:r>
              <a:rPr lang="en"/>
              <a:t>In order to keep your primary and backup copies of the map consistent, we recommend using the abstract entry processor class to build your entry processor. The built-in backup handling means you don’t have to explicitly code for the backups.</a:t>
            </a:r>
            <a:endParaRPr/>
          </a:p>
          <a:p>
            <a:pPr marL="457200" lvl="0" indent="-298450" algn="l" rtl="0">
              <a:spcBef>
                <a:spcPts val="0"/>
              </a:spcBef>
              <a:spcAft>
                <a:spcPts val="0"/>
              </a:spcAft>
              <a:buSzPts val="1100"/>
              <a:buAutoNum type="arabicParenR"/>
            </a:pPr>
            <a:r>
              <a:rPr lang="en"/>
              <a:t>And remember, the execute on key and submit to key will not run on a locked key; the entry processor will wait until the key is released.</a:t>
            </a:r>
            <a:endParaRPr/>
          </a:p>
        </p:txBody>
      </p:sp>
    </p:spTree>
    <p:extLst>
      <p:ext uri="{BB962C8B-B14F-4D97-AF65-F5344CB8AC3E}">
        <p14:creationId xmlns:p14="http://schemas.microsoft.com/office/powerpoint/2010/main" val="2806318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b25e94669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b25e9466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just need to retrieve entries, you can create a read only processor.</a:t>
            </a:r>
            <a:endParaRPr/>
          </a:p>
          <a:p>
            <a:pPr marL="457200" lvl="0" indent="-298450" algn="l" rtl="0">
              <a:spcBef>
                <a:spcPts val="0"/>
              </a:spcBef>
              <a:spcAft>
                <a:spcPts val="0"/>
              </a:spcAft>
              <a:buSzPts val="1100"/>
              <a:buAutoNum type="arabicParenR"/>
            </a:pPr>
            <a:r>
              <a:rPr lang="en"/>
              <a:t>A read only entry processor doesn’t include a map put statement, so the map entries are not updated.</a:t>
            </a:r>
            <a:endParaRPr/>
          </a:p>
          <a:p>
            <a:pPr marL="457200" lvl="0" indent="-298450" algn="l" rtl="0">
              <a:spcBef>
                <a:spcPts val="0"/>
              </a:spcBef>
              <a:spcAft>
                <a:spcPts val="0"/>
              </a:spcAft>
              <a:buSzPts val="1100"/>
              <a:buAutoNum type="arabicParenR"/>
            </a:pPr>
            <a:r>
              <a:rPr lang="en"/>
              <a:t>The processor is specifically marked with the read only interface,</a:t>
            </a:r>
            <a:endParaRPr/>
          </a:p>
          <a:p>
            <a:pPr marL="457200" lvl="0" indent="-298450" algn="l" rtl="0">
              <a:spcBef>
                <a:spcPts val="0"/>
              </a:spcBef>
              <a:spcAft>
                <a:spcPts val="0"/>
              </a:spcAft>
              <a:buSzPts val="1100"/>
              <a:buAutoNum type="arabicParenR"/>
            </a:pPr>
            <a:r>
              <a:rPr lang="en"/>
              <a:t>Which allows the entry processor to bypass any locks on keys. Because we are not modifying the data, we do not need to worry about locked entries.</a:t>
            </a:r>
            <a:endParaRPr/>
          </a:p>
          <a:p>
            <a:pPr marL="457200" lvl="0" indent="-298450" algn="l" rtl="0">
              <a:spcBef>
                <a:spcPts val="0"/>
              </a:spcBef>
              <a:spcAft>
                <a:spcPts val="0"/>
              </a:spcAft>
              <a:buSzPts val="1100"/>
              <a:buAutoNum type="arabicParenR"/>
            </a:pPr>
            <a:r>
              <a:rPr lang="en"/>
              <a:t>However, if you do create a read only entry processor that tries to write to a map, you will get an unsupported operation error.</a:t>
            </a:r>
            <a:endParaRPr/>
          </a:p>
          <a:p>
            <a:pPr marL="457200" lvl="0" indent="-298450" algn="l" rtl="0">
              <a:spcBef>
                <a:spcPts val="0"/>
              </a:spcBef>
              <a:spcAft>
                <a:spcPts val="0"/>
              </a:spcAft>
              <a:buSzPts val="1100"/>
              <a:buAutoNum type="arabicParenR"/>
            </a:pPr>
            <a:r>
              <a:rPr lang="en"/>
              <a:t>As with the mutating processor, you can have the entry processor return the results of your operation when it finishes running, or return a null, depending on your objectives.</a:t>
            </a:r>
            <a:endParaRPr/>
          </a:p>
        </p:txBody>
      </p:sp>
    </p:spTree>
    <p:extLst>
      <p:ext uri="{BB962C8B-B14F-4D97-AF65-F5344CB8AC3E}">
        <p14:creationId xmlns:p14="http://schemas.microsoft.com/office/powerpoint/2010/main" val="2182982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262707c4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262707c4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Motivation: system health, app logs from all your systems, notify if response times grow (by more than 10% in last second compared to last 24 </a:t>
            </a:r>
            <a:r>
              <a:rPr lang="en" b="1" dirty="0" err="1"/>
              <a:t>hr</a:t>
            </a:r>
            <a:r>
              <a:rPr lang="en" b="1" dirty="0"/>
              <a:t> avg)</a:t>
            </a:r>
          </a:p>
          <a:p>
            <a:pPr marL="0" lvl="0" indent="0" algn="l" rtl="0">
              <a:spcBef>
                <a:spcPts val="0"/>
              </a:spcBef>
              <a:spcAft>
                <a:spcPts val="0"/>
              </a:spcAft>
              <a:buNone/>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 b="0" dirty="0"/>
              <a:t>Get data from log files to </a:t>
            </a:r>
            <a:r>
              <a:rPr lang="en" b="0" dirty="0" err="1"/>
              <a:t>db</a:t>
            </a:r>
            <a:r>
              <a:rPr lang="en" b="0" dirty="0"/>
              <a:t>, query </a:t>
            </a:r>
            <a:r>
              <a:rPr lang="en" b="0" dirty="0" err="1"/>
              <a:t>db</a:t>
            </a:r>
            <a:r>
              <a:rPr lang="en" b="0" dirty="0"/>
              <a:t>, trigger action -&gt; </a:t>
            </a:r>
            <a:r>
              <a:rPr lang="en" b="1" dirty="0"/>
              <a:t>Data pipeline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 b="1" dirty="0"/>
              <a:t>Problems</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 b="1" dirty="0"/>
              <a:t>1 - SCALE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b="0" dirty="0"/>
              <a:t>Two analytical queries (mostly the 24 </a:t>
            </a:r>
            <a:r>
              <a:rPr lang="en" b="0" dirty="0" err="1"/>
              <a:t>hr</a:t>
            </a:r>
            <a:r>
              <a:rPr lang="en" b="0" dirty="0"/>
              <a:t> average) </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b="0" dirty="0"/>
              <a:t>~1k per sec -&gt; 100 </a:t>
            </a:r>
            <a:r>
              <a:rPr lang="en" b="0" dirty="0" err="1"/>
              <a:t>mio</a:t>
            </a:r>
            <a:r>
              <a:rPr lang="en" b="0" dirty="0"/>
              <a:t> of items daily</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b="0" dirty="0"/>
              <a:t>Lot of data to process, takes time, latency spikes</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 b="0"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 b="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 b="1" dirty="0"/>
              <a:t>2 - LATENCY and COORDINATION/TIMING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b="0" dirty="0"/>
              <a:t>When to trigger the query? </a:t>
            </a:r>
            <a:r>
              <a:rPr lang="cs-CZ" b="0" dirty="0"/>
              <a:t>H</a:t>
            </a:r>
            <a:r>
              <a:rPr lang="en" b="0" dirty="0" err="1"/>
              <a:t>ave</a:t>
            </a:r>
            <a:r>
              <a:rPr lang="en" b="0" dirty="0"/>
              <a:t> all data arrived? Have t</a:t>
            </a:r>
            <a:r>
              <a:rPr lang="cs-CZ" b="0" dirty="0"/>
              <a:t>he</a:t>
            </a:r>
            <a:r>
              <a:rPr lang="en" b="0" dirty="0"/>
              <a:t> ETL jobs finished?</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b="1" dirty="0"/>
              <a:t>Query triggered by on-demand, by timer (each second), reaction to external event</a:t>
            </a:r>
            <a:r>
              <a:rPr lang="en" dirty="0"/>
              <a:t> (coordination with ETL jobs).</a:t>
            </a:r>
            <a:endParaRPr lang="en" b="0" dirty="0"/>
          </a:p>
          <a:p>
            <a:pPr marL="171450" marR="0" lvl="0" indent="-171450" defTabSz="457200" eaLnBrk="1" fontAlgn="auto" latinLnBrk="0" hangingPunct="1">
              <a:lnSpc>
                <a:spcPct val="100000"/>
              </a:lnSpc>
              <a:spcBef>
                <a:spcPts val="0"/>
              </a:spcBef>
              <a:spcAft>
                <a:spcPts val="0"/>
              </a:spcAft>
              <a:buClrTx/>
              <a:buSzTx/>
              <a:buFontTx/>
              <a:buChar char="-"/>
              <a:tabLst/>
              <a:defRPr/>
            </a:pPr>
            <a:endParaRPr lang="cs-CZ" b="0" dirty="0">
              <a:effectLst/>
            </a:endParaRPr>
          </a:p>
          <a:p>
            <a:pPr marL="171450" marR="0" lvl="0" indent="-171450" defTabSz="457200" eaLnBrk="1" fontAlgn="auto" latinLnBrk="0" hangingPunct="1">
              <a:lnSpc>
                <a:spcPct val="100000"/>
              </a:lnSpc>
              <a:spcBef>
                <a:spcPts val="0"/>
              </a:spcBef>
              <a:spcAft>
                <a:spcPts val="0"/>
              </a:spcAft>
              <a:buClrTx/>
              <a:buSzTx/>
              <a:buFontTx/>
              <a:buChar char="-"/>
              <a:tabLst/>
              <a:defRPr/>
            </a:pPr>
            <a:endParaRPr lang="cs-CZ" b="0" dirty="0">
              <a:effectLst/>
            </a:endParaRPr>
          </a:p>
          <a:p>
            <a:endParaRPr lang="cs-CZ" dirty="0">
              <a:effectLst/>
            </a:endParaRPr>
          </a:p>
        </p:txBody>
      </p:sp>
    </p:spTree>
    <p:extLst>
      <p:ext uri="{BB962C8B-B14F-4D97-AF65-F5344CB8AC3E}">
        <p14:creationId xmlns:p14="http://schemas.microsoft.com/office/powerpoint/2010/main" val="138707668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b25e94669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b25e9466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regards to performance, </a:t>
            </a:r>
            <a:endParaRPr/>
          </a:p>
          <a:p>
            <a:pPr marL="457200" lvl="0" indent="-298450" algn="l" rtl="0">
              <a:spcBef>
                <a:spcPts val="0"/>
              </a:spcBef>
              <a:spcAft>
                <a:spcPts val="0"/>
              </a:spcAft>
              <a:buSzPts val="1100"/>
              <a:buAutoNum type="arabicParenR"/>
            </a:pPr>
            <a:r>
              <a:rPr lang="en"/>
              <a:t>Using an entry processor assumes that the operations within the processor are fast. Remember, this processor is used by a single partition thread. If other operations need to access the partitions, they have to wait until your entry processor has completed. </a:t>
            </a:r>
            <a:endParaRPr/>
          </a:p>
          <a:p>
            <a:pPr marL="457200" lvl="0" indent="-298450" algn="l" rtl="0">
              <a:spcBef>
                <a:spcPts val="0"/>
              </a:spcBef>
              <a:spcAft>
                <a:spcPts val="0"/>
              </a:spcAft>
              <a:buSzPts val="1100"/>
              <a:buAutoNum type="arabicParenR"/>
            </a:pPr>
            <a:r>
              <a:rPr lang="en"/>
              <a:t>So what can slow things down?</a:t>
            </a:r>
            <a:endParaRPr/>
          </a:p>
          <a:p>
            <a:pPr marL="457200" lvl="0" indent="-298450" algn="l" rtl="0">
              <a:spcBef>
                <a:spcPts val="0"/>
              </a:spcBef>
              <a:spcAft>
                <a:spcPts val="0"/>
              </a:spcAft>
              <a:buSzPts val="1100"/>
              <a:buAutoNum type="arabicParenR"/>
            </a:pPr>
            <a:r>
              <a:rPr lang="en"/>
              <a:t>Extremely large maps, especially if you do an execute on entries to process the entire map. Use predicates to limit the entries being processed, indexing to speed the locating of those entries, or process by key to be selective about what entries you’re processing.</a:t>
            </a:r>
            <a:endParaRPr/>
          </a:p>
          <a:p>
            <a:pPr marL="457200" lvl="0" indent="-298450" algn="l" rtl="0">
              <a:spcBef>
                <a:spcPts val="0"/>
              </a:spcBef>
              <a:spcAft>
                <a:spcPts val="0"/>
              </a:spcAft>
              <a:buSzPts val="1100"/>
              <a:buAutoNum type="arabicParenR"/>
            </a:pPr>
            <a:r>
              <a:rPr lang="en"/>
              <a:t>If your entries are stored in binary format - the default format for maps - each entry has to be deserialized before it can be processed, then serialized again before being returned to the map. </a:t>
            </a:r>
            <a:endParaRPr/>
          </a:p>
          <a:p>
            <a:pPr marL="457200" lvl="0" indent="-298450" algn="l" rtl="0">
              <a:spcBef>
                <a:spcPts val="0"/>
              </a:spcBef>
              <a:spcAft>
                <a:spcPts val="0"/>
              </a:spcAft>
              <a:buSzPts val="1100"/>
              <a:buAutoNum type="arabicParenR"/>
            </a:pPr>
            <a:r>
              <a:rPr lang="en"/>
              <a:t>Finally, your process code itself may be the problem, if it is performing extensive computation with each entry.</a:t>
            </a:r>
            <a:endParaRPr/>
          </a:p>
          <a:p>
            <a:pPr marL="457200" lvl="0" indent="-298450" algn="l" rtl="0">
              <a:spcBef>
                <a:spcPts val="0"/>
              </a:spcBef>
              <a:spcAft>
                <a:spcPts val="0"/>
              </a:spcAft>
              <a:buSzPts val="1100"/>
              <a:buAutoNum type="arabicParenR"/>
            </a:pPr>
            <a:r>
              <a:rPr lang="en"/>
              <a:t>You can use the built-in slow code detector system properties during development to check for issues.</a:t>
            </a:r>
            <a:endParaRPr/>
          </a:p>
          <a:p>
            <a:pPr marL="457200" lvl="0" indent="-298450" algn="l" rtl="0">
              <a:spcBef>
                <a:spcPts val="0"/>
              </a:spcBef>
              <a:spcAft>
                <a:spcPts val="0"/>
              </a:spcAft>
              <a:buSzPts val="1100"/>
              <a:buAutoNum type="arabicParenR"/>
            </a:pPr>
            <a:r>
              <a:rPr lang="en"/>
              <a:t>The slow operation detector is always enabled, but the threshold is by default set to ten thousand milliseconds. You can set this down to 1 millisecond to see if there are any potential issues with your entry processors.</a:t>
            </a:r>
            <a:endParaRPr/>
          </a:p>
        </p:txBody>
      </p:sp>
    </p:spTree>
    <p:extLst>
      <p:ext uri="{BB962C8B-B14F-4D97-AF65-F5344CB8AC3E}">
        <p14:creationId xmlns:p14="http://schemas.microsoft.com/office/powerpoint/2010/main" val="34959616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b25e94669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b25e9466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do run into performance issues, you can use the offloadable entry processor to bypass any bottlenecks your code is creating in the partition thread.</a:t>
            </a:r>
            <a:endParaRPr/>
          </a:p>
          <a:p>
            <a:pPr marL="457200" lvl="0" indent="-298450" algn="l" rtl="0">
              <a:spcBef>
                <a:spcPts val="0"/>
              </a:spcBef>
              <a:spcAft>
                <a:spcPts val="0"/>
              </a:spcAft>
              <a:buSzPts val="1100"/>
              <a:buAutoNum type="arabicParenR"/>
            </a:pPr>
            <a:r>
              <a:rPr lang="en"/>
              <a:t>By default, the partition thread handles the entire entry processor</a:t>
            </a:r>
            <a:endParaRPr/>
          </a:p>
          <a:p>
            <a:pPr marL="457200" lvl="0" indent="-298450" algn="l" rtl="0">
              <a:spcBef>
                <a:spcPts val="0"/>
              </a:spcBef>
              <a:spcAft>
                <a:spcPts val="0"/>
              </a:spcAft>
              <a:buSzPts val="1100"/>
              <a:buAutoNum type="arabicParenR"/>
            </a:pPr>
            <a:r>
              <a:rPr lang="en"/>
              <a:t>… along with all other partition-related operations. </a:t>
            </a:r>
            <a:endParaRPr/>
          </a:p>
          <a:p>
            <a:pPr marL="457200" lvl="0" indent="-298450" algn="l" rtl="0">
              <a:spcBef>
                <a:spcPts val="0"/>
              </a:spcBef>
              <a:spcAft>
                <a:spcPts val="0"/>
              </a:spcAft>
              <a:buSzPts val="1100"/>
              <a:buAutoNum type="arabicParenR"/>
            </a:pPr>
            <a:r>
              <a:rPr lang="en"/>
              <a:t>If your entry processor is taking too long to complete, other partition operations may be delayed.</a:t>
            </a:r>
            <a:endParaRPr/>
          </a:p>
          <a:p>
            <a:pPr marL="457200" lvl="0" indent="-298450" algn="l" rtl="0">
              <a:spcBef>
                <a:spcPts val="0"/>
              </a:spcBef>
              <a:spcAft>
                <a:spcPts val="0"/>
              </a:spcAft>
              <a:buSzPts val="1100"/>
              <a:buAutoNum type="arabicParenR"/>
            </a:pPr>
            <a:r>
              <a:rPr lang="en"/>
              <a:t>The offloadable entry processor shifts the heavy lifting to a separate executor thread. </a:t>
            </a:r>
            <a:endParaRPr/>
          </a:p>
          <a:p>
            <a:pPr marL="457200" lvl="0" indent="-298450" algn="l" rtl="0">
              <a:spcBef>
                <a:spcPts val="0"/>
              </a:spcBef>
              <a:spcAft>
                <a:spcPts val="0"/>
              </a:spcAft>
              <a:buSzPts val="1100"/>
              <a:buAutoNum type="arabicParenR"/>
            </a:pPr>
            <a:r>
              <a:rPr lang="en"/>
              <a:t>The partition thread still performs a get, does deserialization iif the data is in binary format, locks the key if the entry processor is a mutating EP, then passes the entry to the executor thread.</a:t>
            </a:r>
            <a:endParaRPr/>
          </a:p>
          <a:p>
            <a:pPr marL="457200" lvl="0" indent="-298450" algn="l" rtl="0">
              <a:spcBef>
                <a:spcPts val="0"/>
              </a:spcBef>
              <a:spcAft>
                <a:spcPts val="0"/>
              </a:spcAft>
              <a:buSzPts val="1100"/>
              <a:buAutoNum type="arabicParenR"/>
            </a:pPr>
            <a:r>
              <a:rPr lang="en"/>
              <a:t>The executor thread does all the processing.</a:t>
            </a:r>
            <a:endParaRPr/>
          </a:p>
          <a:p>
            <a:pPr marL="457200" lvl="0" indent="-298450" algn="l" rtl="0">
              <a:spcBef>
                <a:spcPts val="0"/>
              </a:spcBef>
              <a:spcAft>
                <a:spcPts val="0"/>
              </a:spcAft>
              <a:buSzPts val="1100"/>
              <a:buAutoNum type="arabicParenR"/>
            </a:pPr>
            <a:r>
              <a:rPr lang="en"/>
              <a:t>While the executor thread is processing, the partition thread can handle other enqueued operations.</a:t>
            </a:r>
            <a:endParaRPr/>
          </a:p>
          <a:p>
            <a:pPr marL="457200" lvl="0" indent="-298450" algn="l" rtl="0">
              <a:spcBef>
                <a:spcPts val="0"/>
              </a:spcBef>
              <a:spcAft>
                <a:spcPts val="0"/>
              </a:spcAft>
              <a:buSzPts val="1100"/>
              <a:buAutoNum type="arabicParenR"/>
            </a:pPr>
            <a:r>
              <a:rPr lang="en"/>
              <a:t>When the executor is done, it passes the result back to the partition thread.</a:t>
            </a:r>
            <a:endParaRPr/>
          </a:p>
          <a:p>
            <a:pPr marL="457200" lvl="0" indent="-298450" algn="l" rtl="0">
              <a:spcBef>
                <a:spcPts val="0"/>
              </a:spcBef>
              <a:spcAft>
                <a:spcPts val="0"/>
              </a:spcAft>
              <a:buSzPts val="1100"/>
              <a:buAutoNum type="arabicParenR"/>
            </a:pPr>
            <a:r>
              <a:rPr lang="en"/>
              <a:t>If it’s a mutating entry processor, the partition thread serializes the data if needed, performs the put, and unlocks the key. </a:t>
            </a:r>
            <a:endParaRPr/>
          </a:p>
          <a:p>
            <a:pPr marL="457200" lvl="0" indent="-298450" algn="l" rtl="0">
              <a:spcBef>
                <a:spcPts val="0"/>
              </a:spcBef>
              <a:spcAft>
                <a:spcPts val="0"/>
              </a:spcAft>
              <a:buSzPts val="1100"/>
              <a:buAutoNum type="arabicParenR"/>
            </a:pPr>
            <a:r>
              <a:rPr lang="en"/>
              <a:t>It then gets the next entry and the process repeats itself until all the entries have been processed,</a:t>
            </a:r>
            <a:endParaRPr/>
          </a:p>
        </p:txBody>
      </p:sp>
    </p:spTree>
    <p:extLst>
      <p:ext uri="{BB962C8B-B14F-4D97-AF65-F5344CB8AC3E}">
        <p14:creationId xmlns:p14="http://schemas.microsoft.com/office/powerpoint/2010/main" val="375429301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b25e94669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b25e9466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To make an entry processor read only or offloadable, just mark its implementation as read-only or offloadable using the corresponding marker interfaces. You can also combine offloadable and read only.</a:t>
            </a:r>
            <a:endParaRPr/>
          </a:p>
          <a:p>
            <a:pPr marL="457200" lvl="0" indent="-298450" algn="l" rtl="0">
              <a:spcBef>
                <a:spcPts val="0"/>
              </a:spcBef>
              <a:spcAft>
                <a:spcPts val="0"/>
              </a:spcAft>
              <a:buSzPts val="1100"/>
              <a:buAutoNum type="arabicParenR"/>
            </a:pPr>
            <a:r>
              <a:rPr lang="en"/>
              <a:t>Note that the offloadable entry processor only applies when using execute on key or submit to key execution methods. </a:t>
            </a:r>
            <a:endParaRPr/>
          </a:p>
        </p:txBody>
      </p:sp>
    </p:spTree>
    <p:extLst>
      <p:ext uri="{BB962C8B-B14F-4D97-AF65-F5344CB8AC3E}">
        <p14:creationId xmlns:p14="http://schemas.microsoft.com/office/powerpoint/2010/main" val="321404985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 = 120</a:t>
            </a:r>
          </a:p>
        </p:txBody>
      </p:sp>
    </p:spTree>
    <p:extLst>
      <p:ext uri="{BB962C8B-B14F-4D97-AF65-F5344CB8AC3E}">
        <p14:creationId xmlns:p14="http://schemas.microsoft.com/office/powerpoint/2010/main" val="260621687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Time upon return: 130 minutes.</a:t>
            </a:r>
          </a:p>
        </p:txBody>
      </p:sp>
    </p:spTree>
    <p:extLst>
      <p:ext uri="{BB962C8B-B14F-4D97-AF65-F5344CB8AC3E}">
        <p14:creationId xmlns:p14="http://schemas.microsoft.com/office/powerpoint/2010/main" val="169011061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31711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eb5a2269a_1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eb5a2269a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The map listener allows you to monitor your map and register that activity has taken place. You can listen for both map-wide events and events that modify individual entries.</a:t>
            </a:r>
            <a:endParaRPr/>
          </a:p>
          <a:p>
            <a:pPr marL="457200" lvl="0" indent="-298450" algn="l" rtl="0">
              <a:spcBef>
                <a:spcPts val="0"/>
              </a:spcBef>
              <a:spcAft>
                <a:spcPts val="0"/>
              </a:spcAft>
              <a:buSzPts val="1100"/>
              <a:buAutoNum type="arabicParenR"/>
            </a:pPr>
            <a:r>
              <a:rPr lang="en"/>
              <a:t>The list of available listeners is on your screen. In short, the map-level listeners are triggered when the entire map has been either cleared or evicted. The entry listeners are triggered when an entry has been added, evicted, removed, merged, updated, or loaded from a data store.</a:t>
            </a:r>
            <a:endParaRPr/>
          </a:p>
          <a:p>
            <a:pPr marL="457200" lvl="0" indent="-298450" algn="l" rtl="0">
              <a:spcBef>
                <a:spcPts val="0"/>
              </a:spcBef>
              <a:spcAft>
                <a:spcPts val="0"/>
              </a:spcAft>
              <a:buSzPts val="1100"/>
              <a:buAutoNum type="arabicParenR"/>
            </a:pPr>
            <a:r>
              <a:rPr lang="en"/>
              <a:t>A listener can include code to be executed after the listened-for event occurs. </a:t>
            </a:r>
            <a:endParaRPr/>
          </a:p>
          <a:p>
            <a:pPr marL="457200" lvl="0" indent="-298450" algn="l" rtl="0">
              <a:spcBef>
                <a:spcPts val="0"/>
              </a:spcBef>
              <a:spcAft>
                <a:spcPts val="0"/>
              </a:spcAft>
              <a:buSzPts val="1100"/>
              <a:buAutoNum type="arabicParenR"/>
            </a:pPr>
            <a:r>
              <a:rPr lang="en"/>
              <a:t>A listener also returns an event that includes information about the action that triggered the listener.</a:t>
            </a:r>
            <a:endParaRPr/>
          </a:p>
          <a:p>
            <a:pPr marL="457200" lvl="0" indent="-298450" algn="l" rtl="0">
              <a:spcBef>
                <a:spcPts val="0"/>
              </a:spcBef>
              <a:spcAft>
                <a:spcPts val="0"/>
              </a:spcAft>
              <a:buSzPts val="1100"/>
              <a:buAutoNum type="arabicParenR"/>
            </a:pPr>
            <a:r>
              <a:rPr lang="en"/>
              <a:t>Map listener is an extension of the Hazelcast event listener interface, which provides listening functionality for several other types of events in addition to map listener.</a:t>
            </a:r>
            <a:endParaRPr/>
          </a:p>
        </p:txBody>
      </p:sp>
    </p:spTree>
    <p:extLst>
      <p:ext uri="{BB962C8B-B14F-4D97-AF65-F5344CB8AC3E}">
        <p14:creationId xmlns:p14="http://schemas.microsoft.com/office/powerpoint/2010/main" val="19054402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eb5a2269a_1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eb5a2269a_1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play parser once again and look at an implementation of map listener.</a:t>
            </a:r>
          </a:p>
          <a:p>
            <a:pPr marL="457200" lvl="0" indent="-298450" algn="l" rtl="0">
              <a:spcBef>
                <a:spcPts val="0"/>
              </a:spcBef>
              <a:spcAft>
                <a:spcPts val="0"/>
              </a:spcAft>
              <a:buSzPts val="1100"/>
              <a:buAutoNum type="arabicParenR"/>
            </a:pPr>
            <a:r>
              <a:rPr lang="en-US" dirty="0"/>
              <a:t>We’re going to create a complete instance of </a:t>
            </a:r>
            <a:r>
              <a:rPr lang="en-US" dirty="0" err="1"/>
              <a:t>Hazelcast</a:t>
            </a:r>
            <a:r>
              <a:rPr lang="en-US" dirty="0"/>
              <a:t> that performs the listening function. When an event is triggered, we’ll print to the system output for this instance.</a:t>
            </a:r>
          </a:p>
          <a:p>
            <a:pPr marL="457200" lvl="0" indent="-298450" algn="l" rtl="0">
              <a:spcBef>
                <a:spcPts val="0"/>
              </a:spcBef>
              <a:spcAft>
                <a:spcPts val="0"/>
              </a:spcAft>
              <a:buSzPts val="1100"/>
              <a:buAutoNum type="arabicParenR"/>
            </a:pPr>
            <a:r>
              <a:rPr lang="en-US" dirty="0"/>
              <a:t>We begin with the usual main line</a:t>
            </a:r>
          </a:p>
          <a:p>
            <a:pPr marL="457200" lvl="0" indent="-298450" algn="l" rtl="0">
              <a:spcBef>
                <a:spcPts val="0"/>
              </a:spcBef>
              <a:spcAft>
                <a:spcPts val="0"/>
              </a:spcAft>
              <a:buSzPts val="1100"/>
              <a:buAutoNum type="arabicParenR"/>
            </a:pPr>
            <a:r>
              <a:rPr lang="en-US" dirty="0"/>
              <a:t>Start an instance of </a:t>
            </a:r>
            <a:r>
              <a:rPr lang="en-US" dirty="0" err="1"/>
              <a:t>Hazelcast</a:t>
            </a:r>
            <a:endParaRPr lang="en-US" dirty="0"/>
          </a:p>
          <a:p>
            <a:pPr marL="457200" lvl="0" indent="-298450" algn="l" rtl="0">
              <a:spcBef>
                <a:spcPts val="0"/>
              </a:spcBef>
              <a:spcAft>
                <a:spcPts val="0"/>
              </a:spcAft>
              <a:buSzPts val="1100"/>
              <a:buAutoNum type="arabicParenR"/>
            </a:pPr>
            <a:r>
              <a:rPr lang="en-US" dirty="0"/>
              <a:t>Create our </a:t>
            </a:r>
            <a:r>
              <a:rPr lang="en-US" dirty="0" err="1"/>
              <a:t>IMap</a:t>
            </a:r>
            <a:endParaRPr lang="en-US" dirty="0"/>
          </a:p>
          <a:p>
            <a:pPr marL="457200" lvl="0" indent="-298450" algn="l" rtl="0">
              <a:spcBef>
                <a:spcPts val="0"/>
              </a:spcBef>
              <a:spcAft>
                <a:spcPts val="0"/>
              </a:spcAft>
              <a:buSzPts val="1100"/>
              <a:buAutoNum type="arabicParenR"/>
            </a:pPr>
            <a:r>
              <a:rPr lang="en-US" dirty="0"/>
              <a:t>Enable the entry listener class we’ll create later in the code.</a:t>
            </a:r>
          </a:p>
          <a:p>
            <a:pPr marL="457200" lvl="0" indent="-298450" algn="l" rtl="0">
              <a:spcBef>
                <a:spcPts val="0"/>
              </a:spcBef>
              <a:spcAft>
                <a:spcPts val="0"/>
              </a:spcAft>
              <a:buSzPts val="1100"/>
              <a:buAutoNum type="arabicParenR"/>
            </a:pPr>
            <a:r>
              <a:rPr lang="en-US" dirty="0"/>
              <a:t>When this instance starts, we’ll print out a line confirming that the listener is enabled and ready to report map changes.</a:t>
            </a:r>
          </a:p>
          <a:p>
            <a:pPr marL="457200" lvl="0" indent="-298450" algn="l" rtl="0">
              <a:spcBef>
                <a:spcPts val="0"/>
              </a:spcBef>
              <a:spcAft>
                <a:spcPts val="0"/>
              </a:spcAft>
              <a:buSzPts val="1100"/>
              <a:buAutoNum type="arabicParenR"/>
            </a:pPr>
            <a:r>
              <a:rPr lang="en-US" dirty="0"/>
              <a:t>(bracket)</a:t>
            </a:r>
          </a:p>
          <a:p>
            <a:pPr marL="457200" lvl="0" indent="-298450" algn="l" rtl="0">
              <a:spcBef>
                <a:spcPts val="0"/>
              </a:spcBef>
              <a:spcAft>
                <a:spcPts val="0"/>
              </a:spcAft>
              <a:buSzPts val="1100"/>
              <a:buAutoNum type="arabicParenR"/>
            </a:pPr>
            <a:r>
              <a:rPr lang="en-US" dirty="0"/>
              <a:t>Which changes? </a:t>
            </a:r>
            <a:r>
              <a:rPr lang="en-US" dirty="0" err="1"/>
              <a:t>MyEntryListener</a:t>
            </a:r>
            <a:r>
              <a:rPr lang="en-US" dirty="0"/>
              <a:t> is going to listen for entries being added to the map, entries removed from the map, and entries updated in the map.</a:t>
            </a:r>
          </a:p>
          <a:p>
            <a:pPr marL="457200" lvl="0" indent="-298450" algn="l" rtl="0">
              <a:spcBef>
                <a:spcPts val="0"/>
              </a:spcBef>
              <a:spcAft>
                <a:spcPts val="0"/>
              </a:spcAft>
              <a:buSzPts val="1100"/>
              <a:buAutoNum type="arabicParenR"/>
            </a:pPr>
            <a:r>
              <a:rPr lang="en-US" dirty="0"/>
              <a:t>(override)</a:t>
            </a:r>
          </a:p>
          <a:p>
            <a:pPr marL="457200" lvl="0" indent="-298450" algn="l" rtl="0">
              <a:spcBef>
                <a:spcPts val="0"/>
              </a:spcBef>
              <a:spcAft>
                <a:spcPts val="0"/>
              </a:spcAft>
              <a:buSzPts val="1100"/>
              <a:buAutoNum type="arabicParenR"/>
            </a:pPr>
            <a:r>
              <a:rPr lang="en-US" dirty="0"/>
              <a:t>For each specific event,</a:t>
            </a:r>
          </a:p>
          <a:p>
            <a:pPr marL="457200" lvl="0" indent="-298450" algn="l" rtl="0">
              <a:spcBef>
                <a:spcPts val="0"/>
              </a:spcBef>
              <a:spcAft>
                <a:spcPts val="0"/>
              </a:spcAft>
              <a:buSzPts val="1100"/>
              <a:buAutoNum type="arabicParenR"/>
            </a:pPr>
            <a:r>
              <a:rPr lang="en-US" dirty="0"/>
              <a:t>We’ll print out the action that was taken - in this case, an entry has been added - then print the details of the actual event. We could also add code here that executes immediately after this event occurs. </a:t>
            </a:r>
          </a:p>
          <a:p>
            <a:pPr marL="457200" lvl="0" indent="-298450" algn="l" rtl="0">
              <a:spcBef>
                <a:spcPts val="0"/>
              </a:spcBef>
              <a:spcAft>
                <a:spcPts val="0"/>
              </a:spcAft>
              <a:buSzPts val="1100"/>
              <a:buAutoNum type="arabicParenR"/>
            </a:pPr>
            <a:r>
              <a:rPr lang="en-US" dirty="0"/>
              <a:t>(bracket)</a:t>
            </a:r>
          </a:p>
          <a:p>
            <a:pPr marL="457200" lvl="0" indent="-298450" algn="l" rtl="0">
              <a:spcBef>
                <a:spcPts val="0"/>
              </a:spcBef>
              <a:spcAft>
                <a:spcPts val="0"/>
              </a:spcAft>
              <a:buSzPts val="1100"/>
              <a:buAutoNum type="arabicParenR"/>
            </a:pPr>
            <a:r>
              <a:rPr lang="en-US" dirty="0"/>
              <a:t>We’d repeat similar code for removed entries and updated entries.</a:t>
            </a:r>
          </a:p>
          <a:p>
            <a:pPr marL="457200" lvl="0" indent="-298450" algn="l" rtl="0">
              <a:spcBef>
                <a:spcPts val="0"/>
              </a:spcBef>
              <a:spcAft>
                <a:spcPts val="0"/>
              </a:spcAft>
              <a:buSzPts val="1100"/>
              <a:buAutoNum type="arabicParenR"/>
            </a:pPr>
            <a:r>
              <a:rPr lang="en-US" dirty="0"/>
              <a:t>(bracket)</a:t>
            </a:r>
          </a:p>
          <a:p>
            <a:pPr marL="457200" lvl="0" indent="-298450" algn="l" rtl="0">
              <a:spcBef>
                <a:spcPts val="0"/>
              </a:spcBef>
              <a:spcAft>
                <a:spcPts val="0"/>
              </a:spcAft>
              <a:buSzPts val="1100"/>
              <a:buAutoNum type="arabicParenR"/>
            </a:pPr>
            <a:r>
              <a:rPr lang="en-US" dirty="0"/>
              <a:t>(bracket) Now we’ll look at a live demo that modifies the map we’re listening to</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3944942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eb3df1e4e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eb3df1e4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add predicates to your map listeners.</a:t>
            </a:r>
            <a:endParaRPr/>
          </a:p>
          <a:p>
            <a:pPr marL="457200" lvl="0" indent="-298450" algn="l" rtl="0">
              <a:spcBef>
                <a:spcPts val="0"/>
              </a:spcBef>
              <a:spcAft>
                <a:spcPts val="0"/>
              </a:spcAft>
              <a:buSzPts val="1100"/>
              <a:buAutoNum type="arabicParenR"/>
            </a:pPr>
            <a:r>
              <a:rPr lang="en"/>
              <a:t>Adding a predicate limits the listener to register activity only if the entry matches the configured predicate. </a:t>
            </a:r>
            <a:endParaRPr/>
          </a:p>
          <a:p>
            <a:pPr marL="457200" lvl="0" indent="-298450" algn="l" rtl="0">
              <a:spcBef>
                <a:spcPts val="0"/>
              </a:spcBef>
              <a:spcAft>
                <a:spcPts val="0"/>
              </a:spcAft>
              <a:buSzPts val="1100"/>
              <a:buAutoNum type="arabicParenR"/>
            </a:pPr>
            <a:r>
              <a:rPr lang="en"/>
              <a:t>So in our example, if we only wanted to listen for activity on entries where the name is Smith, we add the predicate when we apply the entry listener to the map.</a:t>
            </a:r>
            <a:endParaRPr/>
          </a:p>
        </p:txBody>
      </p:sp>
    </p:spTree>
    <p:extLst>
      <p:ext uri="{BB962C8B-B14F-4D97-AF65-F5344CB8AC3E}">
        <p14:creationId xmlns:p14="http://schemas.microsoft.com/office/powerpoint/2010/main" val="35904480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f2fa0d3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f2fa0d3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Another option is to deploy a local listener.</a:t>
            </a:r>
            <a:endParaRPr dirty="0"/>
          </a:p>
          <a:p>
            <a:pPr marL="457200" lvl="0" indent="-298450" algn="l" rtl="0">
              <a:spcBef>
                <a:spcPts val="0"/>
              </a:spcBef>
              <a:spcAft>
                <a:spcPts val="0"/>
              </a:spcAft>
              <a:buSzPts val="1100"/>
              <a:buAutoNum type="arabicParenR"/>
            </a:pPr>
            <a:r>
              <a:rPr lang="en" dirty="0"/>
              <a:t>This listener only reports events that occur on partitions maintained by the cluster member running the listener. We’ll explain listener deployment on the next slide.</a:t>
            </a:r>
            <a:endParaRPr dirty="0"/>
          </a:p>
          <a:p>
            <a:pPr marL="457200" lvl="0" indent="-298450" algn="l" rtl="0">
              <a:spcBef>
                <a:spcPts val="0"/>
              </a:spcBef>
              <a:spcAft>
                <a:spcPts val="0"/>
              </a:spcAft>
              <a:buSzPts val="1100"/>
              <a:buAutoNum type="arabicParenR"/>
            </a:pPr>
            <a:r>
              <a:rPr lang="en" dirty="0"/>
              <a:t>As with the entry listener, you can add predicates to limit the listener to reporting on entries that match the predicate.</a:t>
            </a:r>
            <a:endParaRPr dirty="0"/>
          </a:p>
          <a:p>
            <a:pPr marL="457200" lvl="0" indent="-298450" algn="l" rtl="0">
              <a:spcBef>
                <a:spcPts val="0"/>
              </a:spcBef>
              <a:spcAft>
                <a:spcPts val="0"/>
              </a:spcAft>
              <a:buSzPts val="1100"/>
              <a:buAutoNum type="arabicParenR"/>
            </a:pPr>
            <a:r>
              <a:rPr lang="en" dirty="0"/>
              <a:t>You can listen locally for both map-level and entry-level changes.</a:t>
            </a:r>
            <a:endParaRPr dirty="0"/>
          </a:p>
          <a:p>
            <a:pPr marL="457200" lvl="0" indent="-298450" algn="l" rtl="0">
              <a:spcBef>
                <a:spcPts val="0"/>
              </a:spcBef>
              <a:spcAft>
                <a:spcPts val="0"/>
              </a:spcAft>
              <a:buSzPts val="1100"/>
              <a:buAutoNum type="arabicParenR"/>
            </a:pPr>
            <a:r>
              <a:rPr lang="en" dirty="0"/>
              <a:t>Just remember that partitions themselves are not statically assigned to any given cluster member. They can be moved for load balancing purposes, so a local listener may stop reporting for certain entries because the partition holding those entries may no longer be on the local member.</a:t>
            </a:r>
            <a:endParaRPr dirty="0"/>
          </a:p>
        </p:txBody>
      </p:sp>
    </p:spTree>
    <p:extLst>
      <p:ext uri="{BB962C8B-B14F-4D97-AF65-F5344CB8AC3E}">
        <p14:creationId xmlns:p14="http://schemas.microsoft.com/office/powerpoint/2010/main" val="2493853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 b="0" dirty="0"/>
              <a:t>Let’s begin with a simple scenario.</a:t>
            </a:r>
          </a:p>
          <a:p>
            <a:pPr marL="228600" lvl="0" indent="-228600" algn="l" rtl="0">
              <a:spcBef>
                <a:spcPts val="0"/>
              </a:spcBef>
              <a:spcAft>
                <a:spcPts val="0"/>
              </a:spcAft>
              <a:buAutoNum type="arabicParenR"/>
            </a:pPr>
            <a:r>
              <a:rPr lang="en" b="0" dirty="0"/>
              <a:t>We have several systems running an application.</a:t>
            </a:r>
          </a:p>
          <a:p>
            <a:pPr marL="228600" lvl="0" indent="-228600" algn="l" rtl="0">
              <a:spcBef>
                <a:spcPts val="0"/>
              </a:spcBef>
              <a:spcAft>
                <a:spcPts val="0"/>
              </a:spcAft>
              <a:buAutoNum type="arabicParenR"/>
            </a:pPr>
            <a:r>
              <a:rPr lang="en" b="0" dirty="0"/>
              <a:t>Each of those systems is generating system health data and application log information.</a:t>
            </a:r>
          </a:p>
          <a:p>
            <a:pPr marL="228600" lvl="0" indent="-228600" algn="l" rtl="0">
              <a:spcBef>
                <a:spcPts val="0"/>
              </a:spcBef>
              <a:spcAft>
                <a:spcPts val="0"/>
              </a:spcAft>
              <a:buAutoNum type="arabicParenR"/>
            </a:pPr>
            <a:r>
              <a:rPr lang="en" b="0" dirty="0"/>
              <a:t>Your business requirement is to generate a notification if response time increases by more than 10% second over second when compared to the average performance for the last 24 hours. So what’s the process flow?</a:t>
            </a:r>
          </a:p>
          <a:p>
            <a:pPr marL="228600" lvl="0" indent="-228600" algn="l" rtl="0">
              <a:spcBef>
                <a:spcPts val="0"/>
              </a:spcBef>
              <a:spcAft>
                <a:spcPts val="0"/>
              </a:spcAft>
              <a:buAutoNum type="arabicParenR"/>
            </a:pPr>
            <a:r>
              <a:rPr lang="en" b="0" dirty="0"/>
              <a:t>The raw data </a:t>
            </a:r>
          </a:p>
          <a:p>
            <a:pPr marL="228600" lvl="0" indent="-228600" algn="l" rtl="0">
              <a:spcBef>
                <a:spcPts val="0"/>
              </a:spcBef>
              <a:spcAft>
                <a:spcPts val="0"/>
              </a:spcAft>
              <a:buAutoNum type="arabicParenR"/>
            </a:pPr>
            <a:r>
              <a:rPr lang="en" b="0" dirty="0"/>
              <a:t>Needs to be accumulated</a:t>
            </a:r>
          </a:p>
          <a:p>
            <a:pPr marL="228600" lvl="0" indent="-228600" algn="l" rtl="0">
              <a:spcBef>
                <a:spcPts val="0"/>
              </a:spcBef>
              <a:spcAft>
                <a:spcPts val="0"/>
              </a:spcAft>
              <a:buAutoNum type="arabicParenR"/>
            </a:pPr>
            <a:r>
              <a:rPr lang="en" b="0" dirty="0"/>
              <a:t>Then the relevant information queried and collected, then analyzed</a:t>
            </a:r>
          </a:p>
          <a:p>
            <a:pPr marL="228600" lvl="0" indent="-228600" algn="l" rtl="0">
              <a:spcBef>
                <a:spcPts val="0"/>
              </a:spcBef>
              <a:spcAft>
                <a:spcPts val="0"/>
              </a:spcAft>
              <a:buAutoNum type="arabicParenR"/>
            </a:pPr>
            <a:r>
              <a:rPr lang="en-US" b="0" dirty="0"/>
              <a:t>S</a:t>
            </a:r>
            <a:r>
              <a:rPr lang="en" b="0" dirty="0"/>
              <a:t>o that a decision can be made about whether to take action.</a:t>
            </a:r>
          </a:p>
          <a:p>
            <a:pPr marL="228600" lvl="0" indent="-228600" algn="l" rtl="0">
              <a:spcBef>
                <a:spcPts val="0"/>
              </a:spcBef>
              <a:spcAft>
                <a:spcPts val="0"/>
              </a:spcAft>
              <a:buAutoNum type="arabicParenR"/>
            </a:pPr>
            <a:r>
              <a:rPr lang="en" b="0" dirty="0"/>
              <a:t>This process flow is the data processing pipeline. This should not be a new idea to anyone.</a:t>
            </a:r>
            <a:endParaRPr lang="en-US" dirty="0"/>
          </a:p>
        </p:txBody>
      </p:sp>
    </p:spTree>
    <p:extLst>
      <p:ext uri="{BB962C8B-B14F-4D97-AF65-F5344CB8AC3E}">
        <p14:creationId xmlns:p14="http://schemas.microsoft.com/office/powerpoint/2010/main" val="28571144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cd702194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cd702194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you’ve created the listener class, you have a couple of options for how you deploy your listener.</a:t>
            </a:r>
            <a:endParaRPr/>
          </a:p>
          <a:p>
            <a:pPr marL="457200" lvl="0" indent="-298450" algn="l" rtl="0">
              <a:spcBef>
                <a:spcPts val="0"/>
              </a:spcBef>
              <a:spcAft>
                <a:spcPts val="0"/>
              </a:spcAft>
              <a:buSzPts val="1100"/>
              <a:buAutoNum type="arabicParenR"/>
            </a:pPr>
            <a:r>
              <a:rPr lang="en"/>
              <a:t>You can run the listener as an application.</a:t>
            </a:r>
            <a:endParaRPr/>
          </a:p>
          <a:p>
            <a:pPr marL="457200" lvl="0" indent="-298450" algn="l" rtl="0">
              <a:spcBef>
                <a:spcPts val="0"/>
              </a:spcBef>
              <a:spcAft>
                <a:spcPts val="0"/>
              </a:spcAft>
              <a:buSzPts val="1100"/>
              <a:buAutoNum type="arabicParenR"/>
            </a:pPr>
            <a:r>
              <a:rPr lang="en"/>
              <a:t>If you run the application directly on a single cluster member, only that cluster member will have an instance of listener running. The listener will fire on any map activity, whether it is on the same member or a different member in the cluster.</a:t>
            </a:r>
            <a:endParaRPr/>
          </a:p>
          <a:p>
            <a:pPr marL="457200" lvl="0" indent="-298450" algn="l" rtl="0">
              <a:spcBef>
                <a:spcPts val="0"/>
              </a:spcBef>
              <a:spcAft>
                <a:spcPts val="0"/>
              </a:spcAft>
              <a:buSzPts val="1100"/>
              <a:buAutoNum type="arabicParenR"/>
            </a:pPr>
            <a:r>
              <a:rPr lang="en"/>
              <a:t>You can also run the listener as a separate client application.</a:t>
            </a:r>
            <a:endParaRPr/>
          </a:p>
          <a:p>
            <a:pPr marL="457200" lvl="0" indent="-298450" algn="l" rtl="0">
              <a:spcBef>
                <a:spcPts val="0"/>
              </a:spcBef>
              <a:spcAft>
                <a:spcPts val="0"/>
              </a:spcAft>
              <a:buSzPts val="1100"/>
              <a:buAutoNum type="arabicParenR"/>
            </a:pPr>
            <a:r>
              <a:rPr lang="en"/>
              <a:t>You also have the option of including the listener in your map configuration.</a:t>
            </a:r>
            <a:endParaRPr/>
          </a:p>
          <a:p>
            <a:pPr marL="457200" lvl="0" indent="-298450" algn="l" rtl="0">
              <a:spcBef>
                <a:spcPts val="0"/>
              </a:spcBef>
              <a:spcAft>
                <a:spcPts val="0"/>
              </a:spcAft>
              <a:buSzPts val="1100"/>
              <a:buAutoNum type="arabicParenR"/>
            </a:pPr>
            <a:r>
              <a:rPr lang="en"/>
              <a:t>If you include the listener in the map configuration on the cluster, all instances of the cluster will run the listener. This is where local listener comes into play; because every cluster member is listening, each member will fire its own event in response to a map change. This creates duplicate actions. You can avoid this by using local listener so that each listener only responds to events that occur on the local cluster member.</a:t>
            </a:r>
            <a:endParaRPr/>
          </a:p>
          <a:p>
            <a:pPr marL="457200" lvl="0" indent="-298450" algn="l" rtl="0">
              <a:spcBef>
                <a:spcPts val="0"/>
              </a:spcBef>
              <a:spcAft>
                <a:spcPts val="0"/>
              </a:spcAft>
              <a:buSzPts val="1100"/>
              <a:buAutoNum type="arabicParenR"/>
            </a:pPr>
            <a:r>
              <a:rPr lang="en"/>
              <a:t>In a client-server setting, you can include the event listener in your map configuration and the listener will run in conjunction with the application using the referenced map.</a:t>
            </a:r>
            <a:endParaRPr/>
          </a:p>
        </p:txBody>
      </p:sp>
    </p:spTree>
    <p:extLst>
      <p:ext uri="{BB962C8B-B14F-4D97-AF65-F5344CB8AC3E}">
        <p14:creationId xmlns:p14="http://schemas.microsoft.com/office/powerpoint/2010/main" val="101986471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cd702194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cd702194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Entry listeners is part of the map configuration. Under entry listeners, specify the package that contains your listener class.</a:t>
            </a:r>
            <a:endParaRPr/>
          </a:p>
          <a:p>
            <a:pPr marL="457200" lvl="0" indent="-298450" algn="l" rtl="0">
              <a:spcBef>
                <a:spcPts val="0"/>
              </a:spcBef>
              <a:spcAft>
                <a:spcPts val="0"/>
              </a:spcAft>
              <a:buSzPts val="1100"/>
              <a:buAutoNum type="arabicParenR"/>
            </a:pPr>
            <a:r>
              <a:rPr lang="en"/>
              <a:t>The include-value setting determines whether the returned event includes the value from a modified entry. The default is true, but you can disable it as shown.</a:t>
            </a:r>
            <a:endParaRPr/>
          </a:p>
          <a:p>
            <a:pPr marL="457200" lvl="0" indent="-298450" algn="l" rtl="0">
              <a:spcBef>
                <a:spcPts val="0"/>
              </a:spcBef>
              <a:spcAft>
                <a:spcPts val="0"/>
              </a:spcAft>
              <a:buSzPts val="1100"/>
              <a:buAutoNum type="arabicParenR"/>
            </a:pPr>
            <a:r>
              <a:rPr lang="en"/>
              <a:t>The local setting determines whether the listener will listen to the map on the local member. It’s default value is false. </a:t>
            </a:r>
            <a:endParaRPr/>
          </a:p>
        </p:txBody>
      </p:sp>
    </p:spTree>
    <p:extLst>
      <p:ext uri="{BB962C8B-B14F-4D97-AF65-F5344CB8AC3E}">
        <p14:creationId xmlns:p14="http://schemas.microsoft.com/office/powerpoint/2010/main" val="36490146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eb5a2269a_1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eb5a2269a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R"/>
            </a:pPr>
            <a:r>
              <a:rPr lang="en"/>
              <a:t>An interceptor is an operation that, like a listener, is triggered by a map event. However, unlike a listener, interceptors are synchronous operations.</a:t>
            </a:r>
            <a:endParaRPr/>
          </a:p>
          <a:p>
            <a:pPr marL="457200" lvl="0" indent="-298450" algn="l" rtl="0">
              <a:spcBef>
                <a:spcPts val="0"/>
              </a:spcBef>
              <a:spcAft>
                <a:spcPts val="0"/>
              </a:spcAft>
              <a:buSzPts val="1100"/>
              <a:buAutoNum type="arabicParenR"/>
            </a:pPr>
            <a:r>
              <a:rPr lang="en"/>
              <a:t>Listeners are asynchronous. You can configure a listener to trigger an action, but that action will take place after the listened-for activity has occurred.</a:t>
            </a:r>
            <a:endParaRPr/>
          </a:p>
          <a:p>
            <a:pPr marL="457200" lvl="0" indent="-298450" algn="l" rtl="0">
              <a:spcBef>
                <a:spcPts val="0"/>
              </a:spcBef>
              <a:spcAft>
                <a:spcPts val="0"/>
              </a:spcAft>
              <a:buSzPts val="1100"/>
              <a:buAutoNum type="arabicParenR"/>
            </a:pPr>
            <a:r>
              <a:rPr lang="en"/>
              <a:t>Interceptors, on the other hand, literally intercept the looked-for event.</a:t>
            </a:r>
            <a:endParaRPr/>
          </a:p>
          <a:p>
            <a:pPr marL="457200" lvl="0" indent="-298450" algn="l" rtl="0">
              <a:spcBef>
                <a:spcPts val="0"/>
              </a:spcBef>
              <a:spcAft>
                <a:spcPts val="0"/>
              </a:spcAft>
              <a:buSzPts val="1100"/>
              <a:buAutoNum type="arabicParenR"/>
            </a:pPr>
            <a:r>
              <a:rPr lang="en"/>
              <a:t>Once intercepted, you can</a:t>
            </a:r>
            <a:endParaRPr/>
          </a:p>
          <a:p>
            <a:pPr marL="457200" lvl="0" indent="-298450" algn="l" rtl="0">
              <a:spcBef>
                <a:spcPts val="0"/>
              </a:spcBef>
              <a:spcAft>
                <a:spcPts val="0"/>
              </a:spcAft>
              <a:buSzPts val="1100"/>
              <a:buAutoNum type="arabicParenR"/>
            </a:pPr>
            <a:r>
              <a:rPr lang="en"/>
              <a:t>Alter the behavior of an operation</a:t>
            </a:r>
            <a:endParaRPr/>
          </a:p>
          <a:p>
            <a:pPr marL="457200" lvl="0" indent="-298450" algn="l" rtl="0">
              <a:spcBef>
                <a:spcPts val="0"/>
              </a:spcBef>
              <a:spcAft>
                <a:spcPts val="0"/>
              </a:spcAft>
              <a:buSzPts val="1100"/>
              <a:buAutoNum type="arabicParenR"/>
            </a:pPr>
            <a:r>
              <a:rPr lang="en"/>
              <a:t>Change the value of the operation, </a:t>
            </a:r>
            <a:endParaRPr/>
          </a:p>
          <a:p>
            <a:pPr marL="457200" lvl="0" indent="-298450" algn="l" rtl="0">
              <a:spcBef>
                <a:spcPts val="0"/>
              </a:spcBef>
              <a:spcAft>
                <a:spcPts val="0"/>
              </a:spcAft>
              <a:buSzPts val="1100"/>
              <a:buAutoNum type="arabicParenR"/>
            </a:pPr>
            <a:r>
              <a:rPr lang="en"/>
              <a:t>Or cancel the operation altogether and throw an exception.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3983147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f853739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f853739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specify which action to intercept - a get, a put, or a remove. In each case, you can replace the value from the action with a new value. You can also include code for additional actions to take instead of performing the get, put, or remove.</a:t>
            </a:r>
            <a:endParaRPr/>
          </a:p>
          <a:p>
            <a:pPr marL="0" lvl="0" indent="0" algn="l" rtl="0">
              <a:spcBef>
                <a:spcPts val="0"/>
              </a:spcBef>
              <a:spcAft>
                <a:spcPts val="0"/>
              </a:spcAft>
              <a:buNone/>
            </a:pPr>
            <a:endParaRPr/>
          </a:p>
          <a:p>
            <a:pPr marL="0" lvl="0" indent="0" algn="l" rtl="0">
              <a:spcBef>
                <a:spcPts val="0"/>
              </a:spcBef>
              <a:spcAft>
                <a:spcPts val="0"/>
              </a:spcAft>
              <a:buNone/>
            </a:pPr>
            <a:r>
              <a:rPr lang="en"/>
              <a:t>You can also configure actions to take after the get, put, or remove itself is done, but before the operation is considered completed.</a:t>
            </a:r>
            <a:endParaRPr/>
          </a:p>
        </p:txBody>
      </p:sp>
    </p:spTree>
    <p:extLst>
      <p:ext uri="{BB962C8B-B14F-4D97-AF65-F5344CB8AC3E}">
        <p14:creationId xmlns:p14="http://schemas.microsoft.com/office/powerpoint/2010/main" val="283132359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f853739e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f853739e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we’ve created an interceptor that acts when you get a value from the map. The interceptor collects the value, adds the string “foo”, and returns the modified value. </a:t>
            </a:r>
            <a:endParaRPr/>
          </a:p>
          <a:p>
            <a:pPr marL="457200" lvl="0" indent="-298450" algn="l" rtl="0">
              <a:spcBef>
                <a:spcPts val="0"/>
              </a:spcBef>
              <a:spcAft>
                <a:spcPts val="0"/>
              </a:spcAft>
              <a:buSzPts val="1100"/>
              <a:buAutoNum type="arabicParenR"/>
            </a:pPr>
            <a:r>
              <a:rPr lang="en"/>
              <a:t>We add the interceptor to myMap with add interceptor. Now we’ll look at a demo of this interceptor, then we’ll do some modifications so you can see what happens with the different functions.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2975842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553309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 = 155</a:t>
            </a:r>
          </a:p>
        </p:txBody>
      </p:sp>
    </p:spTree>
    <p:extLst>
      <p:ext uri="{BB962C8B-B14F-4D97-AF65-F5344CB8AC3E}">
        <p14:creationId xmlns:p14="http://schemas.microsoft.com/office/powerpoint/2010/main" val="67583808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Capacity set to 5 – config excerpt</a:t>
            </a:r>
          </a:p>
          <a:p>
            <a:r>
              <a:rPr lang="en-US" dirty="0"/>
              <a:t>At write… index fills and loops</a:t>
            </a:r>
          </a:p>
          <a:p>
            <a:endParaRPr lang="en-US" dirty="0"/>
          </a:p>
          <a:p>
            <a:r>
              <a:rPr lang="en-US" dirty="0"/>
              <a:t>T = 175</a:t>
            </a:r>
          </a:p>
        </p:txBody>
      </p:sp>
    </p:spTree>
    <p:extLst>
      <p:ext uri="{BB962C8B-B14F-4D97-AF65-F5344CB8AC3E}">
        <p14:creationId xmlns:p14="http://schemas.microsoft.com/office/powerpoint/2010/main" val="70611383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 = 175</a:t>
            </a:r>
          </a:p>
        </p:txBody>
      </p:sp>
    </p:spTree>
    <p:extLst>
      <p:ext uri="{BB962C8B-B14F-4D97-AF65-F5344CB8AC3E}">
        <p14:creationId xmlns:p14="http://schemas.microsoft.com/office/powerpoint/2010/main" val="168447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 = 190</a:t>
            </a:r>
          </a:p>
          <a:p>
            <a:endParaRPr lang="en-US"/>
          </a:p>
        </p:txBody>
      </p:sp>
    </p:spTree>
    <p:extLst>
      <p:ext uri="{BB962C8B-B14F-4D97-AF65-F5344CB8AC3E}">
        <p14:creationId xmlns:p14="http://schemas.microsoft.com/office/powerpoint/2010/main" val="3578534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262707c42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262707c4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(Slide has animations)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10 years ago, Hadoop, MapReduce, Hive - </a:t>
            </a:r>
            <a:r>
              <a:rPr lang="en" b="1" dirty="0"/>
              <a:t>solved the scaling!</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Distributed and parallel</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dirty="0"/>
              <a:t>Programming models (MapReduce)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dirty="0"/>
              <a:t>Data distributed (HDFS) + Processing jobs can run in parallel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dirty="0"/>
              <a:t>Deploy to clusters of com</a:t>
            </a:r>
            <a:r>
              <a:rPr lang="cs-CZ" dirty="0"/>
              <a:t>m</a:t>
            </a:r>
            <a:r>
              <a:rPr lang="en" dirty="0" err="1"/>
              <a:t>odity</a:t>
            </a:r>
            <a:r>
              <a:rPr lang="en" dirty="0"/>
              <a:t> servers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b="0" dirty="0"/>
              <a:t>1k - 100l per sec -&gt; billions of items </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dirty="0"/>
              <a:t>Split data into partitions</a:t>
            </a:r>
          </a:p>
          <a:p>
            <a:pPr marL="628650" marR="0" lvl="1"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 dirty="0"/>
              <a:t>Processed in parallel</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 b="1" dirty="0"/>
              <a:t>Decoupled processing from storage (pipelines!), </a:t>
            </a:r>
          </a:p>
          <a:p>
            <a:pPr marL="0" marR="0" lvl="0" indent="0" defTabSz="457200" eaLnBrk="1" fontAlgn="auto" latinLnBrk="0" hangingPunct="1">
              <a:lnSpc>
                <a:spcPct val="100000"/>
              </a:lnSpc>
              <a:spcBef>
                <a:spcPts val="0"/>
              </a:spcBef>
              <a:spcAft>
                <a:spcPts val="0"/>
              </a:spcAft>
              <a:buClrTx/>
              <a:buSzTx/>
              <a:buFontTx/>
              <a:buNone/>
              <a:tabLst/>
              <a:defRPr/>
            </a:pPr>
            <a:r>
              <a:rPr lang="cs-CZ" b="1" dirty="0" err="1">
                <a:effectLst/>
              </a:rPr>
              <a:t>Why</a:t>
            </a:r>
            <a:r>
              <a:rPr lang="cs-CZ" b="1" dirty="0">
                <a:effectLst/>
              </a:rPr>
              <a:t>?:</a:t>
            </a:r>
          </a:p>
          <a:p>
            <a:pPr marL="171450" marR="0" lvl="0" indent="-171450" defTabSz="457200" eaLnBrk="1" fontAlgn="auto" latinLnBrk="0" hangingPunct="1">
              <a:lnSpc>
                <a:spcPct val="100000"/>
              </a:lnSpc>
              <a:spcBef>
                <a:spcPts val="0"/>
              </a:spcBef>
              <a:spcAft>
                <a:spcPts val="0"/>
              </a:spcAft>
              <a:buClrTx/>
              <a:buSzTx/>
              <a:buFontTx/>
              <a:buChar char="-"/>
              <a:tabLst/>
              <a:defRPr/>
            </a:pPr>
            <a:r>
              <a:rPr lang="cs-CZ" b="0" dirty="0" err="1">
                <a:effectLst/>
              </a:rPr>
              <a:t>Off-load</a:t>
            </a:r>
            <a:r>
              <a:rPr lang="cs-CZ" b="0" dirty="0">
                <a:effectLst/>
              </a:rPr>
              <a:t> </a:t>
            </a:r>
            <a:r>
              <a:rPr lang="cs-CZ" b="0" dirty="0" err="1">
                <a:effectLst/>
              </a:rPr>
              <a:t>processing</a:t>
            </a:r>
            <a:r>
              <a:rPr lang="cs-CZ" b="0" dirty="0">
                <a:effectLst/>
              </a:rPr>
              <a:t> to </a:t>
            </a:r>
            <a:r>
              <a:rPr lang="cs-CZ" b="0" dirty="0" err="1">
                <a:effectLst/>
              </a:rPr>
              <a:t>scale</a:t>
            </a:r>
            <a:r>
              <a:rPr lang="cs-CZ" b="0" dirty="0">
                <a:effectLst/>
              </a:rPr>
              <a:t> </a:t>
            </a:r>
            <a:r>
              <a:rPr lang="cs-CZ" b="0" dirty="0" err="1">
                <a:effectLst/>
              </a:rPr>
              <a:t>it</a:t>
            </a:r>
            <a:r>
              <a:rPr lang="cs-CZ" b="0" dirty="0">
                <a:effectLst/>
              </a:rPr>
              <a:t> -&gt; </a:t>
            </a:r>
          </a:p>
          <a:p>
            <a:pPr marL="628650" marR="0" lvl="1" indent="-171450" defTabSz="457200" eaLnBrk="1" fontAlgn="auto" latinLnBrk="0" hangingPunct="1">
              <a:lnSpc>
                <a:spcPct val="100000"/>
              </a:lnSpc>
              <a:spcBef>
                <a:spcPts val="0"/>
              </a:spcBef>
              <a:spcAft>
                <a:spcPts val="0"/>
              </a:spcAft>
              <a:buClrTx/>
              <a:buSzTx/>
              <a:buFontTx/>
              <a:buChar char="-"/>
              <a:tabLst/>
              <a:defRPr/>
            </a:pPr>
            <a:r>
              <a:rPr lang="cs-CZ" b="0" dirty="0" err="1">
                <a:effectLst/>
              </a:rPr>
              <a:t>Different</a:t>
            </a:r>
            <a:r>
              <a:rPr lang="cs-CZ" b="0" dirty="0">
                <a:effectLst/>
              </a:rPr>
              <a:t> HW </a:t>
            </a:r>
            <a:r>
              <a:rPr lang="cs-CZ" b="0" dirty="0" err="1">
                <a:effectLst/>
              </a:rPr>
              <a:t>sizing</a:t>
            </a:r>
            <a:r>
              <a:rPr lang="cs-CZ" b="0" dirty="0">
                <a:effectLst/>
              </a:rPr>
              <a:t> (</a:t>
            </a:r>
            <a:r>
              <a:rPr lang="cs-CZ" b="0" dirty="0" err="1">
                <a:effectLst/>
              </a:rPr>
              <a:t>storage</a:t>
            </a:r>
            <a:r>
              <a:rPr lang="cs-CZ" b="0" dirty="0">
                <a:effectLst/>
              </a:rPr>
              <a:t> -&gt; HDD, </a:t>
            </a:r>
            <a:r>
              <a:rPr lang="cs-CZ" b="0" dirty="0" err="1">
                <a:effectLst/>
              </a:rPr>
              <a:t>processing</a:t>
            </a:r>
            <a:r>
              <a:rPr lang="cs-CZ" b="0" dirty="0">
                <a:effectLst/>
              </a:rPr>
              <a:t> -&gt; CPU, </a:t>
            </a:r>
            <a:r>
              <a:rPr lang="cs-CZ" b="0" dirty="0" err="1">
                <a:effectLst/>
              </a:rPr>
              <a:t>memory</a:t>
            </a:r>
            <a:r>
              <a:rPr lang="cs-CZ" b="0" dirty="0">
                <a:effectLst/>
              </a:rPr>
              <a:t>), </a:t>
            </a:r>
          </a:p>
          <a:p>
            <a:pPr marL="628650" marR="0" lvl="1" indent="-171450" defTabSz="457200" eaLnBrk="1" fontAlgn="auto" latinLnBrk="0" hangingPunct="1">
              <a:lnSpc>
                <a:spcPct val="100000"/>
              </a:lnSpc>
              <a:spcBef>
                <a:spcPts val="0"/>
              </a:spcBef>
              <a:spcAft>
                <a:spcPts val="0"/>
              </a:spcAft>
              <a:buClrTx/>
              <a:buSzTx/>
              <a:buFontTx/>
              <a:buChar char="-"/>
              <a:tabLst/>
              <a:defRPr/>
            </a:pPr>
            <a:r>
              <a:rPr lang="cs-CZ" b="0" dirty="0">
                <a:effectLst/>
              </a:rPr>
              <a:t>More </a:t>
            </a:r>
            <a:r>
              <a:rPr lang="cs-CZ" b="0" dirty="0" err="1">
                <a:effectLst/>
              </a:rPr>
              <a:t>processing</a:t>
            </a:r>
            <a:r>
              <a:rPr lang="cs-CZ" b="0" dirty="0">
                <a:effectLst/>
              </a:rPr>
              <a:t> </a:t>
            </a:r>
            <a:r>
              <a:rPr lang="cs-CZ" b="0" dirty="0" err="1">
                <a:effectLst/>
              </a:rPr>
              <a:t>jobs</a:t>
            </a:r>
            <a:r>
              <a:rPr lang="cs-CZ" b="0" dirty="0">
                <a:effectLst/>
              </a:rPr>
              <a:t> </a:t>
            </a:r>
            <a:r>
              <a:rPr lang="cs-CZ" b="0" dirty="0" err="1">
                <a:effectLst/>
              </a:rPr>
              <a:t>over</a:t>
            </a:r>
            <a:r>
              <a:rPr lang="cs-CZ" b="0" dirty="0">
                <a:effectLst/>
              </a:rPr>
              <a:t> </a:t>
            </a:r>
            <a:r>
              <a:rPr lang="cs-CZ" b="0" dirty="0" err="1">
                <a:effectLst/>
              </a:rPr>
              <a:t>one</a:t>
            </a:r>
            <a:r>
              <a:rPr lang="cs-CZ" b="0" dirty="0">
                <a:effectLst/>
              </a:rPr>
              <a:t> </a:t>
            </a:r>
            <a:r>
              <a:rPr lang="cs-CZ" b="0" dirty="0" err="1">
                <a:effectLst/>
              </a:rPr>
              <a:t>dataset</a:t>
            </a:r>
            <a:endParaRPr lang="cs-CZ" b="0" dirty="0">
              <a:effectLst/>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 dirty="0"/>
              <a:t>Combine and correlated data from various sources (live stream / databases / files)</a:t>
            </a:r>
            <a:endParaRPr lang="cs-CZ" b="0" dirty="0">
              <a:effectLst/>
            </a:endParaRPr>
          </a:p>
          <a:p>
            <a:pPr marL="171450" marR="0" lvl="0" indent="-171450" defTabSz="457200" eaLnBrk="1" fontAlgn="auto" latinLnBrk="0" hangingPunct="1">
              <a:lnSpc>
                <a:spcPct val="100000"/>
              </a:lnSpc>
              <a:spcBef>
                <a:spcPts val="0"/>
              </a:spcBef>
              <a:spcAft>
                <a:spcPts val="0"/>
              </a:spcAft>
              <a:buClrTx/>
              <a:buSzTx/>
              <a:buFontTx/>
              <a:buChar char="-"/>
              <a:tabLst/>
              <a:defRPr/>
            </a:pPr>
            <a:r>
              <a:rPr lang="cs-CZ" b="0" dirty="0" err="1">
                <a:effectLst/>
              </a:rPr>
              <a:t>Convenience</a:t>
            </a:r>
            <a:r>
              <a:rPr lang="cs-CZ" b="0" dirty="0">
                <a:effectLst/>
              </a:rPr>
              <a:t> -&gt; </a:t>
            </a:r>
            <a:r>
              <a:rPr lang="cs-CZ" b="0" dirty="0" err="1">
                <a:effectLst/>
              </a:rPr>
              <a:t>engineers</a:t>
            </a:r>
            <a:r>
              <a:rPr lang="cs-CZ" b="0" dirty="0">
                <a:effectLst/>
              </a:rPr>
              <a:t>  </a:t>
            </a:r>
            <a:r>
              <a:rPr lang="cs-CZ" b="0" dirty="0" err="1">
                <a:effectLst/>
              </a:rPr>
              <a:t>rather</a:t>
            </a:r>
            <a:r>
              <a:rPr lang="cs-CZ" b="0" dirty="0">
                <a:effectLst/>
              </a:rPr>
              <a:t> </a:t>
            </a:r>
            <a:r>
              <a:rPr lang="cs-CZ" b="0" dirty="0" err="1">
                <a:effectLst/>
              </a:rPr>
              <a:t>code</a:t>
            </a:r>
            <a:r>
              <a:rPr lang="cs-CZ" b="0" dirty="0">
                <a:effectLst/>
              </a:rPr>
              <a:t> in Java/</a:t>
            </a:r>
            <a:r>
              <a:rPr lang="cs-CZ" b="0" dirty="0" err="1">
                <a:effectLst/>
              </a:rPr>
              <a:t>Scala</a:t>
            </a:r>
            <a:r>
              <a:rPr lang="cs-CZ" b="0" dirty="0">
                <a:effectLst/>
              </a:rPr>
              <a:t> + CI, </a:t>
            </a:r>
            <a:r>
              <a:rPr lang="cs-CZ" b="0" dirty="0" err="1">
                <a:effectLst/>
              </a:rPr>
              <a:t>GitHub</a:t>
            </a:r>
            <a:r>
              <a:rPr lang="cs-CZ" b="0" dirty="0">
                <a:effectLst/>
              </a:rPr>
              <a:t> </a:t>
            </a:r>
            <a:r>
              <a:rPr lang="cs-CZ" b="0" dirty="0" err="1">
                <a:effectLst/>
              </a:rPr>
              <a:t>than</a:t>
            </a:r>
            <a:r>
              <a:rPr lang="cs-CZ" b="0" dirty="0">
                <a:effectLst/>
              </a:rPr>
              <a:t> in PL/SQL</a:t>
            </a:r>
          </a:p>
          <a:p>
            <a:pPr marL="0" lvl="0" indent="0" algn="l" rtl="0">
              <a:spcBef>
                <a:spcPts val="0"/>
              </a:spcBef>
              <a:spcAft>
                <a:spcPts val="0"/>
              </a:spcAft>
              <a:buNone/>
            </a:pPr>
            <a:br>
              <a:rPr lang="en" dirty="0"/>
            </a:b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 dirty="0"/>
              <a:t>Still “post-mortem”, query  Integral </a:t>
            </a:r>
            <a:r>
              <a:rPr lang="en" dirty="0" err="1"/>
              <a:t>characterstics</a:t>
            </a:r>
            <a:r>
              <a:rPr lang="en" dirty="0"/>
              <a:t> - latency;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Ok for:</a:t>
            </a:r>
          </a:p>
          <a:p>
            <a:pPr marL="0" lvl="0" indent="0" algn="l" rtl="0">
              <a:spcBef>
                <a:spcPts val="0"/>
              </a:spcBef>
              <a:spcAft>
                <a:spcPts val="0"/>
              </a:spcAft>
              <a:buNone/>
            </a:pPr>
            <a:r>
              <a:rPr lang="en" dirty="0"/>
              <a:t>Data Scientist and interactive querying</a:t>
            </a:r>
          </a:p>
          <a:p>
            <a:pPr marL="0" lvl="0" indent="0" algn="l" rtl="0">
              <a:spcBef>
                <a:spcPts val="0"/>
              </a:spcBef>
              <a:spcAft>
                <a:spcPts val="0"/>
              </a:spcAft>
              <a:buNone/>
            </a:pPr>
            <a:r>
              <a:rPr lang="en" dirty="0"/>
              <a:t>After-hours transaction processing</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263283150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471619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186522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9401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0195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89495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16550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35104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90975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080797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512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262707c4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262707c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 here to allow students time to download and set up everything while you do the rest of the introductions</a:t>
            </a:r>
            <a:endParaRPr dirty="0"/>
          </a:p>
        </p:txBody>
      </p:sp>
    </p:spTree>
    <p:extLst>
      <p:ext uri="{BB962C8B-B14F-4D97-AF65-F5344CB8AC3E}">
        <p14:creationId xmlns:p14="http://schemas.microsoft.com/office/powerpoint/2010/main" val="2964422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262707c42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262707c42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(slide has animations)</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 sz="1100" b="0" i="0" u="none" strike="noStrike" cap="none" dirty="0">
                <a:solidFill>
                  <a:srgbClr val="000000"/>
                </a:solidFill>
                <a:effectLst/>
                <a:latin typeface="Arial"/>
                <a:ea typeface="Arial"/>
                <a:cs typeface="Arial"/>
                <a:sym typeface="Arial"/>
              </a:rPr>
              <a:t>What are the benefits?</a:t>
            </a:r>
          </a:p>
          <a:p>
            <a:pPr marL="0" lvl="0" indent="0" algn="l" rtl="0">
              <a:spcBef>
                <a:spcPts val="0"/>
              </a:spcBef>
              <a:spcAft>
                <a:spcPts val="0"/>
              </a:spcAft>
              <a:buNone/>
            </a:pPr>
            <a:endParaRPr lang="en" b="1" dirty="0"/>
          </a:p>
          <a:p>
            <a:pPr marL="457200" lvl="0" indent="-298450" algn="l" rtl="0">
              <a:spcBef>
                <a:spcPts val="0"/>
              </a:spcBef>
              <a:spcAft>
                <a:spcPts val="0"/>
              </a:spcAft>
              <a:buSzPts val="1100"/>
              <a:buChar char="-"/>
            </a:pPr>
            <a:r>
              <a:rPr lang="en" dirty="0"/>
              <a:t>Next step in the evolution</a:t>
            </a:r>
          </a:p>
          <a:p>
            <a:pPr marL="457200" lvl="0" indent="-298450" algn="l" rtl="0">
              <a:spcBef>
                <a:spcPts val="0"/>
              </a:spcBef>
              <a:spcAft>
                <a:spcPts val="0"/>
              </a:spcAft>
              <a:buSzPts val="1100"/>
              <a:buChar char="-"/>
            </a:pPr>
            <a:r>
              <a:rPr lang="en" dirty="0"/>
              <a:t>SP: query runs continuously, it’s </a:t>
            </a:r>
            <a:r>
              <a:rPr lang="en" b="1" dirty="0"/>
              <a:t>triggered by new data</a:t>
            </a:r>
            <a:r>
              <a:rPr lang="en"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b="1" dirty="0"/>
              <a:t>Results in real-time as possible! Helps with latency.</a:t>
            </a:r>
            <a:endParaRPr lang="en-US" b="1"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b="1" dirty="0"/>
              <a:t>Refines results</a:t>
            </a:r>
            <a:r>
              <a:rPr lang="en" dirty="0"/>
              <a:t> -&gt; not recomputed every time</a:t>
            </a:r>
          </a:p>
          <a:p>
            <a:pPr lvl="0" rtl="0" fontAlgn="base"/>
            <a:r>
              <a:rPr lang="en" sz="1100" b="0" i="0" u="none" strike="noStrike" cap="none" dirty="0">
                <a:solidFill>
                  <a:srgbClr val="000000"/>
                </a:solidFill>
                <a:effectLst/>
                <a:latin typeface="Arial"/>
                <a:ea typeface="Arial"/>
                <a:cs typeface="Arial"/>
                <a:sym typeface="Arial"/>
              </a:rPr>
              <a:t>It’s not SOR</a:t>
            </a:r>
          </a:p>
          <a:p>
            <a:pPr lvl="1" rtl="0" fontAlgn="base"/>
            <a:r>
              <a:rPr lang="en" sz="1100" b="0" i="0" u="none" strike="noStrike" cap="none" dirty="0">
                <a:solidFill>
                  <a:srgbClr val="000000"/>
                </a:solidFill>
                <a:effectLst/>
                <a:latin typeface="Arial"/>
                <a:ea typeface="Arial"/>
                <a:cs typeface="Arial"/>
                <a:sym typeface="Arial"/>
              </a:rPr>
              <a:t>Results send </a:t>
            </a:r>
            <a:r>
              <a:rPr lang="en" sz="1100" b="0" i="0" u="none" strike="noStrike" cap="none" dirty="0" err="1">
                <a:solidFill>
                  <a:srgbClr val="000000"/>
                </a:solidFill>
                <a:effectLst/>
                <a:latin typeface="Arial"/>
                <a:ea typeface="Arial"/>
                <a:cs typeface="Arial"/>
                <a:sym typeface="Arial"/>
              </a:rPr>
              <a:t>downstreams</a:t>
            </a:r>
            <a:r>
              <a:rPr lang="en" sz="1100" b="0" i="0" u="none" strike="noStrike" cap="none" dirty="0">
                <a:solidFill>
                  <a:srgbClr val="000000"/>
                </a:solidFill>
                <a:effectLst/>
                <a:latin typeface="Arial"/>
                <a:ea typeface="Arial"/>
                <a:cs typeface="Arial"/>
                <a:sym typeface="Arial"/>
              </a:rPr>
              <a:t> -&gt; consumer (dashboard, app)</a:t>
            </a:r>
          </a:p>
          <a:p>
            <a:pPr lvl="1" rtl="0" fontAlgn="base"/>
            <a:r>
              <a:rPr lang="en" sz="1100" b="0" i="0" u="none" strike="noStrike" cap="none" dirty="0">
                <a:solidFill>
                  <a:srgbClr val="000000"/>
                </a:solidFill>
                <a:effectLst/>
                <a:latin typeface="Arial"/>
                <a:ea typeface="Arial"/>
                <a:cs typeface="Arial"/>
                <a:sym typeface="Arial"/>
              </a:rPr>
              <a:t>Stored to SOR, p</a:t>
            </a:r>
            <a:r>
              <a:rPr lang="cs-CZ" sz="1100" b="0" i="0" u="none" strike="noStrike" cap="none" dirty="0" err="1">
                <a:solidFill>
                  <a:srgbClr val="000000"/>
                </a:solidFill>
                <a:effectLst/>
                <a:latin typeface="Arial"/>
                <a:ea typeface="Arial"/>
                <a:cs typeface="Arial"/>
                <a:sym typeface="Arial"/>
              </a:rPr>
              <a:t>r</a:t>
            </a:r>
            <a:r>
              <a:rPr lang="en" sz="1100" b="0" i="0" u="none" strike="noStrike" cap="none" dirty="0" err="1">
                <a:solidFill>
                  <a:srgbClr val="000000"/>
                </a:solidFill>
                <a:effectLst/>
                <a:latin typeface="Arial"/>
                <a:ea typeface="Arial"/>
                <a:cs typeface="Arial"/>
                <a:sym typeface="Arial"/>
              </a:rPr>
              <a:t>ecomputed</a:t>
            </a:r>
            <a:r>
              <a:rPr lang="en" sz="1100" b="0" i="0" u="none" strike="noStrike" cap="none" dirty="0">
                <a:solidFill>
                  <a:srgbClr val="000000"/>
                </a:solidFill>
                <a:effectLst/>
                <a:latin typeface="Arial"/>
                <a:ea typeface="Arial"/>
                <a:cs typeface="Arial"/>
                <a:sym typeface="Arial"/>
              </a:rPr>
              <a:t> results (fast access)</a:t>
            </a:r>
            <a:endParaRPr lang="en" dirty="0"/>
          </a:p>
          <a:p>
            <a:pPr rtl="0" fontAlgn="base"/>
            <a:r>
              <a:rPr lang="en" sz="1100" b="0" i="0" u="none" strike="noStrike" cap="none" dirty="0">
                <a:solidFill>
                  <a:srgbClr val="000000"/>
                </a:solidFill>
                <a:effectLst/>
                <a:latin typeface="Arial"/>
                <a:ea typeface="Arial"/>
                <a:cs typeface="Arial"/>
                <a:sym typeface="Arial"/>
              </a:rPr>
              <a:t>Continuous programming model: </a:t>
            </a:r>
          </a:p>
          <a:p>
            <a:pPr lvl="1" rtl="0" fontAlgn="base"/>
            <a:r>
              <a:rPr lang="en" sz="1100" b="0" i="0" u="none" strike="noStrike" cap="none" dirty="0">
                <a:solidFill>
                  <a:srgbClr val="000000"/>
                </a:solidFill>
                <a:effectLst/>
                <a:latin typeface="Arial"/>
                <a:ea typeface="Arial"/>
                <a:cs typeface="Arial"/>
                <a:sym typeface="Arial"/>
              </a:rPr>
              <a:t>Deals with real-time aspect</a:t>
            </a:r>
          </a:p>
          <a:p>
            <a:pPr lvl="1" rtl="0" fontAlgn="base"/>
            <a:r>
              <a:rPr lang="en" sz="1100" b="0" i="0" u="none" strike="noStrike" cap="none" dirty="0">
                <a:solidFill>
                  <a:srgbClr val="000000"/>
                </a:solidFill>
                <a:effectLst/>
                <a:latin typeface="Arial"/>
                <a:ea typeface="Arial"/>
                <a:cs typeface="Arial"/>
                <a:sym typeface="Arial"/>
              </a:rPr>
              <a:t>DB </a:t>
            </a:r>
          </a:p>
          <a:p>
            <a:pPr lvl="2" rtl="0" fontAlgn="base"/>
            <a:r>
              <a:rPr lang="en" sz="1100" b="0" i="0" u="none" strike="noStrike" cap="none" dirty="0">
                <a:solidFill>
                  <a:srgbClr val="000000"/>
                </a:solidFill>
                <a:effectLst/>
                <a:latin typeface="Arial"/>
                <a:ea typeface="Arial"/>
                <a:cs typeface="Arial"/>
                <a:sym typeface="Arial"/>
              </a:rPr>
              <a:t>Loading data to DB</a:t>
            </a:r>
          </a:p>
          <a:p>
            <a:pPr lvl="2" rtl="0" fontAlgn="base"/>
            <a:r>
              <a:rPr lang="en" sz="1100" b="0" i="0" u="none" strike="noStrike" cap="none" dirty="0">
                <a:solidFill>
                  <a:srgbClr val="000000"/>
                </a:solidFill>
                <a:effectLst/>
                <a:latin typeface="Arial"/>
                <a:ea typeface="Arial"/>
                <a:cs typeface="Arial"/>
                <a:sym typeface="Arial"/>
              </a:rPr>
              <a:t>Consumer queries in a random instant</a:t>
            </a:r>
          </a:p>
          <a:p>
            <a:pPr lvl="2" rtl="0" fontAlgn="base"/>
            <a:r>
              <a:rPr lang="en" sz="1100" b="0" i="0" u="none" strike="noStrike" cap="none" dirty="0">
                <a:solidFill>
                  <a:srgbClr val="000000"/>
                </a:solidFill>
                <a:effectLst/>
                <a:latin typeface="Arial"/>
                <a:ea typeface="Arial"/>
                <a:cs typeface="Arial"/>
                <a:sym typeface="Arial"/>
              </a:rPr>
              <a:t>DB replies based on the snapshot relevant to query arrival</a:t>
            </a:r>
          </a:p>
          <a:p>
            <a:pPr lvl="2" rtl="0" fontAlgn="base"/>
            <a:r>
              <a:rPr lang="en" sz="1100" b="0" i="0" u="none" strike="noStrike" cap="none" dirty="0">
                <a:solidFill>
                  <a:srgbClr val="000000"/>
                </a:solidFill>
                <a:effectLst/>
                <a:latin typeface="Arial"/>
                <a:ea typeface="Arial"/>
                <a:cs typeface="Arial"/>
                <a:sym typeface="Arial"/>
              </a:rPr>
              <a:t>Mixes event creation time with consumer time</a:t>
            </a:r>
          </a:p>
          <a:p>
            <a:pPr lvl="1" rtl="0" fontAlgn="base"/>
            <a:r>
              <a:rPr lang="en" sz="1100" b="0" i="0" u="none" strike="noStrike" cap="none" dirty="0">
                <a:solidFill>
                  <a:srgbClr val="000000"/>
                </a:solidFill>
                <a:effectLst/>
                <a:latin typeface="Arial"/>
                <a:ea typeface="Arial"/>
                <a:cs typeface="Arial"/>
                <a:sym typeface="Arial"/>
              </a:rPr>
              <a:t>Continuous stream of events as first class citizen</a:t>
            </a:r>
          </a:p>
          <a:p>
            <a:pPr lvl="2" rtl="0" fontAlgn="base"/>
            <a:r>
              <a:rPr lang="en" sz="1100" b="0" i="0" u="none" strike="noStrike" cap="none" dirty="0">
                <a:solidFill>
                  <a:srgbClr val="000000"/>
                </a:solidFill>
                <a:effectLst/>
                <a:latin typeface="Arial"/>
                <a:ea typeface="Arial"/>
                <a:cs typeface="Arial"/>
                <a:sym typeface="Arial"/>
              </a:rPr>
              <a:t>Input data and results always related </a:t>
            </a:r>
          </a:p>
          <a:p>
            <a:pPr lvl="1" rtl="0" fontAlgn="base"/>
            <a:r>
              <a:rPr lang="en" sz="1100" b="0" i="0" u="none" strike="noStrike" cap="none" dirty="0">
                <a:solidFill>
                  <a:srgbClr val="000000"/>
                </a:solidFill>
                <a:effectLst/>
                <a:latin typeface="Arial"/>
                <a:ea typeface="Arial"/>
                <a:cs typeface="Arial"/>
                <a:sym typeface="Arial"/>
              </a:rPr>
              <a:t>Example </a:t>
            </a:r>
          </a:p>
          <a:p>
            <a:pPr lvl="2" rtl="0" fontAlgn="base"/>
            <a:r>
              <a:rPr lang="en" sz="1100" b="0" i="0" u="none" strike="noStrike" cap="none" dirty="0">
                <a:solidFill>
                  <a:srgbClr val="000000"/>
                </a:solidFill>
                <a:effectLst/>
                <a:latin typeface="Arial"/>
                <a:ea typeface="Arial"/>
                <a:cs typeface="Arial"/>
                <a:sym typeface="Arial"/>
              </a:rPr>
              <a:t>Batch: “what have you seen so far?” type of query</a:t>
            </a:r>
          </a:p>
          <a:p>
            <a:pPr marL="1371600" marR="0" lvl="2"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 sz="1100" b="0" i="0" u="none" strike="noStrike" cap="none" dirty="0">
                <a:solidFill>
                  <a:srgbClr val="000000"/>
                </a:solidFill>
                <a:effectLst/>
                <a:latin typeface="Arial"/>
                <a:ea typeface="Arial"/>
                <a:cs typeface="Arial"/>
                <a:sym typeface="Arial"/>
              </a:rPr>
              <a:t>SP: “let me know as soon as you rec</a:t>
            </a:r>
            <a:r>
              <a:rPr lang="cs-CZ" sz="1100" b="0" i="0" u="none" strike="noStrike" cap="none" dirty="0" err="1">
                <a:solidFill>
                  <a:srgbClr val="000000"/>
                </a:solidFill>
                <a:effectLst/>
                <a:latin typeface="Arial"/>
                <a:ea typeface="Arial"/>
                <a:cs typeface="Arial"/>
                <a:sym typeface="Arial"/>
              </a:rPr>
              <a:t>ei</a:t>
            </a:r>
            <a:r>
              <a:rPr lang="en" sz="1100" b="0" i="0" u="none" strike="noStrike" cap="none" dirty="0" err="1">
                <a:solidFill>
                  <a:srgbClr val="000000"/>
                </a:solidFill>
                <a:effectLst/>
                <a:latin typeface="Arial"/>
                <a:ea typeface="Arial"/>
                <a:cs typeface="Arial"/>
                <a:sym typeface="Arial"/>
              </a:rPr>
              <a:t>ved</a:t>
            </a:r>
            <a:r>
              <a:rPr lang="en" sz="1100" b="0" i="0" u="none" strike="noStrike" cap="none" dirty="0">
                <a:solidFill>
                  <a:srgbClr val="000000"/>
                </a:solidFill>
                <a:effectLst/>
                <a:latin typeface="Arial"/>
                <a:ea typeface="Arial"/>
                <a:cs typeface="Arial"/>
                <a:sym typeface="Arial"/>
              </a:rPr>
              <a:t> all t</a:t>
            </a:r>
            <a:r>
              <a:rPr lang="cs-CZ" sz="1100" b="0" i="0" u="none" strike="noStrike" cap="none" dirty="0">
                <a:solidFill>
                  <a:srgbClr val="000000"/>
                </a:solidFill>
                <a:effectLst/>
                <a:latin typeface="Arial"/>
                <a:ea typeface="Arial"/>
                <a:cs typeface="Arial"/>
                <a:sym typeface="Arial"/>
              </a:rPr>
              <a:t>he</a:t>
            </a:r>
            <a:r>
              <a:rPr lang="en" sz="1100" b="0" i="0" u="none" strike="noStrike" cap="none" dirty="0">
                <a:solidFill>
                  <a:srgbClr val="000000"/>
                </a:solidFill>
                <a:effectLst/>
                <a:latin typeface="Arial"/>
                <a:ea typeface="Arial"/>
                <a:cs typeface="Arial"/>
                <a:sym typeface="Arial"/>
              </a:rPr>
              <a:t> necessary input”</a:t>
            </a:r>
          </a:p>
          <a:p>
            <a:pPr lvl="2" rtl="0" fontAlgn="base"/>
            <a:r>
              <a:rPr lang="en" sz="1100" b="0" i="0" u="none" strike="noStrike" cap="none" dirty="0">
                <a:solidFill>
                  <a:srgbClr val="000000"/>
                </a:solidFill>
                <a:effectLst/>
                <a:latin typeface="Arial"/>
                <a:ea typeface="Arial"/>
                <a:cs typeface="Arial"/>
                <a:sym typeface="Arial"/>
              </a:rPr>
              <a:t>What happened in last second, not what did you rec</a:t>
            </a:r>
            <a:r>
              <a:rPr lang="cs-CZ" sz="1100" b="0" i="0" u="none" strike="noStrike" cap="none" dirty="0" err="1">
                <a:solidFill>
                  <a:srgbClr val="000000"/>
                </a:solidFill>
                <a:effectLst/>
                <a:latin typeface="Arial"/>
                <a:ea typeface="Arial"/>
                <a:cs typeface="Arial"/>
                <a:sym typeface="Arial"/>
              </a:rPr>
              <a:t>ei</a:t>
            </a:r>
            <a:r>
              <a:rPr lang="en" sz="1100" b="0" i="0" u="none" strike="noStrike" cap="none" dirty="0" err="1">
                <a:solidFill>
                  <a:srgbClr val="000000"/>
                </a:solidFill>
                <a:effectLst/>
                <a:latin typeface="Arial"/>
                <a:ea typeface="Arial"/>
                <a:cs typeface="Arial"/>
                <a:sym typeface="Arial"/>
              </a:rPr>
              <a:t>ve</a:t>
            </a:r>
            <a:endParaRPr lang="en" sz="1100" b="0" i="0" u="none" strike="noStrike" cap="none" dirty="0">
              <a:solidFill>
                <a:srgbClr val="000000"/>
              </a:solidFill>
              <a:effectLst/>
              <a:latin typeface="Arial"/>
              <a:ea typeface="Arial"/>
              <a:cs typeface="Arial"/>
              <a:sym typeface="Arial"/>
            </a:endParaRPr>
          </a:p>
          <a:p>
            <a:pPr marL="914400" marR="0" lvl="1"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 b="1" dirty="0"/>
              <a:t>Streaming: querying made pro-active </a:t>
            </a:r>
            <a:endParaRPr lang="en" sz="1100" b="0" i="0" u="none" strike="noStrike" cap="none" dirty="0">
              <a:solidFill>
                <a:srgbClr val="000000"/>
              </a:solidFill>
              <a:effectLst/>
              <a:latin typeface="Arial"/>
              <a:ea typeface="Arial"/>
              <a:cs typeface="Arial"/>
              <a:sym typeface="Arial"/>
            </a:endParaRPr>
          </a:p>
          <a:p>
            <a:pPr lvl="1" rtl="0" fontAlgn="base"/>
            <a:r>
              <a:rPr lang="en" sz="1100" b="0" i="0" u="none" strike="noStrike" cap="none" dirty="0">
                <a:solidFill>
                  <a:srgbClr val="000000"/>
                </a:solidFill>
                <a:effectLst/>
                <a:latin typeface="Arial"/>
                <a:ea typeface="Arial"/>
                <a:cs typeface="Arial"/>
                <a:sym typeface="Arial"/>
              </a:rPr>
              <a:t>Explore more during training</a:t>
            </a:r>
          </a:p>
          <a:p>
            <a:pPr marL="1371600" marR="0" lvl="2"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 sz="1100" b="0" i="0" u="none" strike="noStrike" cap="none" dirty="0">
                <a:solidFill>
                  <a:srgbClr val="000000"/>
                </a:solidFill>
                <a:effectLst/>
                <a:latin typeface="Arial"/>
                <a:ea typeface="Arial"/>
                <a:cs typeface="Arial"/>
                <a:sym typeface="Arial"/>
              </a:rPr>
              <a:t>Windowing -- apps define how to slice the stream</a:t>
            </a:r>
          </a:p>
          <a:p>
            <a:pPr lvl="2" rtl="0" fontAlgn="base"/>
            <a:r>
              <a:rPr lang="en" b="0" i="0" u="none" strike="noStrike" cap="none" dirty="0">
                <a:solidFill>
                  <a:srgbClr val="000000"/>
                </a:solidFill>
                <a:effectLst/>
                <a:latin typeface="Arial"/>
                <a:cs typeface="Arial"/>
                <a:sym typeface="Arial"/>
              </a:rPr>
              <a:t>Event x ingestion time</a:t>
            </a:r>
            <a:endParaRPr lang="en" b="0" dirty="0">
              <a:effectLst/>
            </a:endParaRPr>
          </a:p>
          <a:p>
            <a:pPr lvl="1" rtl="0" fontAlgn="base"/>
            <a:r>
              <a:rPr lang="en" sz="1100" b="0" i="0" u="none" strike="noStrike" cap="none" dirty="0">
                <a:solidFill>
                  <a:srgbClr val="000000"/>
                </a:solidFill>
                <a:effectLst/>
                <a:latin typeface="Arial"/>
                <a:ea typeface="Arial"/>
                <a:cs typeface="Arial"/>
                <a:sym typeface="Arial"/>
              </a:rPr>
              <a:t>Continuous programming model maps better to reality</a:t>
            </a:r>
          </a:p>
          <a:p>
            <a:pPr lvl="1" rtl="0" fontAlgn="base"/>
            <a:r>
              <a:rPr lang="en" sz="1100" b="0" i="0" u="none" strike="noStrike" cap="none" dirty="0">
                <a:solidFill>
                  <a:srgbClr val="000000"/>
                </a:solidFill>
                <a:effectLst/>
                <a:latin typeface="Arial"/>
                <a:ea typeface="Arial"/>
                <a:cs typeface="Arial"/>
                <a:sym typeface="Arial"/>
              </a:rPr>
              <a:t>Things happen continuously in real world, not batches. </a:t>
            </a:r>
          </a:p>
          <a:p>
            <a:pPr lvl="1" rtl="0" fontAlgn="base"/>
            <a:endParaRPr lang="en" sz="1100" b="0" i="0" u="none" strike="noStrike" cap="none" dirty="0">
              <a:solidFill>
                <a:srgbClr val="000000"/>
              </a:solidFill>
              <a:effectLst/>
              <a:latin typeface="Arial"/>
              <a:ea typeface="Arial"/>
              <a:cs typeface="Arial"/>
              <a:sym typeface="Arial"/>
            </a:endParaRPr>
          </a:p>
          <a:p>
            <a:pPr lvl="1" rtl="0" fontAlgn="base"/>
            <a:endParaRPr lang="en" sz="1100" b="0" i="0" u="none" strike="noStrike" cap="none" dirty="0">
              <a:solidFill>
                <a:srgbClr val="000000"/>
              </a:solidFill>
              <a:effectLst/>
              <a:latin typeface="Arial"/>
              <a:ea typeface="Arial"/>
              <a:cs typeface="Arial"/>
              <a:sym typeface="Arial"/>
            </a:endParaRPr>
          </a:p>
          <a:p>
            <a:pPr lvl="1" rtl="0" fontAlgn="base"/>
            <a:endParaRPr lang="en"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65550910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56545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83452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49610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06498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67408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5605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67961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06673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32f456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32f4562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513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914400" marR="0" lvl="1"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cs-CZ" b="0" dirty="0" err="1">
                <a:effectLst/>
              </a:rPr>
              <a:t>It‘s</a:t>
            </a:r>
            <a:r>
              <a:rPr lang="cs-CZ" b="0" dirty="0">
                <a:effectLst/>
              </a:rPr>
              <a:t> </a:t>
            </a:r>
            <a:r>
              <a:rPr lang="cs-CZ" b="1" dirty="0" err="1">
                <a:effectLst/>
              </a:rPr>
              <a:t>Push</a:t>
            </a:r>
            <a:r>
              <a:rPr lang="cs-CZ" b="1" dirty="0">
                <a:effectLst/>
              </a:rPr>
              <a:t> vs. </a:t>
            </a:r>
            <a:r>
              <a:rPr lang="cs-CZ" b="1" dirty="0" err="1">
                <a:effectLst/>
              </a:rPr>
              <a:t>Pull</a:t>
            </a:r>
            <a:endParaRPr lang="cs-CZ" b="0" dirty="0">
              <a:effectLst/>
            </a:endParaRPr>
          </a:p>
          <a:p>
            <a:pPr marL="914400" marR="0" lvl="1"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cs-CZ" b="0" dirty="0" err="1">
                <a:effectLst/>
              </a:rPr>
              <a:t>Streaming</a:t>
            </a:r>
            <a:r>
              <a:rPr lang="cs-CZ" b="0" dirty="0">
                <a:effectLst/>
              </a:rPr>
              <a:t> = </a:t>
            </a:r>
            <a:r>
              <a:rPr lang="cs-CZ" b="0" dirty="0" err="1">
                <a:effectLst/>
              </a:rPr>
              <a:t>smart</a:t>
            </a:r>
            <a:r>
              <a:rPr lang="cs-CZ" b="0" dirty="0">
                <a:effectLst/>
              </a:rPr>
              <a:t> ETL</a:t>
            </a:r>
          </a:p>
          <a:p>
            <a:pPr marL="914400" marR="0" lvl="1"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cs-CZ" b="0" dirty="0" err="1">
                <a:effectLst/>
              </a:rPr>
              <a:t>Extracting</a:t>
            </a:r>
            <a:r>
              <a:rPr lang="cs-CZ" b="0" dirty="0">
                <a:effectLst/>
              </a:rPr>
              <a:t> </a:t>
            </a:r>
            <a:r>
              <a:rPr lang="cs-CZ" b="0" dirty="0" err="1">
                <a:effectLst/>
              </a:rPr>
              <a:t>analytical</a:t>
            </a:r>
            <a:r>
              <a:rPr lang="cs-CZ" b="0" dirty="0">
                <a:effectLst/>
              </a:rPr>
              <a:t>/big-data </a:t>
            </a:r>
            <a:r>
              <a:rPr lang="cs-CZ" b="0" dirty="0" err="1">
                <a:effectLst/>
              </a:rPr>
              <a:t>workloads</a:t>
            </a:r>
            <a:r>
              <a:rPr lang="cs-CZ" b="0" dirty="0">
                <a:effectLst/>
              </a:rPr>
              <a:t> </a:t>
            </a:r>
            <a:r>
              <a:rPr lang="cs-CZ" b="0" dirty="0" err="1">
                <a:effectLst/>
              </a:rPr>
              <a:t>from</a:t>
            </a:r>
            <a:r>
              <a:rPr lang="cs-CZ" b="0" dirty="0">
                <a:effectLst/>
              </a:rPr>
              <a:t> data </a:t>
            </a:r>
            <a:r>
              <a:rPr lang="cs-CZ" b="0" dirty="0" err="1">
                <a:effectLst/>
              </a:rPr>
              <a:t>warehouses</a:t>
            </a:r>
            <a:r>
              <a:rPr lang="cs-CZ" b="0" dirty="0">
                <a:effectLst/>
              </a:rPr>
              <a:t> (DWH) and </a:t>
            </a:r>
            <a:r>
              <a:rPr lang="cs-CZ" b="0" dirty="0" err="1">
                <a:effectLst/>
              </a:rPr>
              <a:t>databases</a:t>
            </a:r>
            <a:r>
              <a:rPr lang="cs-CZ" b="0" dirty="0">
                <a:effectLst/>
              </a:rPr>
              <a:t> (</a:t>
            </a:r>
            <a:r>
              <a:rPr lang="cs-CZ" b="0" dirty="0" err="1">
                <a:effectLst/>
              </a:rPr>
              <a:t>DBs</a:t>
            </a:r>
            <a:r>
              <a:rPr lang="cs-CZ" b="0" dirty="0">
                <a:effectLst/>
              </a:rPr>
              <a:t>)</a:t>
            </a:r>
          </a:p>
          <a:p>
            <a:pPr marL="914400" marR="0" lvl="1"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cs-CZ" b="0" dirty="0" err="1">
                <a:effectLst/>
              </a:rPr>
              <a:t>Moves</a:t>
            </a:r>
            <a:r>
              <a:rPr lang="cs-CZ" b="0" dirty="0">
                <a:effectLst/>
              </a:rPr>
              <a:t> </a:t>
            </a:r>
            <a:r>
              <a:rPr lang="cs-CZ" b="0" dirty="0" err="1">
                <a:effectLst/>
              </a:rPr>
              <a:t>it</a:t>
            </a:r>
            <a:r>
              <a:rPr lang="cs-CZ" b="0" dirty="0">
                <a:effectLst/>
              </a:rPr>
              <a:t> </a:t>
            </a:r>
            <a:r>
              <a:rPr lang="cs-CZ" b="0" dirty="0" err="1">
                <a:effectLst/>
              </a:rPr>
              <a:t>upstreams</a:t>
            </a:r>
            <a:r>
              <a:rPr lang="cs-CZ" b="0" dirty="0">
                <a:effectLst/>
              </a:rPr>
              <a:t>, to ETL </a:t>
            </a:r>
            <a:r>
              <a:rPr lang="cs-CZ" b="0" dirty="0" err="1">
                <a:effectLst/>
              </a:rPr>
              <a:t>phase</a:t>
            </a:r>
            <a:endParaRPr lang="cs-CZ" b="0" dirty="0">
              <a:effectLst/>
            </a:endParaRPr>
          </a:p>
          <a:p>
            <a:pPr marL="914400" marR="0" lvl="1"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endParaRPr lang="cs-CZ" b="0" dirty="0">
              <a:effectLst/>
            </a:endParaRPr>
          </a:p>
          <a:p>
            <a:pPr lvl="1" rtl="0" fontAlgn="base"/>
            <a:r>
              <a:rPr lang="en" sz="1100" b="0" i="0" u="none" strike="noStrike" cap="none" dirty="0">
                <a:solidFill>
                  <a:srgbClr val="000000"/>
                </a:solidFill>
                <a:effectLst/>
                <a:latin typeface="Arial"/>
                <a:ea typeface="Arial"/>
                <a:cs typeface="Arial"/>
                <a:sym typeface="Arial"/>
              </a:rPr>
              <a:t>Runs queries (data processing) at scale (distributed)</a:t>
            </a:r>
          </a:p>
          <a:p>
            <a:pPr lvl="1" rtl="0" fontAlgn="base"/>
            <a:endParaRPr lang="en" sz="1100" b="0" i="0" u="none" strike="noStrike" cap="none" dirty="0">
              <a:solidFill>
                <a:srgbClr val="000000"/>
              </a:solidFill>
              <a:effectLst/>
              <a:latin typeface="Arial"/>
              <a:ea typeface="Arial"/>
              <a:cs typeface="Arial"/>
              <a:sym typeface="Arial"/>
            </a:endParaRPr>
          </a:p>
          <a:p>
            <a:pPr lvl="1" rtl="0" fontAlgn="base"/>
            <a:r>
              <a:rPr lang="en" sz="1100" b="0" i="0" u="none" strike="noStrike" cap="none" dirty="0">
                <a:solidFill>
                  <a:srgbClr val="000000"/>
                </a:solidFill>
                <a:effectLst/>
                <a:latin typeface="Arial"/>
                <a:ea typeface="Arial"/>
                <a:cs typeface="Arial"/>
                <a:sym typeface="Arial"/>
              </a:rPr>
              <a:t>Unlike DB</a:t>
            </a:r>
          </a:p>
          <a:p>
            <a:pPr lvl="2" rtl="0" fontAlgn="base"/>
            <a:r>
              <a:rPr lang="en" sz="1100" b="0" i="0" u="none" strike="noStrike" cap="none" dirty="0">
                <a:solidFill>
                  <a:srgbClr val="000000"/>
                </a:solidFill>
                <a:effectLst/>
                <a:latin typeface="Arial"/>
                <a:ea typeface="Arial"/>
                <a:cs typeface="Arial"/>
                <a:sym typeface="Arial"/>
              </a:rPr>
              <a:t>Queries driven by input data -&gt; low latency results x </a:t>
            </a:r>
            <a:r>
              <a:rPr lang="en" sz="1100" b="0" i="1" u="none" strike="noStrike" cap="none" dirty="0">
                <a:solidFill>
                  <a:srgbClr val="000000"/>
                </a:solidFill>
                <a:effectLst/>
                <a:latin typeface="Arial"/>
                <a:ea typeface="Arial"/>
                <a:cs typeface="Arial"/>
                <a:sym typeface="Arial"/>
              </a:rPr>
              <a:t>external request </a:t>
            </a:r>
          </a:p>
          <a:p>
            <a:pPr lvl="2" rtl="0" fontAlgn="base"/>
            <a:r>
              <a:rPr lang="en" sz="1100" b="0" i="0" u="none" strike="noStrike" cap="none" dirty="0">
                <a:solidFill>
                  <a:srgbClr val="000000"/>
                </a:solidFill>
                <a:effectLst/>
                <a:latin typeface="Arial"/>
                <a:ea typeface="Arial"/>
                <a:cs typeface="Arial"/>
                <a:sym typeface="Arial"/>
              </a:rPr>
              <a:t>Continuous programming model, queries work with continuous, infinite data x </a:t>
            </a:r>
            <a:r>
              <a:rPr lang="en" sz="1100" b="0" i="1" u="none" strike="noStrike" cap="none" dirty="0">
                <a:solidFill>
                  <a:srgbClr val="000000"/>
                </a:solidFill>
                <a:effectLst/>
                <a:latin typeface="Arial"/>
                <a:ea typeface="Arial"/>
                <a:cs typeface="Arial"/>
                <a:sym typeface="Arial"/>
              </a:rPr>
              <a:t>queries current snapshot of the data</a:t>
            </a:r>
          </a:p>
          <a:p>
            <a:pPr lvl="2" rtl="0" fontAlgn="base"/>
            <a:r>
              <a:rPr lang="en" sz="1100" b="0" i="0" u="none" strike="noStrike" cap="none" dirty="0">
                <a:solidFill>
                  <a:srgbClr val="000000"/>
                </a:solidFill>
                <a:effectLst/>
                <a:latin typeface="Arial"/>
                <a:ea typeface="Arial"/>
                <a:cs typeface="Arial"/>
                <a:sym typeface="Arial"/>
              </a:rPr>
              <a:t>Feeds results send </a:t>
            </a:r>
            <a:r>
              <a:rPr lang="en" sz="1100" b="0" i="0" u="none" strike="noStrike" cap="none" dirty="0" err="1">
                <a:solidFill>
                  <a:srgbClr val="000000"/>
                </a:solidFill>
                <a:effectLst/>
                <a:latin typeface="Arial"/>
                <a:ea typeface="Arial"/>
                <a:cs typeface="Arial"/>
                <a:sym typeface="Arial"/>
              </a:rPr>
              <a:t>downstreams</a:t>
            </a:r>
            <a:r>
              <a:rPr lang="en" sz="1100" b="0" i="0" u="none" strike="noStrike" cap="none" dirty="0">
                <a:solidFill>
                  <a:srgbClr val="000000"/>
                </a:solidFill>
                <a:effectLst/>
                <a:latin typeface="Arial"/>
                <a:ea typeface="Arial"/>
                <a:cs typeface="Arial"/>
                <a:sym typeface="Arial"/>
              </a:rPr>
              <a:t> - consumer, DB/DWH with prepared results </a:t>
            </a:r>
            <a:r>
              <a:rPr lang="en" sz="1100" b="0" i="1" u="none" strike="noStrike" cap="none" dirty="0">
                <a:solidFill>
                  <a:srgbClr val="000000"/>
                </a:solidFill>
                <a:effectLst/>
                <a:latin typeface="Arial"/>
                <a:ea typeface="Arial"/>
                <a:cs typeface="Arial"/>
                <a:sym typeface="Arial"/>
              </a:rPr>
              <a:t>x returns data to caller</a:t>
            </a:r>
            <a:endParaRPr lang="en" sz="1100" b="0" i="0" u="none" strike="noStrike" cap="none" dirty="0">
              <a:solidFill>
                <a:srgbClr val="000000"/>
              </a:solidFill>
              <a:effectLst/>
              <a:latin typeface="Arial"/>
              <a:ea typeface="Arial"/>
              <a:cs typeface="Arial"/>
              <a:sym typeface="Arial"/>
            </a:endParaRPr>
          </a:p>
          <a:p>
            <a:pPr lvl="2" rtl="0" fontAlgn="base"/>
            <a:r>
              <a:rPr lang="en" sz="1100" b="0" i="0" u="none" strike="noStrike" cap="none" dirty="0">
                <a:solidFill>
                  <a:srgbClr val="000000"/>
                </a:solidFill>
                <a:effectLst/>
                <a:latin typeface="Arial"/>
                <a:ea typeface="Arial"/>
                <a:cs typeface="Arial"/>
                <a:sym typeface="Arial"/>
              </a:rPr>
              <a:t>It’s not system of record. It holds just operational data. </a:t>
            </a:r>
            <a:r>
              <a:rPr lang="cs-CZ" sz="1100" b="0" i="1" u="none" strike="noStrike" cap="none" dirty="0" err="1">
                <a:solidFill>
                  <a:srgbClr val="000000"/>
                </a:solidFill>
                <a:effectLst/>
                <a:latin typeface="Arial"/>
                <a:ea typeface="Arial"/>
                <a:cs typeface="Arial"/>
                <a:sym typeface="Arial"/>
              </a:rPr>
              <a:t>x</a:t>
            </a:r>
            <a:r>
              <a:rPr lang="cs-CZ" sz="1100" b="0" i="1" u="none" strike="noStrike" cap="none" dirty="0">
                <a:solidFill>
                  <a:srgbClr val="000000"/>
                </a:solidFill>
                <a:effectLst/>
                <a:latin typeface="Arial"/>
                <a:ea typeface="Arial"/>
                <a:cs typeface="Arial"/>
                <a:sym typeface="Arial"/>
              </a:rPr>
              <a:t> </a:t>
            </a:r>
            <a:r>
              <a:rPr lang="cs-CZ" sz="1100" b="0" i="1" u="none" strike="noStrike" cap="none" dirty="0" err="1">
                <a:solidFill>
                  <a:srgbClr val="000000"/>
                </a:solidFill>
                <a:effectLst/>
                <a:latin typeface="Arial"/>
                <a:ea typeface="Arial"/>
                <a:cs typeface="Arial"/>
                <a:sym typeface="Arial"/>
              </a:rPr>
              <a:t>durable</a:t>
            </a:r>
            <a:r>
              <a:rPr lang="cs-CZ" sz="1100" b="0" i="1" u="none" strike="noStrike" cap="none" dirty="0">
                <a:solidFill>
                  <a:srgbClr val="000000"/>
                </a:solidFill>
                <a:effectLst/>
                <a:latin typeface="Arial"/>
                <a:ea typeface="Arial"/>
                <a:cs typeface="Arial"/>
                <a:sym typeface="Arial"/>
              </a:rPr>
              <a:t> DB</a:t>
            </a:r>
            <a:endParaRPr lang="en" sz="1100" b="0" i="1" u="none" strike="noStrike" cap="none" dirty="0">
              <a:solidFill>
                <a:srgbClr val="000000"/>
              </a:solidFill>
              <a:effectLst/>
              <a:latin typeface="Arial"/>
              <a:ea typeface="Arial"/>
              <a:cs typeface="Arial"/>
              <a:sym typeface="Arial"/>
            </a:endParaRPr>
          </a:p>
          <a:p>
            <a:pPr lvl="2" rtl="0" fontAlgn="base"/>
            <a:r>
              <a:rPr lang="en" sz="1100" b="0" i="0" u="none" strike="noStrike" cap="none" dirty="0">
                <a:solidFill>
                  <a:srgbClr val="000000"/>
                </a:solidFill>
                <a:effectLst/>
                <a:latin typeface="Arial"/>
                <a:ea typeface="Arial"/>
                <a:cs typeface="Arial"/>
                <a:sym typeface="Arial"/>
              </a:rPr>
              <a:t>Can combine data from various sources x </a:t>
            </a:r>
            <a:r>
              <a:rPr lang="en" sz="1100" b="0" i="1" u="none" strike="noStrike" cap="none" dirty="0">
                <a:solidFill>
                  <a:srgbClr val="000000"/>
                </a:solidFill>
                <a:effectLst/>
                <a:latin typeface="Arial"/>
                <a:ea typeface="Arial"/>
                <a:cs typeface="Arial"/>
                <a:sym typeface="Arial"/>
              </a:rPr>
              <a:t>it’s own data</a:t>
            </a:r>
          </a:p>
          <a:p>
            <a:pPr lvl="2" rtl="0" fontAlgn="base"/>
            <a:endParaRPr lang="en" sz="1100" b="0" i="0" u="none" strike="noStrike" cap="none" dirty="0">
              <a:solidFill>
                <a:srgbClr val="000000"/>
              </a:solidFill>
              <a:effectLst/>
              <a:latin typeface="Arial"/>
              <a:ea typeface="Arial"/>
              <a:cs typeface="Arial"/>
              <a:sym typeface="Arial"/>
            </a:endParaRPr>
          </a:p>
          <a:p>
            <a:pPr marL="914400" marR="0" lvl="1"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cs-CZ" b="0" dirty="0" err="1">
                <a:effectLst/>
              </a:rPr>
              <a:t>Streaming</a:t>
            </a:r>
            <a:r>
              <a:rPr lang="cs-CZ" b="0" dirty="0">
                <a:effectLst/>
              </a:rPr>
              <a:t> = </a:t>
            </a:r>
            <a:r>
              <a:rPr lang="cs-CZ" b="0" dirty="0" err="1">
                <a:effectLst/>
              </a:rPr>
              <a:t>smart</a:t>
            </a:r>
            <a:r>
              <a:rPr lang="cs-CZ" b="0" dirty="0">
                <a:effectLst/>
              </a:rPr>
              <a:t> ETL</a:t>
            </a:r>
          </a:p>
        </p:txBody>
      </p:sp>
    </p:spTree>
    <p:extLst>
      <p:ext uri="{BB962C8B-B14F-4D97-AF65-F5344CB8AC3E}">
        <p14:creationId xmlns:p14="http://schemas.microsoft.com/office/powerpoint/2010/main" val="2676397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Goal</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Synchronize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systems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in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near</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real-time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a:t>
            </a:r>
          </a:p>
          <a:p>
            <a:pPr marL="0" marR="0" lvl="0" indent="0" defTabSz="457200" eaLnBrk="1" fontAlgn="auto" latinLnBrk="0" hangingPunct="1">
              <a:lnSpc>
                <a:spcPct val="100000"/>
              </a:lnSpc>
              <a:spcBef>
                <a:spcPts val="0"/>
              </a:spcBef>
              <a:spcAft>
                <a:spcPts val="0"/>
              </a:spcAft>
              <a:buClrTx/>
              <a:buSzTx/>
              <a:buFontTx/>
              <a:buNone/>
              <a:tabLst/>
              <a:defRPr/>
            </a:pP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ETL = data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integration</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ETL =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way</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how</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to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derive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new</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data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from</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original</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dataset</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Extract</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from</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origin</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a:t>
            </a: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Transform</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(to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match</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the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format</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a:t>
            </a: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Load</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(to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destination</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a:t>
            </a:r>
            <a:endParaRPr lang="cs-CZ" dirty="0">
              <a:effectLst/>
            </a:endParaRPr>
          </a:p>
          <a:p>
            <a:pPr>
              <a:buFont typeface="+mj-lt"/>
              <a:buAutoNum type="arabicPeriod"/>
            </a:pPr>
            <a:endParaRPr lang="cs-CZ" dirty="0">
              <a:effectLst/>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Why</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to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derive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data?</a:t>
            </a:r>
          </a:p>
          <a:p>
            <a:pPr marL="0" marR="0" lvl="0" indent="0" defTabSz="457200" eaLnBrk="1" fontAlgn="auto" latinLnBrk="0" hangingPunct="1">
              <a:lnSpc>
                <a:spcPct val="100000"/>
              </a:lnSpc>
              <a:spcBef>
                <a:spcPts val="0"/>
              </a:spcBef>
              <a:spcAft>
                <a:spcPts val="0"/>
              </a:spcAft>
              <a:buClrTx/>
              <a:buSzTx/>
              <a:buFontTx/>
              <a:buNone/>
              <a:tabLst/>
              <a:defRPr/>
            </a:pP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1/ Performance: </a:t>
            </a:r>
            <a:r>
              <a:rPr lang="en-US" sz="1100" b="0" i="0" u="none" strike="noStrike" cap="none" dirty="0">
                <a:solidFill>
                  <a:srgbClr val="000000"/>
                </a:solidFill>
                <a:effectLst/>
                <a:latin typeface="Arial"/>
                <a:ea typeface="Arial"/>
                <a:cs typeface="Arial"/>
                <a:sym typeface="Arial"/>
              </a:rPr>
              <a:t>No one central database.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Different</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workloads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require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differenet</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databases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idx</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for</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search</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kafka</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for</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fast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writes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in-mem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cache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with</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denormalized</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data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for</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fast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reads</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Reason</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Growing</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amounts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of</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data,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stricter</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SLAs</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ETL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tools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to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keep</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systems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in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sync</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with</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source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of</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thruth</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2/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Modularization</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and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microservices</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Apps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maintain</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their</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own</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data -&gt;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iterate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faster</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Isolation</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of</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failure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in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an</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app</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including</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storage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noisy</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neighbours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a:t>
            </a:r>
          </a:p>
          <a:p>
            <a:pPr marL="171450" marR="0" lvl="0" indent="-171450" defTabSz="457200" eaLnBrk="1" fontAlgn="auto" latinLnBrk="0" hangingPunct="1">
              <a:lnSpc>
                <a:spcPct val="100000"/>
              </a:lnSpc>
              <a:spcBef>
                <a:spcPts val="0"/>
              </a:spcBef>
              <a:spcAft>
                <a:spcPts val="0"/>
              </a:spcAft>
              <a:buClrTx/>
              <a:buSzTx/>
              <a:buFontTx/>
              <a:buChar char="-"/>
              <a:tabLst/>
              <a:defRPr/>
            </a:pP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SP: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continuous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ETL. Master data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changed</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-&gt; také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it</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transform</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it</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store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it</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in </a:t>
            </a:r>
          </a:p>
          <a:p>
            <a:pPr marL="171450" marR="0" lvl="0" indent="-171450" defTabSz="457200" eaLnBrk="1" fontAlgn="auto" latinLnBrk="0" hangingPunct="1">
              <a:lnSpc>
                <a:spcPct val="100000"/>
              </a:lnSpc>
              <a:spcBef>
                <a:spcPts val="0"/>
              </a:spcBef>
              <a:spcAft>
                <a:spcPts val="0"/>
              </a:spcAft>
              <a:buClrTx/>
              <a:buSzTx/>
              <a:buFontTx/>
              <a:buChar char="-"/>
              <a:tabLst/>
              <a:defRPr/>
            </a:pP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Traditional</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ETL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is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batch</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Why</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continuous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ETL?</a:t>
            </a: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Traditionally</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SFTP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with</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bulk</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updates</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Latency</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Global</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ops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 no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after</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hours</a:t>
            </a: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Continuous</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resource</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a:t>
            </a:r>
            <a:r>
              <a:rPr kumimoji="0" lang="cs-CZ" sz="1100" b="0" i="0" u="none" strike="noStrike" kern="0" cap="none" spc="0" normalizeH="0" baseline="0" noProof="0" dirty="0" err="1">
                <a:ln>
                  <a:noFill/>
                </a:ln>
                <a:solidFill>
                  <a:sysClr val="windowText" lastClr="000000"/>
                </a:solidFill>
                <a:effectLst/>
                <a:uLnTx/>
                <a:uFillTx/>
                <a:latin typeface="Calibri"/>
                <a:cs typeface="Calibri"/>
                <a:sym typeface="Calibri"/>
              </a:rPr>
              <a:t>consumption</a:t>
            </a:r>
            <a:r>
              <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rPr>
              <a:t> (on-premise)</a:t>
            </a:r>
          </a:p>
          <a:p>
            <a:pPr marL="0" marR="0" lvl="0" indent="0" defTabSz="457200" eaLnBrk="1" fontAlgn="auto" latinLnBrk="0" hangingPunct="1">
              <a:lnSpc>
                <a:spcPct val="100000"/>
              </a:lnSpc>
              <a:spcBef>
                <a:spcPts val="0"/>
              </a:spcBef>
              <a:spcAft>
                <a:spcPts val="0"/>
              </a:spcAft>
              <a:buClrTx/>
              <a:buSzTx/>
              <a:buFontTx/>
              <a:buNone/>
              <a:tabLst/>
              <a:defRPr/>
            </a:pPr>
            <a:endParaRPr kumimoji="0" lang="cs-CZ"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a:buFont typeface="+mj-lt"/>
              <a:buAutoNum type="arabicPeriod"/>
            </a:pPr>
            <a:endParaRPr lang="cs-CZ" dirty="0">
              <a:effectLst/>
            </a:endParaRPr>
          </a:p>
          <a:p>
            <a:pPr>
              <a:buFont typeface="+mj-lt"/>
              <a:buAutoNum type="arabicPeriod"/>
            </a:pPr>
            <a:endParaRPr lang="en-US" b="0" dirty="0">
              <a:effectLst/>
            </a:endParaRPr>
          </a:p>
          <a:p>
            <a:pPr rtl="0"/>
            <a:endParaRPr lang="en-US" b="0" dirty="0">
              <a:effectLst/>
            </a:endParaRPr>
          </a:p>
        </p:txBody>
      </p:sp>
    </p:spTree>
    <p:extLst>
      <p:ext uri="{BB962C8B-B14F-4D97-AF65-F5344CB8AC3E}">
        <p14:creationId xmlns:p14="http://schemas.microsoft.com/office/powerpoint/2010/main" val="1616209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Rationale -&gt; business insights with low latency at scale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Real-time querying</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Based on analytics, prediction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Count usages per CC in last 10 secs, fraud if &gt; 10</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Fraud detection ran overnight has low value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dirty="0"/>
          </a:p>
          <a:p>
            <a:pPr rtl="0"/>
            <a:r>
              <a:rPr lang="en-US" sz="1100" b="0" i="0" u="none" strike="noStrike" cap="none" dirty="0">
                <a:solidFill>
                  <a:srgbClr val="000000"/>
                </a:solidFill>
                <a:effectLst/>
                <a:latin typeface="Arial"/>
                <a:ea typeface="Arial"/>
                <a:cs typeface="Arial"/>
                <a:sym typeface="Arial"/>
              </a:rPr>
              <a:t>Complex event processing</a:t>
            </a:r>
          </a:p>
          <a:p>
            <a:pPr lvl="1" rtl="0"/>
            <a:r>
              <a:rPr lang="en-US" sz="1100" b="0" i="0" u="none" strike="noStrike" cap="none" dirty="0">
                <a:solidFill>
                  <a:srgbClr val="000000"/>
                </a:solidFill>
                <a:effectLst/>
                <a:latin typeface="Arial"/>
                <a:ea typeface="Arial"/>
                <a:cs typeface="Arial"/>
                <a:sym typeface="Arial"/>
              </a:rPr>
              <a:t>Pattern detection (if A and B -&gt; C)</a:t>
            </a:r>
          </a:p>
          <a:p>
            <a:pPr lvl="1" rtl="0"/>
            <a:r>
              <a:rPr lang="en-US" sz="1100" b="0" i="0" u="none" strike="noStrike" cap="none" dirty="0">
                <a:solidFill>
                  <a:srgbClr val="000000"/>
                </a:solidFill>
                <a:effectLst/>
                <a:latin typeface="Arial"/>
                <a:ea typeface="Arial"/>
                <a:cs typeface="Arial"/>
                <a:sym typeface="Arial"/>
              </a:rPr>
              <a:t>SPE runs this at scale</a:t>
            </a:r>
          </a:p>
          <a:p>
            <a:pPr rtl="0"/>
            <a:endParaRPr lang="en-US" sz="1100" b="0" i="0" u="none" strike="noStrike" cap="none" dirty="0">
              <a:solidFill>
                <a:srgbClr val="000000"/>
              </a:solidFill>
              <a:effectLst/>
              <a:latin typeface="Arial"/>
              <a:ea typeface="Arial"/>
              <a:cs typeface="Arial"/>
              <a:sym typeface="Arial"/>
            </a:endParaRPr>
          </a:p>
          <a:p>
            <a:pPr rtl="0"/>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Valuable: IOT support. Machine analytics/predictions - fits into AI </a:t>
            </a:r>
            <a:endParaRPr lang="en-US" b="0" dirty="0">
              <a:effectLst/>
            </a:endParaRPr>
          </a:p>
          <a:p>
            <a:pPr rtl="0"/>
            <a:r>
              <a:rPr lang="en-US" dirty="0"/>
              <a:t>Without streaming?</a:t>
            </a:r>
          </a:p>
          <a:p>
            <a:pPr lvl="1" rtl="0"/>
            <a:br>
              <a:rPr lang="en-US" dirty="0"/>
            </a:br>
            <a:endParaRPr lang="en-GB" dirty="0"/>
          </a:p>
        </p:txBody>
      </p:sp>
    </p:spTree>
    <p:extLst>
      <p:ext uri="{BB962C8B-B14F-4D97-AF65-F5344CB8AC3E}">
        <p14:creationId xmlns:p14="http://schemas.microsoft.com/office/powerpoint/2010/main" val="32411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dirty="0">
                <a:solidFill>
                  <a:srgbClr val="000000"/>
                </a:solidFill>
                <a:effectLst/>
                <a:latin typeface="Arial"/>
                <a:ea typeface="Arial"/>
                <a:cs typeface="Arial"/>
                <a:sym typeface="Arial"/>
              </a:rPr>
              <a:t>distributing events within your application. Messaging within application.</a:t>
            </a:r>
            <a:endParaRPr lang="en-US" b="0" dirty="0">
              <a:effectLst/>
            </a:endParaRPr>
          </a:p>
          <a:p>
            <a:endParaRPr lang="en-US" dirty="0"/>
          </a:p>
        </p:txBody>
      </p:sp>
    </p:spTree>
    <p:extLst>
      <p:ext uri="{BB962C8B-B14F-4D97-AF65-F5344CB8AC3E}">
        <p14:creationId xmlns:p14="http://schemas.microsoft.com/office/powerpoint/2010/main" val="92608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d101257f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d101257f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 data feed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Show the prediction</a:t>
            </a:r>
            <a:endParaRPr dirty="0"/>
          </a:p>
        </p:txBody>
      </p:sp>
    </p:spTree>
    <p:extLst>
      <p:ext uri="{BB962C8B-B14F-4D97-AF65-F5344CB8AC3E}">
        <p14:creationId xmlns:p14="http://schemas.microsoft.com/office/powerpoint/2010/main" val="2851046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b="1" dirty="0"/>
          </a:p>
        </p:txBody>
      </p:sp>
    </p:spTree>
    <p:extLst>
      <p:ext uri="{BB962C8B-B14F-4D97-AF65-F5344CB8AC3E}">
        <p14:creationId xmlns:p14="http://schemas.microsoft.com/office/powerpoint/2010/main" val="690320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25f7879a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25f7879a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Define terms </a:t>
            </a:r>
          </a:p>
          <a:p>
            <a:pPr marL="171450" lvl="0" indent="-171450" algn="l" rtl="0">
              <a:spcBef>
                <a:spcPts val="0"/>
              </a:spcBef>
              <a:spcAft>
                <a:spcPts val="0"/>
              </a:spcAft>
              <a:buFontTx/>
              <a:buChar char="-"/>
            </a:pPr>
            <a:r>
              <a:rPr lang="en-US" dirty="0"/>
              <a:t>App building blocks</a:t>
            </a:r>
          </a:p>
          <a:p>
            <a:pPr marL="171450" lvl="0" indent="-171450" algn="l" rtl="0">
              <a:spcBef>
                <a:spcPts val="0"/>
              </a:spcBef>
              <a:spcAft>
                <a:spcPts val="0"/>
              </a:spcAft>
              <a:buFontTx/>
              <a:buChar char="-"/>
            </a:pPr>
            <a:r>
              <a:rPr lang="en-US" dirty="0"/>
              <a:t>Infrastructure</a:t>
            </a:r>
            <a:endParaRPr dirty="0"/>
          </a:p>
        </p:txBody>
      </p:sp>
    </p:spTree>
    <p:extLst>
      <p:ext uri="{BB962C8B-B14F-4D97-AF65-F5344CB8AC3E}">
        <p14:creationId xmlns:p14="http://schemas.microsoft.com/office/powerpoint/2010/main" val="822307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 typeface="+mj-lt"/>
              <a:buNone/>
            </a:pPr>
            <a:r>
              <a:rPr lang="en-US" dirty="0"/>
              <a:t>(this slide has animations)</a:t>
            </a:r>
          </a:p>
          <a:p>
            <a:pPr marL="158750" indent="0">
              <a:buFont typeface="+mj-lt"/>
              <a:buNone/>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Terms:</a:t>
            </a:r>
          </a:p>
          <a:p>
            <a:r>
              <a:rPr lang="en-GB" sz="1100" dirty="0"/>
              <a:t>Data Source:</a:t>
            </a:r>
            <a:r>
              <a:rPr lang="en-GB" sz="1100" b="0" dirty="0"/>
              <a:t> produces the data or makes it available</a:t>
            </a:r>
          </a:p>
          <a:p>
            <a:r>
              <a:rPr lang="en-GB" sz="1100" dirty="0"/>
              <a:t>Data Sink:</a:t>
            </a:r>
            <a:r>
              <a:rPr lang="en-GB" sz="1100" b="0" dirty="0"/>
              <a:t> consumer of the processed data</a:t>
            </a:r>
          </a:p>
          <a:p>
            <a:r>
              <a:rPr lang="en-GB" sz="1100" dirty="0"/>
              <a:t>Stream Processor</a:t>
            </a:r>
            <a:r>
              <a:rPr lang="en-GB" sz="1100" b="0" dirty="0"/>
              <a:t>: moves data from sources to sinks processing it. </a:t>
            </a:r>
          </a:p>
          <a:p>
            <a:pPr lvl="1"/>
            <a:r>
              <a:rPr lang="en-GB" sz="1100" b="0" dirty="0"/>
              <a:t>Traditional DB operations: transform</a:t>
            </a:r>
          </a:p>
          <a:p>
            <a:pPr lvl="1"/>
            <a:r>
              <a:rPr lang="en-GB" sz="1100" b="0" dirty="0"/>
              <a:t>Joining and enriching</a:t>
            </a:r>
          </a:p>
          <a:p>
            <a:pPr lvl="1"/>
            <a:r>
              <a:rPr lang="en-GB" sz="1100" b="0" dirty="0"/>
              <a:t>Transform using 3</a:t>
            </a:r>
            <a:r>
              <a:rPr lang="en-GB" sz="1100" b="0" baseline="30000" dirty="0"/>
              <a:t>rd</a:t>
            </a:r>
            <a:r>
              <a:rPr lang="en-GB" sz="1100" b="0" dirty="0"/>
              <a:t> party service - ML scoring</a:t>
            </a:r>
          </a:p>
          <a:p>
            <a:pPr lvl="1"/>
            <a:r>
              <a:rPr lang="en-GB" sz="1100" b="0" dirty="0"/>
              <a:t>”Streaming” - infinite timestamped collection - classifying to windows, reordering</a:t>
            </a:r>
          </a:p>
          <a:p>
            <a:pPr lvl="1"/>
            <a:endParaRPr lang="en-GB" sz="1100" b="0" dirty="0"/>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dirty="0"/>
              <a:t>Stream: </a:t>
            </a:r>
            <a:r>
              <a:rPr lang="en-GB" sz="1100" b="0" dirty="0"/>
              <a:t>sequence of immutable records, generally infinite</a:t>
            </a:r>
          </a:p>
          <a:p>
            <a:r>
              <a:rPr lang="en-GB" sz="1100" dirty="0"/>
              <a:t>Buffers:</a:t>
            </a:r>
            <a:r>
              <a:rPr lang="en-GB" sz="1100" b="0" dirty="0"/>
              <a:t> materializes the stream:  </a:t>
            </a: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 lose coupling, modularisation, lifecycle/failure isolation</a:t>
            </a:r>
          </a:p>
          <a:p>
            <a:pPr marL="0" marR="0" lvl="0" indent="0" defTabSz="4572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Compare to JMS messaging (JMS): get data from JMS, change, write to DB</a:t>
            </a: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before: custom code (single threaded, doesn’t scale), </a:t>
            </a:r>
          </a:p>
          <a:p>
            <a:pPr marL="171450" marR="0" lvl="0" indent="-171450" defTabSz="457200" eaLnBrk="1" fontAlgn="auto" latinLnBrk="0" hangingPunct="1">
              <a:lnSpc>
                <a:spcPct val="100000"/>
              </a:lnSpc>
              <a:spcBef>
                <a:spcPts val="0"/>
              </a:spcBef>
              <a:spcAft>
                <a:spcPts val="0"/>
              </a:spcAft>
              <a:buClrTx/>
              <a:buSzTx/>
              <a:buFontTx/>
              <a:buChar char="-"/>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CEP in single process (added convenience, sinks and source adapters)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SP adds: performance and fault-tolerance, continuous programming model</a:t>
            </a:r>
          </a:p>
          <a:p>
            <a:pPr marL="0" marR="0" lvl="0" indent="0" defTabSz="4572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endParaRPr>
          </a:p>
        </p:txBody>
      </p:sp>
    </p:spTree>
    <p:extLst>
      <p:ext uri="{BB962C8B-B14F-4D97-AF65-F5344CB8AC3E}">
        <p14:creationId xmlns:p14="http://schemas.microsoft.com/office/powerpoint/2010/main" val="1133571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7299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dirty="0"/>
              <a:t>Differentiate between </a:t>
            </a:r>
            <a:r>
              <a:rPr lang="en-GB" i="1" dirty="0"/>
              <a:t>the declaration</a:t>
            </a:r>
            <a:r>
              <a:rPr lang="en-GB" dirty="0"/>
              <a:t> and the </a:t>
            </a:r>
            <a:r>
              <a:rPr lang="en-GB" i="1" dirty="0"/>
              <a:t>running instance</a:t>
            </a:r>
            <a:r>
              <a:rPr lang="en-GB" dirty="0"/>
              <a:t>. </a:t>
            </a:r>
          </a:p>
          <a:p>
            <a:pPr marL="158750" indent="0">
              <a:buNone/>
            </a:pPr>
            <a:endParaRPr lang="en-US" dirty="0"/>
          </a:p>
          <a:p>
            <a:pPr marL="0" marR="0" lvl="0" indent="0" algn="l" defTabSz="457200" rtl="0" eaLnBrk="1" fontAlgn="auto" latinLnBrk="0" hangingPunct="1">
              <a:lnSpc>
                <a:spcPct val="100000"/>
              </a:lnSpc>
              <a:spcBef>
                <a:spcPts val="1200"/>
              </a:spcBef>
              <a:spcAft>
                <a:spcPts val="0"/>
              </a:spcAft>
              <a:buClrTx/>
              <a:buSzTx/>
              <a:buFont typeface="Arial"/>
              <a:buNone/>
              <a:tabLst/>
              <a:defRPr/>
            </a:pPr>
            <a:r>
              <a:rPr kumimoji="0" lang="en-GB" sz="1100" b="1" i="0" u="none" strike="noStrike" kern="0" cap="none" spc="0" normalizeH="0" baseline="0" noProof="0" dirty="0">
                <a:ln>
                  <a:noFill/>
                </a:ln>
                <a:solidFill>
                  <a:srgbClr val="022169"/>
                </a:solidFill>
                <a:effectLst/>
                <a:uLnTx/>
                <a:uFillTx/>
                <a:latin typeface="Arial"/>
                <a:cs typeface="Arial"/>
                <a:sym typeface="Arial"/>
              </a:rPr>
              <a:t>Pipeline </a:t>
            </a:r>
          </a:p>
          <a:p>
            <a:pPr marL="342900" marR="0" lvl="0" indent="-342900" algn="l" defTabSz="457200" rtl="0" eaLnBrk="1" fontAlgn="auto" latinLnBrk="0" hangingPunct="1">
              <a:lnSpc>
                <a:spcPct val="100000"/>
              </a:lnSpc>
              <a:spcBef>
                <a:spcPts val="1200"/>
              </a:spcBef>
              <a:spcAft>
                <a:spcPts val="0"/>
              </a:spcAft>
              <a:buClrTx/>
              <a:buSzTx/>
              <a:buFontTx/>
              <a:buChar char="-"/>
              <a:tabLst/>
              <a:defRPr/>
            </a:pPr>
            <a:r>
              <a:rPr kumimoji="0" lang="en-GB" sz="1100" b="0" i="0" u="none" strike="noStrike" kern="0" cap="none" spc="0" normalizeH="0" baseline="0" noProof="0" dirty="0">
                <a:ln>
                  <a:noFill/>
                </a:ln>
                <a:solidFill>
                  <a:srgbClr val="022169"/>
                </a:solidFill>
                <a:effectLst/>
                <a:uLnTx/>
                <a:uFillTx/>
                <a:latin typeface="Arial"/>
                <a:cs typeface="Arial"/>
                <a:sym typeface="Arial"/>
              </a:rPr>
              <a:t>Declaration</a:t>
            </a:r>
          </a:p>
          <a:p>
            <a:pPr marL="342900" marR="0" lvl="0" indent="-342900" algn="l" defTabSz="457200" rtl="0" eaLnBrk="1" fontAlgn="auto" latinLnBrk="0" hangingPunct="1">
              <a:lnSpc>
                <a:spcPct val="100000"/>
              </a:lnSpc>
              <a:spcBef>
                <a:spcPts val="1200"/>
              </a:spcBef>
              <a:spcAft>
                <a:spcPts val="0"/>
              </a:spcAft>
              <a:buClrTx/>
              <a:buSzTx/>
              <a:buFontTx/>
              <a:buChar char="-"/>
              <a:tabLst/>
              <a:defRPr/>
            </a:pPr>
            <a:r>
              <a:rPr kumimoji="0" lang="en-GB" sz="1100" b="0" i="0" u="none" strike="noStrike" kern="0" cap="none" spc="0" normalizeH="0" baseline="0" noProof="0" dirty="0">
                <a:ln>
                  <a:noFill/>
                </a:ln>
                <a:solidFill>
                  <a:srgbClr val="022169"/>
                </a:solidFill>
                <a:effectLst/>
                <a:uLnTx/>
                <a:uFillTx/>
                <a:latin typeface="Arial"/>
                <a:cs typeface="Arial"/>
                <a:sym typeface="Arial"/>
              </a:rPr>
              <a:t>Defines and links the stages: sources, transforms and sinks </a:t>
            </a:r>
          </a:p>
          <a:p>
            <a:pPr marL="342900" marR="0" lvl="0" indent="-342900" algn="l" defTabSz="457200" rtl="0" eaLnBrk="1" fontAlgn="auto" latinLnBrk="0" hangingPunct="1">
              <a:lnSpc>
                <a:spcPct val="100000"/>
              </a:lnSpc>
              <a:spcBef>
                <a:spcPts val="1200"/>
              </a:spcBef>
              <a:spcAft>
                <a:spcPts val="0"/>
              </a:spcAft>
              <a:buClrTx/>
              <a:buSzTx/>
              <a:buFontTx/>
              <a:buChar char="-"/>
              <a:tabLst/>
              <a:defRPr/>
            </a:pPr>
            <a:r>
              <a:rPr kumimoji="0" lang="en-GB" sz="1100" b="0" i="0" u="none" strike="noStrike" kern="0" cap="none" spc="0" normalizeH="0" baseline="0" noProof="0" dirty="0">
                <a:ln>
                  <a:noFill/>
                </a:ln>
                <a:solidFill>
                  <a:srgbClr val="022169"/>
                </a:solidFill>
                <a:effectLst/>
                <a:uLnTx/>
                <a:uFillTx/>
                <a:latin typeface="Arial"/>
                <a:cs typeface="Arial"/>
                <a:sym typeface="Arial"/>
              </a:rPr>
              <a:t>Uses methods from the </a:t>
            </a:r>
            <a:r>
              <a:rPr kumimoji="0" lang="en-GB" sz="1100" b="1" i="0" u="none" strike="noStrike" kern="0" cap="none" spc="0" normalizeH="0" baseline="0" noProof="0" dirty="0">
                <a:ln>
                  <a:noFill/>
                </a:ln>
                <a:solidFill>
                  <a:srgbClr val="022169"/>
                </a:solidFill>
                <a:effectLst/>
                <a:uLnTx/>
                <a:uFillTx/>
                <a:latin typeface="Arial"/>
                <a:cs typeface="Arial"/>
                <a:sym typeface="Arial"/>
              </a:rPr>
              <a:t>SDK with nice API (Java, Scala, Python, SQL)</a:t>
            </a:r>
          </a:p>
          <a:p>
            <a:pPr marL="342900" marR="0" lvl="0" indent="-342900" algn="l" defTabSz="457200" rtl="0" eaLnBrk="1" fontAlgn="auto" latinLnBrk="0" hangingPunct="1">
              <a:lnSpc>
                <a:spcPct val="100000"/>
              </a:lnSpc>
              <a:spcBef>
                <a:spcPts val="1200"/>
              </a:spcBef>
              <a:spcAft>
                <a:spcPts val="0"/>
              </a:spcAft>
              <a:buClrTx/>
              <a:buSzTx/>
              <a:buFontTx/>
              <a:buChar char="-"/>
              <a:tabLst/>
              <a:defRPr/>
            </a:pPr>
            <a:r>
              <a:rPr kumimoji="0" lang="en-GB" sz="1100" b="0" i="0" u="none" strike="noStrike" kern="0" cap="none" spc="0" normalizeH="0" baseline="0" noProof="0" dirty="0">
                <a:ln>
                  <a:noFill/>
                </a:ln>
                <a:solidFill>
                  <a:srgbClr val="022169"/>
                </a:solidFill>
                <a:effectLst/>
                <a:uLnTx/>
                <a:uFillTx/>
                <a:latin typeface="Arial"/>
                <a:cs typeface="Arial"/>
                <a:sym typeface="Arial"/>
              </a:rPr>
              <a:t>API to submit the Pipeline to the SPE runtime</a:t>
            </a:r>
          </a:p>
          <a:p>
            <a:pPr marL="0" marR="0" lvl="0" indent="0" algn="l" defTabSz="457200" rtl="0" eaLnBrk="1" fontAlgn="auto" latinLnBrk="0" hangingPunct="1">
              <a:lnSpc>
                <a:spcPct val="100000"/>
              </a:lnSpc>
              <a:spcBef>
                <a:spcPts val="1200"/>
              </a:spcBef>
              <a:spcAft>
                <a:spcPts val="0"/>
              </a:spcAft>
              <a:buClrTx/>
              <a:buSzTx/>
              <a:buFont typeface="Arial"/>
              <a:buNone/>
              <a:tabLst/>
              <a:defRPr/>
            </a:pPr>
            <a:endParaRPr kumimoji="0" lang="en-GB" sz="1100" b="1" i="0" u="none" strike="noStrike" kern="0" cap="none" spc="0" normalizeH="0" baseline="0" noProof="0" dirty="0">
              <a:ln>
                <a:noFill/>
              </a:ln>
              <a:solidFill>
                <a:srgbClr val="022169"/>
              </a:solidFill>
              <a:effectLst/>
              <a:uLnTx/>
              <a:uFillTx/>
              <a:latin typeface="Arial"/>
              <a:cs typeface="Arial"/>
              <a:sym typeface="Arial"/>
            </a:endParaRPr>
          </a:p>
          <a:p>
            <a:pPr marL="0" marR="0" lvl="0" indent="0" algn="l" defTabSz="457200" rtl="0" eaLnBrk="1" fontAlgn="auto" latinLnBrk="0" hangingPunct="1">
              <a:lnSpc>
                <a:spcPct val="100000"/>
              </a:lnSpc>
              <a:spcBef>
                <a:spcPts val="1200"/>
              </a:spcBef>
              <a:spcAft>
                <a:spcPts val="0"/>
              </a:spcAft>
              <a:buClrTx/>
              <a:buSzTx/>
              <a:buFont typeface="Arial"/>
              <a:buNone/>
              <a:tabLst/>
              <a:defRPr/>
            </a:pPr>
            <a:r>
              <a:rPr kumimoji="0" lang="en-GB" sz="1100" b="1" i="0" u="none" strike="noStrike" kern="0" cap="none" spc="0" normalizeH="0" baseline="0" noProof="0" dirty="0">
                <a:ln>
                  <a:noFill/>
                </a:ln>
                <a:solidFill>
                  <a:srgbClr val="022169"/>
                </a:solidFill>
                <a:effectLst/>
                <a:uLnTx/>
                <a:uFillTx/>
                <a:latin typeface="Arial"/>
                <a:cs typeface="Arial"/>
                <a:sym typeface="Arial"/>
              </a:rPr>
              <a:t>Job</a:t>
            </a:r>
          </a:p>
          <a:p>
            <a:pPr marL="342900" marR="0" lvl="0" indent="-342900" algn="l" defTabSz="457200" rtl="0" eaLnBrk="1" fontAlgn="auto" latinLnBrk="0" hangingPunct="1">
              <a:lnSpc>
                <a:spcPct val="100000"/>
              </a:lnSpc>
              <a:spcBef>
                <a:spcPts val="1200"/>
              </a:spcBef>
              <a:spcAft>
                <a:spcPts val="0"/>
              </a:spcAft>
              <a:buClrTx/>
              <a:buSzTx/>
              <a:buFontTx/>
              <a:buChar char="-"/>
              <a:tabLst/>
              <a:defRPr/>
            </a:pPr>
            <a:r>
              <a:rPr kumimoji="0" lang="en-GB" sz="1100" b="0" i="0" u="none" strike="noStrike" kern="0" cap="none" spc="0" normalizeH="0" baseline="0" noProof="0" dirty="0">
                <a:ln>
                  <a:noFill/>
                </a:ln>
                <a:solidFill>
                  <a:srgbClr val="022169"/>
                </a:solidFill>
                <a:effectLst/>
                <a:uLnTx/>
                <a:uFillTx/>
                <a:latin typeface="Arial"/>
                <a:cs typeface="Arial"/>
                <a:sym typeface="Arial"/>
              </a:rPr>
              <a:t>Instance of the Pipeline</a:t>
            </a:r>
          </a:p>
          <a:p>
            <a:pPr marL="342900" marR="0" lvl="0" indent="-342900" algn="l" defTabSz="457200" rtl="0" eaLnBrk="1" fontAlgn="auto" latinLnBrk="0" hangingPunct="1">
              <a:lnSpc>
                <a:spcPct val="100000"/>
              </a:lnSpc>
              <a:spcBef>
                <a:spcPts val="1200"/>
              </a:spcBef>
              <a:spcAft>
                <a:spcPts val="0"/>
              </a:spcAft>
              <a:buClrTx/>
              <a:buSzTx/>
              <a:buFontTx/>
              <a:buChar char="-"/>
              <a:tabLst/>
              <a:defRPr/>
            </a:pPr>
            <a:r>
              <a:rPr kumimoji="0" lang="en-GB" sz="1100" b="0" i="0" u="none" strike="noStrike" kern="0" cap="none" spc="0" normalizeH="0" baseline="0" noProof="0" dirty="0">
                <a:ln>
                  <a:noFill/>
                </a:ln>
                <a:solidFill>
                  <a:srgbClr val="022169"/>
                </a:solidFill>
                <a:effectLst/>
                <a:uLnTx/>
                <a:uFillTx/>
                <a:latin typeface="Arial"/>
                <a:cs typeface="Arial"/>
                <a:sym typeface="Arial"/>
              </a:rPr>
              <a:t>Lives in the </a:t>
            </a:r>
            <a:r>
              <a:rPr kumimoji="0" lang="en-GB" sz="1100" b="1" i="0" u="none" strike="noStrike" kern="0" cap="none" spc="0" normalizeH="0" baseline="0" noProof="0" dirty="0">
                <a:ln>
                  <a:noFill/>
                </a:ln>
                <a:solidFill>
                  <a:srgbClr val="022169"/>
                </a:solidFill>
                <a:effectLst/>
                <a:uLnTx/>
                <a:uFillTx/>
                <a:latin typeface="Arial"/>
                <a:cs typeface="Arial"/>
                <a:sym typeface="Arial"/>
              </a:rPr>
              <a:t>Stream Processing Engine (SPE)</a:t>
            </a:r>
          </a:p>
          <a:p>
            <a:pPr marL="342900" marR="0" lvl="0" indent="-342900" algn="l" defTabSz="457200" rtl="0" eaLnBrk="1" fontAlgn="auto" latinLnBrk="0" hangingPunct="1">
              <a:lnSpc>
                <a:spcPct val="100000"/>
              </a:lnSpc>
              <a:spcBef>
                <a:spcPts val="1200"/>
              </a:spcBef>
              <a:spcAft>
                <a:spcPts val="0"/>
              </a:spcAft>
              <a:buClrTx/>
              <a:buSzTx/>
              <a:buFontTx/>
              <a:buChar char="-"/>
              <a:tabLst/>
              <a:defRPr/>
            </a:pPr>
            <a:r>
              <a:rPr kumimoji="0" lang="en-GB" sz="1100" b="0" i="0" u="none" strike="noStrike" kern="0" cap="none" spc="0" normalizeH="0" baseline="0" noProof="0" dirty="0">
                <a:ln>
                  <a:noFill/>
                </a:ln>
                <a:solidFill>
                  <a:srgbClr val="022169"/>
                </a:solidFill>
                <a:effectLst/>
                <a:uLnTx/>
                <a:uFillTx/>
                <a:latin typeface="Arial"/>
                <a:cs typeface="Arial"/>
                <a:sym typeface="Arial"/>
              </a:rPr>
              <a:t>SPE executes the pipeline and moves data between the stages</a:t>
            </a:r>
          </a:p>
          <a:p>
            <a:pPr marL="342900" marR="0" lvl="0" indent="-342900" algn="l" defTabSz="457200" rtl="0" eaLnBrk="1" fontAlgn="auto" latinLnBrk="0" hangingPunct="1">
              <a:lnSpc>
                <a:spcPct val="100000"/>
              </a:lnSpc>
              <a:spcBef>
                <a:spcPts val="1200"/>
              </a:spcBef>
              <a:spcAft>
                <a:spcPts val="0"/>
              </a:spcAft>
              <a:buClrTx/>
              <a:buSzTx/>
              <a:buFontTx/>
              <a:buChar char="-"/>
              <a:tabLst/>
              <a:defRPr/>
            </a:pPr>
            <a:r>
              <a:rPr kumimoji="0" lang="en-GB" sz="1100" b="0" i="0" u="none" strike="noStrike" kern="0" cap="none" spc="0" normalizeH="0" baseline="0" noProof="0" dirty="0">
                <a:ln>
                  <a:noFill/>
                </a:ln>
                <a:solidFill>
                  <a:srgbClr val="022169"/>
                </a:solidFill>
                <a:effectLst/>
                <a:uLnTx/>
                <a:uFillTx/>
                <a:latin typeface="Arial"/>
                <a:cs typeface="Arial"/>
                <a:sym typeface="Arial"/>
              </a:rPr>
              <a:t>Parallel and distributed execution for scalability</a:t>
            </a:r>
          </a:p>
          <a:p>
            <a:pPr marL="342900" marR="0" lvl="0" indent="-342900" algn="l" defTabSz="457200" rtl="0" eaLnBrk="1" fontAlgn="auto" latinLnBrk="0" hangingPunct="1">
              <a:lnSpc>
                <a:spcPct val="100000"/>
              </a:lnSpc>
              <a:spcBef>
                <a:spcPts val="1200"/>
              </a:spcBef>
              <a:spcAft>
                <a:spcPts val="0"/>
              </a:spcAft>
              <a:buClrTx/>
              <a:buSzTx/>
              <a:buFontTx/>
              <a:buChar char="-"/>
              <a:tabLst/>
              <a:defRPr/>
            </a:pPr>
            <a:endParaRPr kumimoji="0" lang="en-GB" sz="1100" b="0" i="0" u="none" strike="noStrike" kern="0" cap="none" spc="0" normalizeH="0" baseline="0" noProof="0" dirty="0">
              <a:ln>
                <a:noFill/>
              </a:ln>
              <a:solidFill>
                <a:srgbClr val="022169"/>
              </a:solidFill>
              <a:effectLst/>
              <a:uLnTx/>
              <a:uFillTx/>
              <a:latin typeface="Arial"/>
              <a:cs typeface="Arial"/>
              <a:sym typeface="Arial"/>
            </a:endParaRPr>
          </a:p>
          <a:p>
            <a:pPr marL="0" marR="0" lvl="0" indent="0" algn="l" defTabSz="457200" rtl="0" eaLnBrk="1" fontAlgn="auto" latinLnBrk="0" hangingPunct="1">
              <a:lnSpc>
                <a:spcPct val="100000"/>
              </a:lnSpc>
              <a:spcBef>
                <a:spcPts val="1200"/>
              </a:spcBef>
              <a:spcAft>
                <a:spcPts val="0"/>
              </a:spcAft>
              <a:buClrTx/>
              <a:buSzTx/>
              <a:buFont typeface="Arial"/>
              <a:buNone/>
              <a:tabLst/>
              <a:defRPr/>
            </a:pPr>
            <a:r>
              <a:rPr kumimoji="0" lang="en" sz="1100" b="1" i="0" u="none" strike="noStrike" kern="0" cap="none" spc="0" normalizeH="0" baseline="0" noProof="0" dirty="0">
                <a:ln>
                  <a:noFill/>
                </a:ln>
                <a:solidFill>
                  <a:srgbClr val="022169"/>
                </a:solidFill>
                <a:effectLst/>
                <a:uLnTx/>
                <a:uFillTx/>
                <a:latin typeface="Arial"/>
                <a:cs typeface="Arial"/>
                <a:sym typeface="Arial"/>
              </a:rPr>
              <a:t>Job runs in the SPE, not in a client (to be data-scalable)</a:t>
            </a:r>
            <a:endParaRPr kumimoji="0" lang="en-GB" sz="1100" b="1" i="0" u="none" strike="noStrike" kern="0" cap="none" spc="0" normalizeH="0" baseline="0" noProof="0" dirty="0">
              <a:ln>
                <a:noFill/>
              </a:ln>
              <a:solidFill>
                <a:srgbClr val="022169"/>
              </a:solidFill>
              <a:effectLst/>
              <a:uLnTx/>
              <a:uFillTx/>
              <a:latin typeface="Arial"/>
              <a:cs typeface="Arial"/>
              <a:sym typeface="Arial"/>
            </a:endParaRPr>
          </a:p>
        </p:txBody>
      </p:sp>
    </p:spTree>
    <p:extLst>
      <p:ext uri="{BB962C8B-B14F-4D97-AF65-F5344CB8AC3E}">
        <p14:creationId xmlns:p14="http://schemas.microsoft.com/office/powerpoint/2010/main" val="3427718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(this slide includes animations)</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kumimoji="0" lang="en-GB" sz="1100" b="0" i="0" u="none" strike="noStrike" kern="0" cap="none" spc="0" normalizeH="0" baseline="0" noProof="0" dirty="0">
              <a:ln>
                <a:noFill/>
              </a:ln>
              <a:solidFill>
                <a:srgbClr val="000000"/>
              </a:solidFill>
              <a:effectLst/>
              <a:uLnTx/>
              <a:uFillTx/>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GB" sz="1100" b="0" i="0" u="none" strike="noStrike" kern="0" cap="none" spc="0" normalizeH="0" baseline="0" noProof="0" dirty="0">
                <a:ln>
                  <a:noFill/>
                </a:ln>
                <a:solidFill>
                  <a:srgbClr val="000000"/>
                </a:solidFill>
                <a:effectLst/>
                <a:uLnTx/>
                <a:uFillTx/>
                <a:latin typeface="Arial"/>
                <a:cs typeface="Arial"/>
                <a:sym typeface="Arial"/>
              </a:rPr>
              <a:t>SPE mostly use </a:t>
            </a: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declarative code</a:t>
            </a:r>
            <a:endParaRPr lang="en-GB" dirty="0"/>
          </a:p>
          <a:p>
            <a:pPr marL="158750" indent="0">
              <a:buNone/>
            </a:pPr>
            <a:endParaRPr lang="en-GB" dirty="0"/>
          </a:p>
          <a:p>
            <a:pPr marL="0" marR="0" lvl="0" indent="0" defTabSz="4572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Imperative - how - user controls the flow using commands</a:t>
            </a:r>
          </a:p>
          <a:p>
            <a:pPr marL="0" marR="0" lvl="0" indent="0" defTabSz="457200" eaLnBrk="1" fontAlgn="auto" latinLnBrk="0" hangingPunct="1">
              <a:lnSpc>
                <a:spcPct val="100000"/>
              </a:lnSpc>
              <a:spcBef>
                <a:spcPts val="0"/>
              </a:spcBef>
              <a:spcAft>
                <a:spcPts val="0"/>
              </a:spcAft>
              <a:buClrTx/>
              <a:buSzTx/>
              <a:buFontTx/>
              <a:buNone/>
              <a:tabLst/>
              <a:defRPr/>
            </a:pPr>
            <a:endParaRPr kumimoji="0" lang="en-GB" sz="1100" b="1"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Declarative - what - user defines logic of the computation</a:t>
            </a:r>
          </a:p>
          <a:p>
            <a:pPr marL="0" marR="0" lvl="0" indent="0" defTabSz="4572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rPr>
              <a:t>Example: not Jet code!!</a:t>
            </a:r>
          </a:p>
          <a:p>
            <a:pPr marL="0" marR="0" lvl="0" indent="0" defTabSz="457200" eaLnBrk="1" fontAlgn="auto" latinLnBrk="0" hangingPunct="1">
              <a:lnSpc>
                <a:spcPct val="100000"/>
              </a:lnSpc>
              <a:spcBef>
                <a:spcPts val="0"/>
              </a:spcBef>
              <a:spcAft>
                <a:spcPts val="0"/>
              </a:spcAft>
              <a:buClrTx/>
              <a:buSzTx/>
              <a:buFontTx/>
              <a:buNone/>
              <a:tabLst/>
              <a:defRPr/>
            </a:pPr>
            <a:endParaRPr kumimoji="0" lang="en" sz="1200" b="0"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dirty="0">
              <a:ln>
                <a:noFill/>
              </a:ln>
              <a:solidFill>
                <a:sysClr val="windowText" lastClr="000000"/>
              </a:solidFill>
              <a:effectLst/>
              <a:uLnTx/>
              <a:uFillTx/>
              <a:latin typeface="Calibri"/>
              <a:cs typeface="Calibri"/>
              <a:sym typeface="Calibri"/>
            </a:endParaRPr>
          </a:p>
          <a:p>
            <a:endParaRPr lang="en-GB" dirty="0"/>
          </a:p>
          <a:p>
            <a:pPr marL="158750" indent="0">
              <a:buNone/>
            </a:pPr>
            <a:endParaRPr lang="en-GB" dirty="0"/>
          </a:p>
        </p:txBody>
      </p:sp>
    </p:spTree>
    <p:extLst>
      <p:ext uri="{BB962C8B-B14F-4D97-AF65-F5344CB8AC3E}">
        <p14:creationId xmlns:p14="http://schemas.microsoft.com/office/powerpoint/2010/main" val="2113359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ysClr val="windowText" lastClr="000000"/>
                </a:solidFill>
                <a:effectLst/>
                <a:uLnTx/>
                <a:uFillTx/>
                <a:latin typeface="Calibri"/>
                <a:cs typeface="Calibri"/>
                <a:sym typeface="Calibri"/>
              </a:rPr>
              <a:t>Declarative code doesn’t have side effects</a:t>
            </a:r>
          </a:p>
          <a:p>
            <a:pPr marL="0" marR="0" lvl="0" indent="0" defTabSz="4572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Calibri"/>
              <a:cs typeface="Calibri"/>
              <a:sym typeface="Calibri"/>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ysClr val="windowText" lastClr="000000"/>
                </a:solidFill>
                <a:effectLst/>
                <a:uLnTx/>
                <a:uFillTx/>
                <a:latin typeface="Calibri"/>
                <a:cs typeface="Calibri"/>
                <a:sym typeface="Calibri"/>
              </a:rPr>
              <a:t>It’s higher level code - engine can do optimisations</a:t>
            </a:r>
          </a:p>
        </p:txBody>
      </p:sp>
    </p:spTree>
    <p:extLst>
      <p:ext uri="{BB962C8B-B14F-4D97-AF65-F5344CB8AC3E}">
        <p14:creationId xmlns:p14="http://schemas.microsoft.com/office/powerpoint/2010/main" val="291491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think in terms of procedural code. Think in terms of what’s coming in, what’s going out. Consider stages – raw data comes in, gets filtered (stage 1). Output of stage 1 becomes input for stage 2 – computation of some kind, etc. You have to design first. </a:t>
            </a:r>
          </a:p>
        </p:txBody>
      </p:sp>
    </p:spTree>
    <p:extLst>
      <p:ext uri="{BB962C8B-B14F-4D97-AF65-F5344CB8AC3E}">
        <p14:creationId xmlns:p14="http://schemas.microsoft.com/office/powerpoint/2010/main" val="1841992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25f7879a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25f7879a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Who has worked with </a:t>
            </a:r>
            <a:r>
              <a:rPr lang="en-US" dirty="0" err="1"/>
              <a:t>hazelcast</a:t>
            </a:r>
            <a:r>
              <a:rPr lang="en-US" dirty="0"/>
              <a:t> before?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know what </a:t>
            </a:r>
            <a:r>
              <a:rPr lang="en-US" dirty="0" err="1"/>
              <a:t>Hazelast</a:t>
            </a:r>
            <a:r>
              <a:rPr lang="en-US" dirty="0"/>
              <a:t> 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Hazelcast</a:t>
            </a:r>
            <a:r>
              <a:rPr lang="en-US" dirty="0"/>
              <a:t>, known as IMDG (NoSQL KV store, in-mem, distributed); </a:t>
            </a:r>
          </a:p>
          <a:p>
            <a:pPr marL="0" lvl="0" indent="0" algn="l" rtl="0">
              <a:spcBef>
                <a:spcPts val="0"/>
              </a:spcBef>
              <a:spcAft>
                <a:spcPts val="0"/>
              </a:spcAft>
              <a:buNone/>
            </a:pPr>
            <a:r>
              <a:rPr lang="en-US" dirty="0" err="1"/>
              <a:t>Hazelcast</a:t>
            </a:r>
            <a:r>
              <a:rPr lang="en-US" dirty="0"/>
              <a:t> Jet -&gt; stream processing</a:t>
            </a:r>
            <a:endParaRPr dirty="0"/>
          </a:p>
        </p:txBody>
      </p:sp>
    </p:spTree>
    <p:extLst>
      <p:ext uri="{BB962C8B-B14F-4D97-AF65-F5344CB8AC3E}">
        <p14:creationId xmlns:p14="http://schemas.microsoft.com/office/powerpoint/2010/main" val="3363072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Jet Does Distributed Parallel Processing</a:t>
            </a:r>
          </a:p>
          <a:p>
            <a:pPr marL="158750" indent="0">
              <a:buNone/>
            </a:pPr>
            <a:r>
              <a:rPr lang="en-US" dirty="0"/>
              <a:t>1/ Execution plan</a:t>
            </a:r>
          </a:p>
          <a:p>
            <a:pPr marL="158750" indent="0">
              <a:buNone/>
            </a:pPr>
            <a:r>
              <a:rPr lang="en-US" dirty="0"/>
              <a:t>2/ Execute it in parallel</a:t>
            </a:r>
          </a:p>
          <a:p>
            <a:pPr marL="158750" indent="0">
              <a:buNone/>
            </a:pPr>
            <a:endParaRPr lang="en-US" dirty="0"/>
          </a:p>
          <a:p>
            <a:pPr marL="158750" indent="0">
              <a:buNone/>
            </a:pPr>
            <a:r>
              <a:rPr lang="en-US" dirty="0"/>
              <a:t>How can be computation parallelized? Parallel primitives</a:t>
            </a:r>
          </a:p>
          <a:p>
            <a:pPr marL="158750" indent="0">
              <a:buNone/>
            </a:pPr>
            <a:r>
              <a:rPr lang="en-US" dirty="0"/>
              <a:t>How many instances of parallel instance to run?</a:t>
            </a:r>
          </a:p>
          <a:p>
            <a:pPr marL="158750" indent="0">
              <a:buNone/>
            </a:pPr>
            <a:r>
              <a:rPr lang="en-US" dirty="0"/>
              <a:t>How to route data between it - partitioning.</a:t>
            </a:r>
          </a:p>
          <a:p>
            <a:pPr marL="158750" indent="0">
              <a:buNone/>
            </a:pPr>
            <a:endParaRPr lang="en-US" dirty="0"/>
          </a:p>
          <a:p>
            <a:pPr marL="914400" lvl="1" indent="-298450">
              <a:buFontTx/>
              <a:buChar char="-"/>
            </a:pPr>
            <a:endParaRPr lang="en-US" dirty="0"/>
          </a:p>
        </p:txBody>
      </p:sp>
    </p:spTree>
    <p:extLst>
      <p:ext uri="{BB962C8B-B14F-4D97-AF65-F5344CB8AC3E}">
        <p14:creationId xmlns:p14="http://schemas.microsoft.com/office/powerpoint/2010/main" val="3720387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dirty="0"/>
              <a:t>This is 2 machine, 2 cores each, partitioned source</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dirty="0"/>
              <a:t>1/ DAG in a distributed environment</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DAG deployed to all cluster members</a:t>
            </a:r>
          </a:p>
          <a:p>
            <a:pPr marL="914400" marR="0" lvl="1"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More cores</a:t>
            </a:r>
          </a:p>
          <a:p>
            <a:pPr marL="914400" marR="0" lvl="1"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What can be parallelized?</a:t>
            </a:r>
          </a:p>
          <a:p>
            <a:pPr marL="1371600" marR="0" lvl="2"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Source - if partitioned, can read in parallel</a:t>
            </a:r>
          </a:p>
          <a:p>
            <a:pPr marL="1371600" marR="0" lvl="2"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Map/filter - can run in parallel</a:t>
            </a:r>
          </a:p>
          <a:p>
            <a:pPr marL="914400" marR="0" lvl="1"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Extend the edges</a:t>
            </a:r>
          </a:p>
          <a:p>
            <a:pPr marL="1371600" marR="0" lvl="2"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err="1"/>
              <a:t>Shuffing</a:t>
            </a:r>
            <a:r>
              <a:rPr lang="en-US" dirty="0"/>
              <a:t> / moving data is expensive</a:t>
            </a:r>
          </a:p>
          <a:p>
            <a:pPr marL="1371600" marR="0" lvl="2"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Keeps data local, even reads it locally when co-located with the data source</a:t>
            </a:r>
          </a:p>
        </p:txBody>
      </p:sp>
    </p:spTree>
    <p:extLst>
      <p:ext uri="{BB962C8B-B14F-4D97-AF65-F5344CB8AC3E}">
        <p14:creationId xmlns:p14="http://schemas.microsoft.com/office/powerpoint/2010/main" val="1567300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Tx/>
              <a:buChar char="-"/>
            </a:pPr>
            <a:endParaRPr lang="en-US" dirty="0"/>
          </a:p>
          <a:p>
            <a:pPr marL="158750" indent="0">
              <a:buNone/>
            </a:pPr>
            <a:r>
              <a:rPr lang="en-US" dirty="0"/>
              <a:t>2/ Coop multithreading, Green threads - to avoid context switch cost (thread switch) </a:t>
            </a:r>
          </a:p>
          <a:p>
            <a:pPr marL="158750" indent="0">
              <a:buNone/>
            </a:pPr>
            <a:r>
              <a:rPr lang="en-US" dirty="0"/>
              <a:t>- Context switch is non-productive time</a:t>
            </a:r>
          </a:p>
          <a:p>
            <a:pPr marL="457200" indent="-298450">
              <a:buFontTx/>
              <a:buChar char="-"/>
            </a:pPr>
            <a:r>
              <a:rPr lang="en-US" dirty="0"/>
              <a:t>Thread pool = CPU cores, Jet scheduler </a:t>
            </a:r>
          </a:p>
          <a:p>
            <a:pPr marL="457200" indent="-298450">
              <a:buFontTx/>
              <a:buChar char="-"/>
            </a:pPr>
            <a:r>
              <a:rPr lang="en-US" dirty="0"/>
              <a:t>Non-blocking code marked as cooperative</a:t>
            </a:r>
          </a:p>
          <a:p>
            <a:pPr marL="457200" indent="-298450">
              <a:buFontTx/>
              <a:buChar char="-"/>
            </a:pPr>
            <a:r>
              <a:rPr lang="en-US" dirty="0"/>
              <a:t>Coop processors assigned to cooperative threads</a:t>
            </a:r>
          </a:p>
          <a:p>
            <a:pPr marL="457200" indent="-298450">
              <a:buFontTx/>
              <a:buChar char="-"/>
            </a:pPr>
            <a:r>
              <a:rPr lang="en-US" dirty="0"/>
              <a:t>Switched by Jet with close to zero overhead</a:t>
            </a:r>
          </a:p>
          <a:p>
            <a:pPr marL="158750" indent="0">
              <a:buNone/>
            </a:pPr>
            <a:r>
              <a:rPr lang="en-US" dirty="0"/>
              <a:t>- No user intervention!</a:t>
            </a:r>
          </a:p>
          <a:p>
            <a:pPr marL="158750" indent="0">
              <a:buNone/>
            </a:pPr>
            <a:endParaRPr lang="en-US" dirty="0"/>
          </a:p>
          <a:p>
            <a:pPr marL="158750" indent="0">
              <a:buNone/>
            </a:pPr>
            <a:r>
              <a:rPr lang="en-US" dirty="0"/>
              <a:t>3/ Backpressure</a:t>
            </a:r>
          </a:p>
          <a:p>
            <a:pPr marL="457200" indent="-298450">
              <a:buFontTx/>
              <a:buChar char="-"/>
            </a:pPr>
            <a:r>
              <a:rPr lang="en-US" dirty="0"/>
              <a:t>All processors run together, connected by driven by data passing</a:t>
            </a:r>
          </a:p>
          <a:p>
            <a:pPr marL="158750" indent="0">
              <a:buNone/>
            </a:pPr>
            <a:r>
              <a:rPr lang="en-US" dirty="0"/>
              <a:t>- Acc is slow, </a:t>
            </a:r>
            <a:r>
              <a:rPr lang="en-US" dirty="0" err="1"/>
              <a:t>upstreams</a:t>
            </a:r>
            <a:r>
              <a:rPr lang="en-US" dirty="0"/>
              <a:t> cannot put more data to queue so they back off for a while, acc gets more CPU time</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dirty="0"/>
          </a:p>
          <a:p>
            <a:pPr marL="158750" indent="0">
              <a:buNone/>
            </a:pPr>
            <a:endParaRPr lang="en-US" dirty="0"/>
          </a:p>
          <a:p>
            <a:pPr marL="158750" indent="0">
              <a:buNone/>
            </a:pPr>
            <a:br>
              <a:rPr lang="en-US" dirty="0"/>
            </a:br>
            <a:r>
              <a:rPr lang="en-US" dirty="0"/>
              <a:t>One monolithic stage won’t get you the efficiencies needed for what Jet does.  More when taking about aggregations.</a:t>
            </a:r>
          </a:p>
          <a:p>
            <a:pPr marL="158750" indent="0">
              <a:buNone/>
            </a:pPr>
            <a:r>
              <a:rPr lang="en-US" dirty="0"/>
              <a:t>Use Pipeline API correctly and Jet makes it parallel.</a:t>
            </a:r>
          </a:p>
        </p:txBody>
      </p:sp>
    </p:spTree>
    <p:extLst>
      <p:ext uri="{BB962C8B-B14F-4D97-AF65-F5344CB8AC3E}">
        <p14:creationId xmlns:p14="http://schemas.microsoft.com/office/powerpoint/2010/main" val="402771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Animation</a:t>
            </a:r>
          </a:p>
          <a:p>
            <a:pPr marL="158750" indent="0">
              <a:buNone/>
            </a:pPr>
            <a:endParaRPr lang="en-US" dirty="0"/>
          </a:p>
          <a:p>
            <a:pPr marL="387350" indent="-228600">
              <a:buAutoNum type="arabicParenR"/>
            </a:pPr>
            <a:r>
              <a:rPr lang="en-US" dirty="0"/>
              <a:t>You create a pipeline</a:t>
            </a:r>
          </a:p>
          <a:p>
            <a:pPr marL="387350" indent="-228600">
              <a:buAutoNum type="arabicParenR"/>
            </a:pPr>
            <a:r>
              <a:rPr lang="en-US" dirty="0"/>
              <a:t>Pipeline defines sources and sinks and transform instructions</a:t>
            </a:r>
          </a:p>
          <a:p>
            <a:pPr marL="387350" indent="-228600">
              <a:buAutoNum type="arabicParenR"/>
            </a:pPr>
            <a:r>
              <a:rPr lang="en-US" dirty="0"/>
              <a:t>Submit pipeline to SPE</a:t>
            </a:r>
          </a:p>
          <a:p>
            <a:pPr marL="387350" indent="-228600">
              <a:buAutoNum type="arabicParenR"/>
            </a:pPr>
            <a:r>
              <a:rPr lang="en-US" dirty="0"/>
              <a:t>SPE creates a job from pipeline (decomposing it to small pieces running in parallel and distributed environment)</a:t>
            </a:r>
          </a:p>
          <a:p>
            <a:pPr marL="387350" indent="-228600">
              <a:buAutoNum type="arabicParenR"/>
            </a:pPr>
            <a:r>
              <a:rPr lang="en-US" dirty="0"/>
              <a:t>And starts processing data</a:t>
            </a:r>
          </a:p>
        </p:txBody>
      </p:sp>
    </p:spTree>
    <p:extLst>
      <p:ext uri="{BB962C8B-B14F-4D97-AF65-F5344CB8AC3E}">
        <p14:creationId xmlns:p14="http://schemas.microsoft.com/office/powerpoint/2010/main" val="303380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25f7879a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25f7879a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6264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745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Animations</a:t>
            </a:r>
          </a:p>
          <a:p>
            <a:pPr marL="158750" indent="0">
              <a:buNone/>
            </a:pPr>
            <a:endParaRPr lang="en-US" dirty="0"/>
          </a:p>
          <a:p>
            <a:pPr marL="387350" indent="-228600">
              <a:buAutoNum type="arabicParenR"/>
            </a:pPr>
            <a:r>
              <a:rPr lang="en-US" dirty="0"/>
              <a:t>Pipeline building blocks</a:t>
            </a:r>
          </a:p>
          <a:p>
            <a:pPr marL="387350" indent="-228600">
              <a:buAutoNum type="arabicParenR"/>
            </a:pPr>
            <a:r>
              <a:rPr lang="en-US" dirty="0"/>
              <a:t>Corresponding API has same building blocks</a:t>
            </a:r>
          </a:p>
          <a:p>
            <a:pPr marL="387350" indent="-228600">
              <a:buAutoNum type="arabicParenR"/>
            </a:pPr>
            <a:r>
              <a:rPr lang="en-US" dirty="0"/>
              <a:t>Fluent API - chain methods, use </a:t>
            </a:r>
            <a:r>
              <a:rPr lang="en-US" dirty="0" err="1"/>
              <a:t>JavaDocs</a:t>
            </a:r>
            <a:r>
              <a:rPr lang="en-US" dirty="0"/>
              <a:t> (don’t forget to instruct your IDE to download docs and sources too)</a:t>
            </a:r>
          </a:p>
          <a:p>
            <a:pPr marL="387350" indent="-228600">
              <a:buAutoNum type="arabicParenR"/>
            </a:pPr>
            <a:r>
              <a:rPr lang="en-US" dirty="0"/>
              <a:t>Adding method -&gt; add another stage to the pipeline</a:t>
            </a:r>
          </a:p>
          <a:p>
            <a:pPr marL="387350" indent="-228600">
              <a:buAutoNum type="arabicParenR"/>
            </a:pPr>
            <a:endParaRPr lang="en-US" dirty="0"/>
          </a:p>
          <a:p>
            <a:pPr marL="158750" indent="0">
              <a:buNone/>
            </a:pPr>
            <a:r>
              <a:rPr lang="en-US" dirty="0"/>
              <a:t>We’ll cover in this lab</a:t>
            </a:r>
          </a:p>
          <a:p>
            <a:pPr marL="158750" indent="0">
              <a:buNone/>
            </a:pPr>
            <a:endParaRPr lang="en-US" dirty="0"/>
          </a:p>
          <a:p>
            <a:pPr marL="387350" indent="-228600">
              <a:buAutoNum type="arabicParenR"/>
            </a:pPr>
            <a:r>
              <a:rPr lang="en-US" dirty="0"/>
              <a:t>Create pipeline</a:t>
            </a:r>
          </a:p>
          <a:p>
            <a:pPr marL="387350" indent="-228600">
              <a:buAutoNum type="arabicParenR"/>
            </a:pPr>
            <a:r>
              <a:rPr lang="en-US" dirty="0"/>
              <a:t>Basic transforms</a:t>
            </a:r>
          </a:p>
          <a:p>
            <a:pPr marL="387350" indent="-228600">
              <a:buAutoNum type="arabicParenR"/>
            </a:pPr>
            <a:r>
              <a:rPr lang="en-US" dirty="0"/>
              <a:t>Sources / sinks</a:t>
            </a:r>
          </a:p>
          <a:p>
            <a:pPr marL="387350" indent="-228600">
              <a:buAutoNum type="arabicParenR"/>
            </a:pPr>
            <a:r>
              <a:rPr lang="en-US" dirty="0"/>
              <a:t>How to submit this pipeline to the cluster to make it a running job!</a:t>
            </a:r>
          </a:p>
          <a:p>
            <a:pPr marL="387350" indent="-228600">
              <a:buAutoNum type="arabicParenR"/>
            </a:pPr>
            <a:endParaRPr lang="en-US" dirty="0"/>
          </a:p>
        </p:txBody>
      </p:sp>
    </p:spTree>
    <p:extLst>
      <p:ext uri="{BB962C8B-B14F-4D97-AF65-F5344CB8AC3E}">
        <p14:creationId xmlns:p14="http://schemas.microsoft.com/office/powerpoint/2010/main" val="4210289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Animations</a:t>
            </a:r>
          </a:p>
          <a:p>
            <a:pPr marL="158750" indent="0">
              <a:buNone/>
            </a:pPr>
            <a:endParaRPr lang="en-US" dirty="0"/>
          </a:p>
          <a:p>
            <a:pPr marL="158750" indent="0">
              <a:buNone/>
            </a:pPr>
            <a:r>
              <a:rPr lang="en-US" dirty="0"/>
              <a:t>Pipeline starts with source</a:t>
            </a:r>
          </a:p>
          <a:p>
            <a:pPr marL="158750" indent="0">
              <a:buNone/>
            </a:pPr>
            <a:endParaRPr lang="en-US" dirty="0"/>
          </a:p>
          <a:p>
            <a:pPr marL="158750" indent="0">
              <a:buNone/>
            </a:pPr>
            <a:r>
              <a:rPr lang="en-US" dirty="0"/>
              <a:t>Pipeline ends with sink</a:t>
            </a:r>
          </a:p>
          <a:p>
            <a:pPr marL="158750" indent="0">
              <a:buNone/>
            </a:pPr>
            <a:endParaRPr lang="en-US" dirty="0"/>
          </a:p>
          <a:p>
            <a:pPr marL="158750" indent="0">
              <a:buNone/>
            </a:pPr>
            <a:r>
              <a:rPr lang="en-US" dirty="0"/>
              <a:t>That is the I/O definition</a:t>
            </a:r>
          </a:p>
        </p:txBody>
      </p:sp>
    </p:spTree>
    <p:extLst>
      <p:ext uri="{BB962C8B-B14F-4D97-AF65-F5344CB8AC3E}">
        <p14:creationId xmlns:p14="http://schemas.microsoft.com/office/powerpoint/2010/main" val="649379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Streams are time-series data</a:t>
            </a:r>
          </a:p>
          <a:p>
            <a:pPr marL="158750" indent="0">
              <a:buNone/>
            </a:pPr>
            <a:endParaRPr lang="en-US" dirty="0"/>
          </a:p>
          <a:p>
            <a:pPr marL="158750" indent="0">
              <a:buNone/>
            </a:pPr>
            <a:r>
              <a:rPr lang="en-US" dirty="0"/>
              <a:t>We don’t need it now - turn it off</a:t>
            </a:r>
          </a:p>
        </p:txBody>
      </p:sp>
    </p:spTree>
    <p:extLst>
      <p:ext uri="{BB962C8B-B14F-4D97-AF65-F5344CB8AC3E}">
        <p14:creationId xmlns:p14="http://schemas.microsoft.com/office/powerpoint/2010/main" val="2567142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Animations</a:t>
            </a:r>
          </a:p>
          <a:p>
            <a:pPr marL="387350" indent="-228600">
              <a:buAutoNum type="arabicParenR"/>
            </a:pPr>
            <a:r>
              <a:rPr lang="en-US" dirty="0"/>
              <a:t>Filter – contracts data set (many to fewer)</a:t>
            </a:r>
          </a:p>
          <a:p>
            <a:pPr marL="914400" lvl="1" indent="-298450"/>
            <a:r>
              <a:rPr lang="en-US" dirty="0"/>
              <a:t>Solicit examples from students</a:t>
            </a:r>
          </a:p>
          <a:p>
            <a:pPr marL="844550" lvl="1" indent="-228600">
              <a:buAutoNum type="arabicParenR"/>
            </a:pPr>
            <a:endParaRPr lang="en-US" dirty="0"/>
          </a:p>
          <a:p>
            <a:pPr marL="387350" lvl="0" indent="-228600">
              <a:buAutoNum type="arabicParenR"/>
            </a:pPr>
            <a:r>
              <a:rPr lang="en-US" dirty="0"/>
              <a:t>Map – one to one transformation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Solicit examples from students</a:t>
            </a:r>
          </a:p>
          <a:p>
            <a:pPr marL="387350" lvl="0" indent="-228600">
              <a:buAutoNum type="arabicParenR"/>
            </a:pPr>
            <a:endParaRPr lang="en-US" dirty="0"/>
          </a:p>
          <a:p>
            <a:pPr marL="387350" lvl="0" indent="-228600">
              <a:buAutoNum type="arabicParenR"/>
            </a:pPr>
            <a:r>
              <a:rPr lang="en-US" dirty="0" err="1"/>
              <a:t>FlatMap</a:t>
            </a:r>
            <a:r>
              <a:rPr lang="en-US" dirty="0"/>
              <a:t> – expands data set (one to many)</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Solicit examples from students</a:t>
            </a:r>
          </a:p>
          <a:p>
            <a:pPr marL="914400" lvl="1" indent="-298450"/>
            <a:endParaRPr lang="en-US" dirty="0"/>
          </a:p>
          <a:p>
            <a:endParaRPr lang="en-US" dirty="0"/>
          </a:p>
        </p:txBody>
      </p:sp>
    </p:spTree>
    <p:extLst>
      <p:ext uri="{BB962C8B-B14F-4D97-AF65-F5344CB8AC3E}">
        <p14:creationId xmlns:p14="http://schemas.microsoft.com/office/powerpoint/2010/main" val="9705583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a:p>
        </p:txBody>
      </p:sp>
    </p:spTree>
    <p:extLst>
      <p:ext uri="{BB962C8B-B14F-4D97-AF65-F5344CB8AC3E}">
        <p14:creationId xmlns:p14="http://schemas.microsoft.com/office/powerpoint/2010/main" val="3056592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Client, two ways how to get cluster handle</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dirty="0"/>
              <a:t>Use the handle to submit pipelines and control the lifecycle</a:t>
            </a:r>
          </a:p>
          <a:p>
            <a:pPr marL="158750" indent="0">
              <a:buNone/>
            </a:pPr>
            <a:endParaRPr lang="en-US" dirty="0"/>
          </a:p>
          <a:p>
            <a:pPr marL="158750" indent="0">
              <a:buNone/>
            </a:pPr>
            <a:r>
              <a:rPr lang="en-US" dirty="0"/>
              <a:t>1/ Starting new cluster member in app JVM</a:t>
            </a:r>
          </a:p>
          <a:p>
            <a:pPr marL="457200" indent="-298450">
              <a:buFontTx/>
              <a:buChar char="-"/>
            </a:pPr>
            <a:r>
              <a:rPr lang="en-US" dirty="0"/>
              <a:t>Start instance, </a:t>
            </a:r>
          </a:p>
          <a:p>
            <a:pPr marL="457200" indent="-298450">
              <a:buFontTx/>
              <a:buChar char="-"/>
            </a:pPr>
            <a:endParaRPr lang="en-US" dirty="0"/>
          </a:p>
          <a:p>
            <a:pPr marL="158750" indent="0">
              <a:buFontTx/>
              <a:buNone/>
            </a:pPr>
            <a:r>
              <a:rPr lang="en-US" dirty="0"/>
              <a:t>2/ Connecting to the running server</a:t>
            </a:r>
          </a:p>
          <a:p>
            <a:pPr marL="457200" indent="-298450">
              <a:buFontTx/>
              <a:buChar char="-"/>
            </a:pPr>
            <a:r>
              <a:rPr lang="en-US" dirty="0"/>
              <a:t>Somebody started the cluster, we just connect</a:t>
            </a:r>
          </a:p>
          <a:p>
            <a:pPr marL="457200" indent="-298450">
              <a:buFontTx/>
              <a:buChar char="-"/>
            </a:pPr>
            <a:endParaRPr lang="en-US" dirty="0"/>
          </a:p>
          <a:p>
            <a:pPr marL="457200" indent="-298450">
              <a:buFontTx/>
              <a:buChar char="-"/>
            </a:pPr>
            <a:endParaRPr lang="en-US" dirty="0"/>
          </a:p>
          <a:p>
            <a:pPr marL="457200" indent="-298450">
              <a:buFontTx/>
              <a:buChar char="-"/>
            </a:pPr>
            <a:r>
              <a:rPr lang="en-US" dirty="0"/>
              <a:t>Embedded in process - </a:t>
            </a:r>
            <a:r>
              <a:rPr lang="en-US" b="1" dirty="0"/>
              <a:t>great </a:t>
            </a:r>
            <a:r>
              <a:rPr lang="en-US" dirty="0"/>
              <a:t>for development.</a:t>
            </a:r>
          </a:p>
          <a:p>
            <a:pPr marL="457200" indent="-298450">
              <a:buFontTx/>
              <a:buChar char="-"/>
            </a:pPr>
            <a:endParaRPr lang="en-US" dirty="0"/>
          </a:p>
        </p:txBody>
      </p:sp>
    </p:spTree>
    <p:extLst>
      <p:ext uri="{BB962C8B-B14F-4D97-AF65-F5344CB8AC3E}">
        <p14:creationId xmlns:p14="http://schemas.microsoft.com/office/powerpoint/2010/main" val="1909272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Use cluster handle to start the job</a:t>
            </a:r>
          </a:p>
          <a:p>
            <a:pPr marL="158750" indent="0">
              <a:buNone/>
            </a:pPr>
            <a:endParaRPr lang="en-US" dirty="0"/>
          </a:p>
          <a:p>
            <a:pPr marL="158750" indent="0">
              <a:buNone/>
            </a:pPr>
            <a:r>
              <a:rPr lang="en-US" dirty="0"/>
              <a:t>We’ll block and stop the cluster after the processing is done. </a:t>
            </a:r>
          </a:p>
        </p:txBody>
      </p:sp>
    </p:spTree>
    <p:extLst>
      <p:ext uri="{BB962C8B-B14F-4D97-AF65-F5344CB8AC3E}">
        <p14:creationId xmlns:p14="http://schemas.microsoft.com/office/powerpoint/2010/main" val="4137892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Switch to your IDE</a:t>
            </a:r>
          </a:p>
          <a:p>
            <a:pPr marL="158750" indent="0">
              <a:buNone/>
            </a:pPr>
            <a:endParaRPr lang="en-US" dirty="0"/>
          </a:p>
          <a:p>
            <a:pPr marL="158750" indent="0">
              <a:buNone/>
            </a:pPr>
            <a:r>
              <a:rPr lang="en-US" dirty="0"/>
              <a:t>Implement the </a:t>
            </a:r>
            <a:r>
              <a:rPr lang="en-US" dirty="0" err="1"/>
              <a:t>buildPipeline</a:t>
            </a:r>
            <a:r>
              <a:rPr lang="en-US" dirty="0"/>
              <a:t> </a:t>
            </a:r>
          </a:p>
          <a:p>
            <a:pPr marL="158750" indent="0">
              <a:buNone/>
            </a:pPr>
            <a:endParaRPr lang="en-US" dirty="0"/>
          </a:p>
          <a:p>
            <a:pPr marL="158750" indent="0">
              <a:buNone/>
            </a:pPr>
            <a:r>
              <a:rPr lang="en-US" dirty="0"/>
              <a:t>Detailed instructions are embedded into lab skeleton. </a:t>
            </a:r>
          </a:p>
          <a:p>
            <a:pPr marL="158750" indent="0">
              <a:buNone/>
            </a:pPr>
            <a:endParaRPr lang="en-US" dirty="0"/>
          </a:p>
          <a:p>
            <a:pPr marL="158750" indent="0">
              <a:buNone/>
            </a:pPr>
            <a:r>
              <a:rPr lang="en-US" dirty="0"/>
              <a:t>Allow 25 minutes since this is the first one.</a:t>
            </a:r>
          </a:p>
          <a:p>
            <a:pPr marL="158750" indent="0">
              <a:buNone/>
            </a:pPr>
            <a:endParaRPr lang="en-US" dirty="0"/>
          </a:p>
        </p:txBody>
      </p:sp>
    </p:spTree>
    <p:extLst>
      <p:ext uri="{BB962C8B-B14F-4D97-AF65-F5344CB8AC3E}">
        <p14:creationId xmlns:p14="http://schemas.microsoft.com/office/powerpoint/2010/main" val="38598677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04116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GB" dirty="0"/>
              <a:t>WHY? Fault-tolerant, distributed runtime from ETL pumps</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GB" dirty="0"/>
          </a:p>
          <a:p>
            <a:r>
              <a:rPr lang="en-GB" dirty="0"/>
              <a:t>How to scale: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Transform -&gt; not CPU intensive</a:t>
            </a:r>
          </a:p>
          <a:p>
            <a:pPr lvl="1"/>
            <a:r>
              <a:rPr lang="en-GB" dirty="0"/>
              <a:t>Use distributed data </a:t>
            </a:r>
            <a:r>
              <a:rPr lang="en-GB" dirty="0" err="1"/>
              <a:t>soures</a:t>
            </a:r>
            <a:endParaRPr lang="en-GB" dirty="0"/>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Run in the cluster &gt; data load split between Jet nodes</a:t>
            </a:r>
          </a:p>
          <a:p>
            <a:pPr lvl="2"/>
            <a:r>
              <a:rPr lang="en-GB" dirty="0"/>
              <a:t>Use distributed source - Kafka, HDFS, </a:t>
            </a:r>
            <a:r>
              <a:rPr lang="en-GB" dirty="0" err="1"/>
              <a:t>Hazelcast</a:t>
            </a:r>
            <a:r>
              <a:rPr lang="en-GB" dirty="0"/>
              <a:t> (Kinesis, S3)</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err="1"/>
              <a:t>Manualy</a:t>
            </a:r>
            <a:r>
              <a:rPr lang="en-GB" dirty="0"/>
              <a:t> distribute the files - each node has it’s part</a:t>
            </a:r>
          </a:p>
        </p:txBody>
      </p:sp>
    </p:spTree>
    <p:extLst>
      <p:ext uri="{BB962C8B-B14F-4D97-AF65-F5344CB8AC3E}">
        <p14:creationId xmlns:p14="http://schemas.microsoft.com/office/powerpoint/2010/main" val="36783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8344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Animations</a:t>
            </a:r>
          </a:p>
          <a:p>
            <a:endParaRPr lang="en-US" dirty="0"/>
          </a:p>
          <a:p>
            <a:pPr>
              <a:buFont typeface="+mj-lt"/>
              <a:buAutoNum type="arabicPeriod"/>
            </a:pPr>
            <a:r>
              <a:rPr lang="en-US" dirty="0"/>
              <a:t>Highly-available “stream caching” - watch Kafka, updated cache for fast querying</a:t>
            </a:r>
          </a:p>
        </p:txBody>
      </p:sp>
    </p:spTree>
    <p:extLst>
      <p:ext uri="{BB962C8B-B14F-4D97-AF65-F5344CB8AC3E}">
        <p14:creationId xmlns:p14="http://schemas.microsoft.com/office/powerpoint/2010/main" val="17592690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Time upon return: 130 minutes.</a:t>
            </a:r>
          </a:p>
        </p:txBody>
      </p:sp>
    </p:spTree>
    <p:extLst>
      <p:ext uri="{BB962C8B-B14F-4D97-AF65-F5344CB8AC3E}">
        <p14:creationId xmlns:p14="http://schemas.microsoft.com/office/powerpoint/2010/main" val="2805112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25f7879a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25f7879a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11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s-CZ" sz="1100" b="0" i="0" u="none" strike="noStrike" cap="none" dirty="0">
                <a:solidFill>
                  <a:srgbClr val="000000"/>
                </a:solidFill>
                <a:effectLst/>
                <a:latin typeface="Arial"/>
                <a:ea typeface="Arial"/>
                <a:cs typeface="Arial"/>
                <a:sym typeface="Calibri"/>
              </a:rPr>
              <a:t>Use-</a:t>
            </a:r>
            <a:r>
              <a:rPr lang="cs-CZ" sz="1100" b="0" i="0" u="none" strike="noStrike" cap="none" dirty="0" err="1">
                <a:solidFill>
                  <a:srgbClr val="000000"/>
                </a:solidFill>
                <a:effectLst/>
                <a:latin typeface="Arial"/>
                <a:ea typeface="Arial"/>
                <a:cs typeface="Arial"/>
                <a:sym typeface="Calibri"/>
              </a:rPr>
              <a:t>cases</a:t>
            </a:r>
            <a:r>
              <a:rPr lang="cs-CZ" sz="1100" b="0" i="0" u="none" strike="noStrike" cap="none" dirty="0">
                <a:solidFill>
                  <a:srgbClr val="000000"/>
                </a:solidFill>
                <a:effectLst/>
                <a:latin typeface="Arial"/>
                <a:ea typeface="Arial"/>
                <a:cs typeface="Arial"/>
                <a:sym typeface="Calibri"/>
              </a:rPr>
              <a:t>: </a:t>
            </a:r>
            <a:r>
              <a:rPr lang="cs-CZ" sz="1100" b="0" i="0" u="none" strike="noStrike" cap="none" dirty="0" err="1">
                <a:solidFill>
                  <a:srgbClr val="000000"/>
                </a:solidFill>
                <a:effectLst/>
                <a:latin typeface="Arial"/>
                <a:ea typeface="Arial"/>
                <a:cs typeface="Arial"/>
                <a:sym typeface="Calibri"/>
              </a:rPr>
              <a:t>lookup</a:t>
            </a:r>
            <a:r>
              <a:rPr lang="cs-CZ" sz="1100" b="0" i="0" u="none" strike="noStrike" cap="none" dirty="0">
                <a:solidFill>
                  <a:srgbClr val="000000"/>
                </a:solidFill>
                <a:effectLst/>
                <a:latin typeface="Arial"/>
                <a:ea typeface="Arial"/>
                <a:cs typeface="Arial"/>
                <a:sym typeface="Calibri"/>
              </a:rPr>
              <a:t> </a:t>
            </a:r>
            <a:r>
              <a:rPr lang="cs-CZ" sz="1100" b="0" i="0" u="none" strike="noStrike" cap="none" dirty="0" err="1">
                <a:solidFill>
                  <a:srgbClr val="000000"/>
                </a:solidFill>
                <a:effectLst/>
                <a:latin typeface="Arial"/>
                <a:ea typeface="Arial"/>
                <a:cs typeface="Arial"/>
                <a:sym typeface="Calibri"/>
              </a:rPr>
              <a:t>tables</a:t>
            </a:r>
            <a:r>
              <a:rPr lang="cs-CZ" sz="1100" b="0" i="0" u="none" strike="noStrike" cap="none" dirty="0">
                <a:solidFill>
                  <a:srgbClr val="000000"/>
                </a:solidFill>
                <a:effectLst/>
                <a:latin typeface="Arial"/>
                <a:ea typeface="Arial"/>
                <a:cs typeface="Arial"/>
                <a:sym typeface="Calibri"/>
              </a:rPr>
              <a:t> to </a:t>
            </a:r>
            <a:r>
              <a:rPr lang="cs-CZ" sz="1100" b="0" i="0" u="none" strike="noStrike" cap="none" dirty="0" err="1">
                <a:solidFill>
                  <a:srgbClr val="000000"/>
                </a:solidFill>
                <a:effectLst/>
                <a:latin typeface="Arial"/>
                <a:ea typeface="Arial"/>
                <a:cs typeface="Arial"/>
                <a:sym typeface="Calibri"/>
              </a:rPr>
              <a:t>enrich</a:t>
            </a:r>
            <a:r>
              <a:rPr lang="cs-CZ" sz="1100" b="0" i="0" u="none" strike="noStrike" cap="none" dirty="0">
                <a:solidFill>
                  <a:srgbClr val="000000"/>
                </a:solidFill>
                <a:effectLst/>
                <a:latin typeface="Arial"/>
                <a:ea typeface="Arial"/>
                <a:cs typeface="Arial"/>
                <a:sym typeface="Calibri"/>
              </a:rPr>
              <a:t> </a:t>
            </a:r>
            <a:r>
              <a:rPr lang="cs-CZ" sz="1100" b="0" i="0" u="none" strike="noStrike" cap="none" dirty="0" err="1">
                <a:solidFill>
                  <a:srgbClr val="000000"/>
                </a:solidFill>
                <a:effectLst/>
                <a:latin typeface="Arial"/>
                <a:ea typeface="Arial"/>
                <a:cs typeface="Arial"/>
                <a:sym typeface="Calibri"/>
              </a:rPr>
              <a:t>stream</a:t>
            </a:r>
            <a:r>
              <a:rPr lang="cs-CZ" sz="1100" b="0" i="0" u="none" strike="noStrike" cap="none" dirty="0">
                <a:solidFill>
                  <a:srgbClr val="000000"/>
                </a:solidFill>
                <a:effectLst/>
                <a:latin typeface="Arial"/>
                <a:ea typeface="Arial"/>
                <a:cs typeface="Arial"/>
                <a:sym typeface="Calibri"/>
              </a:rPr>
              <a:t>, </a:t>
            </a:r>
            <a:r>
              <a:rPr lang="cs-CZ" sz="1100" b="0" i="0" u="none" strike="noStrike" cap="none" dirty="0" err="1">
                <a:solidFill>
                  <a:srgbClr val="000000"/>
                </a:solidFill>
                <a:effectLst/>
                <a:latin typeface="Arial"/>
                <a:ea typeface="Arial"/>
                <a:cs typeface="Arial"/>
                <a:sym typeface="Calibri"/>
              </a:rPr>
              <a:t>implementing</a:t>
            </a:r>
            <a:r>
              <a:rPr lang="cs-CZ" sz="1100" b="0" i="0" u="none" strike="noStrike" cap="none" dirty="0">
                <a:solidFill>
                  <a:srgbClr val="000000"/>
                </a:solidFill>
                <a:effectLst/>
                <a:latin typeface="Arial"/>
                <a:ea typeface="Arial"/>
                <a:cs typeface="Arial"/>
                <a:sym typeface="Calibri"/>
              </a:rPr>
              <a:t> </a:t>
            </a:r>
            <a:r>
              <a:rPr lang="cs-CZ" sz="1100" b="0" i="0" u="none" strike="noStrike" cap="none" dirty="0" err="1">
                <a:solidFill>
                  <a:srgbClr val="000000"/>
                </a:solidFill>
                <a:effectLst/>
                <a:latin typeface="Arial"/>
                <a:ea typeface="Arial"/>
                <a:cs typeface="Arial"/>
                <a:sym typeface="Calibri"/>
              </a:rPr>
              <a:t>star</a:t>
            </a:r>
            <a:r>
              <a:rPr lang="cs-CZ" sz="1100" b="0" i="0" u="none" strike="noStrike" cap="none" dirty="0">
                <a:solidFill>
                  <a:srgbClr val="000000"/>
                </a:solidFill>
                <a:effectLst/>
                <a:latin typeface="Arial"/>
                <a:ea typeface="Arial"/>
                <a:cs typeface="Arial"/>
                <a:sym typeface="Calibri"/>
              </a:rPr>
              <a:t> </a:t>
            </a:r>
            <a:r>
              <a:rPr lang="cs-CZ" sz="1100" b="0" i="0" u="none" strike="noStrike" cap="none" dirty="0" err="1">
                <a:solidFill>
                  <a:srgbClr val="000000"/>
                </a:solidFill>
                <a:effectLst/>
                <a:latin typeface="Arial"/>
                <a:ea typeface="Arial"/>
                <a:cs typeface="Arial"/>
                <a:sym typeface="Calibri"/>
              </a:rPr>
              <a:t>schema</a:t>
            </a:r>
            <a:r>
              <a:rPr lang="cs-CZ" sz="1100" b="0" i="0" u="none" strike="noStrike" cap="none" dirty="0">
                <a:solidFill>
                  <a:srgbClr val="000000"/>
                </a:solidFill>
                <a:effectLst/>
                <a:latin typeface="Arial"/>
                <a:ea typeface="Arial"/>
                <a:cs typeface="Arial"/>
                <a:sym typeface="Calibri"/>
              </a:rPr>
              <a:t> (</a:t>
            </a:r>
            <a:r>
              <a:rPr lang="cs-CZ" sz="1100" b="0" i="0" u="none" strike="noStrike" cap="none" dirty="0">
                <a:solidFill>
                  <a:srgbClr val="000000"/>
                </a:solidFill>
                <a:effectLst/>
                <a:latin typeface="Arial"/>
                <a:ea typeface="Arial"/>
                <a:cs typeface="Arial"/>
                <a:sym typeface="Calibri"/>
                <a:hlinkClick r:id="rId3"/>
              </a:rPr>
              <a:t>https://en.wikipedia.org/wiki/Star_schema</a:t>
            </a:r>
            <a:r>
              <a:rPr lang="cs-CZ" sz="1100" b="0" i="0" u="none" strike="noStrike" cap="none" dirty="0">
                <a:solidFill>
                  <a:srgbClr val="000000"/>
                </a:solidFill>
                <a:effectLst/>
                <a:latin typeface="Arial"/>
                <a:ea typeface="Arial"/>
                <a:cs typeface="Arial"/>
                <a:sym typeface="Calibri"/>
              </a:rPr>
              <a:t>) </a:t>
            </a:r>
          </a:p>
          <a:p>
            <a:endParaRPr lang="en-GB" dirty="0"/>
          </a:p>
          <a:p>
            <a:r>
              <a:rPr lang="en-GB" dirty="0"/>
              <a:t>Main stream w/ facts</a:t>
            </a:r>
          </a:p>
          <a:p>
            <a:r>
              <a:rPr lang="en-GB" dirty="0"/>
              <a:t>Dimensions in caches / databases </a:t>
            </a:r>
          </a:p>
          <a:p>
            <a:endParaRPr lang="en-US" dirty="0"/>
          </a:p>
        </p:txBody>
      </p:sp>
    </p:spTree>
    <p:extLst>
      <p:ext uri="{BB962C8B-B14F-4D97-AF65-F5344CB8AC3E}">
        <p14:creationId xmlns:p14="http://schemas.microsoft.com/office/powerpoint/2010/main" val="2715246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GB" dirty="0"/>
              <a:t>Multiple flavours of enrichment, trading-off performance for </a:t>
            </a:r>
            <a:r>
              <a:rPr lang="en-GB" dirty="0" err="1"/>
              <a:t>expressivenes</a:t>
            </a:r>
            <a:endParaRPr lang="en-GB"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err="1"/>
              <a:t>Hazelcast</a:t>
            </a:r>
            <a:r>
              <a:rPr lang="en-US" dirty="0"/>
              <a:t> - in-mem NoSQL. In-mem = constantly fast access. </a:t>
            </a:r>
            <a:r>
              <a:rPr lang="en-US" dirty="0" err="1"/>
              <a:t>Oftern</a:t>
            </a:r>
            <a:r>
              <a:rPr lang="en-US" dirty="0"/>
              <a:t> used for caching. Distributed.</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Start Jet, you get IMDG</a:t>
            </a:r>
          </a:p>
          <a:p>
            <a:endParaRPr lang="en-US" dirty="0"/>
          </a:p>
        </p:txBody>
      </p:sp>
    </p:spTree>
    <p:extLst>
      <p:ext uri="{BB962C8B-B14F-4D97-AF65-F5344CB8AC3E}">
        <p14:creationId xmlns:p14="http://schemas.microsoft.com/office/powerpoint/2010/main" val="3458870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err="1"/>
              <a:t>mapUsingImap</a:t>
            </a:r>
            <a:r>
              <a:rPr lang="en-US" dirty="0"/>
              <a:t> on the Pipeline API</a:t>
            </a:r>
          </a:p>
          <a:p>
            <a:r>
              <a:rPr lang="en-US" dirty="0"/>
              <a:t>Uses distributed cache of </a:t>
            </a:r>
            <a:r>
              <a:rPr lang="en-US" dirty="0" err="1"/>
              <a:t>Hazelcast</a:t>
            </a:r>
            <a:endParaRPr lang="en-US" dirty="0"/>
          </a:p>
          <a:p>
            <a:pPr lvl="1"/>
            <a:endParaRPr lang="en-US" dirty="0"/>
          </a:p>
          <a:p>
            <a:r>
              <a:rPr lang="en-US" dirty="0"/>
              <a:t>Again - declarative. You declare how, Jet orchestrates the calls.</a:t>
            </a:r>
          </a:p>
        </p:txBody>
      </p:sp>
    </p:spTree>
    <p:extLst>
      <p:ext uri="{BB962C8B-B14F-4D97-AF65-F5344CB8AC3E}">
        <p14:creationId xmlns:p14="http://schemas.microsoft.com/office/powerpoint/2010/main" val="2286129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Lab contains the trade generator - </a:t>
            </a:r>
            <a:r>
              <a:rPr lang="en-US" dirty="0" err="1"/>
              <a:t>sources.Trade</a:t>
            </a:r>
            <a:endParaRPr lang="en-US" dirty="0"/>
          </a:p>
          <a:p>
            <a:r>
              <a:rPr lang="en-US" dirty="0"/>
              <a:t>20 min</a:t>
            </a:r>
          </a:p>
        </p:txBody>
      </p:sp>
    </p:spTree>
    <p:extLst>
      <p:ext uri="{BB962C8B-B14F-4D97-AF65-F5344CB8AC3E}">
        <p14:creationId xmlns:p14="http://schemas.microsoft.com/office/powerpoint/2010/main" val="424512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Animation adds note re: stopping lab 1. Explain why you need to do this.</a:t>
            </a:r>
          </a:p>
          <a:p>
            <a:endParaRPr lang="en-US" dirty="0"/>
          </a:p>
          <a:p>
            <a:r>
              <a:rPr lang="en-US" dirty="0"/>
              <a:t>Lab contains the trade generator - </a:t>
            </a:r>
            <a:r>
              <a:rPr lang="en-US" dirty="0" err="1"/>
              <a:t>sources.Trade</a:t>
            </a:r>
            <a:endParaRPr lang="en-US" dirty="0"/>
          </a:p>
          <a:p>
            <a:endParaRPr lang="en-US" dirty="0"/>
          </a:p>
          <a:p>
            <a:r>
              <a:rPr lang="en-US" dirty="0"/>
              <a:t>Cache and Job - two standalone services in a cluster</a:t>
            </a:r>
          </a:p>
        </p:txBody>
      </p:sp>
    </p:spTree>
    <p:extLst>
      <p:ext uri="{BB962C8B-B14F-4D97-AF65-F5344CB8AC3E}">
        <p14:creationId xmlns:p14="http://schemas.microsoft.com/office/powerpoint/2010/main" val="4845889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How to scale</a:t>
            </a:r>
          </a:p>
          <a:p>
            <a:pPr lvl="1"/>
            <a:r>
              <a:rPr lang="en-GB" dirty="0"/>
              <a:t>Cache distributed (not replicated), collocate stream with the cache partitions it needs -&gt; data locality</a:t>
            </a:r>
          </a:p>
          <a:p>
            <a:pPr lvl="1"/>
            <a:r>
              <a:rPr lang="en-GB" dirty="0"/>
              <a:t>Async lookup - increases latency but keeps throughput</a:t>
            </a:r>
          </a:p>
        </p:txBody>
      </p:sp>
    </p:spTree>
    <p:extLst>
      <p:ext uri="{BB962C8B-B14F-4D97-AF65-F5344CB8AC3E}">
        <p14:creationId xmlns:p14="http://schemas.microsoft.com/office/powerpoint/2010/main" val="1717664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Demo </a:t>
            </a:r>
            <a:r>
              <a:rPr lang="en-GB" dirty="0" err="1"/>
              <a:t>OpenTTD</a:t>
            </a:r>
            <a:endParaRPr lang="en-GB" dirty="0"/>
          </a:p>
          <a:p>
            <a:r>
              <a:rPr lang="en-GB" dirty="0"/>
              <a:t>C++ client (possibly many of them)</a:t>
            </a:r>
          </a:p>
          <a:p>
            <a:r>
              <a:rPr lang="en-GB" dirty="0"/>
              <a:t>Messaging </a:t>
            </a:r>
          </a:p>
          <a:p>
            <a:pPr lvl="1"/>
            <a:r>
              <a:rPr lang="en-GB" dirty="0"/>
              <a:t>In-mem buffer, partitioned, partitioned / distributed for performance (each game instance uses it’s own partition)</a:t>
            </a:r>
          </a:p>
          <a:p>
            <a:pPr lvl="1"/>
            <a:r>
              <a:rPr lang="en-GB" dirty="0"/>
              <a:t>In-mem K-V storage (distributed)</a:t>
            </a:r>
          </a:p>
          <a:p>
            <a:r>
              <a:rPr lang="en-GB" dirty="0"/>
              <a:t>Event Listener</a:t>
            </a:r>
          </a:p>
          <a:p>
            <a:r>
              <a:rPr lang="en-GB" dirty="0"/>
              <a:t>Stream processing</a:t>
            </a:r>
          </a:p>
        </p:txBody>
      </p:sp>
    </p:spTree>
    <p:extLst>
      <p:ext uri="{BB962C8B-B14F-4D97-AF65-F5344CB8AC3E}">
        <p14:creationId xmlns:p14="http://schemas.microsoft.com/office/powerpoint/2010/main" val="1184288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559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25f7879a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25f7879a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10191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far - stateless processors. Items processed one by one, independently. </a:t>
            </a:r>
          </a:p>
          <a:p>
            <a:endParaRPr lang="en-GB" dirty="0"/>
          </a:p>
          <a:p>
            <a:r>
              <a:rPr lang="en-GB" dirty="0" err="1"/>
              <a:t>Statefull</a:t>
            </a:r>
            <a:r>
              <a:rPr lang="en-GB" dirty="0"/>
              <a:t> - Aggregator carries the state between processing two items </a:t>
            </a:r>
          </a:p>
          <a:p>
            <a:endParaRPr lang="en-GB" dirty="0"/>
          </a:p>
          <a:p>
            <a:r>
              <a:rPr lang="en-GB" dirty="0"/>
              <a:t>Aggregation: typical stateful operation</a:t>
            </a:r>
          </a:p>
          <a:p>
            <a:endParaRPr lang="en-GB" dirty="0"/>
          </a:p>
          <a:p>
            <a:pPr marL="387350" indent="-228600" rtl="0" fontAlgn="base">
              <a:buAutoNum type="arabicParenR"/>
            </a:pPr>
            <a:r>
              <a:rPr lang="en-US" dirty="0"/>
              <a:t>Concerns</a:t>
            </a:r>
          </a:p>
          <a:p>
            <a:pPr marL="914400" lvl="1" indent="-298450" rtl="0" fontAlgn="base"/>
            <a:r>
              <a:rPr lang="en-US" dirty="0"/>
              <a:t>Bounding the scope</a:t>
            </a:r>
          </a:p>
          <a:p>
            <a:pPr marL="914400" lvl="1" indent="-298450" rtl="0" fontAlgn="base"/>
            <a:r>
              <a:rPr lang="en-US" dirty="0"/>
              <a:t>grouping</a:t>
            </a:r>
          </a:p>
          <a:p>
            <a:endParaRPr lang="en-GB" dirty="0"/>
          </a:p>
        </p:txBody>
      </p:sp>
    </p:spTree>
    <p:extLst>
      <p:ext uri="{BB962C8B-B14F-4D97-AF65-F5344CB8AC3E}">
        <p14:creationId xmlns:p14="http://schemas.microsoft.com/office/powerpoint/2010/main" val="15973576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 sz="1100" b="0" i="0" u="none" strike="noStrike" cap="none" dirty="0">
                <a:solidFill>
                  <a:srgbClr val="000000"/>
                </a:solidFill>
                <a:effectLst/>
                <a:latin typeface="Arial"/>
                <a:ea typeface="Arial"/>
                <a:cs typeface="Arial"/>
                <a:sym typeface="Calibri"/>
              </a:rPr>
              <a:t>Continuous data</a:t>
            </a:r>
          </a:p>
          <a:p>
            <a:pPr marL="457200" indent="-298450"/>
            <a:r>
              <a:rPr lang="en" sz="1100" b="0" i="0" u="none" strike="noStrike" cap="none" dirty="0">
                <a:solidFill>
                  <a:srgbClr val="000000"/>
                </a:solidFill>
                <a:effectLst/>
                <a:latin typeface="Arial"/>
                <a:ea typeface="Arial"/>
                <a:cs typeface="Arial"/>
                <a:sym typeface="Calibri"/>
              </a:rPr>
              <a:t>In the most general case, the state of stateful transformations  is affected by all the records observed in the stream, and all the ingested records are involved in the computation. However, we’re mostly interested in something like "stats for last 30 seconds" instead of "stats since streaming app was started" (remember: the stream is generally infinite). This is where the concept of windowing enters the picture — it meaningfully bounds the scope of the  aggregation. </a:t>
            </a:r>
          </a:p>
          <a:p>
            <a:pPr marL="457200" indent="-298450"/>
            <a:r>
              <a:rPr lang="en" sz="1100" b="0" i="0" u="none" strike="noStrike" cap="none" dirty="0">
                <a:solidFill>
                  <a:srgbClr val="000000"/>
                </a:solidFill>
                <a:effectLst/>
                <a:latin typeface="Arial"/>
                <a:ea typeface="Arial"/>
                <a:cs typeface="Arial"/>
                <a:sym typeface="Calibri"/>
              </a:rPr>
              <a:t>When to provide the result. This is not the same as the input window. You could opt to</a:t>
            </a:r>
          </a:p>
          <a:p>
            <a:pPr marL="914400" lvl="1" indent="-298450"/>
            <a:r>
              <a:rPr lang="en" sz="1100" b="0" i="0" u="none" strike="noStrike" cap="none" dirty="0">
                <a:solidFill>
                  <a:srgbClr val="000000"/>
                </a:solidFill>
                <a:effectLst/>
                <a:latin typeface="Arial"/>
                <a:ea typeface="Arial"/>
                <a:cs typeface="Arial"/>
                <a:sym typeface="Calibri"/>
              </a:rPr>
              <a:t>every time the result is updated,</a:t>
            </a:r>
          </a:p>
          <a:p>
            <a:pPr marL="914400" lvl="1" indent="-298450"/>
            <a:r>
              <a:rPr lang="en" sz="1100" b="0" i="0" u="none" strike="noStrike" cap="none" dirty="0">
                <a:solidFill>
                  <a:srgbClr val="000000"/>
                </a:solidFill>
                <a:effectLst/>
                <a:latin typeface="Arial"/>
                <a:ea typeface="Arial"/>
                <a:cs typeface="Arial"/>
                <a:sym typeface="Calibri"/>
              </a:rPr>
              <a:t>all the data within the defined scope/window is processed,</a:t>
            </a:r>
          </a:p>
          <a:p>
            <a:pPr marL="914400" lvl="1" indent="-298450"/>
            <a:r>
              <a:rPr lang="en-US" sz="1100" b="0" i="0" u="none" strike="noStrike" cap="none" dirty="0">
                <a:solidFill>
                  <a:srgbClr val="000000"/>
                </a:solidFill>
                <a:effectLst/>
                <a:latin typeface="Arial"/>
                <a:ea typeface="Arial"/>
                <a:cs typeface="Arial"/>
                <a:sym typeface="Calibri"/>
              </a:rPr>
              <a:t>O</a:t>
            </a:r>
            <a:r>
              <a:rPr lang="en" sz="1100" b="0" i="0" u="none" strike="noStrike" cap="none" dirty="0">
                <a:solidFill>
                  <a:srgbClr val="000000"/>
                </a:solidFill>
                <a:effectLst/>
                <a:latin typeface="Arial"/>
                <a:ea typeface="Arial"/>
                <a:cs typeface="Arial"/>
                <a:sym typeface="Calibri"/>
              </a:rPr>
              <a:t>r at specific intervals. </a:t>
            </a:r>
          </a:p>
          <a:p>
            <a:pPr marL="457200" lvl="0" indent="-298450"/>
            <a:r>
              <a:rPr lang="en" sz="1100" b="0" i="0" u="none" strike="noStrike" cap="none" dirty="0">
                <a:solidFill>
                  <a:srgbClr val="000000"/>
                </a:solidFill>
                <a:effectLst/>
                <a:latin typeface="Arial"/>
                <a:ea typeface="Arial"/>
                <a:cs typeface="Arial"/>
                <a:sym typeface="Calibri"/>
              </a:rPr>
              <a:t>Continuous programming model! Not there in batch systems.</a:t>
            </a:r>
          </a:p>
          <a:p>
            <a:pPr marL="158750" indent="0">
              <a:buNone/>
            </a:pPr>
            <a:endParaRPr lang="en-GB" dirty="0"/>
          </a:p>
          <a:p>
            <a:pPr marL="158750" indent="0">
              <a:buNone/>
            </a:pPr>
            <a:endParaRPr lang="en-US" dirty="0"/>
          </a:p>
        </p:txBody>
      </p:sp>
    </p:spTree>
    <p:extLst>
      <p:ext uri="{BB962C8B-B14F-4D97-AF65-F5344CB8AC3E}">
        <p14:creationId xmlns:p14="http://schemas.microsoft.com/office/powerpoint/2010/main" val="5207828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Rolling </a:t>
            </a:r>
            <a:r>
              <a:rPr lang="en-GB" dirty="0" err="1"/>
              <a:t>aggreg</a:t>
            </a:r>
            <a:r>
              <a:rPr lang="en-GB" dirty="0"/>
              <a:t> </a:t>
            </a:r>
          </a:p>
          <a:p>
            <a:pPr lvl="1"/>
            <a:r>
              <a:rPr lang="en-GB" dirty="0"/>
              <a:t>Maximum temperature observed</a:t>
            </a:r>
          </a:p>
          <a:p>
            <a:r>
              <a:rPr lang="en-GB" dirty="0"/>
              <a:t>Windowed </a:t>
            </a:r>
            <a:r>
              <a:rPr lang="en-GB" dirty="0" err="1"/>
              <a:t>agg</a:t>
            </a:r>
            <a:r>
              <a:rPr lang="en-GB" dirty="0"/>
              <a:t> </a:t>
            </a:r>
          </a:p>
          <a:p>
            <a:pPr lvl="1"/>
            <a:r>
              <a:rPr lang="en-GB" dirty="0"/>
              <a:t>Slice the stream, give results when slice is completely processed</a:t>
            </a:r>
          </a:p>
          <a:p>
            <a:pPr lvl="1"/>
            <a:r>
              <a:rPr lang="en-GB" dirty="0"/>
              <a:t>How much money we made in last hour? Sum of trades </a:t>
            </a:r>
          </a:p>
          <a:p>
            <a:pPr lvl="0"/>
            <a:r>
              <a:rPr lang="en-GB" dirty="0" err="1"/>
              <a:t>Eary</a:t>
            </a:r>
            <a:r>
              <a:rPr lang="en-GB" dirty="0"/>
              <a:t> results</a:t>
            </a:r>
          </a:p>
          <a:p>
            <a:pPr lvl="1"/>
            <a:r>
              <a:rPr lang="en-GB" dirty="0"/>
              <a:t>As before</a:t>
            </a:r>
          </a:p>
          <a:p>
            <a:pPr lvl="1"/>
            <a:r>
              <a:rPr lang="en-GB" dirty="0"/>
              <a:t>Give us results so far</a:t>
            </a:r>
          </a:p>
          <a:p>
            <a:pPr lvl="1"/>
            <a:endParaRPr lang="en-GB" dirty="0"/>
          </a:p>
        </p:txBody>
      </p:sp>
    </p:spTree>
    <p:extLst>
      <p:ext uri="{BB962C8B-B14F-4D97-AF65-F5344CB8AC3E}">
        <p14:creationId xmlns:p14="http://schemas.microsoft.com/office/powerpoint/2010/main" val="23643260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Aggregations declared in two steps</a:t>
            </a:r>
          </a:p>
          <a:p>
            <a:r>
              <a:rPr lang="en-GB" dirty="0"/>
              <a:t>1 - Bound the data (scope, frequency)</a:t>
            </a:r>
          </a:p>
          <a:p>
            <a:r>
              <a:rPr lang="en-GB" dirty="0"/>
              <a:t>2 - plug in the </a:t>
            </a:r>
            <a:r>
              <a:rPr lang="en-GB" dirty="0" err="1"/>
              <a:t>aggreg</a:t>
            </a:r>
            <a:r>
              <a:rPr lang="en-GB" dirty="0"/>
              <a:t> operation. Those are reusable!</a:t>
            </a:r>
          </a:p>
          <a:p>
            <a:endParaRPr lang="en-GB" dirty="0"/>
          </a:p>
          <a:p>
            <a:r>
              <a:rPr lang="en-GB" dirty="0"/>
              <a:t>Rolling aggregate - show in table</a:t>
            </a:r>
          </a:p>
        </p:txBody>
      </p:sp>
    </p:spTree>
    <p:extLst>
      <p:ext uri="{BB962C8B-B14F-4D97-AF65-F5344CB8AC3E}">
        <p14:creationId xmlns:p14="http://schemas.microsoft.com/office/powerpoint/2010/main" val="42880388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Only 15 minutes</a:t>
            </a:r>
          </a:p>
        </p:txBody>
      </p:sp>
    </p:spTree>
    <p:extLst>
      <p:ext uri="{BB962C8B-B14F-4D97-AF65-F5344CB8AC3E}">
        <p14:creationId xmlns:p14="http://schemas.microsoft.com/office/powerpoint/2010/main" val="4029254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cs typeface="Arial"/>
                <a:sym typeface="Calibri"/>
              </a:rPr>
              <a:t>Animation</a:t>
            </a:r>
          </a:p>
          <a:p>
            <a:pPr marL="158750" indent="0" rtl="0">
              <a:buNone/>
            </a:pPr>
            <a:endParaRPr lang="en-US" sz="1100" b="0" i="0" u="none" strike="noStrike" cap="none" dirty="0">
              <a:solidFill>
                <a:srgbClr val="000000"/>
              </a:solidFill>
              <a:effectLst/>
              <a:latin typeface="Arial"/>
              <a:cs typeface="Arial"/>
              <a:sym typeface="Calibri"/>
            </a:endParaRPr>
          </a:p>
          <a:p>
            <a:pPr marL="158750" indent="0" rtl="0">
              <a:buNone/>
            </a:pPr>
            <a:r>
              <a:rPr lang="en-US" sz="1100" b="0" i="0" u="none" strike="noStrike" cap="none" dirty="0">
                <a:solidFill>
                  <a:srgbClr val="000000"/>
                </a:solidFill>
                <a:effectLst/>
                <a:latin typeface="Arial"/>
                <a:cs typeface="Arial"/>
                <a:sym typeface="Calibri"/>
              </a:rPr>
              <a:t>Scope = slices</a:t>
            </a:r>
          </a:p>
          <a:p>
            <a:pPr marL="158750" indent="0" rtl="0">
              <a:buNone/>
            </a:pPr>
            <a:r>
              <a:rPr lang="en-US" sz="1100" b="0" i="0" u="none" strike="noStrike" cap="none" dirty="0">
                <a:solidFill>
                  <a:srgbClr val="000000"/>
                </a:solidFill>
                <a:effectLst/>
                <a:latin typeface="Arial"/>
                <a:cs typeface="Arial"/>
                <a:sym typeface="Calibri"/>
              </a:rPr>
              <a:t>How to slice infinite stream?</a:t>
            </a:r>
          </a:p>
          <a:p>
            <a:pPr marL="158750" indent="0" rtl="0">
              <a:buNone/>
            </a:pPr>
            <a:r>
              <a:rPr lang="en-US" sz="1100" b="0" i="0" u="none" strike="noStrike" cap="none" dirty="0">
                <a:solidFill>
                  <a:srgbClr val="000000"/>
                </a:solidFill>
                <a:effectLst/>
                <a:latin typeface="Arial"/>
                <a:cs typeface="Arial"/>
                <a:sym typeface="Calibri"/>
              </a:rPr>
              <a:t>Usually defined by time as streaming data are timestamped events.</a:t>
            </a:r>
          </a:p>
          <a:p>
            <a:pPr marL="158750" indent="0" rtl="0">
              <a:buNone/>
            </a:pPr>
            <a:endParaRPr lang="en-US" sz="1100" b="0" i="0" u="none" strike="noStrike" cap="none" dirty="0">
              <a:solidFill>
                <a:srgbClr val="000000"/>
              </a:solidFill>
              <a:effectLst/>
              <a:latin typeface="Arial"/>
              <a:cs typeface="Arial"/>
              <a:sym typeface="Calibri"/>
            </a:endParaRPr>
          </a:p>
          <a:p>
            <a:pPr marL="387350" indent="-228600" rtl="0">
              <a:buAutoNum type="arabicParenR"/>
            </a:pPr>
            <a:r>
              <a:rPr lang="en-US" sz="1100" b="0" i="0" u="none" strike="noStrike" cap="none" dirty="0">
                <a:solidFill>
                  <a:srgbClr val="000000"/>
                </a:solidFill>
                <a:effectLst/>
                <a:latin typeface="Arial"/>
                <a:cs typeface="Arial"/>
                <a:sym typeface="Calibri"/>
              </a:rPr>
              <a:t>Tumbling windows: windows in series, no overlap, same size. “result for time 0-1”, “result for time 1-2”, etc.</a:t>
            </a:r>
          </a:p>
          <a:p>
            <a:pPr marL="387350" indent="-228600" rtl="0">
              <a:buAutoNum type="arabicParenR"/>
            </a:pPr>
            <a:r>
              <a:rPr lang="en-US" sz="1100" b="0" i="0" u="none" strike="noStrike" cap="none" dirty="0">
                <a:solidFill>
                  <a:srgbClr val="000000"/>
                </a:solidFill>
                <a:effectLst/>
                <a:latin typeface="Arial"/>
                <a:cs typeface="Arial"/>
                <a:sym typeface="Calibri"/>
              </a:rPr>
              <a:t>Sliding windows: windows in series, same size, but stepping by offset and overlapping </a:t>
            </a:r>
          </a:p>
          <a:p>
            <a:pPr marL="914400" lvl="1" indent="-298450" rtl="0"/>
            <a:r>
              <a:rPr lang="en-US" sz="1100" b="0" i="0" u="none" strike="noStrike" cap="none" dirty="0">
                <a:solidFill>
                  <a:srgbClr val="000000"/>
                </a:solidFill>
                <a:effectLst/>
                <a:latin typeface="Arial"/>
                <a:cs typeface="Arial"/>
                <a:sym typeface="Calibri"/>
              </a:rPr>
              <a:t>Typical step value is 1% of window size</a:t>
            </a:r>
          </a:p>
          <a:p>
            <a:pPr marL="914400" lvl="1" indent="-298450" rtl="0"/>
            <a:r>
              <a:rPr lang="en-US" sz="1100" b="0" i="0" u="none" strike="noStrike" cap="none" dirty="0">
                <a:solidFill>
                  <a:srgbClr val="000000"/>
                </a:solidFill>
                <a:effectLst/>
                <a:latin typeface="Arial"/>
                <a:cs typeface="Arial"/>
                <a:sym typeface="Calibri"/>
              </a:rPr>
              <a:t>HZ outputs every time window slides. Ex: 1 second window gives 10 millisecond step. So results are 0:00-1:00, 0:10-1:10, etc.</a:t>
            </a:r>
          </a:p>
          <a:p>
            <a:pPr marL="387350" indent="-228600" rtl="0">
              <a:buAutoNum type="arabicParenR"/>
            </a:pPr>
            <a:endParaRPr lang="en-US" sz="1100" b="0" i="0" u="none" strike="noStrike" cap="none" dirty="0">
              <a:solidFill>
                <a:srgbClr val="000000"/>
              </a:solidFill>
              <a:effectLst/>
              <a:latin typeface="Arial"/>
              <a:cs typeface="Arial"/>
              <a:sym typeface="Calibri"/>
            </a:endParaRPr>
          </a:p>
          <a:p>
            <a:pPr marL="158750" indent="0" rtl="0">
              <a:buNone/>
            </a:pPr>
            <a:r>
              <a:rPr lang="en-US" sz="1100" b="0" i="0" u="none" strike="noStrike" cap="none" dirty="0">
                <a:solidFill>
                  <a:srgbClr val="000000"/>
                </a:solidFill>
                <a:effectLst/>
                <a:latin typeface="Arial"/>
                <a:cs typeface="Arial"/>
                <a:sym typeface="Calibri"/>
              </a:rPr>
              <a:t>Tumbling x Sliding</a:t>
            </a:r>
          </a:p>
          <a:p>
            <a:pPr marL="158750" indent="0" rtl="0">
              <a:buNone/>
            </a:pPr>
            <a:r>
              <a:rPr lang="en-US" sz="1100" b="0" i="0" u="none" strike="noStrike" cap="none" dirty="0">
                <a:solidFill>
                  <a:srgbClr val="000000"/>
                </a:solidFill>
                <a:effectLst/>
                <a:latin typeface="Arial"/>
                <a:cs typeface="Arial"/>
                <a:sym typeface="Calibri"/>
              </a:rPr>
              <a:t>- Tumbling Aggregate data from 10 to 11, then from 11 to 12</a:t>
            </a:r>
          </a:p>
          <a:p>
            <a:pPr marL="158750" indent="0" rtl="0">
              <a:buNone/>
            </a:pPr>
            <a:r>
              <a:rPr lang="en-US" sz="1100" b="0" i="0" u="none" strike="noStrike" cap="none" dirty="0">
                <a:solidFill>
                  <a:srgbClr val="000000"/>
                </a:solidFill>
                <a:effectLst/>
                <a:latin typeface="Arial"/>
                <a:cs typeface="Arial"/>
                <a:sym typeface="Calibri"/>
              </a:rPr>
              <a:t>- Sliding: aggregate data from last hour, the hour slides with time, step = granularity</a:t>
            </a:r>
          </a:p>
          <a:p>
            <a:pPr marL="158750" indent="0" rtl="0">
              <a:buNone/>
            </a:pPr>
            <a:endParaRPr lang="en-US" sz="1100" b="0" i="0" u="none" strike="noStrike" cap="none" dirty="0">
              <a:solidFill>
                <a:srgbClr val="000000"/>
              </a:solidFill>
              <a:effectLst/>
              <a:latin typeface="Arial"/>
              <a:cs typeface="Arial"/>
              <a:sym typeface="Calibri"/>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100" b="0" i="0" u="none" strike="noStrike" cap="none" dirty="0">
                <a:solidFill>
                  <a:srgbClr val="000000"/>
                </a:solidFill>
                <a:effectLst/>
                <a:latin typeface="Arial"/>
                <a:cs typeface="Arial"/>
                <a:sym typeface="Calibri"/>
              </a:rPr>
              <a:t>3) Session: based on inactivity timeout. Window opens when activity starts, closes when activity ceases + set idle timeout value</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cs-CZ" sz="1100" b="0" i="0" u="none" strike="noStrike" cap="none" dirty="0">
                <a:solidFill>
                  <a:srgbClr val="000000"/>
                </a:solidFill>
                <a:effectLst/>
                <a:latin typeface="Arial"/>
                <a:ea typeface="Arial"/>
                <a:cs typeface="Arial"/>
                <a:sym typeface="Arial"/>
              </a:rPr>
              <a:t>In a session </a:t>
            </a:r>
            <a:r>
              <a:rPr lang="cs-CZ" sz="1100" b="0" i="0" u="none" strike="noStrike" cap="none" dirty="0" err="1">
                <a:solidFill>
                  <a:srgbClr val="000000"/>
                </a:solidFill>
                <a:effectLst/>
                <a:latin typeface="Arial"/>
                <a:ea typeface="Arial"/>
                <a:cs typeface="Arial"/>
                <a:sym typeface="Arial"/>
              </a:rPr>
              <a:t>window</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the</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items</a:t>
            </a:r>
            <a:r>
              <a:rPr lang="cs-CZ" sz="1100" b="0" i="0" u="none" strike="noStrike" cap="none" dirty="0">
                <a:solidFill>
                  <a:srgbClr val="000000"/>
                </a:solidFill>
                <a:effectLst/>
                <a:latin typeface="Arial"/>
                <a:ea typeface="Arial"/>
                <a:cs typeface="Arial"/>
                <a:sym typeface="Arial"/>
              </a:rPr>
              <a:t> are </a:t>
            </a:r>
            <a:r>
              <a:rPr lang="cs-CZ" sz="1100" b="0" i="0" u="none" strike="noStrike" cap="none" dirty="0" err="1">
                <a:solidFill>
                  <a:srgbClr val="000000"/>
                </a:solidFill>
                <a:effectLst/>
                <a:latin typeface="Arial"/>
                <a:ea typeface="Arial"/>
                <a:cs typeface="Arial"/>
                <a:sym typeface="Arial"/>
              </a:rPr>
              <a:t>grouped</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into</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variable</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size</a:t>
            </a:r>
            <a:r>
              <a:rPr lang="cs-CZ" sz="1100" b="0" i="0" u="none" strike="noStrike" cap="none" dirty="0">
                <a:solidFill>
                  <a:srgbClr val="000000"/>
                </a:solidFill>
                <a:effectLst/>
                <a:latin typeface="Arial"/>
                <a:ea typeface="Arial"/>
                <a:cs typeface="Arial"/>
                <a:sym typeface="Arial"/>
              </a:rPr>
              <a:t>, * non-</a:t>
            </a:r>
            <a:r>
              <a:rPr lang="cs-CZ" sz="1100" b="0" i="0" u="none" strike="noStrike" cap="none" dirty="0" err="1">
                <a:solidFill>
                  <a:srgbClr val="000000"/>
                </a:solidFill>
                <a:effectLst/>
                <a:latin typeface="Arial"/>
                <a:ea typeface="Arial"/>
                <a:cs typeface="Arial"/>
                <a:sym typeface="Arial"/>
              </a:rPr>
              <a:t>overlapping</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windows</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which</a:t>
            </a:r>
            <a:r>
              <a:rPr lang="cs-CZ" sz="1100" b="0" i="0" u="none" strike="noStrike" cap="none" dirty="0">
                <a:solidFill>
                  <a:srgbClr val="000000"/>
                </a:solidFill>
                <a:effectLst/>
                <a:latin typeface="Arial"/>
                <a:ea typeface="Arial"/>
                <a:cs typeface="Arial"/>
                <a:sym typeface="Arial"/>
              </a:rPr>
              <a:t> are </a:t>
            </a:r>
            <a:r>
              <a:rPr lang="cs-CZ" sz="1100" b="0" i="0" u="none" strike="noStrike" cap="none" dirty="0" err="1">
                <a:solidFill>
                  <a:srgbClr val="000000"/>
                </a:solidFill>
                <a:effectLst/>
                <a:latin typeface="Arial"/>
                <a:ea typeface="Arial"/>
                <a:cs typeface="Arial"/>
                <a:sym typeface="Arial"/>
              </a:rPr>
              <a:t>formed</a:t>
            </a:r>
            <a:r>
              <a:rPr lang="cs-CZ" sz="1100" b="0" i="0" u="none" strike="noStrike" cap="none" dirty="0">
                <a:solidFill>
                  <a:srgbClr val="000000"/>
                </a:solidFill>
                <a:effectLst/>
                <a:latin typeface="Arial"/>
                <a:ea typeface="Arial"/>
                <a:cs typeface="Arial"/>
                <a:sym typeface="Arial"/>
              </a:rPr>
              <a:t> by </a:t>
            </a:r>
            <a:r>
              <a:rPr lang="cs-CZ" sz="1100" b="0" i="0" u="none" strike="noStrike" cap="none" dirty="0" err="1">
                <a:solidFill>
                  <a:srgbClr val="000000"/>
                </a:solidFill>
                <a:effectLst/>
                <a:latin typeface="Arial"/>
                <a:ea typeface="Arial"/>
                <a:cs typeface="Arial"/>
                <a:sym typeface="Arial"/>
              </a:rPr>
              <a:t>periods</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of</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activity</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followed</a:t>
            </a:r>
            <a:r>
              <a:rPr lang="cs-CZ" sz="1100" b="0" i="0" u="none" strike="noStrike" cap="none" dirty="0">
                <a:solidFill>
                  <a:srgbClr val="000000"/>
                </a:solidFill>
                <a:effectLst/>
                <a:latin typeface="Arial"/>
                <a:ea typeface="Arial"/>
                <a:cs typeface="Arial"/>
                <a:sym typeface="Arial"/>
              </a:rPr>
              <a:t> * by </a:t>
            </a:r>
            <a:r>
              <a:rPr lang="cs-CZ" sz="1100" b="0" i="0" u="none" strike="noStrike" cap="none" dirty="0" err="1">
                <a:solidFill>
                  <a:srgbClr val="000000"/>
                </a:solidFill>
                <a:effectLst/>
                <a:latin typeface="Arial"/>
                <a:ea typeface="Arial"/>
                <a:cs typeface="Arial"/>
                <a:sym typeface="Arial"/>
              </a:rPr>
              <a:t>inactivity</a:t>
            </a:r>
            <a:r>
              <a:rPr lang="cs-CZ" sz="1100" b="0" i="0" u="none" strike="noStrike" cap="none" dirty="0">
                <a:solidFill>
                  <a:srgbClr val="000000"/>
                </a:solidFill>
                <a:effectLst/>
                <a:latin typeface="Arial"/>
                <a:ea typeface="Arial"/>
                <a:cs typeface="Arial"/>
                <a:sym typeface="Arial"/>
              </a:rPr>
              <a:t>. A session </a:t>
            </a:r>
            <a:r>
              <a:rPr lang="cs-CZ" sz="1100" b="0" i="0" u="none" strike="noStrike" cap="none" dirty="0" err="1">
                <a:solidFill>
                  <a:srgbClr val="000000"/>
                </a:solidFill>
                <a:effectLst/>
                <a:latin typeface="Arial"/>
                <a:ea typeface="Arial"/>
                <a:cs typeface="Arial"/>
                <a:sym typeface="Arial"/>
              </a:rPr>
              <a:t>window</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is</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kept</a:t>
            </a:r>
            <a:r>
              <a:rPr lang="cs-CZ" sz="1100" b="0" i="0" u="none" strike="noStrike" cap="none" dirty="0">
                <a:solidFill>
                  <a:srgbClr val="000000"/>
                </a:solidFill>
                <a:effectLst/>
                <a:latin typeface="Arial"/>
                <a:ea typeface="Arial"/>
                <a:cs typeface="Arial"/>
                <a:sym typeface="Arial"/>
              </a:rPr>
              <a:t> open as long as </a:t>
            </a:r>
            <a:r>
              <a:rPr lang="cs-CZ" sz="1100" b="0" i="0" u="none" strike="noStrike" cap="none" dirty="0" err="1">
                <a:solidFill>
                  <a:srgbClr val="000000"/>
                </a:solidFill>
                <a:effectLst/>
                <a:latin typeface="Arial"/>
                <a:ea typeface="Arial"/>
                <a:cs typeface="Arial"/>
                <a:sym typeface="Arial"/>
              </a:rPr>
              <a:t>the</a:t>
            </a:r>
            <a:r>
              <a:rPr lang="cs-CZ" sz="1100" b="0" i="0" u="none" strike="noStrike" cap="none" dirty="0">
                <a:solidFill>
                  <a:srgbClr val="000000"/>
                </a:solidFill>
                <a:effectLst/>
                <a:latin typeface="Arial"/>
                <a:ea typeface="Arial"/>
                <a:cs typeface="Arial"/>
                <a:sym typeface="Arial"/>
              </a:rPr>
              <a:t> gap * </a:t>
            </a:r>
            <a:r>
              <a:rPr lang="cs-CZ" sz="1100" b="0" i="0" u="none" strike="noStrike" cap="none" dirty="0" err="1">
                <a:solidFill>
                  <a:srgbClr val="000000"/>
                </a:solidFill>
                <a:effectLst/>
                <a:latin typeface="Arial"/>
                <a:ea typeface="Arial"/>
                <a:cs typeface="Arial"/>
                <a:sym typeface="Arial"/>
              </a:rPr>
              <a:t>between</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the</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events</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remains</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less</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than</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the</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given</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code</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sessionTimeout</a:t>
            </a:r>
            <a:r>
              <a:rPr lang="cs-CZ" sz="1100" b="0" i="0" u="none" strike="noStrike" cap="none" dirty="0">
                <a:solidFill>
                  <a:srgbClr val="000000"/>
                </a:solidFill>
                <a:effectLst/>
                <a:latin typeface="Arial"/>
                <a:ea typeface="Arial"/>
                <a:cs typeface="Arial"/>
                <a:sym typeface="Arial"/>
              </a:rPr>
              <a:t>} and * </a:t>
            </a:r>
            <a:r>
              <a:rPr lang="cs-CZ" sz="1100" b="0" i="0" u="none" strike="noStrike" cap="none" dirty="0" err="1">
                <a:solidFill>
                  <a:srgbClr val="000000"/>
                </a:solidFill>
                <a:effectLst/>
                <a:latin typeface="Arial"/>
                <a:ea typeface="Arial"/>
                <a:cs typeface="Arial"/>
                <a:sym typeface="Arial"/>
              </a:rPr>
              <a:t>is</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closed</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when</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the</a:t>
            </a:r>
            <a:r>
              <a:rPr lang="cs-CZ" sz="1100" b="0" i="0" u="none" strike="noStrike" cap="none" dirty="0">
                <a:solidFill>
                  <a:srgbClr val="000000"/>
                </a:solidFill>
                <a:effectLst/>
                <a:latin typeface="Arial"/>
                <a:ea typeface="Arial"/>
                <a:cs typeface="Arial"/>
                <a:sym typeface="Arial"/>
              </a:rPr>
              <a:t> gap </a:t>
            </a:r>
            <a:r>
              <a:rPr lang="cs-CZ" sz="1100" b="0" i="0" u="none" strike="noStrike" cap="none" dirty="0" err="1">
                <a:solidFill>
                  <a:srgbClr val="000000"/>
                </a:solidFill>
                <a:effectLst/>
                <a:latin typeface="Arial"/>
                <a:ea typeface="Arial"/>
                <a:cs typeface="Arial"/>
                <a:sym typeface="Arial"/>
              </a:rPr>
              <a:t>exceeds</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the</a:t>
            </a:r>
            <a:r>
              <a:rPr lang="cs-CZ" sz="1100" b="0" i="0" u="none" strike="noStrike" cap="none" dirty="0">
                <a:solidFill>
                  <a:srgbClr val="000000"/>
                </a:solidFill>
                <a:effectLst/>
                <a:latin typeface="Arial"/>
                <a:ea typeface="Arial"/>
                <a:cs typeface="Arial"/>
                <a:sym typeface="Arial"/>
              </a:rPr>
              <a:t> </a:t>
            </a:r>
            <a:r>
              <a:rPr lang="cs-CZ" sz="1100" b="0" i="0" u="none" strike="noStrike" cap="none" dirty="0" err="1">
                <a:solidFill>
                  <a:srgbClr val="000000"/>
                </a:solidFill>
                <a:effectLst/>
                <a:latin typeface="Arial"/>
                <a:ea typeface="Arial"/>
                <a:cs typeface="Arial"/>
                <a:sym typeface="Arial"/>
              </a:rPr>
              <a:t>timeout</a:t>
            </a:r>
            <a:r>
              <a:rPr lang="cs-CZ" sz="1100" b="0" i="0" u="none" strike="noStrike" cap="none" dirty="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cs typeface="Arial"/>
              <a:sym typeface="Calibri"/>
            </a:endParaRPr>
          </a:p>
          <a:p>
            <a:pPr marL="158750" indent="0" rtl="0">
              <a:buNone/>
            </a:pPr>
            <a:endParaRPr lang="en-US" sz="1100" b="0" i="0" u="none" strike="noStrike" cap="none" dirty="0">
              <a:solidFill>
                <a:srgbClr val="000000"/>
              </a:solidFill>
              <a:effectLst/>
              <a:latin typeface="Arial"/>
              <a:cs typeface="Arial"/>
              <a:sym typeface="Calibri"/>
            </a:endParaRPr>
          </a:p>
        </p:txBody>
      </p:sp>
    </p:spTree>
    <p:extLst>
      <p:ext uri="{BB962C8B-B14F-4D97-AF65-F5344CB8AC3E}">
        <p14:creationId xmlns:p14="http://schemas.microsoft.com/office/powerpoint/2010/main" val="8146548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lvl="1"/>
            <a:endParaRPr lang="en-GB" dirty="0"/>
          </a:p>
          <a:p>
            <a:pPr lvl="1"/>
            <a:endParaRPr lang="en-GB" dirty="0"/>
          </a:p>
          <a:p>
            <a:pPr lvl="0"/>
            <a:r>
              <a:rPr lang="en-GB" dirty="0"/>
              <a:t>Bound the window with the aggregation</a:t>
            </a:r>
          </a:p>
          <a:p>
            <a:pPr lvl="1"/>
            <a:r>
              <a:rPr lang="en-GB" dirty="0"/>
              <a:t>Continuous stream on the input</a:t>
            </a:r>
          </a:p>
          <a:p>
            <a:pPr lvl="1"/>
            <a:r>
              <a:rPr lang="en-GB" dirty="0"/>
              <a:t>Window slices the stream to windows and runs the aggregation on it, emits results</a:t>
            </a:r>
          </a:p>
          <a:p>
            <a:pPr lvl="1"/>
            <a:endParaRPr lang="en-GB" dirty="0"/>
          </a:p>
          <a:p>
            <a:pPr lvl="0"/>
            <a:r>
              <a:rPr lang="en-GB" dirty="0"/>
              <a:t>Type </a:t>
            </a:r>
          </a:p>
        </p:txBody>
      </p:sp>
    </p:spTree>
    <p:extLst>
      <p:ext uri="{BB962C8B-B14F-4D97-AF65-F5344CB8AC3E}">
        <p14:creationId xmlns:p14="http://schemas.microsoft.com/office/powerpoint/2010/main" val="34320398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Timestamps </a:t>
            </a:r>
          </a:p>
          <a:p>
            <a:pPr lvl="1"/>
            <a:r>
              <a:rPr lang="en-GB" dirty="0"/>
              <a:t>TS to be used to assign data to window</a:t>
            </a:r>
          </a:p>
          <a:p>
            <a:pPr lvl="1"/>
            <a:r>
              <a:rPr lang="en-GB" dirty="0" err="1"/>
              <a:t>withTimestamp</a:t>
            </a:r>
            <a:r>
              <a:rPr lang="en-GB" dirty="0"/>
              <a:t> - lambda to extract it from data</a:t>
            </a:r>
          </a:p>
          <a:p>
            <a:pPr lvl="1"/>
            <a:r>
              <a:rPr lang="en-GB" dirty="0" err="1"/>
              <a:t>Intestion</a:t>
            </a:r>
            <a:r>
              <a:rPr lang="en-GB" dirty="0"/>
              <a:t> - current wall clock time</a:t>
            </a:r>
          </a:p>
          <a:p>
            <a:pPr lvl="1"/>
            <a:r>
              <a:rPr lang="en-GB" dirty="0"/>
              <a:t>Native - timestamped stream (source gave us the timestamps)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 different sources produce different data</a:t>
            </a:r>
          </a:p>
          <a:p>
            <a:endParaRPr lang="en-GB" dirty="0"/>
          </a:p>
        </p:txBody>
      </p:sp>
    </p:spTree>
    <p:extLst>
      <p:ext uri="{BB962C8B-B14F-4D97-AF65-F5344CB8AC3E}">
        <p14:creationId xmlns:p14="http://schemas.microsoft.com/office/powerpoint/2010/main" val="2445692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mj-lt"/>
              <a:buAutoNum type="arabicPeriod"/>
            </a:pPr>
            <a:r>
              <a:rPr lang="en-US" dirty="0"/>
              <a:t>At t=250</a:t>
            </a:r>
          </a:p>
        </p:txBody>
      </p:sp>
    </p:spTree>
    <p:extLst>
      <p:ext uri="{BB962C8B-B14F-4D97-AF65-F5344CB8AC3E}">
        <p14:creationId xmlns:p14="http://schemas.microsoft.com/office/powerpoint/2010/main" val="322873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2046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3 steps, </a:t>
            </a:r>
          </a:p>
          <a:p>
            <a:r>
              <a:rPr lang="en-GB" dirty="0"/>
              <a:t>20 minute</a:t>
            </a:r>
          </a:p>
        </p:txBody>
      </p:sp>
    </p:spTree>
    <p:extLst>
      <p:ext uri="{BB962C8B-B14F-4D97-AF65-F5344CB8AC3E}">
        <p14:creationId xmlns:p14="http://schemas.microsoft.com/office/powerpoint/2010/main" val="12595813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2357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sz="2000" b="0" i="0" u="none" strike="noStrike" cap="none" dirty="0">
                <a:solidFill>
                  <a:srgbClr val="000000"/>
                </a:solidFill>
                <a:effectLst/>
                <a:latin typeface="Arial"/>
                <a:ea typeface="Arial"/>
                <a:cs typeface="Arial"/>
                <a:sym typeface="Calibri"/>
              </a:rPr>
              <a:t>Typically you don’t want to aggregate all the items together, but classify them by some key and then aggregate over each group separately. </a:t>
            </a:r>
          </a:p>
          <a:p>
            <a:endParaRPr lang="en-GB" sz="2000" dirty="0"/>
          </a:p>
          <a:p>
            <a:endParaRPr lang="en-US" sz="2000" dirty="0"/>
          </a:p>
        </p:txBody>
      </p:sp>
    </p:spTree>
    <p:extLst>
      <p:ext uri="{BB962C8B-B14F-4D97-AF65-F5344CB8AC3E}">
        <p14:creationId xmlns:p14="http://schemas.microsoft.com/office/powerpoint/2010/main" val="6971867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87350" indent="-228600">
              <a:buFont typeface="+mj-lt"/>
              <a:buAutoNum type="arabicPeriod"/>
            </a:pPr>
            <a:r>
              <a:rPr lang="en-US" dirty="0"/>
              <a:t>To create groups, use the grouping API to specify which field in the event should be used as the key for creating the groups.</a:t>
            </a:r>
          </a:p>
          <a:p>
            <a:pPr marL="387350" indent="-228600">
              <a:buFont typeface="+mj-lt"/>
              <a:buAutoNum type="arabicPeriod"/>
            </a:pPr>
            <a:r>
              <a:rPr lang="en-US" dirty="0"/>
              <a:t>Jet will create as many groups as needed as it learns the different field entries. All objects with the same key will be placed in the same group.</a:t>
            </a:r>
          </a:p>
          <a:p>
            <a:pPr marL="387350" indent="-228600">
              <a:buFont typeface="+mj-lt"/>
              <a:buAutoNum type="arabicPeriod"/>
            </a:pPr>
            <a:r>
              <a:rPr lang="en-US" dirty="0"/>
              <a:t>Jet processes each group in parallel for optimum performance.</a:t>
            </a:r>
          </a:p>
        </p:txBody>
      </p:sp>
    </p:spTree>
    <p:extLst>
      <p:ext uri="{BB962C8B-B14F-4D97-AF65-F5344CB8AC3E}">
        <p14:creationId xmlns:p14="http://schemas.microsoft.com/office/powerpoint/2010/main" val="680554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Hint: KWR as a result. </a:t>
            </a:r>
          </a:p>
          <a:p>
            <a:r>
              <a:rPr lang="en-GB" dirty="0"/>
              <a:t>10 minutes</a:t>
            </a:r>
          </a:p>
        </p:txBody>
      </p:sp>
    </p:spTree>
    <p:extLst>
      <p:ext uri="{BB962C8B-B14F-4D97-AF65-F5344CB8AC3E}">
        <p14:creationId xmlns:p14="http://schemas.microsoft.com/office/powerpoint/2010/main" val="20964021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Scope -&gt; how to select items to be aggregated from the continuous stream?</a:t>
            </a:r>
          </a:p>
          <a:p>
            <a:r>
              <a:rPr lang="en-GB" dirty="0"/>
              <a:t>Result frequency -&gt; when send results downstream</a:t>
            </a:r>
          </a:p>
        </p:txBody>
      </p:sp>
    </p:spTree>
    <p:extLst>
      <p:ext uri="{BB962C8B-B14F-4D97-AF65-F5344CB8AC3E}">
        <p14:creationId xmlns:p14="http://schemas.microsoft.com/office/powerpoint/2010/main" val="37395150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T = 330</a:t>
            </a:r>
          </a:p>
        </p:txBody>
      </p:sp>
    </p:spTree>
    <p:extLst>
      <p:ext uri="{BB962C8B-B14F-4D97-AF65-F5344CB8AC3E}">
        <p14:creationId xmlns:p14="http://schemas.microsoft.com/office/powerpoint/2010/main" val="7289872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074092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25f7879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25f7879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38375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Add more processors, more CPUs more memory</a:t>
            </a:r>
          </a:p>
          <a:p>
            <a:r>
              <a:rPr lang="en-GB" dirty="0"/>
              <a:t>Uses same mechanism for up and down scales</a:t>
            </a:r>
          </a:p>
          <a:p>
            <a:endParaRPr lang="en-GB" dirty="0"/>
          </a:p>
          <a:p>
            <a:endParaRPr lang="en-GB" dirty="0"/>
          </a:p>
          <a:p>
            <a:r>
              <a:rPr lang="en-GB" dirty="0"/>
              <a:t>TODO limits of scaling (grouping keys &lt; global parallelism)</a:t>
            </a:r>
          </a:p>
        </p:txBody>
      </p:sp>
    </p:spTree>
    <p:extLst>
      <p:ext uri="{BB962C8B-B14F-4D97-AF65-F5344CB8AC3E}">
        <p14:creationId xmlns:p14="http://schemas.microsoft.com/office/powerpoint/2010/main" val="4276648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1144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How it works</a:t>
            </a:r>
          </a:p>
          <a:p>
            <a:r>
              <a:rPr lang="en-GB" dirty="0"/>
              <a:t>-  Idea: stream is replayed from the snapshotted state</a:t>
            </a:r>
          </a:p>
          <a:p>
            <a:pPr marL="171450" indent="-171450">
              <a:buFontTx/>
              <a:buChar char="-"/>
            </a:pPr>
            <a:r>
              <a:rPr lang="en-GB" dirty="0"/>
              <a:t>Rewind source to an offset, restore state, replay</a:t>
            </a:r>
          </a:p>
          <a:p>
            <a:pPr marL="171450" indent="-171450">
              <a:buFontTx/>
              <a:buChar char="-"/>
            </a:pPr>
            <a:r>
              <a:rPr lang="en-GB" dirty="0"/>
              <a:t>If source isn’t rewindable</a:t>
            </a:r>
          </a:p>
          <a:p>
            <a:pPr marL="171450" indent="-171450">
              <a:buFontTx/>
              <a:buChar char="-"/>
            </a:pPr>
            <a:endParaRPr lang="en-GB" dirty="0"/>
          </a:p>
          <a:p>
            <a:pPr marL="171450" indent="-171450">
              <a:buFontTx/>
              <a:buChar char="-"/>
            </a:pPr>
            <a:r>
              <a:rPr lang="en-GB" dirty="0"/>
              <a:t>Caveats:</a:t>
            </a:r>
          </a:p>
          <a:p>
            <a:pPr marL="171450" indent="-171450">
              <a:buFontTx/>
              <a:buChar char="-"/>
            </a:pPr>
            <a:endParaRPr lang="en-GB" dirty="0"/>
          </a:p>
          <a:p>
            <a:endParaRPr lang="en-US" dirty="0"/>
          </a:p>
        </p:txBody>
      </p:sp>
    </p:spTree>
    <p:extLst>
      <p:ext uri="{BB962C8B-B14F-4D97-AF65-F5344CB8AC3E}">
        <p14:creationId xmlns:p14="http://schemas.microsoft.com/office/powerpoint/2010/main" val="30845290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switch to client-server now!</a:t>
            </a:r>
          </a:p>
          <a:p>
            <a:pPr marL="158750" indent="0">
              <a:buNone/>
            </a:pPr>
            <a:endParaRPr lang="en-US" dirty="0"/>
          </a:p>
          <a:p>
            <a:pPr marL="158750" indent="0">
              <a:buNone/>
            </a:pPr>
            <a:r>
              <a:rPr lang="en-US" dirty="0"/>
              <a:t>Start and control the cluster, deploy applications</a:t>
            </a:r>
          </a:p>
        </p:txBody>
      </p:sp>
    </p:spTree>
    <p:extLst>
      <p:ext uri="{BB962C8B-B14F-4D97-AF65-F5344CB8AC3E}">
        <p14:creationId xmlns:p14="http://schemas.microsoft.com/office/powerpoint/2010/main" val="428207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This is in Jet downloadable</a:t>
            </a:r>
          </a:p>
          <a:p>
            <a:r>
              <a:rPr lang="en-GB" dirty="0"/>
              <a:t>Download it,</a:t>
            </a:r>
          </a:p>
          <a:p>
            <a:r>
              <a:rPr lang="en-GB" dirty="0"/>
              <a:t>Tools to control jet cluster</a:t>
            </a:r>
          </a:p>
        </p:txBody>
      </p:sp>
    </p:spTree>
    <p:extLst>
      <p:ext uri="{BB962C8B-B14F-4D97-AF65-F5344CB8AC3E}">
        <p14:creationId xmlns:p14="http://schemas.microsoft.com/office/powerpoint/2010/main" val="10944339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Web console</a:t>
            </a:r>
          </a:p>
          <a:p>
            <a:endParaRPr lang="en-GB" dirty="0"/>
          </a:p>
          <a:p>
            <a:r>
              <a:rPr lang="en-GB" dirty="0"/>
              <a:t>Job management</a:t>
            </a:r>
          </a:p>
          <a:p>
            <a:r>
              <a:rPr lang="en-GB" dirty="0"/>
              <a:t>Resource utilization</a:t>
            </a:r>
          </a:p>
          <a:p>
            <a:r>
              <a:rPr lang="en-GB" dirty="0"/>
              <a:t>Dataflow inspection tool</a:t>
            </a:r>
          </a:p>
          <a:p>
            <a:endParaRPr lang="en-US" dirty="0"/>
          </a:p>
        </p:txBody>
      </p:sp>
    </p:spTree>
    <p:extLst>
      <p:ext uri="{BB962C8B-B14F-4D97-AF65-F5344CB8AC3E}">
        <p14:creationId xmlns:p14="http://schemas.microsoft.com/office/powerpoint/2010/main" val="41534260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r>
              <a:rPr lang="en-GB" dirty="0"/>
              <a:t>License - trial </a:t>
            </a:r>
            <a:r>
              <a:rPr lang="en-GB" dirty="0" err="1"/>
              <a:t>sentd</a:t>
            </a:r>
            <a:r>
              <a:rPr lang="en-GB" dirty="0"/>
              <a:t> via e-mail</a:t>
            </a:r>
          </a:p>
        </p:txBody>
      </p:sp>
    </p:spTree>
    <p:extLst>
      <p:ext uri="{BB962C8B-B14F-4D97-AF65-F5344CB8AC3E}">
        <p14:creationId xmlns:p14="http://schemas.microsoft.com/office/powerpoint/2010/main" val="14796199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a:p>
        </p:txBody>
      </p:sp>
    </p:spTree>
    <p:extLst>
      <p:ext uri="{BB962C8B-B14F-4D97-AF65-F5344CB8AC3E}">
        <p14:creationId xmlns:p14="http://schemas.microsoft.com/office/powerpoint/2010/main" val="7594726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a:p>
        </p:txBody>
      </p:sp>
    </p:spTree>
    <p:extLst>
      <p:ext uri="{BB962C8B-B14F-4D97-AF65-F5344CB8AC3E}">
        <p14:creationId xmlns:p14="http://schemas.microsoft.com/office/powerpoint/2010/main" val="42625421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After restart, only the hot restart stores remain. The cluster discovers it was shut down with running jobs. </a:t>
            </a:r>
          </a:p>
        </p:txBody>
      </p:sp>
    </p:spTree>
    <p:extLst>
      <p:ext uri="{BB962C8B-B14F-4D97-AF65-F5344CB8AC3E}">
        <p14:creationId xmlns:p14="http://schemas.microsoft.com/office/powerpoint/2010/main" val="40223481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a:p>
        </p:txBody>
      </p:sp>
    </p:spTree>
    <p:extLst>
      <p:ext uri="{BB962C8B-B14F-4D97-AF65-F5344CB8AC3E}">
        <p14:creationId xmlns:p14="http://schemas.microsoft.com/office/powerpoint/2010/main" val="38227108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a:p>
        </p:txBody>
      </p:sp>
    </p:spTree>
    <p:extLst>
      <p:ext uri="{BB962C8B-B14F-4D97-AF65-F5344CB8AC3E}">
        <p14:creationId xmlns:p14="http://schemas.microsoft.com/office/powerpoint/2010/main" val="45970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36355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a:p>
        </p:txBody>
      </p:sp>
    </p:spTree>
    <p:extLst>
      <p:ext uri="{BB962C8B-B14F-4D97-AF65-F5344CB8AC3E}">
        <p14:creationId xmlns:p14="http://schemas.microsoft.com/office/powerpoint/2010/main" val="16745517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440789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96069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25f7879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5f7879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3190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262707c4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262707c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 here to allow students time to download and set up everything while you do the rest of the introductions</a:t>
            </a:r>
            <a:endParaRPr dirty="0"/>
          </a:p>
        </p:txBody>
      </p:sp>
    </p:spTree>
    <p:extLst>
      <p:ext uri="{BB962C8B-B14F-4D97-AF65-F5344CB8AC3E}">
        <p14:creationId xmlns:p14="http://schemas.microsoft.com/office/powerpoint/2010/main" val="13875754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267499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u="none" strike="noStrike" cap="none" dirty="0">
                <a:solidFill>
                  <a:srgbClr val="000000"/>
                </a:solidFill>
                <a:effectLst/>
                <a:ea typeface="Arial"/>
                <a:sym typeface="Arial"/>
              </a:rPr>
              <a:t>Discovery is the mechanism used by cluster members to build and maintain the cluster.</a:t>
            </a:r>
            <a:endParaRPr lang="en-US" dirty="0">
              <a:effectLst/>
            </a:endParaRPr>
          </a:p>
          <a:p>
            <a:pPr rtl="0">
              <a:buFont typeface="+mj-lt"/>
              <a:buAutoNum type="arabicPeriod"/>
            </a:pPr>
            <a:r>
              <a:rPr lang="en-US" sz="1100" u="none" strike="noStrike" cap="none" dirty="0">
                <a:solidFill>
                  <a:srgbClr val="000000"/>
                </a:solidFill>
                <a:effectLst/>
                <a:ea typeface="Arial"/>
                <a:sym typeface="Arial"/>
              </a:rPr>
              <a:t>When you start up a cluster, the first cluster member starts looking for other cluster members. </a:t>
            </a:r>
            <a:endParaRPr lang="en-US" dirty="0">
              <a:effectLst/>
            </a:endParaRPr>
          </a:p>
          <a:p>
            <a:pPr rtl="0">
              <a:buFont typeface="+mj-lt"/>
              <a:buAutoNum type="arabicPeriod"/>
            </a:pPr>
            <a:r>
              <a:rPr lang="en-US" sz="1100" u="none" strike="noStrike" cap="none" dirty="0">
                <a:solidFill>
                  <a:srgbClr val="000000"/>
                </a:solidFill>
                <a:effectLst/>
                <a:ea typeface="Arial"/>
                <a:sym typeface="Arial"/>
              </a:rPr>
              <a:t>When a second member starts up, it also begins looking for other cluster members. </a:t>
            </a:r>
            <a:endParaRPr lang="en-US" dirty="0">
              <a:effectLst/>
            </a:endParaRPr>
          </a:p>
          <a:p>
            <a:pPr rtl="0">
              <a:buFont typeface="+mj-lt"/>
              <a:buAutoNum type="arabicPeriod"/>
            </a:pPr>
            <a:r>
              <a:rPr lang="en-US" sz="1100" u="none" strike="noStrike" cap="none" dirty="0">
                <a:solidFill>
                  <a:srgbClr val="000000"/>
                </a:solidFill>
                <a:effectLst/>
                <a:ea typeface="Arial"/>
                <a:sym typeface="Arial"/>
              </a:rPr>
              <a:t>When the two members find each other via discovery, they form the cluster.</a:t>
            </a:r>
            <a:endParaRPr lang="en-US" dirty="0">
              <a:effectLst/>
            </a:endParaRPr>
          </a:p>
          <a:p>
            <a:pPr rtl="0">
              <a:buFont typeface="+mj-lt"/>
              <a:buAutoNum type="arabicPeriod"/>
            </a:pPr>
            <a:r>
              <a:rPr lang="en-US" sz="1100" u="none" strike="noStrike" cap="none" dirty="0">
                <a:solidFill>
                  <a:srgbClr val="000000"/>
                </a:solidFill>
                <a:effectLst/>
                <a:ea typeface="Arial"/>
                <a:sym typeface="Arial"/>
              </a:rPr>
              <a:t>Now, when new members start up, they find the cluster,</a:t>
            </a:r>
            <a:endParaRPr lang="en-US" dirty="0">
              <a:effectLst/>
            </a:endParaRPr>
          </a:p>
          <a:p>
            <a:pPr rtl="0">
              <a:buFont typeface="+mj-lt"/>
              <a:buAutoNum type="arabicPeriod"/>
            </a:pPr>
            <a:r>
              <a:rPr lang="en-US" sz="1100" u="none" strike="noStrike" cap="none" dirty="0">
                <a:solidFill>
                  <a:srgbClr val="000000"/>
                </a:solidFill>
                <a:effectLst/>
                <a:ea typeface="Arial"/>
                <a:sym typeface="Arial"/>
              </a:rPr>
              <a:t>And join the existing cluster. </a:t>
            </a:r>
            <a:br>
              <a:rPr lang="en-US" dirty="0">
                <a:effectLst/>
              </a:rPr>
            </a:br>
            <a:br>
              <a:rPr lang="en-US" dirty="0">
                <a:effectLst/>
              </a:rPr>
            </a:br>
            <a:endParaRPr lang="en-US" dirty="0"/>
          </a:p>
        </p:txBody>
      </p:sp>
    </p:spTree>
    <p:extLst>
      <p:ext uri="{BB962C8B-B14F-4D97-AF65-F5344CB8AC3E}">
        <p14:creationId xmlns:p14="http://schemas.microsoft.com/office/powerpoint/2010/main" val="26343132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6911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pulled this entire section from the online training because the classroom training had some significant flow issues.</a:t>
            </a:r>
          </a:p>
        </p:txBody>
      </p:sp>
    </p:spTree>
    <p:extLst>
      <p:ext uri="{BB962C8B-B14F-4D97-AF65-F5344CB8AC3E}">
        <p14:creationId xmlns:p14="http://schemas.microsoft.com/office/powerpoint/2010/main" val="23165464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3cdc7d8a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3cdc7d8a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22222"/>
                </a:solidFill>
                <a:highlight>
                  <a:srgbClr val="FFFFFF"/>
                </a:highlight>
              </a:rPr>
              <a:t>A partition is simply a segment of a data structure stored in memory.</a:t>
            </a:r>
            <a:endParaRPr sz="1200" dirty="0">
              <a:solidFill>
                <a:srgbClr val="222222"/>
              </a:solidFill>
              <a:highlight>
                <a:srgbClr val="FFFFFF"/>
              </a:highlight>
            </a:endParaRPr>
          </a:p>
          <a:p>
            <a:pPr marL="0" lvl="0" indent="0" algn="l" rtl="0">
              <a:spcBef>
                <a:spcPts val="0"/>
              </a:spcBef>
              <a:spcAft>
                <a:spcPts val="0"/>
              </a:spcAft>
              <a:buNone/>
            </a:pPr>
            <a:endParaRPr sz="1200" dirty="0">
              <a:solidFill>
                <a:srgbClr val="222222"/>
              </a:solidFill>
              <a:highlight>
                <a:srgbClr val="FFFFFF"/>
              </a:highlight>
            </a:endParaRPr>
          </a:p>
          <a:p>
            <a:pPr marL="0" lvl="0" indent="0" algn="l" rtl="0">
              <a:spcBef>
                <a:spcPts val="0"/>
              </a:spcBef>
              <a:spcAft>
                <a:spcPts val="0"/>
              </a:spcAft>
              <a:buNone/>
            </a:pPr>
            <a:r>
              <a:rPr lang="en" sz="1200" dirty="0">
                <a:solidFill>
                  <a:srgbClr val="222222"/>
                </a:solidFill>
                <a:highlight>
                  <a:srgbClr val="FFFFFF"/>
                </a:highlight>
              </a:rPr>
              <a:t>When you start up a </a:t>
            </a:r>
            <a:r>
              <a:rPr lang="en" sz="1200" dirty="0" err="1">
                <a:solidFill>
                  <a:srgbClr val="222222"/>
                </a:solidFill>
                <a:highlight>
                  <a:srgbClr val="FFFFFF"/>
                </a:highlight>
              </a:rPr>
              <a:t>Hazelcast</a:t>
            </a:r>
            <a:r>
              <a:rPr lang="en" sz="1200" dirty="0">
                <a:solidFill>
                  <a:srgbClr val="222222"/>
                </a:solidFill>
                <a:highlight>
                  <a:srgbClr val="FFFFFF"/>
                </a:highlight>
              </a:rPr>
              <a:t> cluster member, the stored data is divided into partitions. </a:t>
            </a:r>
            <a:endParaRPr sz="1200" dirty="0">
              <a:solidFill>
                <a:srgbClr val="222222"/>
              </a:solidFill>
              <a:highlight>
                <a:srgbClr val="FFFFFF"/>
              </a:highlight>
            </a:endParaRPr>
          </a:p>
          <a:p>
            <a:pPr marL="0" lvl="0" indent="0" algn="l" rtl="0">
              <a:spcBef>
                <a:spcPts val="0"/>
              </a:spcBef>
              <a:spcAft>
                <a:spcPts val="0"/>
              </a:spcAft>
              <a:buNone/>
            </a:pPr>
            <a:r>
              <a:rPr lang="en" sz="1200" dirty="0">
                <a:solidFill>
                  <a:srgbClr val="222222"/>
                </a:solidFill>
                <a:highlight>
                  <a:srgbClr val="FFFFFF"/>
                </a:highlight>
              </a:rPr>
              <a:t>The actual number of partitions depends on which version of </a:t>
            </a:r>
            <a:r>
              <a:rPr lang="en" sz="1200" dirty="0" err="1">
                <a:solidFill>
                  <a:srgbClr val="222222"/>
                </a:solidFill>
                <a:highlight>
                  <a:srgbClr val="FFFFFF"/>
                </a:highlight>
              </a:rPr>
              <a:t>Hazelcast</a:t>
            </a:r>
            <a:r>
              <a:rPr lang="en" sz="1200" dirty="0">
                <a:solidFill>
                  <a:srgbClr val="222222"/>
                </a:solidFill>
                <a:highlight>
                  <a:srgbClr val="FFFFFF"/>
                </a:highlight>
              </a:rPr>
              <a:t> you’re running - in three dot one one, we use </a:t>
            </a:r>
            <a:endParaRPr sz="1200" dirty="0">
              <a:solidFill>
                <a:srgbClr val="222222"/>
              </a:solidFill>
              <a:highlight>
                <a:srgbClr val="FFFFFF"/>
              </a:highlight>
            </a:endParaRPr>
          </a:p>
          <a:p>
            <a:pPr marL="0" lvl="0" indent="0" algn="l" rtl="0">
              <a:spcBef>
                <a:spcPts val="0"/>
              </a:spcBef>
              <a:spcAft>
                <a:spcPts val="0"/>
              </a:spcAft>
              <a:buNone/>
            </a:pPr>
            <a:r>
              <a:rPr lang="en" sz="1200" dirty="0">
                <a:solidFill>
                  <a:srgbClr val="222222"/>
                </a:solidFill>
                <a:highlight>
                  <a:srgbClr val="FFFFFF"/>
                </a:highlight>
              </a:rPr>
              <a:t>two hundred and seventy one partitions. The actual size of each partition depends on the amount of memory available to your cluster member. </a:t>
            </a:r>
            <a:endParaRPr sz="1200" dirty="0">
              <a:solidFill>
                <a:srgbClr val="222222"/>
              </a:solidFill>
              <a:highlight>
                <a:srgbClr val="FFFFFF"/>
              </a:highlight>
            </a:endParaRPr>
          </a:p>
          <a:p>
            <a:pPr marL="0" lvl="0" indent="0" algn="l" rtl="0">
              <a:spcBef>
                <a:spcPts val="0"/>
              </a:spcBef>
              <a:spcAft>
                <a:spcPts val="0"/>
              </a:spcAft>
              <a:buNone/>
            </a:pPr>
            <a:endParaRPr sz="1200" dirty="0">
              <a:solidFill>
                <a:srgbClr val="222222"/>
              </a:solidFill>
              <a:highlight>
                <a:srgbClr val="FFFFFF"/>
              </a:highlight>
            </a:endParaRPr>
          </a:p>
          <a:p>
            <a:pPr marL="0" lvl="0" indent="0" algn="l" rtl="0">
              <a:spcBef>
                <a:spcPts val="0"/>
              </a:spcBef>
              <a:spcAft>
                <a:spcPts val="0"/>
              </a:spcAft>
              <a:buNone/>
            </a:pPr>
            <a:r>
              <a:rPr lang="en" sz="1200" dirty="0">
                <a:solidFill>
                  <a:srgbClr val="222222"/>
                </a:solidFill>
                <a:highlight>
                  <a:srgbClr val="FFFFFF"/>
                </a:highlight>
              </a:rPr>
              <a:t>The data in your data structure is then stored in one of the partitions.</a:t>
            </a:r>
            <a:endParaRPr sz="1200" dirty="0">
              <a:solidFill>
                <a:srgbClr val="222222"/>
              </a:solidFill>
              <a:highlight>
                <a:srgbClr val="FFFFFF"/>
              </a:highlight>
            </a:endParaRPr>
          </a:p>
          <a:p>
            <a:pPr marL="0" lvl="0" indent="0" algn="l" rtl="0">
              <a:spcBef>
                <a:spcPts val="0"/>
              </a:spcBef>
              <a:spcAft>
                <a:spcPts val="0"/>
              </a:spcAft>
              <a:buNone/>
            </a:pPr>
            <a:r>
              <a:rPr lang="en" sz="1200" dirty="0">
                <a:solidFill>
                  <a:srgbClr val="222222"/>
                </a:solidFill>
                <a:highlight>
                  <a:srgbClr val="FFFFFF"/>
                </a:highlight>
              </a:rPr>
              <a:t>Specifically, for those who like these details, </a:t>
            </a:r>
            <a:r>
              <a:rPr lang="en" sz="1200" dirty="0" err="1">
                <a:solidFill>
                  <a:srgbClr val="222222"/>
                </a:solidFill>
                <a:highlight>
                  <a:srgbClr val="FFFFFF"/>
                </a:highlight>
              </a:rPr>
              <a:t>Hazelcast</a:t>
            </a:r>
            <a:r>
              <a:rPr lang="en" sz="1200" dirty="0">
                <a:solidFill>
                  <a:srgbClr val="222222"/>
                </a:solidFill>
                <a:highlight>
                  <a:srgbClr val="FFFFFF"/>
                </a:highlight>
              </a:rPr>
              <a:t> hashes the object key or object name, then mods it with the number of partitions to generate the number of the partition where the particular object will be stored. That’s nice to know, but in most cases won’t matter much when you’re working on your code.</a:t>
            </a:r>
            <a:endParaRPr sz="1200" dirty="0">
              <a:solidFill>
                <a:srgbClr val="222222"/>
              </a:solidFill>
              <a:highlight>
                <a:srgbClr val="FFFFFF"/>
              </a:highlight>
            </a:endParaRPr>
          </a:p>
          <a:p>
            <a:pPr marL="0" lvl="0" indent="0" algn="l" rtl="0">
              <a:spcBef>
                <a:spcPts val="0"/>
              </a:spcBef>
              <a:spcAft>
                <a:spcPts val="0"/>
              </a:spcAft>
              <a:buNone/>
            </a:pPr>
            <a:endParaRPr sz="1200" dirty="0">
              <a:solidFill>
                <a:srgbClr val="222222"/>
              </a:solidFill>
              <a:highlight>
                <a:srgbClr val="FFFFFF"/>
              </a:highlight>
            </a:endParaRPr>
          </a:p>
        </p:txBody>
      </p:sp>
    </p:spTree>
    <p:extLst>
      <p:ext uri="{BB962C8B-B14F-4D97-AF65-F5344CB8AC3E}">
        <p14:creationId xmlns:p14="http://schemas.microsoft.com/office/powerpoint/2010/main" val="255074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222355"/>
            <a:ext cx="9144001" cy="3966625"/>
          </a:xfrm>
          <a:prstGeom prst="rect">
            <a:avLst/>
          </a:prstGeom>
          <a:noFill/>
          <a:ln>
            <a:noFill/>
          </a:ln>
        </p:spPr>
      </p:pic>
      <p:pic>
        <p:nvPicPr>
          <p:cNvPr id="10" name="Google Shape;10;p2" descr="logo_Hazelcast_color.png"/>
          <p:cNvPicPr preferRelativeResize="0"/>
          <p:nvPr/>
        </p:nvPicPr>
        <p:blipFill rotWithShape="1">
          <a:blip r:embed="rId3">
            <a:alphaModFix/>
          </a:blip>
          <a:srcRect/>
          <a:stretch/>
        </p:blipFill>
        <p:spPr>
          <a:xfrm>
            <a:off x="522755" y="401857"/>
            <a:ext cx="1915668" cy="374904"/>
          </a:xfrm>
          <a:prstGeom prst="rect">
            <a:avLst/>
          </a:prstGeom>
          <a:noFill/>
          <a:ln>
            <a:noFill/>
          </a:ln>
        </p:spPr>
      </p:pic>
      <p:sp>
        <p:nvSpPr>
          <p:cNvPr id="11" name="Google Shape;11;p2"/>
          <p:cNvSpPr txBox="1"/>
          <p:nvPr/>
        </p:nvSpPr>
        <p:spPr>
          <a:xfrm>
            <a:off x="5870428" y="552941"/>
            <a:ext cx="2796000" cy="2307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100" b="0" i="0" u="none" strike="noStrike" cap="none">
                <a:solidFill>
                  <a:schemeClr val="accent4"/>
                </a:solidFill>
                <a:latin typeface="Ubuntu"/>
                <a:ea typeface="Ubuntu"/>
                <a:cs typeface="Ubuntu"/>
                <a:sym typeface="Ubuntu"/>
              </a:rPr>
              <a:t>THE LEADING IN-MEMORY DATA GRID</a:t>
            </a:r>
            <a:endParaRPr sz="1100"/>
          </a:p>
        </p:txBody>
      </p:sp>
      <p:sp>
        <p:nvSpPr>
          <p:cNvPr id="12" name="Google Shape;12;p2"/>
          <p:cNvSpPr txBox="1">
            <a:spLocks noGrp="1"/>
          </p:cNvSpPr>
          <p:nvPr>
            <p:ph type="ctrTitle"/>
          </p:nvPr>
        </p:nvSpPr>
        <p:spPr>
          <a:xfrm>
            <a:off x="506878" y="2157303"/>
            <a:ext cx="5114700" cy="1048500"/>
          </a:xfrm>
          <a:prstGeom prst="rect">
            <a:avLst/>
          </a:prstGeom>
          <a:noFill/>
          <a:ln>
            <a:noFill/>
          </a:ln>
        </p:spPr>
        <p:txBody>
          <a:bodyPr spcFirstLastPara="1" wrap="square" lIns="0" tIns="0" rIns="0" bIns="0" anchor="ctr" anchorCtr="0"/>
          <a:lstStyle>
            <a:lvl1pPr lvl="0" algn="l">
              <a:lnSpc>
                <a:spcPct val="90000"/>
              </a:lnSpc>
              <a:spcBef>
                <a:spcPts val="0"/>
              </a:spcBef>
              <a:spcAft>
                <a:spcPts val="0"/>
              </a:spcAft>
              <a:buClr>
                <a:schemeClr val="lt1"/>
              </a:buClr>
              <a:buSzPts val="3800"/>
              <a:buFont typeface="Ubuntu"/>
              <a:buNone/>
              <a:defRPr sz="3800" b="0">
                <a:solidFill>
                  <a:schemeClr val="lt1"/>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504347" y="3666728"/>
            <a:ext cx="5084100" cy="280800"/>
          </a:xfrm>
          <a:prstGeom prst="rect">
            <a:avLst/>
          </a:prstGeom>
          <a:noFill/>
          <a:ln>
            <a:noFill/>
          </a:ln>
        </p:spPr>
        <p:txBody>
          <a:bodyPr spcFirstLastPara="1" wrap="square" lIns="0" tIns="34275" rIns="0" bIns="34275" anchor="t" anchorCtr="0"/>
          <a:lstStyle>
            <a:lvl1pPr lvl="0" algn="l">
              <a:lnSpc>
                <a:spcPct val="90000"/>
              </a:lnSpc>
              <a:spcBef>
                <a:spcPts val="500"/>
              </a:spcBef>
              <a:spcAft>
                <a:spcPts val="0"/>
              </a:spcAft>
              <a:buClr>
                <a:schemeClr val="lt1"/>
              </a:buClr>
              <a:buSzPts val="1500"/>
              <a:buNone/>
              <a:defRPr sz="1500" b="0">
                <a:solidFill>
                  <a:schemeClr val="lt1"/>
                </a:solidFill>
                <a:latin typeface="Ubuntu"/>
                <a:ea typeface="Ubuntu"/>
                <a:cs typeface="Ubuntu"/>
                <a:sym typeface="Ubuntu"/>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1000"/>
              </a:spcBef>
              <a:spcAft>
                <a:spcPts val="0"/>
              </a:spcAft>
              <a:buClr>
                <a:schemeClr val="dk1"/>
              </a:buClr>
              <a:buSzPts val="1200"/>
              <a:buNone/>
              <a:defRPr sz="1200"/>
            </a:lvl7pPr>
            <a:lvl8pPr lvl="7" algn="ctr">
              <a:lnSpc>
                <a:spcPct val="90000"/>
              </a:lnSpc>
              <a:spcBef>
                <a:spcPts val="1000"/>
              </a:spcBef>
              <a:spcAft>
                <a:spcPts val="0"/>
              </a:spcAft>
              <a:buClr>
                <a:schemeClr val="dk1"/>
              </a:buClr>
              <a:buSzPts val="1200"/>
              <a:buNone/>
              <a:defRPr sz="1200"/>
            </a:lvl8pPr>
            <a:lvl9pPr lvl="8" algn="ctr">
              <a:lnSpc>
                <a:spcPct val="90000"/>
              </a:lnSpc>
              <a:spcBef>
                <a:spcPts val="1000"/>
              </a:spcBef>
              <a:spcAft>
                <a:spcPts val="1000"/>
              </a:spcAft>
              <a:buClr>
                <a:schemeClr val="dk1"/>
              </a:buClr>
              <a:buSzPts val="1200"/>
              <a:buNone/>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75"/>
        <p:cNvGrpSpPr/>
        <p:nvPr/>
      </p:nvGrpSpPr>
      <p:grpSpPr>
        <a:xfrm>
          <a:off x="0" y="0"/>
          <a:ext cx="0" cy="0"/>
          <a:chOff x="0" y="0"/>
          <a:chExt cx="0" cy="0"/>
        </a:xfrm>
      </p:grpSpPr>
      <p:pic>
        <p:nvPicPr>
          <p:cNvPr id="76" name="Google Shape;76;p13"/>
          <p:cNvPicPr preferRelativeResize="0"/>
          <p:nvPr/>
        </p:nvPicPr>
        <p:blipFill rotWithShape="1">
          <a:blip r:embed="rId2">
            <a:alphaModFix/>
          </a:blip>
          <a:srcRect/>
          <a:stretch/>
        </p:blipFill>
        <p:spPr>
          <a:xfrm>
            <a:off x="3219727" y="0"/>
            <a:ext cx="5924272" cy="5143500"/>
          </a:xfrm>
          <a:prstGeom prst="rect">
            <a:avLst/>
          </a:prstGeom>
          <a:noFill/>
          <a:ln>
            <a:noFill/>
          </a:ln>
        </p:spPr>
      </p:pic>
      <p:sp>
        <p:nvSpPr>
          <p:cNvPr id="77" name="Google Shape;77;p13"/>
          <p:cNvSpPr txBox="1">
            <a:spLocks noGrp="1"/>
          </p:cNvSpPr>
          <p:nvPr>
            <p:ph type="subTitle" idx="1"/>
          </p:nvPr>
        </p:nvSpPr>
        <p:spPr>
          <a:xfrm>
            <a:off x="658363" y="3374937"/>
            <a:ext cx="5122800" cy="280800"/>
          </a:xfrm>
          <a:prstGeom prst="rect">
            <a:avLst/>
          </a:prstGeom>
          <a:noFill/>
          <a:ln>
            <a:noFill/>
          </a:ln>
        </p:spPr>
        <p:txBody>
          <a:bodyPr spcFirstLastPara="1" wrap="square" lIns="0" tIns="34275" rIns="0" bIns="34275" anchor="t" anchorCtr="0"/>
          <a:lstStyle>
            <a:lvl1pPr lvl="0" algn="l">
              <a:lnSpc>
                <a:spcPct val="90000"/>
              </a:lnSpc>
              <a:spcBef>
                <a:spcPts val="500"/>
              </a:spcBef>
              <a:spcAft>
                <a:spcPts val="0"/>
              </a:spcAft>
              <a:buClr>
                <a:srgbClr val="333333"/>
              </a:buClr>
              <a:buSzPts val="1500"/>
              <a:buNone/>
              <a:defRPr sz="1500" b="0">
                <a:solidFill>
                  <a:srgbClr val="333333"/>
                </a:solidFill>
                <a:latin typeface="Ubuntu"/>
                <a:ea typeface="Ubuntu"/>
                <a:cs typeface="Ubuntu"/>
                <a:sym typeface="Ubuntu"/>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1000"/>
              </a:spcBef>
              <a:spcAft>
                <a:spcPts val="0"/>
              </a:spcAft>
              <a:buClr>
                <a:schemeClr val="dk1"/>
              </a:buClr>
              <a:buSzPts val="1200"/>
              <a:buNone/>
              <a:defRPr sz="1200"/>
            </a:lvl7pPr>
            <a:lvl8pPr lvl="7" algn="ctr">
              <a:lnSpc>
                <a:spcPct val="90000"/>
              </a:lnSpc>
              <a:spcBef>
                <a:spcPts val="1000"/>
              </a:spcBef>
              <a:spcAft>
                <a:spcPts val="0"/>
              </a:spcAft>
              <a:buClr>
                <a:schemeClr val="dk1"/>
              </a:buClr>
              <a:buSzPts val="1200"/>
              <a:buNone/>
              <a:defRPr sz="1200"/>
            </a:lvl8pPr>
            <a:lvl9pPr lvl="8" algn="ctr">
              <a:lnSpc>
                <a:spcPct val="90000"/>
              </a:lnSpc>
              <a:spcBef>
                <a:spcPts val="1000"/>
              </a:spcBef>
              <a:spcAft>
                <a:spcPts val="1000"/>
              </a:spcAft>
              <a:buClr>
                <a:schemeClr val="dk1"/>
              </a:buClr>
              <a:buSzPts val="1200"/>
              <a:buNone/>
              <a:defRPr sz="1200"/>
            </a:lvl9pPr>
          </a:lstStyle>
          <a:p>
            <a:endParaRPr/>
          </a:p>
        </p:txBody>
      </p:sp>
      <p:sp>
        <p:nvSpPr>
          <p:cNvPr id="78" name="Google Shape;78;p13"/>
          <p:cNvSpPr txBox="1">
            <a:spLocks noGrp="1"/>
          </p:cNvSpPr>
          <p:nvPr>
            <p:ph type="ctrTitle"/>
          </p:nvPr>
        </p:nvSpPr>
        <p:spPr>
          <a:xfrm>
            <a:off x="655390" y="1766413"/>
            <a:ext cx="5758200" cy="1217700"/>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333333"/>
              </a:buClr>
              <a:buSzPts val="3800"/>
              <a:buFont typeface="Ubuntu"/>
              <a:buNone/>
              <a:defRPr sz="3800" b="1">
                <a:solidFill>
                  <a:srgbClr val="333333"/>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79" name="Google Shape;79;p13" descr="arrow_blue.png"/>
          <p:cNvPicPr preferRelativeResize="0"/>
          <p:nvPr/>
        </p:nvPicPr>
        <p:blipFill rotWithShape="1">
          <a:blip r:embed="rId3">
            <a:alphaModFix/>
          </a:blip>
          <a:srcRect/>
          <a:stretch/>
        </p:blipFill>
        <p:spPr>
          <a:xfrm>
            <a:off x="327026" y="1962151"/>
            <a:ext cx="155448" cy="166878"/>
          </a:xfrm>
          <a:prstGeom prst="rect">
            <a:avLst/>
          </a:prstGeom>
          <a:noFill/>
          <a:ln>
            <a:noFill/>
          </a:ln>
        </p:spPr>
      </p:pic>
      <p:sp>
        <p:nvSpPr>
          <p:cNvPr id="80" name="Google Shape;80;p13"/>
          <p:cNvSpPr/>
          <p:nvPr/>
        </p:nvSpPr>
        <p:spPr>
          <a:xfrm>
            <a:off x="487764" y="4835023"/>
            <a:ext cx="1201500" cy="249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Ubuntu"/>
              <a:ea typeface="Ubuntu"/>
              <a:cs typeface="Ubuntu"/>
              <a:sym typeface="Ubuntu"/>
            </a:endParaRPr>
          </a:p>
        </p:txBody>
      </p:sp>
      <p:pic>
        <p:nvPicPr>
          <p:cNvPr id="81" name="Google Shape;81;p13" descr="Corner_logo.png"/>
          <p:cNvPicPr preferRelativeResize="0"/>
          <p:nvPr/>
        </p:nvPicPr>
        <p:blipFill rotWithShape="1">
          <a:blip r:embed="rId4">
            <a:alphaModFix/>
          </a:blip>
          <a:srcRect/>
          <a:stretch/>
        </p:blipFill>
        <p:spPr>
          <a:xfrm>
            <a:off x="7138035" y="4628007"/>
            <a:ext cx="2005966" cy="51549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pic>
        <p:nvPicPr>
          <p:cNvPr id="89" name="Google Shape;89;p15" descr="logo_Hazelcast_color.png"/>
          <p:cNvPicPr preferRelativeResize="0"/>
          <p:nvPr/>
        </p:nvPicPr>
        <p:blipFill rotWithShape="1">
          <a:blip r:embed="rId2">
            <a:alphaModFix/>
          </a:blip>
          <a:srcRect/>
          <a:stretch/>
        </p:blipFill>
        <p:spPr>
          <a:xfrm>
            <a:off x="7476309" y="4651370"/>
            <a:ext cx="1399275" cy="27384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1">
  <p:cSld name="Title Slide 1">
    <p:spTree>
      <p:nvGrpSpPr>
        <p:cNvPr id="1" name="Shape 90"/>
        <p:cNvGrpSpPr/>
        <p:nvPr/>
      </p:nvGrpSpPr>
      <p:grpSpPr>
        <a:xfrm>
          <a:off x="0" y="0"/>
          <a:ext cx="0" cy="0"/>
          <a:chOff x="0" y="0"/>
          <a:chExt cx="0" cy="0"/>
        </a:xfrm>
      </p:grpSpPr>
      <p:sp>
        <p:nvSpPr>
          <p:cNvPr id="91" name="Google Shape;91;p16"/>
          <p:cNvSpPr txBox="1">
            <a:spLocks noGrp="1"/>
          </p:cNvSpPr>
          <p:nvPr>
            <p:ph type="sldNum" idx="12"/>
          </p:nvPr>
        </p:nvSpPr>
        <p:spPr>
          <a:xfrm>
            <a:off x="8697439" y="4942017"/>
            <a:ext cx="217500" cy="1617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Font typeface="Arial"/>
              <a:buNone/>
              <a:defRPr sz="8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Font typeface="Arial"/>
              <a:buNone/>
              <a:defRPr sz="8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Font typeface="Arial"/>
              <a:buNone/>
              <a:defRPr sz="8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Font typeface="Arial"/>
              <a:buNone/>
              <a:defRPr sz="8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Font typeface="Arial"/>
              <a:buNone/>
              <a:defRPr sz="8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Font typeface="Arial"/>
              <a:buNone/>
              <a:defRPr sz="8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Font typeface="Arial"/>
              <a:buNone/>
              <a:defRPr sz="8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Font typeface="Arial"/>
              <a:buNone/>
              <a:defRPr sz="8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Font typeface="Arial"/>
              <a:buNone/>
              <a:defRPr sz="8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2" name="Google Shape;92;p16"/>
          <p:cNvPicPr preferRelativeResize="0"/>
          <p:nvPr/>
        </p:nvPicPr>
        <p:blipFill>
          <a:blip r:embed="rId2">
            <a:alphaModFix/>
          </a:blip>
          <a:stretch>
            <a:fillRect/>
          </a:stretch>
        </p:blipFill>
        <p:spPr>
          <a:xfrm>
            <a:off x="0" y="0"/>
            <a:ext cx="9143993" cy="5143500"/>
          </a:xfrm>
          <a:prstGeom prst="rect">
            <a:avLst/>
          </a:prstGeom>
          <a:noFill/>
          <a:ln>
            <a:noFill/>
          </a:ln>
        </p:spPr>
      </p:pic>
      <p:pic>
        <p:nvPicPr>
          <p:cNvPr id="93" name="Google Shape;93;p16"/>
          <p:cNvPicPr preferRelativeResize="0"/>
          <p:nvPr/>
        </p:nvPicPr>
        <p:blipFill>
          <a:blip r:embed="rId3">
            <a:alphaModFix/>
          </a:blip>
          <a:stretch>
            <a:fillRect/>
          </a:stretch>
        </p:blipFill>
        <p:spPr>
          <a:xfrm>
            <a:off x="4" y="0"/>
            <a:ext cx="6320242" cy="5143500"/>
          </a:xfrm>
          <a:prstGeom prst="rect">
            <a:avLst/>
          </a:prstGeom>
          <a:noFill/>
          <a:ln>
            <a:noFill/>
          </a:ln>
        </p:spPr>
      </p:pic>
      <p:sp>
        <p:nvSpPr>
          <p:cNvPr id="94" name="Google Shape;94;p16"/>
          <p:cNvSpPr txBox="1">
            <a:spLocks noGrp="1"/>
          </p:cNvSpPr>
          <p:nvPr>
            <p:ph type="title"/>
          </p:nvPr>
        </p:nvSpPr>
        <p:spPr>
          <a:xfrm>
            <a:off x="226347" y="2137300"/>
            <a:ext cx="5770500" cy="1192200"/>
          </a:xfrm>
          <a:prstGeom prst="rect">
            <a:avLst/>
          </a:prstGeom>
          <a:noFill/>
          <a:ln>
            <a:noFill/>
          </a:ln>
        </p:spPr>
        <p:txBody>
          <a:bodyPr spcFirstLastPara="1" wrap="square" lIns="68575" tIns="34275" rIns="68575" bIns="34275" anchor="ctr" anchorCtr="0"/>
          <a:lstStyle>
            <a:lvl1pPr marL="0" marR="0" lvl="0" indent="0" rtl="0">
              <a:lnSpc>
                <a:spcPct val="100000"/>
              </a:lnSpc>
              <a:spcBef>
                <a:spcPts val="0"/>
              </a:spcBef>
              <a:spcAft>
                <a:spcPts val="0"/>
              </a:spcAft>
              <a:buClr>
                <a:srgbClr val="FFFFFF"/>
              </a:buClr>
              <a:buSzPts val="4800"/>
              <a:buNone/>
              <a:defRPr sz="4800" i="0" u="none" strike="noStrike" cap="none">
                <a:solidFill>
                  <a:srgbClr val="FFFFFF"/>
                </a:solidFill>
              </a:defRPr>
            </a:lvl1pPr>
            <a:lvl2pPr marL="0" marR="0" lvl="1" indent="0" rtl="0">
              <a:lnSpc>
                <a:spcPct val="100000"/>
              </a:lnSpc>
              <a:spcBef>
                <a:spcPts val="0"/>
              </a:spcBef>
              <a:spcAft>
                <a:spcPts val="0"/>
              </a:spcAft>
              <a:buClr>
                <a:schemeClr val="accent1"/>
              </a:buClr>
              <a:buSzPts val="4800"/>
              <a:buNone/>
              <a:defRPr sz="4800" b="1" i="0" u="none" strike="noStrike" cap="none">
                <a:solidFill>
                  <a:schemeClr val="accent1"/>
                </a:solidFill>
                <a:highlight>
                  <a:srgbClr val="FFFFFF"/>
                </a:highlight>
              </a:defRPr>
            </a:lvl2pPr>
            <a:lvl3pPr marL="0" marR="0" lvl="2" indent="0" rtl="0">
              <a:lnSpc>
                <a:spcPct val="100000"/>
              </a:lnSpc>
              <a:spcBef>
                <a:spcPts val="0"/>
              </a:spcBef>
              <a:spcAft>
                <a:spcPts val="0"/>
              </a:spcAft>
              <a:buClr>
                <a:schemeClr val="accent1"/>
              </a:buClr>
              <a:buSzPts val="4800"/>
              <a:buNone/>
              <a:defRPr sz="4800" b="1" i="0" u="none" strike="noStrike" cap="none">
                <a:solidFill>
                  <a:schemeClr val="accent1"/>
                </a:solidFill>
                <a:highlight>
                  <a:srgbClr val="FFFFFF"/>
                </a:highlight>
              </a:defRPr>
            </a:lvl3pPr>
            <a:lvl4pPr marL="0" marR="0" lvl="3" indent="0" rtl="0">
              <a:lnSpc>
                <a:spcPct val="100000"/>
              </a:lnSpc>
              <a:spcBef>
                <a:spcPts val="0"/>
              </a:spcBef>
              <a:spcAft>
                <a:spcPts val="0"/>
              </a:spcAft>
              <a:buClr>
                <a:schemeClr val="accent1"/>
              </a:buClr>
              <a:buSzPts val="4800"/>
              <a:buNone/>
              <a:defRPr sz="4800" b="1" i="0" u="none" strike="noStrike" cap="none">
                <a:solidFill>
                  <a:schemeClr val="accent1"/>
                </a:solidFill>
                <a:highlight>
                  <a:srgbClr val="FFFFFF"/>
                </a:highlight>
              </a:defRPr>
            </a:lvl4pPr>
            <a:lvl5pPr marL="0" marR="0" lvl="4" indent="0" rtl="0">
              <a:lnSpc>
                <a:spcPct val="100000"/>
              </a:lnSpc>
              <a:spcBef>
                <a:spcPts val="0"/>
              </a:spcBef>
              <a:spcAft>
                <a:spcPts val="0"/>
              </a:spcAft>
              <a:buClr>
                <a:schemeClr val="accent1"/>
              </a:buClr>
              <a:buSzPts val="4800"/>
              <a:buNone/>
              <a:defRPr sz="4800" b="1" i="0" u="none" strike="noStrike" cap="none">
                <a:solidFill>
                  <a:schemeClr val="accent1"/>
                </a:solidFill>
                <a:highlight>
                  <a:srgbClr val="FFFFFF"/>
                </a:highlight>
              </a:defRPr>
            </a:lvl5pPr>
            <a:lvl6pPr marL="0" marR="0" lvl="5" indent="0" rtl="0">
              <a:lnSpc>
                <a:spcPct val="100000"/>
              </a:lnSpc>
              <a:spcBef>
                <a:spcPts val="0"/>
              </a:spcBef>
              <a:spcAft>
                <a:spcPts val="0"/>
              </a:spcAft>
              <a:buClr>
                <a:schemeClr val="accent1"/>
              </a:buClr>
              <a:buSzPts val="4800"/>
              <a:buNone/>
              <a:defRPr sz="4800" b="1" i="0" u="none" strike="noStrike" cap="none">
                <a:solidFill>
                  <a:schemeClr val="accent1"/>
                </a:solidFill>
                <a:highlight>
                  <a:srgbClr val="FFFFFF"/>
                </a:highlight>
              </a:defRPr>
            </a:lvl6pPr>
            <a:lvl7pPr marL="0" marR="0" lvl="6" indent="0" rtl="0">
              <a:lnSpc>
                <a:spcPct val="100000"/>
              </a:lnSpc>
              <a:spcBef>
                <a:spcPts val="0"/>
              </a:spcBef>
              <a:spcAft>
                <a:spcPts val="0"/>
              </a:spcAft>
              <a:buClr>
                <a:schemeClr val="accent1"/>
              </a:buClr>
              <a:buSzPts val="4800"/>
              <a:buNone/>
              <a:defRPr sz="4800" b="1" i="0" u="none" strike="noStrike" cap="none">
                <a:solidFill>
                  <a:schemeClr val="accent1"/>
                </a:solidFill>
                <a:highlight>
                  <a:srgbClr val="FFFFFF"/>
                </a:highlight>
              </a:defRPr>
            </a:lvl7pPr>
            <a:lvl8pPr marL="0" marR="0" lvl="7" indent="0" rtl="0">
              <a:lnSpc>
                <a:spcPct val="100000"/>
              </a:lnSpc>
              <a:spcBef>
                <a:spcPts val="0"/>
              </a:spcBef>
              <a:spcAft>
                <a:spcPts val="0"/>
              </a:spcAft>
              <a:buClr>
                <a:schemeClr val="accent1"/>
              </a:buClr>
              <a:buSzPts val="4800"/>
              <a:buNone/>
              <a:defRPr sz="4800" b="1" i="0" u="none" strike="noStrike" cap="none">
                <a:solidFill>
                  <a:schemeClr val="accent1"/>
                </a:solidFill>
                <a:highlight>
                  <a:srgbClr val="FFFFFF"/>
                </a:highlight>
              </a:defRPr>
            </a:lvl8pPr>
            <a:lvl9pPr marL="0" marR="0" lvl="8" indent="0" rtl="0">
              <a:lnSpc>
                <a:spcPct val="100000"/>
              </a:lnSpc>
              <a:spcBef>
                <a:spcPts val="0"/>
              </a:spcBef>
              <a:spcAft>
                <a:spcPts val="0"/>
              </a:spcAft>
              <a:buClr>
                <a:schemeClr val="accent1"/>
              </a:buClr>
              <a:buSzPts val="4800"/>
              <a:buNone/>
              <a:defRPr sz="4800" b="1" i="0" u="none" strike="noStrike" cap="none">
                <a:solidFill>
                  <a:schemeClr val="accent1"/>
                </a:solidFill>
                <a:highlight>
                  <a:srgbClr val="FFFFFF"/>
                </a:highlight>
              </a:defRPr>
            </a:lvl9pPr>
          </a:lstStyle>
          <a:p>
            <a:endParaRPr/>
          </a:p>
        </p:txBody>
      </p:sp>
      <p:pic>
        <p:nvPicPr>
          <p:cNvPr id="95" name="Google Shape;95;p16"/>
          <p:cNvPicPr preferRelativeResize="0"/>
          <p:nvPr/>
        </p:nvPicPr>
        <p:blipFill>
          <a:blip r:embed="rId4">
            <a:alphaModFix/>
          </a:blip>
          <a:stretch>
            <a:fillRect/>
          </a:stretch>
        </p:blipFill>
        <p:spPr>
          <a:xfrm>
            <a:off x="331575" y="564474"/>
            <a:ext cx="2006400" cy="3962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54A75-462B-44F3-87BD-04EDEFDEE0FF}"/>
              </a:ext>
            </a:extLst>
          </p:cNvPr>
          <p:cNvSpPr>
            <a:spLocks noGrp="1"/>
          </p:cNvSpPr>
          <p:nvPr>
            <p:ph type="title"/>
          </p:nvPr>
        </p:nvSpPr>
        <p:spPr>
          <a:xfrm>
            <a:off x="529164" y="355207"/>
            <a:ext cx="8096250" cy="872516"/>
          </a:xfrm>
        </p:spPr>
        <p:txBody>
          <a:bodyPr anchor="t" anchorCtr="0">
            <a:noAutofit/>
          </a:bodyPr>
          <a:lstStyle>
            <a:lvl1pPr algn="l" defTabSz="685800" rtl="0" eaLnBrk="1" latinLnBrk="0" hangingPunct="1">
              <a:lnSpc>
                <a:spcPct val="90000"/>
              </a:lnSpc>
              <a:spcBef>
                <a:spcPct val="0"/>
              </a:spcBef>
              <a:buNone/>
              <a:defRPr lang="en-US" sz="3150" b="0" i="0" kern="1200" dirty="0">
                <a:solidFill>
                  <a:schemeClr val="tx1"/>
                </a:solidFill>
                <a:latin typeface="Open Sans" panose="020B0606030504020204" pitchFamily="34" charset="0"/>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A660A5B-D01D-4042-907B-31BB738DA5F1}"/>
              </a:ext>
            </a:extLst>
          </p:cNvPr>
          <p:cNvSpPr>
            <a:spLocks noGrp="1"/>
          </p:cNvSpPr>
          <p:nvPr>
            <p:ph idx="1"/>
          </p:nvPr>
        </p:nvSpPr>
        <p:spPr>
          <a:xfrm>
            <a:off x="529164" y="1303153"/>
            <a:ext cx="8096250" cy="3194829"/>
          </a:xfrm>
        </p:spPr>
        <p:txBody>
          <a:bodyPr>
            <a:noAutofit/>
          </a:bodyPr>
          <a:lstStyle>
            <a:lvl1pPr>
              <a:lnSpc>
                <a:spcPct val="100000"/>
              </a:lnSpc>
              <a:spcBef>
                <a:spcPts val="450"/>
              </a:spcBef>
              <a:spcAft>
                <a:spcPts val="450"/>
              </a:spcAft>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spcBef>
                <a:spcPts val="450"/>
              </a:spcBef>
              <a:spcAft>
                <a:spcPts val="450"/>
              </a:spcAft>
              <a:defRPr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spcBef>
                <a:spcPts val="450"/>
              </a:spcBef>
              <a:spcAft>
                <a:spcPts val="450"/>
              </a:spcAft>
              <a:defRPr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spcBef>
                <a:spcPts val="450"/>
              </a:spcBef>
              <a:spcAft>
                <a:spcPts val="450"/>
              </a:spcAft>
              <a:defRPr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spcBef>
                <a:spcPts val="450"/>
              </a:spcBef>
              <a:spcAft>
                <a:spcPts val="450"/>
              </a:spcAft>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rrow_blu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1772" y="522817"/>
            <a:ext cx="155448" cy="166878"/>
          </a:xfrm>
          <a:prstGeom prst="rect">
            <a:avLst/>
          </a:prstGeom>
        </p:spPr>
      </p:pic>
      <p:pic>
        <p:nvPicPr>
          <p:cNvPr id="12" name="Picture 11" descr="logo_Hazelcast_color.png">
            <a:extLst>
              <a:ext uri="{FF2B5EF4-FFF2-40B4-BE49-F238E27FC236}">
                <a16:creationId xmlns:a16="http://schemas.microsoft.com/office/drawing/2014/main" id="{F26C45FA-0A6A-45CD-98FD-79B114118A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6309" y="4651371"/>
            <a:ext cx="1399275" cy="273844"/>
          </a:xfrm>
          <a:prstGeom prst="rect">
            <a:avLst/>
          </a:prstGeom>
        </p:spPr>
      </p:pic>
    </p:spTree>
    <p:extLst>
      <p:ext uri="{BB962C8B-B14F-4D97-AF65-F5344CB8AC3E}">
        <p14:creationId xmlns:p14="http://schemas.microsoft.com/office/powerpoint/2010/main" val="3683076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2"/>
        <p:cNvGrpSpPr/>
        <p:nvPr/>
      </p:nvGrpSpPr>
      <p:grpSpPr>
        <a:xfrm>
          <a:off x="0" y="0"/>
          <a:ext cx="0" cy="0"/>
          <a:chOff x="0" y="0"/>
          <a:chExt cx="0" cy="0"/>
        </a:xfrm>
      </p:grpSpPr>
      <p:sp>
        <p:nvSpPr>
          <p:cNvPr id="83" name="Google Shape;83;p14"/>
          <p:cNvSpPr txBox="1">
            <a:spLocks noGrp="1"/>
          </p:cNvSpPr>
          <p:nvPr>
            <p:ph type="body" idx="1"/>
          </p:nvPr>
        </p:nvSpPr>
        <p:spPr>
          <a:xfrm>
            <a:off x="529164" y="1037345"/>
            <a:ext cx="3886200" cy="3530489"/>
          </a:xfrm>
          <a:prstGeom prst="rect">
            <a:avLst/>
          </a:prstGeom>
          <a:noFill/>
          <a:ln>
            <a:noFill/>
          </a:ln>
        </p:spPr>
        <p:txBody>
          <a:bodyPr spcFirstLastPara="1" wrap="square" lIns="68575" tIns="34275" rIns="68575" bIns="34275" anchor="t" anchorCtr="0"/>
          <a:lstStyle>
            <a:lvl1pPr marL="457200" lvl="0" indent="-361950" algn="l">
              <a:lnSpc>
                <a:spcPct val="90000"/>
              </a:lnSpc>
              <a:spcBef>
                <a:spcPts val="500"/>
              </a:spcBef>
              <a:spcAft>
                <a:spcPts val="0"/>
              </a:spcAft>
              <a:buClr>
                <a:schemeClr val="dk1"/>
              </a:buClr>
              <a:buSzPts val="2100"/>
              <a:buChar char="•"/>
              <a:defRPr b="0" i="0">
                <a:latin typeface="Ubuntu" panose="020B0504030602030204" pitchFamily="34" charset="0"/>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b="0" i="0">
                <a:latin typeface="Ubuntu" panose="020B0504030602030204" pitchFamily="34" charset="0"/>
                <a:ea typeface="Open Sans"/>
                <a:cs typeface="Open Sans"/>
                <a:sym typeface="Open Sans"/>
              </a:defRPr>
            </a:lvl2pPr>
            <a:lvl3pPr marL="1371600" lvl="2" indent="-323850" algn="l">
              <a:lnSpc>
                <a:spcPct val="90000"/>
              </a:lnSpc>
              <a:spcBef>
                <a:spcPts val="500"/>
              </a:spcBef>
              <a:spcAft>
                <a:spcPts val="0"/>
              </a:spcAft>
              <a:buClr>
                <a:schemeClr val="dk1"/>
              </a:buClr>
              <a:buSzPts val="1500"/>
              <a:buChar char="•"/>
              <a:defRPr b="0" i="0">
                <a:latin typeface="Ubuntu" panose="020B0504030602030204" pitchFamily="34" charset="0"/>
                <a:ea typeface="Open Sans"/>
                <a:cs typeface="Open Sans"/>
                <a:sym typeface="Open Sans"/>
              </a:defRPr>
            </a:lvl3pPr>
            <a:lvl4pPr marL="1828800" lvl="3" indent="-317500" algn="l">
              <a:lnSpc>
                <a:spcPct val="90000"/>
              </a:lnSpc>
              <a:spcBef>
                <a:spcPts val="500"/>
              </a:spcBef>
              <a:spcAft>
                <a:spcPts val="0"/>
              </a:spcAft>
              <a:buClr>
                <a:schemeClr val="dk1"/>
              </a:buClr>
              <a:buSzPts val="1400"/>
              <a:buChar char="•"/>
              <a:defRPr>
                <a:latin typeface="Open Sans"/>
                <a:ea typeface="Open Sans"/>
                <a:cs typeface="Open Sans"/>
                <a:sym typeface="Open Sans"/>
              </a:defRPr>
            </a:lvl4pPr>
            <a:lvl5pPr marL="2286000" lvl="4" indent="-317500" algn="l">
              <a:lnSpc>
                <a:spcPct val="90000"/>
              </a:lnSpc>
              <a:spcBef>
                <a:spcPts val="500"/>
              </a:spcBef>
              <a:spcAft>
                <a:spcPts val="0"/>
              </a:spcAft>
              <a:buClr>
                <a:schemeClr val="dk1"/>
              </a:buClr>
              <a:buSzPts val="1400"/>
              <a:buChar char="•"/>
              <a:defRPr>
                <a:latin typeface="Open Sans"/>
                <a:ea typeface="Open Sans"/>
                <a:cs typeface="Open Sans"/>
                <a:sym typeface="Open Sans"/>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1000"/>
              </a:spcBef>
              <a:spcAft>
                <a:spcPts val="0"/>
              </a:spcAft>
              <a:buClr>
                <a:schemeClr val="dk1"/>
              </a:buClr>
              <a:buSzPts val="1400"/>
              <a:buChar char="•"/>
              <a:defRPr/>
            </a:lvl7pPr>
            <a:lvl8pPr marL="3657600" lvl="7" indent="-317500" algn="l">
              <a:lnSpc>
                <a:spcPct val="90000"/>
              </a:lnSpc>
              <a:spcBef>
                <a:spcPts val="1000"/>
              </a:spcBef>
              <a:spcAft>
                <a:spcPts val="0"/>
              </a:spcAft>
              <a:buClr>
                <a:schemeClr val="dk1"/>
              </a:buClr>
              <a:buSzPts val="1400"/>
              <a:buChar char="•"/>
              <a:defRPr/>
            </a:lvl8pPr>
            <a:lvl9pPr marL="4114800" lvl="8" indent="-317500" algn="l">
              <a:lnSpc>
                <a:spcPct val="90000"/>
              </a:lnSpc>
              <a:spcBef>
                <a:spcPts val="1000"/>
              </a:spcBef>
              <a:spcAft>
                <a:spcPts val="1000"/>
              </a:spcAft>
              <a:buClr>
                <a:schemeClr val="dk1"/>
              </a:buClr>
              <a:buSzPts val="1400"/>
              <a:buChar char="•"/>
              <a:defRPr/>
            </a:lvl9pPr>
          </a:lstStyle>
          <a:p>
            <a:pPr lvl="0"/>
            <a:r>
              <a:rPr lang="en-US" dirty="0"/>
              <a:t>Click to edit Master text styles</a:t>
            </a:r>
          </a:p>
          <a:p>
            <a:pPr lvl="1"/>
            <a:endParaRPr lang="en-US" dirty="0"/>
          </a:p>
          <a:p>
            <a:pPr lvl="2"/>
            <a:endParaRPr lang="en-US" dirty="0"/>
          </a:p>
        </p:txBody>
      </p:sp>
      <p:sp>
        <p:nvSpPr>
          <p:cNvPr id="84" name="Google Shape;84;p14"/>
          <p:cNvSpPr txBox="1">
            <a:spLocks noGrp="1"/>
          </p:cNvSpPr>
          <p:nvPr>
            <p:ph type="body" idx="2"/>
          </p:nvPr>
        </p:nvSpPr>
        <p:spPr>
          <a:xfrm>
            <a:off x="4529664" y="1037345"/>
            <a:ext cx="4085172" cy="3530489"/>
          </a:xfrm>
          <a:prstGeom prst="rect">
            <a:avLst/>
          </a:prstGeom>
          <a:noFill/>
          <a:ln>
            <a:noFill/>
          </a:ln>
        </p:spPr>
        <p:txBody>
          <a:bodyPr spcFirstLastPara="1" wrap="square" lIns="68575" tIns="34275" rIns="68575" bIns="34275" anchor="t" anchorCtr="0"/>
          <a:lstStyle>
            <a:lvl1pPr marL="457200" lvl="0" indent="-361950" algn="l">
              <a:lnSpc>
                <a:spcPct val="90000"/>
              </a:lnSpc>
              <a:spcBef>
                <a:spcPts val="500"/>
              </a:spcBef>
              <a:spcAft>
                <a:spcPts val="0"/>
              </a:spcAft>
              <a:buClr>
                <a:schemeClr val="dk1"/>
              </a:buClr>
              <a:buSzPts val="2100"/>
              <a:buChar char="•"/>
              <a:defRPr b="0" i="0">
                <a:latin typeface="Ubuntu" panose="020B0504030602030204" pitchFamily="34" charset="0"/>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b="0" i="0">
                <a:latin typeface="Ubuntu" panose="020B0504030602030204" pitchFamily="34" charset="0"/>
                <a:ea typeface="Open Sans"/>
                <a:cs typeface="Open Sans"/>
                <a:sym typeface="Open Sans"/>
              </a:defRPr>
            </a:lvl2pPr>
            <a:lvl3pPr marL="1371600" lvl="2" indent="-323850" algn="l">
              <a:lnSpc>
                <a:spcPct val="90000"/>
              </a:lnSpc>
              <a:spcBef>
                <a:spcPts val="500"/>
              </a:spcBef>
              <a:spcAft>
                <a:spcPts val="0"/>
              </a:spcAft>
              <a:buClr>
                <a:schemeClr val="dk1"/>
              </a:buClr>
              <a:buSzPts val="1500"/>
              <a:buChar char="•"/>
              <a:defRPr b="0" i="0">
                <a:latin typeface="Ubuntu" panose="020B0504030602030204" pitchFamily="34" charset="0"/>
                <a:ea typeface="Open Sans"/>
                <a:cs typeface="Open Sans"/>
                <a:sym typeface="Open Sans"/>
              </a:defRPr>
            </a:lvl3pPr>
            <a:lvl4pPr marL="1828800" lvl="3" indent="-317500" algn="l">
              <a:lnSpc>
                <a:spcPct val="90000"/>
              </a:lnSpc>
              <a:spcBef>
                <a:spcPts val="500"/>
              </a:spcBef>
              <a:spcAft>
                <a:spcPts val="0"/>
              </a:spcAft>
              <a:buClr>
                <a:schemeClr val="dk1"/>
              </a:buClr>
              <a:buSzPts val="1400"/>
              <a:buChar char="•"/>
              <a:defRPr>
                <a:latin typeface="Open Sans"/>
                <a:ea typeface="Open Sans"/>
                <a:cs typeface="Open Sans"/>
                <a:sym typeface="Open Sans"/>
              </a:defRPr>
            </a:lvl4pPr>
            <a:lvl5pPr marL="2286000" lvl="4" indent="-317500" algn="l">
              <a:lnSpc>
                <a:spcPct val="90000"/>
              </a:lnSpc>
              <a:spcBef>
                <a:spcPts val="500"/>
              </a:spcBef>
              <a:spcAft>
                <a:spcPts val="0"/>
              </a:spcAft>
              <a:buClr>
                <a:schemeClr val="dk1"/>
              </a:buClr>
              <a:buSzPts val="1400"/>
              <a:buChar char="•"/>
              <a:defRPr>
                <a:latin typeface="Open Sans"/>
                <a:ea typeface="Open Sans"/>
                <a:cs typeface="Open Sans"/>
                <a:sym typeface="Open Sans"/>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1000"/>
              </a:spcBef>
              <a:spcAft>
                <a:spcPts val="0"/>
              </a:spcAft>
              <a:buClr>
                <a:schemeClr val="dk1"/>
              </a:buClr>
              <a:buSzPts val="1400"/>
              <a:buChar char="•"/>
              <a:defRPr/>
            </a:lvl7pPr>
            <a:lvl8pPr marL="3657600" lvl="7" indent="-317500" algn="l">
              <a:lnSpc>
                <a:spcPct val="90000"/>
              </a:lnSpc>
              <a:spcBef>
                <a:spcPts val="1000"/>
              </a:spcBef>
              <a:spcAft>
                <a:spcPts val="0"/>
              </a:spcAft>
              <a:buClr>
                <a:schemeClr val="dk1"/>
              </a:buClr>
              <a:buSzPts val="1400"/>
              <a:buChar char="•"/>
              <a:defRPr/>
            </a:lvl8pPr>
            <a:lvl9pPr marL="4114800" lvl="8" indent="-317500" algn="l">
              <a:lnSpc>
                <a:spcPct val="90000"/>
              </a:lnSpc>
              <a:spcBef>
                <a:spcPts val="1000"/>
              </a:spcBef>
              <a:spcAft>
                <a:spcPts val="1000"/>
              </a:spcAft>
              <a:buClr>
                <a:schemeClr val="dk1"/>
              </a:buClr>
              <a:buSzPts val="1400"/>
              <a:buChar char="•"/>
              <a:defRPr/>
            </a:lvl9pPr>
          </a:lstStyle>
          <a:p>
            <a:pPr lvl="0"/>
            <a:r>
              <a:rPr lang="en-US" dirty="0"/>
              <a:t>Click to edit Master text styles</a:t>
            </a:r>
          </a:p>
          <a:p>
            <a:pPr lvl="1"/>
            <a:endParaRPr lang="en-US" dirty="0"/>
          </a:p>
          <a:p>
            <a:pPr lvl="2"/>
            <a:endParaRPr lang="en-US" dirty="0"/>
          </a:p>
        </p:txBody>
      </p:sp>
      <p:sp>
        <p:nvSpPr>
          <p:cNvPr id="85" name="Google Shape;85;p14"/>
          <p:cNvSpPr txBox="1">
            <a:spLocks noGrp="1"/>
          </p:cNvSpPr>
          <p:nvPr>
            <p:ph type="title"/>
          </p:nvPr>
        </p:nvSpPr>
        <p:spPr>
          <a:xfrm>
            <a:off x="529164" y="355208"/>
            <a:ext cx="8096400" cy="551508"/>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chemeClr val="dk1"/>
              </a:buClr>
              <a:buSzPts val="1400"/>
              <a:buNone/>
              <a:defRPr>
                <a:latin typeface="Ubuntu" panose="020B0504030602030204" pitchFamily="34" charset="0"/>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en-US"/>
              <a:t>Click to edit Master title style</a:t>
            </a:r>
            <a:endParaRPr dirty="0"/>
          </a:p>
        </p:txBody>
      </p:sp>
      <p:pic>
        <p:nvPicPr>
          <p:cNvPr id="86" name="Google Shape;86;p14" descr="arrow_blue.png"/>
          <p:cNvPicPr preferRelativeResize="0"/>
          <p:nvPr/>
        </p:nvPicPr>
        <p:blipFill rotWithShape="1">
          <a:blip r:embed="rId2">
            <a:alphaModFix/>
          </a:blip>
          <a:srcRect/>
          <a:stretch/>
        </p:blipFill>
        <p:spPr>
          <a:xfrm>
            <a:off x="231772" y="522817"/>
            <a:ext cx="155448" cy="166878"/>
          </a:xfrm>
          <a:prstGeom prst="rect">
            <a:avLst/>
          </a:prstGeom>
          <a:noFill/>
          <a:ln>
            <a:noFill/>
          </a:ln>
        </p:spPr>
      </p:pic>
      <p:pic>
        <p:nvPicPr>
          <p:cNvPr id="87" name="Google Shape;87;p14" descr="logo_Hazelcast_color.png"/>
          <p:cNvPicPr preferRelativeResize="0"/>
          <p:nvPr/>
        </p:nvPicPr>
        <p:blipFill rotWithShape="1">
          <a:blip r:embed="rId3">
            <a:alphaModFix/>
          </a:blip>
          <a:srcRect/>
          <a:stretch/>
        </p:blipFill>
        <p:spPr>
          <a:xfrm>
            <a:off x="7476309" y="4651370"/>
            <a:ext cx="1399275" cy="273844"/>
          </a:xfrm>
          <a:prstGeom prst="rect">
            <a:avLst/>
          </a:prstGeom>
          <a:noFill/>
          <a:ln>
            <a:noFill/>
          </a:ln>
        </p:spPr>
      </p:pic>
      <p:sp>
        <p:nvSpPr>
          <p:cNvPr id="8" name="Footer Placeholder 1">
            <a:extLst>
              <a:ext uri="{FF2B5EF4-FFF2-40B4-BE49-F238E27FC236}">
                <a16:creationId xmlns:a16="http://schemas.microsoft.com/office/drawing/2014/main" id="{3BFF4A59-7792-EC49-A58C-FCA3340ED02B}"/>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lvl1pPr algn="l">
              <a:defRPr sz="800">
                <a:solidFill>
                  <a:schemeClr val="tx1">
                    <a:tint val="75000"/>
                  </a:schemeClr>
                </a:solidFill>
                <a:latin typeface="Ubuntu" panose="020B0504030602030204" pitchFamily="34" charset="0"/>
              </a:defRPr>
            </a:lvl1pPr>
          </a:lstStyle>
          <a:p>
            <a:r>
              <a:rPr lang="en-US" dirty="0"/>
              <a:t>©2019 – </a:t>
            </a:r>
            <a:r>
              <a:rPr lang="en-US" dirty="0" err="1"/>
              <a:t>Hazelcast</a:t>
            </a:r>
            <a:r>
              <a:rPr lang="en-US" dirty="0"/>
              <a:t>, Inc. Do not distribute without permission</a:t>
            </a:r>
          </a:p>
        </p:txBody>
      </p:sp>
    </p:spTree>
    <p:extLst>
      <p:ext uri="{BB962C8B-B14F-4D97-AF65-F5344CB8AC3E}">
        <p14:creationId xmlns:p14="http://schemas.microsoft.com/office/powerpoint/2010/main" val="763648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userDrawn="1">
  <p:cSld name="1_Title Only">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523800" y="345413"/>
            <a:ext cx="8096400" cy="5217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en-US"/>
              <a:t>Click to edit Master title style</a:t>
            </a:r>
            <a:endParaRPr/>
          </a:p>
        </p:txBody>
      </p:sp>
      <p:pic>
        <p:nvPicPr>
          <p:cNvPr id="43" name="Google Shape;43;p7" descr="arrow_blue.png"/>
          <p:cNvPicPr preferRelativeResize="0"/>
          <p:nvPr/>
        </p:nvPicPr>
        <p:blipFill rotWithShape="1">
          <a:blip r:embed="rId2">
            <a:alphaModFix/>
          </a:blip>
          <a:srcRect/>
          <a:stretch/>
        </p:blipFill>
        <p:spPr>
          <a:xfrm>
            <a:off x="231772" y="522817"/>
            <a:ext cx="155448" cy="166878"/>
          </a:xfrm>
          <a:prstGeom prst="rect">
            <a:avLst/>
          </a:prstGeom>
          <a:noFill/>
          <a:ln>
            <a:noFill/>
          </a:ln>
        </p:spPr>
      </p:pic>
      <p:pic>
        <p:nvPicPr>
          <p:cNvPr id="44" name="Google Shape;44;p7" descr="logo_Hazelcast_color.png"/>
          <p:cNvPicPr preferRelativeResize="0"/>
          <p:nvPr/>
        </p:nvPicPr>
        <p:blipFill rotWithShape="1">
          <a:blip r:embed="rId3">
            <a:alphaModFix/>
          </a:blip>
          <a:srcRect/>
          <a:stretch/>
        </p:blipFill>
        <p:spPr>
          <a:xfrm>
            <a:off x="7476309" y="4651370"/>
            <a:ext cx="1399275" cy="273844"/>
          </a:xfrm>
          <a:prstGeom prst="rect">
            <a:avLst/>
          </a:prstGeom>
          <a:noFill/>
          <a:ln>
            <a:noFill/>
          </a:ln>
        </p:spPr>
      </p:pic>
      <p:sp>
        <p:nvSpPr>
          <p:cNvPr id="5" name="Footer Placeholder 1">
            <a:extLst>
              <a:ext uri="{FF2B5EF4-FFF2-40B4-BE49-F238E27FC236}">
                <a16:creationId xmlns:a16="http://schemas.microsoft.com/office/drawing/2014/main" id="{D25D8174-EDAC-D445-BA87-072A21D55860}"/>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lvl1pPr algn="l">
              <a:defRPr sz="800">
                <a:solidFill>
                  <a:schemeClr val="tx1">
                    <a:tint val="75000"/>
                  </a:schemeClr>
                </a:solidFill>
                <a:latin typeface="Ubuntu" panose="020B0504030602030204" pitchFamily="34" charset="0"/>
              </a:defRPr>
            </a:lvl1pPr>
          </a:lstStyle>
          <a:p>
            <a:r>
              <a:rPr lang="en-US"/>
              <a:t>©2019 – Hazelcast, Inc. Do not distribute without permission</a:t>
            </a:r>
            <a:endParaRPr lang="en-US" dirty="0"/>
          </a:p>
        </p:txBody>
      </p:sp>
      <p:sp>
        <p:nvSpPr>
          <p:cNvPr id="3" name="Content Placeholder 2">
            <a:extLst>
              <a:ext uri="{FF2B5EF4-FFF2-40B4-BE49-F238E27FC236}">
                <a16:creationId xmlns:a16="http://schemas.microsoft.com/office/drawing/2014/main" id="{42306B83-CCD8-FD4A-8865-AC47B5A2AE13}"/>
              </a:ext>
            </a:extLst>
          </p:cNvPr>
          <p:cNvSpPr>
            <a:spLocks noGrp="1"/>
          </p:cNvSpPr>
          <p:nvPr>
            <p:ph sz="quarter" idx="10"/>
          </p:nvPr>
        </p:nvSpPr>
        <p:spPr>
          <a:xfrm>
            <a:off x="523799" y="1048858"/>
            <a:ext cx="8096399" cy="3430934"/>
          </a:xfrm>
        </p:spPr>
        <p:txBody>
          <a:bodyPr/>
          <a:lstStyle>
            <a:lvl1pPr>
              <a:lnSpc>
                <a:spcPct val="100000"/>
              </a:lnSpc>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61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0" y="1195926"/>
            <a:ext cx="9144000" cy="3947575"/>
          </a:xfrm>
          <a:prstGeom prst="rect">
            <a:avLst/>
          </a:prstGeom>
          <a:noFill/>
          <a:ln>
            <a:noFill/>
          </a:ln>
        </p:spPr>
      </p:pic>
      <p:pic>
        <p:nvPicPr>
          <p:cNvPr id="16" name="Google Shape;16;p3" descr="logo_Hazelcast_color.png"/>
          <p:cNvPicPr preferRelativeResize="0"/>
          <p:nvPr/>
        </p:nvPicPr>
        <p:blipFill rotWithShape="1">
          <a:blip r:embed="rId3">
            <a:alphaModFix/>
          </a:blip>
          <a:srcRect/>
          <a:stretch/>
        </p:blipFill>
        <p:spPr>
          <a:xfrm>
            <a:off x="522755" y="401857"/>
            <a:ext cx="1915668" cy="374904"/>
          </a:xfrm>
          <a:prstGeom prst="rect">
            <a:avLst/>
          </a:prstGeom>
          <a:noFill/>
          <a:ln>
            <a:noFill/>
          </a:ln>
        </p:spPr>
      </p:pic>
      <p:sp>
        <p:nvSpPr>
          <p:cNvPr id="17" name="Google Shape;17;p3"/>
          <p:cNvSpPr txBox="1"/>
          <p:nvPr/>
        </p:nvSpPr>
        <p:spPr>
          <a:xfrm>
            <a:off x="5870428" y="552941"/>
            <a:ext cx="2796000" cy="2307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100" b="0" i="0" u="none" strike="noStrike" cap="none">
                <a:solidFill>
                  <a:schemeClr val="accent4"/>
                </a:solidFill>
                <a:latin typeface="Ubuntu"/>
                <a:ea typeface="Ubuntu"/>
                <a:cs typeface="Ubuntu"/>
                <a:sym typeface="Ubuntu"/>
              </a:rPr>
              <a:t>THE LEADING IN-MEMORY DATA GRID</a:t>
            </a:r>
            <a:endParaRPr sz="1100"/>
          </a:p>
        </p:txBody>
      </p:sp>
      <p:sp>
        <p:nvSpPr>
          <p:cNvPr id="18" name="Google Shape;18;p3"/>
          <p:cNvSpPr txBox="1">
            <a:spLocks noGrp="1"/>
          </p:cNvSpPr>
          <p:nvPr>
            <p:ph type="ctrTitle"/>
          </p:nvPr>
        </p:nvSpPr>
        <p:spPr>
          <a:xfrm>
            <a:off x="506878" y="2157303"/>
            <a:ext cx="5114700" cy="1048500"/>
          </a:xfrm>
          <a:prstGeom prst="rect">
            <a:avLst/>
          </a:prstGeom>
          <a:noFill/>
          <a:ln>
            <a:noFill/>
          </a:ln>
        </p:spPr>
        <p:txBody>
          <a:bodyPr spcFirstLastPara="1" wrap="square" lIns="0" tIns="0" rIns="0" bIns="0" anchor="ctr" anchorCtr="0"/>
          <a:lstStyle>
            <a:lvl1pPr lvl="0" algn="l">
              <a:lnSpc>
                <a:spcPct val="90000"/>
              </a:lnSpc>
              <a:spcBef>
                <a:spcPts val="0"/>
              </a:spcBef>
              <a:spcAft>
                <a:spcPts val="0"/>
              </a:spcAft>
              <a:buClr>
                <a:schemeClr val="lt1"/>
              </a:buClr>
              <a:buSzPts val="3800"/>
              <a:buFont typeface="Ubuntu"/>
              <a:buNone/>
              <a:defRPr sz="3800" b="0">
                <a:solidFill>
                  <a:schemeClr val="lt1"/>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subTitle" idx="1"/>
          </p:nvPr>
        </p:nvSpPr>
        <p:spPr>
          <a:xfrm>
            <a:off x="504347" y="3666728"/>
            <a:ext cx="5084100" cy="280800"/>
          </a:xfrm>
          <a:prstGeom prst="rect">
            <a:avLst/>
          </a:prstGeom>
          <a:noFill/>
          <a:ln>
            <a:noFill/>
          </a:ln>
        </p:spPr>
        <p:txBody>
          <a:bodyPr spcFirstLastPara="1" wrap="square" lIns="0" tIns="34275" rIns="0" bIns="34275" anchor="t" anchorCtr="0"/>
          <a:lstStyle>
            <a:lvl1pPr lvl="0" algn="l">
              <a:lnSpc>
                <a:spcPct val="90000"/>
              </a:lnSpc>
              <a:spcBef>
                <a:spcPts val="500"/>
              </a:spcBef>
              <a:spcAft>
                <a:spcPts val="0"/>
              </a:spcAft>
              <a:buClr>
                <a:schemeClr val="lt1"/>
              </a:buClr>
              <a:buSzPts val="1500"/>
              <a:buNone/>
              <a:defRPr sz="1500" b="0">
                <a:solidFill>
                  <a:schemeClr val="lt1"/>
                </a:solidFill>
                <a:latin typeface="Ubuntu"/>
                <a:ea typeface="Ubuntu"/>
                <a:cs typeface="Ubuntu"/>
                <a:sym typeface="Ubuntu"/>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1000"/>
              </a:spcBef>
              <a:spcAft>
                <a:spcPts val="0"/>
              </a:spcAft>
              <a:buClr>
                <a:schemeClr val="dk1"/>
              </a:buClr>
              <a:buSzPts val="1200"/>
              <a:buNone/>
              <a:defRPr sz="1200"/>
            </a:lvl7pPr>
            <a:lvl8pPr lvl="7" algn="ctr">
              <a:lnSpc>
                <a:spcPct val="90000"/>
              </a:lnSpc>
              <a:spcBef>
                <a:spcPts val="1000"/>
              </a:spcBef>
              <a:spcAft>
                <a:spcPts val="0"/>
              </a:spcAft>
              <a:buClr>
                <a:schemeClr val="dk1"/>
              </a:buClr>
              <a:buSzPts val="1200"/>
              <a:buNone/>
              <a:defRPr sz="1200"/>
            </a:lvl8pPr>
            <a:lvl9pPr lvl="8" algn="ctr">
              <a:lnSpc>
                <a:spcPct val="90000"/>
              </a:lnSpc>
              <a:spcBef>
                <a:spcPts val="1000"/>
              </a:spcBef>
              <a:spcAft>
                <a:spcPts val="1000"/>
              </a:spcAft>
              <a:buClr>
                <a:schemeClr val="dk1"/>
              </a:buClr>
              <a:buSzPts val="12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3435630" y="833320"/>
            <a:ext cx="5708371" cy="4284800"/>
          </a:xfrm>
          <a:prstGeom prst="rect">
            <a:avLst/>
          </a:prstGeom>
          <a:noFill/>
          <a:ln>
            <a:noFill/>
          </a:ln>
        </p:spPr>
      </p:pic>
      <p:sp>
        <p:nvSpPr>
          <p:cNvPr id="22" name="Google Shape;22;p4"/>
          <p:cNvSpPr txBox="1">
            <a:spLocks noGrp="1"/>
          </p:cNvSpPr>
          <p:nvPr>
            <p:ph type="subTitle" idx="1"/>
          </p:nvPr>
        </p:nvSpPr>
        <p:spPr>
          <a:xfrm>
            <a:off x="657042" y="3650212"/>
            <a:ext cx="5385900" cy="280800"/>
          </a:xfrm>
          <a:prstGeom prst="rect">
            <a:avLst/>
          </a:prstGeom>
          <a:noFill/>
          <a:ln>
            <a:noFill/>
          </a:ln>
        </p:spPr>
        <p:txBody>
          <a:bodyPr spcFirstLastPara="1" wrap="square" lIns="0" tIns="34275" rIns="0" bIns="34275" anchor="t" anchorCtr="0"/>
          <a:lstStyle>
            <a:lvl1pPr lvl="0" algn="l">
              <a:lnSpc>
                <a:spcPct val="90000"/>
              </a:lnSpc>
              <a:spcBef>
                <a:spcPts val="500"/>
              </a:spcBef>
              <a:spcAft>
                <a:spcPts val="0"/>
              </a:spcAft>
              <a:buClr>
                <a:schemeClr val="dk1"/>
              </a:buClr>
              <a:buSzPts val="1500"/>
              <a:buNone/>
              <a:defRPr sz="1500" b="0">
                <a:solidFill>
                  <a:schemeClr val="dk1"/>
                </a:solidFill>
                <a:latin typeface="Ubuntu"/>
                <a:ea typeface="Ubuntu"/>
                <a:cs typeface="Ubuntu"/>
                <a:sym typeface="Ubuntu"/>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1000"/>
              </a:spcBef>
              <a:spcAft>
                <a:spcPts val="0"/>
              </a:spcAft>
              <a:buClr>
                <a:schemeClr val="dk1"/>
              </a:buClr>
              <a:buSzPts val="1200"/>
              <a:buNone/>
              <a:defRPr sz="1200"/>
            </a:lvl7pPr>
            <a:lvl8pPr lvl="7" algn="ctr">
              <a:lnSpc>
                <a:spcPct val="90000"/>
              </a:lnSpc>
              <a:spcBef>
                <a:spcPts val="1000"/>
              </a:spcBef>
              <a:spcAft>
                <a:spcPts val="0"/>
              </a:spcAft>
              <a:buClr>
                <a:schemeClr val="dk1"/>
              </a:buClr>
              <a:buSzPts val="1200"/>
              <a:buNone/>
              <a:defRPr sz="1200"/>
            </a:lvl8pPr>
            <a:lvl9pPr lvl="8" algn="ctr">
              <a:lnSpc>
                <a:spcPct val="90000"/>
              </a:lnSpc>
              <a:spcBef>
                <a:spcPts val="1000"/>
              </a:spcBef>
              <a:spcAft>
                <a:spcPts val="1000"/>
              </a:spcAft>
              <a:buClr>
                <a:schemeClr val="dk1"/>
              </a:buClr>
              <a:buSzPts val="1200"/>
              <a:buNone/>
              <a:defRPr sz="1200"/>
            </a:lvl9pPr>
          </a:lstStyle>
          <a:p>
            <a:endParaRPr/>
          </a:p>
        </p:txBody>
      </p:sp>
      <p:sp>
        <p:nvSpPr>
          <p:cNvPr id="23" name="Google Shape;23;p4"/>
          <p:cNvSpPr txBox="1">
            <a:spLocks noGrp="1"/>
          </p:cNvSpPr>
          <p:nvPr>
            <p:ph type="ctrTitle"/>
          </p:nvPr>
        </p:nvSpPr>
        <p:spPr>
          <a:xfrm>
            <a:off x="621034" y="2146292"/>
            <a:ext cx="6554700" cy="498600"/>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dk1"/>
              </a:buClr>
              <a:buSzPts val="2900"/>
              <a:buFont typeface="Ubuntu"/>
              <a:buNone/>
              <a:defRPr sz="3600" b="1">
                <a:solidFill>
                  <a:schemeClr val="dk1"/>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24" name="Google Shape;24;p4" descr="arrow_blue.png"/>
          <p:cNvPicPr preferRelativeResize="0"/>
          <p:nvPr/>
        </p:nvPicPr>
        <p:blipFill rotWithShape="1">
          <a:blip r:embed="rId3">
            <a:alphaModFix/>
          </a:blip>
          <a:srcRect/>
          <a:stretch/>
        </p:blipFill>
        <p:spPr>
          <a:xfrm>
            <a:off x="332316" y="2316692"/>
            <a:ext cx="155448" cy="166878"/>
          </a:xfrm>
          <a:prstGeom prst="rect">
            <a:avLst/>
          </a:prstGeom>
          <a:noFill/>
          <a:ln>
            <a:noFill/>
          </a:ln>
        </p:spPr>
      </p:pic>
      <p:sp>
        <p:nvSpPr>
          <p:cNvPr id="25" name="Google Shape;25;p4"/>
          <p:cNvSpPr txBox="1"/>
          <p:nvPr/>
        </p:nvSpPr>
        <p:spPr>
          <a:xfrm>
            <a:off x="5870428" y="552941"/>
            <a:ext cx="2796000" cy="2307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100" b="0" i="0" u="none" strike="noStrike" cap="none">
                <a:solidFill>
                  <a:schemeClr val="accent4"/>
                </a:solidFill>
                <a:latin typeface="Ubuntu"/>
                <a:ea typeface="Ubuntu"/>
                <a:cs typeface="Ubuntu"/>
                <a:sym typeface="Ubuntu"/>
              </a:rPr>
              <a:t>THE LEADING IN-MEMORY DATA GRID</a:t>
            </a:r>
            <a:endParaRPr sz="1100"/>
          </a:p>
        </p:txBody>
      </p:sp>
      <p:sp>
        <p:nvSpPr>
          <p:cNvPr id="26" name="Google Shape;26;p4"/>
          <p:cNvSpPr/>
          <p:nvPr/>
        </p:nvSpPr>
        <p:spPr>
          <a:xfrm>
            <a:off x="487764" y="4835023"/>
            <a:ext cx="1201500" cy="249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Ubuntu"/>
              <a:ea typeface="Ubuntu"/>
              <a:cs typeface="Ubuntu"/>
              <a:sym typeface="Ubuntu"/>
            </a:endParaRPr>
          </a:p>
        </p:txBody>
      </p:sp>
      <p:pic>
        <p:nvPicPr>
          <p:cNvPr id="27" name="Google Shape;27;p4" descr="logo_Hazelcast_color.png"/>
          <p:cNvPicPr preferRelativeResize="0"/>
          <p:nvPr/>
        </p:nvPicPr>
        <p:blipFill rotWithShape="1">
          <a:blip r:embed="rId4">
            <a:alphaModFix/>
          </a:blip>
          <a:srcRect/>
          <a:stretch/>
        </p:blipFill>
        <p:spPr>
          <a:xfrm>
            <a:off x="645846" y="401857"/>
            <a:ext cx="1915668" cy="3749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a:stretch/>
        </p:blipFill>
        <p:spPr>
          <a:xfrm>
            <a:off x="4259677" y="1307210"/>
            <a:ext cx="4884325" cy="3836290"/>
          </a:xfrm>
          <a:prstGeom prst="rect">
            <a:avLst/>
          </a:prstGeom>
          <a:noFill/>
          <a:ln>
            <a:noFill/>
          </a:ln>
        </p:spPr>
      </p:pic>
      <p:sp>
        <p:nvSpPr>
          <p:cNvPr id="30" name="Google Shape;30;p5"/>
          <p:cNvSpPr txBox="1">
            <a:spLocks noGrp="1"/>
          </p:cNvSpPr>
          <p:nvPr>
            <p:ph type="subTitle" idx="1"/>
          </p:nvPr>
        </p:nvSpPr>
        <p:spPr>
          <a:xfrm>
            <a:off x="657042" y="3650212"/>
            <a:ext cx="5385900" cy="280800"/>
          </a:xfrm>
          <a:prstGeom prst="rect">
            <a:avLst/>
          </a:prstGeom>
          <a:noFill/>
          <a:ln>
            <a:noFill/>
          </a:ln>
        </p:spPr>
        <p:txBody>
          <a:bodyPr spcFirstLastPara="1" wrap="square" lIns="0" tIns="34275" rIns="0" bIns="34275" anchor="t" anchorCtr="0"/>
          <a:lstStyle>
            <a:lvl1pPr lvl="0" algn="l">
              <a:lnSpc>
                <a:spcPct val="90000"/>
              </a:lnSpc>
              <a:spcBef>
                <a:spcPts val="500"/>
              </a:spcBef>
              <a:spcAft>
                <a:spcPts val="0"/>
              </a:spcAft>
              <a:buClr>
                <a:schemeClr val="dk1"/>
              </a:buClr>
              <a:buSzPts val="1500"/>
              <a:buNone/>
              <a:defRPr sz="1500" b="0">
                <a:solidFill>
                  <a:schemeClr val="dk1"/>
                </a:solidFill>
                <a:latin typeface="Ubuntu"/>
                <a:ea typeface="Ubuntu"/>
                <a:cs typeface="Ubuntu"/>
                <a:sym typeface="Ubuntu"/>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1000"/>
              </a:spcBef>
              <a:spcAft>
                <a:spcPts val="0"/>
              </a:spcAft>
              <a:buClr>
                <a:schemeClr val="dk1"/>
              </a:buClr>
              <a:buSzPts val="1200"/>
              <a:buNone/>
              <a:defRPr sz="1200"/>
            </a:lvl7pPr>
            <a:lvl8pPr lvl="7" algn="ctr">
              <a:lnSpc>
                <a:spcPct val="90000"/>
              </a:lnSpc>
              <a:spcBef>
                <a:spcPts val="1000"/>
              </a:spcBef>
              <a:spcAft>
                <a:spcPts val="0"/>
              </a:spcAft>
              <a:buClr>
                <a:schemeClr val="dk1"/>
              </a:buClr>
              <a:buSzPts val="1200"/>
              <a:buNone/>
              <a:defRPr sz="1200"/>
            </a:lvl8pPr>
            <a:lvl9pPr lvl="8" algn="ctr">
              <a:lnSpc>
                <a:spcPct val="90000"/>
              </a:lnSpc>
              <a:spcBef>
                <a:spcPts val="1000"/>
              </a:spcBef>
              <a:spcAft>
                <a:spcPts val="1000"/>
              </a:spcAft>
              <a:buClr>
                <a:schemeClr val="dk1"/>
              </a:buClr>
              <a:buSzPts val="1200"/>
              <a:buNone/>
              <a:defRPr sz="1200"/>
            </a:lvl9pPr>
          </a:lstStyle>
          <a:p>
            <a:endParaRPr/>
          </a:p>
        </p:txBody>
      </p:sp>
      <p:sp>
        <p:nvSpPr>
          <p:cNvPr id="31" name="Google Shape;31;p5"/>
          <p:cNvSpPr txBox="1">
            <a:spLocks noGrp="1"/>
          </p:cNvSpPr>
          <p:nvPr>
            <p:ph type="ctrTitle"/>
          </p:nvPr>
        </p:nvSpPr>
        <p:spPr>
          <a:xfrm>
            <a:off x="621034" y="2146292"/>
            <a:ext cx="6554700" cy="498600"/>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chemeClr val="dk1"/>
              </a:buClr>
              <a:buSzPts val="2900"/>
              <a:buFont typeface="Ubuntu"/>
              <a:buNone/>
              <a:defRPr sz="3600" b="1">
                <a:solidFill>
                  <a:schemeClr val="dk1"/>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32" name="Google Shape;32;p5" descr="arrow_blue.png"/>
          <p:cNvPicPr preferRelativeResize="0"/>
          <p:nvPr/>
        </p:nvPicPr>
        <p:blipFill rotWithShape="1">
          <a:blip r:embed="rId3">
            <a:alphaModFix/>
          </a:blip>
          <a:srcRect/>
          <a:stretch/>
        </p:blipFill>
        <p:spPr>
          <a:xfrm>
            <a:off x="332316" y="2316692"/>
            <a:ext cx="155448" cy="166878"/>
          </a:xfrm>
          <a:prstGeom prst="rect">
            <a:avLst/>
          </a:prstGeom>
          <a:noFill/>
          <a:ln>
            <a:noFill/>
          </a:ln>
        </p:spPr>
      </p:pic>
      <p:sp>
        <p:nvSpPr>
          <p:cNvPr id="33" name="Google Shape;33;p5"/>
          <p:cNvSpPr txBox="1"/>
          <p:nvPr/>
        </p:nvSpPr>
        <p:spPr>
          <a:xfrm>
            <a:off x="5870428" y="552941"/>
            <a:ext cx="2796000" cy="2307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100" b="0" i="0" u="none" strike="noStrike" cap="none">
                <a:solidFill>
                  <a:schemeClr val="accent4"/>
                </a:solidFill>
                <a:latin typeface="Ubuntu"/>
                <a:ea typeface="Ubuntu"/>
                <a:cs typeface="Ubuntu"/>
                <a:sym typeface="Ubuntu"/>
              </a:rPr>
              <a:t>THE LEADING IN-MEMORY DATA GRID</a:t>
            </a:r>
            <a:endParaRPr sz="1100"/>
          </a:p>
        </p:txBody>
      </p:sp>
      <p:sp>
        <p:nvSpPr>
          <p:cNvPr id="34" name="Google Shape;34;p5"/>
          <p:cNvSpPr/>
          <p:nvPr/>
        </p:nvSpPr>
        <p:spPr>
          <a:xfrm>
            <a:off x="487764" y="4835023"/>
            <a:ext cx="1201500" cy="249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Ubuntu"/>
              <a:ea typeface="Ubuntu"/>
              <a:cs typeface="Ubuntu"/>
              <a:sym typeface="Ubuntu"/>
            </a:endParaRPr>
          </a:p>
        </p:txBody>
      </p:sp>
      <p:pic>
        <p:nvPicPr>
          <p:cNvPr id="35" name="Google Shape;35;p5" descr="logo_Hazelcast_color.png"/>
          <p:cNvPicPr preferRelativeResize="0"/>
          <p:nvPr/>
        </p:nvPicPr>
        <p:blipFill rotWithShape="1">
          <a:blip r:embed="rId4">
            <a:alphaModFix/>
          </a:blip>
          <a:srcRect/>
          <a:stretch/>
        </p:blipFill>
        <p:spPr>
          <a:xfrm>
            <a:off x="645846" y="401857"/>
            <a:ext cx="1915668" cy="37490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529175" y="242812"/>
            <a:ext cx="8096400" cy="7269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3200"/>
              <a:buFont typeface="Ubuntu"/>
              <a:buNone/>
              <a:defRPr sz="3200" b="1">
                <a:solidFill>
                  <a:schemeClr val="dk1"/>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38" name="Google Shape;38;p6" descr="arrow_blue.png"/>
          <p:cNvPicPr preferRelativeResize="0"/>
          <p:nvPr/>
        </p:nvPicPr>
        <p:blipFill rotWithShape="1">
          <a:blip r:embed="rId2">
            <a:alphaModFix/>
          </a:blip>
          <a:srcRect/>
          <a:stretch/>
        </p:blipFill>
        <p:spPr>
          <a:xfrm>
            <a:off x="231772" y="522817"/>
            <a:ext cx="155448" cy="166878"/>
          </a:xfrm>
          <a:prstGeom prst="rect">
            <a:avLst/>
          </a:prstGeom>
          <a:noFill/>
          <a:ln>
            <a:noFill/>
          </a:ln>
        </p:spPr>
      </p:pic>
      <p:pic>
        <p:nvPicPr>
          <p:cNvPr id="39" name="Google Shape;39;p6" descr="logo_Hazelcast_color.png"/>
          <p:cNvPicPr preferRelativeResize="0"/>
          <p:nvPr/>
        </p:nvPicPr>
        <p:blipFill rotWithShape="1">
          <a:blip r:embed="rId3">
            <a:alphaModFix/>
          </a:blip>
          <a:srcRect/>
          <a:stretch/>
        </p:blipFill>
        <p:spPr>
          <a:xfrm>
            <a:off x="7476309" y="4651370"/>
            <a:ext cx="1399275" cy="273844"/>
          </a:xfrm>
          <a:prstGeom prst="rect">
            <a:avLst/>
          </a:prstGeom>
          <a:noFill/>
          <a:ln>
            <a:noFill/>
          </a:ln>
        </p:spPr>
      </p:pic>
      <p:sp>
        <p:nvSpPr>
          <p:cNvPr id="3" name="Text Placeholder 2">
            <a:extLst>
              <a:ext uri="{FF2B5EF4-FFF2-40B4-BE49-F238E27FC236}">
                <a16:creationId xmlns:a16="http://schemas.microsoft.com/office/drawing/2014/main" id="{436516BE-91B2-C047-A257-05A253A7AF4F}"/>
              </a:ext>
            </a:extLst>
          </p:cNvPr>
          <p:cNvSpPr>
            <a:spLocks noGrp="1"/>
          </p:cNvSpPr>
          <p:nvPr>
            <p:ph type="body" sz="quarter" idx="10"/>
          </p:nvPr>
        </p:nvSpPr>
        <p:spPr>
          <a:xfrm>
            <a:off x="529174" y="1047964"/>
            <a:ext cx="8096400" cy="3524036"/>
          </a:xfrm>
        </p:spPr>
        <p:txBody>
          <a:bodyPr/>
          <a:lstStyle>
            <a:lvl1pPr>
              <a:lnSpc>
                <a:spcPct val="100000"/>
              </a:lnSpc>
              <a:spcAft>
                <a:spcPts val="900"/>
              </a:spcAft>
              <a:defRPr/>
            </a:lvl1pPr>
            <a:lvl2pPr>
              <a:lnSpc>
                <a:spcPct val="100000"/>
              </a:lnSpc>
              <a:spcBef>
                <a:spcPts val="0"/>
              </a:spcBef>
              <a:spcAft>
                <a:spcPts val="900"/>
              </a:spcAft>
              <a:defRPr/>
            </a:lvl2pPr>
            <a:lvl3pPr>
              <a:lnSpc>
                <a:spcPct val="100000"/>
              </a:lnSpc>
              <a:spcBef>
                <a:spcPts val="0"/>
              </a:spcBef>
              <a:spcAft>
                <a:spcPts val="900"/>
              </a:spcAft>
              <a:defRPr/>
            </a:lvl3pPr>
            <a:lvl4pPr>
              <a:lnSpc>
                <a:spcPct val="100000"/>
              </a:lnSpc>
              <a:spcBef>
                <a:spcPts val="0"/>
              </a:spcBef>
              <a:spcAft>
                <a:spcPts val="900"/>
              </a:spcAft>
              <a:defRPr/>
            </a:lvl4pPr>
            <a:lvl5pPr>
              <a:lnSpc>
                <a:spcPct val="100000"/>
              </a:lnSpc>
              <a:spcBef>
                <a:spcPts val="0"/>
              </a:spcBef>
              <a:spcAft>
                <a:spcPts val="9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523800" y="345413"/>
            <a:ext cx="8096400" cy="5217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43" name="Google Shape;43;p7" descr="arrow_blue.png"/>
          <p:cNvPicPr preferRelativeResize="0"/>
          <p:nvPr/>
        </p:nvPicPr>
        <p:blipFill rotWithShape="1">
          <a:blip r:embed="rId2">
            <a:alphaModFix/>
          </a:blip>
          <a:srcRect/>
          <a:stretch/>
        </p:blipFill>
        <p:spPr>
          <a:xfrm>
            <a:off x="231772" y="522817"/>
            <a:ext cx="155448" cy="166878"/>
          </a:xfrm>
          <a:prstGeom prst="rect">
            <a:avLst/>
          </a:prstGeom>
          <a:noFill/>
          <a:ln>
            <a:noFill/>
          </a:ln>
        </p:spPr>
      </p:pic>
      <p:pic>
        <p:nvPicPr>
          <p:cNvPr id="44" name="Google Shape;44;p7" descr="logo_Hazelcast_color.png"/>
          <p:cNvPicPr preferRelativeResize="0"/>
          <p:nvPr/>
        </p:nvPicPr>
        <p:blipFill rotWithShape="1">
          <a:blip r:embed="rId3">
            <a:alphaModFix/>
          </a:blip>
          <a:srcRect/>
          <a:stretch/>
        </p:blipFill>
        <p:spPr>
          <a:xfrm>
            <a:off x="7476309" y="4651370"/>
            <a:ext cx="1399275" cy="27384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a:stretch/>
        </p:blipFill>
        <p:spPr>
          <a:xfrm>
            <a:off x="-29987" y="-16863"/>
            <a:ext cx="9203972" cy="5177227"/>
          </a:xfrm>
          <a:prstGeom prst="rect">
            <a:avLst/>
          </a:prstGeom>
          <a:noFill/>
          <a:ln>
            <a:noFill/>
          </a:ln>
        </p:spPr>
      </p:pic>
      <p:sp>
        <p:nvSpPr>
          <p:cNvPr id="52" name="Google Shape;52;p9"/>
          <p:cNvSpPr/>
          <p:nvPr/>
        </p:nvSpPr>
        <p:spPr>
          <a:xfrm>
            <a:off x="-29975" y="-22150"/>
            <a:ext cx="6288300" cy="5209200"/>
          </a:xfrm>
          <a:prstGeom prst="rect">
            <a:avLst/>
          </a:prstGeom>
          <a:solidFill>
            <a:schemeClr val="dk2">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Ubuntu"/>
              <a:ea typeface="Ubuntu"/>
              <a:cs typeface="Ubuntu"/>
              <a:sym typeface="Ubuntu"/>
            </a:endParaRPr>
          </a:p>
        </p:txBody>
      </p:sp>
      <p:sp>
        <p:nvSpPr>
          <p:cNvPr id="53" name="Google Shape;53;p9"/>
          <p:cNvSpPr txBox="1">
            <a:spLocks noGrp="1"/>
          </p:cNvSpPr>
          <p:nvPr>
            <p:ph type="ctrTitle"/>
          </p:nvPr>
        </p:nvSpPr>
        <p:spPr>
          <a:xfrm>
            <a:off x="506878" y="2058204"/>
            <a:ext cx="5114700" cy="1048500"/>
          </a:xfrm>
          <a:prstGeom prst="rect">
            <a:avLst/>
          </a:prstGeom>
          <a:noFill/>
          <a:ln>
            <a:noFill/>
          </a:ln>
        </p:spPr>
        <p:txBody>
          <a:bodyPr spcFirstLastPara="1" wrap="square" lIns="0" tIns="0" rIns="0" bIns="0" anchor="ctr" anchorCtr="0"/>
          <a:lstStyle>
            <a:lvl1pPr lvl="0" algn="l">
              <a:lnSpc>
                <a:spcPct val="90000"/>
              </a:lnSpc>
              <a:spcBef>
                <a:spcPts val="0"/>
              </a:spcBef>
              <a:spcAft>
                <a:spcPts val="0"/>
              </a:spcAft>
              <a:buClr>
                <a:schemeClr val="lt1"/>
              </a:buClr>
              <a:buSzPts val="3800"/>
              <a:buFont typeface="Ubuntu"/>
              <a:buNone/>
              <a:defRPr sz="3800" b="1">
                <a:solidFill>
                  <a:schemeClr val="lt1"/>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4" name="Google Shape;54;p9"/>
          <p:cNvSpPr txBox="1">
            <a:spLocks noGrp="1"/>
          </p:cNvSpPr>
          <p:nvPr>
            <p:ph type="subTitle" idx="1"/>
          </p:nvPr>
        </p:nvSpPr>
        <p:spPr>
          <a:xfrm>
            <a:off x="504346" y="3567629"/>
            <a:ext cx="5122800" cy="280800"/>
          </a:xfrm>
          <a:prstGeom prst="rect">
            <a:avLst/>
          </a:prstGeom>
          <a:noFill/>
          <a:ln>
            <a:noFill/>
          </a:ln>
        </p:spPr>
        <p:txBody>
          <a:bodyPr spcFirstLastPara="1" wrap="square" lIns="0" tIns="34275" rIns="0" bIns="34275" anchor="t" anchorCtr="0"/>
          <a:lstStyle>
            <a:lvl1pPr lvl="0" algn="l">
              <a:lnSpc>
                <a:spcPct val="90000"/>
              </a:lnSpc>
              <a:spcBef>
                <a:spcPts val="500"/>
              </a:spcBef>
              <a:spcAft>
                <a:spcPts val="0"/>
              </a:spcAft>
              <a:buClr>
                <a:schemeClr val="lt1"/>
              </a:buClr>
              <a:buSzPts val="1500"/>
              <a:buNone/>
              <a:defRPr sz="1500" b="0">
                <a:solidFill>
                  <a:schemeClr val="lt1"/>
                </a:solidFill>
                <a:latin typeface="Ubuntu"/>
                <a:ea typeface="Ubuntu"/>
                <a:cs typeface="Ubuntu"/>
                <a:sym typeface="Ubuntu"/>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1000"/>
              </a:spcBef>
              <a:spcAft>
                <a:spcPts val="0"/>
              </a:spcAft>
              <a:buClr>
                <a:schemeClr val="dk1"/>
              </a:buClr>
              <a:buSzPts val="1200"/>
              <a:buNone/>
              <a:defRPr sz="1200"/>
            </a:lvl7pPr>
            <a:lvl8pPr lvl="7" algn="ctr">
              <a:lnSpc>
                <a:spcPct val="90000"/>
              </a:lnSpc>
              <a:spcBef>
                <a:spcPts val="1000"/>
              </a:spcBef>
              <a:spcAft>
                <a:spcPts val="0"/>
              </a:spcAft>
              <a:buClr>
                <a:schemeClr val="dk1"/>
              </a:buClr>
              <a:buSzPts val="1200"/>
              <a:buNone/>
              <a:defRPr sz="1200"/>
            </a:lvl8pPr>
            <a:lvl9pPr lvl="8" algn="ctr">
              <a:lnSpc>
                <a:spcPct val="90000"/>
              </a:lnSpc>
              <a:spcBef>
                <a:spcPts val="1000"/>
              </a:spcBef>
              <a:spcAft>
                <a:spcPts val="1000"/>
              </a:spcAft>
              <a:buClr>
                <a:schemeClr val="dk1"/>
              </a:buClr>
              <a:buSzPts val="1200"/>
              <a:buNone/>
              <a:defRPr sz="1200"/>
            </a:lvl9pPr>
          </a:lstStyle>
          <a:p>
            <a:endParaRPr/>
          </a:p>
        </p:txBody>
      </p:sp>
      <p:pic>
        <p:nvPicPr>
          <p:cNvPr id="55" name="Google Shape;55;p9" descr="logo_white.png"/>
          <p:cNvPicPr preferRelativeResize="0"/>
          <p:nvPr/>
        </p:nvPicPr>
        <p:blipFill rotWithShape="1">
          <a:blip r:embed="rId3">
            <a:alphaModFix/>
          </a:blip>
          <a:srcRect/>
          <a:stretch/>
        </p:blipFill>
        <p:spPr>
          <a:xfrm>
            <a:off x="545607" y="451458"/>
            <a:ext cx="1913382" cy="37550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56"/>
        <p:cNvGrpSpPr/>
        <p:nvPr/>
      </p:nvGrpSpPr>
      <p:grpSpPr>
        <a:xfrm>
          <a:off x="0" y="0"/>
          <a:ext cx="0" cy="0"/>
          <a:chOff x="0" y="0"/>
          <a:chExt cx="0" cy="0"/>
        </a:xfrm>
      </p:grpSpPr>
      <p:pic>
        <p:nvPicPr>
          <p:cNvPr id="57" name="Google Shape;57;p10"/>
          <p:cNvPicPr preferRelativeResize="0"/>
          <p:nvPr/>
        </p:nvPicPr>
        <p:blipFill rotWithShape="1">
          <a:blip r:embed="rId2">
            <a:alphaModFix/>
          </a:blip>
          <a:srcRect/>
          <a:stretch/>
        </p:blipFill>
        <p:spPr>
          <a:xfrm flipH="1">
            <a:off x="-2" y="0"/>
            <a:ext cx="9144002" cy="5143501"/>
          </a:xfrm>
          <a:prstGeom prst="rect">
            <a:avLst/>
          </a:prstGeom>
          <a:noFill/>
          <a:ln>
            <a:noFill/>
          </a:ln>
        </p:spPr>
      </p:pic>
      <p:sp>
        <p:nvSpPr>
          <p:cNvPr id="58" name="Google Shape;58;p10"/>
          <p:cNvSpPr/>
          <p:nvPr/>
        </p:nvSpPr>
        <p:spPr>
          <a:xfrm>
            <a:off x="0" y="0"/>
            <a:ext cx="6320700" cy="5143500"/>
          </a:xfrm>
          <a:prstGeom prst="rect">
            <a:avLst/>
          </a:prstGeom>
          <a:solidFill>
            <a:schemeClr val="dk2">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Ubuntu"/>
              <a:ea typeface="Ubuntu"/>
              <a:cs typeface="Ubuntu"/>
              <a:sym typeface="Ubuntu"/>
            </a:endParaRPr>
          </a:p>
        </p:txBody>
      </p:sp>
      <p:sp>
        <p:nvSpPr>
          <p:cNvPr id="59" name="Google Shape;59;p10"/>
          <p:cNvSpPr txBox="1">
            <a:spLocks noGrp="1"/>
          </p:cNvSpPr>
          <p:nvPr>
            <p:ph type="subTitle" idx="1"/>
          </p:nvPr>
        </p:nvSpPr>
        <p:spPr>
          <a:xfrm>
            <a:off x="504346" y="3567629"/>
            <a:ext cx="5122800" cy="280800"/>
          </a:xfrm>
          <a:prstGeom prst="rect">
            <a:avLst/>
          </a:prstGeom>
          <a:noFill/>
          <a:ln>
            <a:noFill/>
          </a:ln>
        </p:spPr>
        <p:txBody>
          <a:bodyPr spcFirstLastPara="1" wrap="square" lIns="0" tIns="34275" rIns="0" bIns="34275" anchor="t" anchorCtr="0"/>
          <a:lstStyle>
            <a:lvl1pPr lvl="0" algn="l">
              <a:lnSpc>
                <a:spcPct val="90000"/>
              </a:lnSpc>
              <a:spcBef>
                <a:spcPts val="500"/>
              </a:spcBef>
              <a:spcAft>
                <a:spcPts val="0"/>
              </a:spcAft>
              <a:buClr>
                <a:schemeClr val="lt1"/>
              </a:buClr>
              <a:buSzPts val="1500"/>
              <a:buNone/>
              <a:defRPr sz="1500" b="0">
                <a:solidFill>
                  <a:schemeClr val="lt1"/>
                </a:solidFill>
                <a:latin typeface="Ubuntu"/>
                <a:ea typeface="Ubuntu"/>
                <a:cs typeface="Ubuntu"/>
                <a:sym typeface="Ubuntu"/>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1000"/>
              </a:spcBef>
              <a:spcAft>
                <a:spcPts val="0"/>
              </a:spcAft>
              <a:buClr>
                <a:schemeClr val="dk1"/>
              </a:buClr>
              <a:buSzPts val="1200"/>
              <a:buNone/>
              <a:defRPr sz="1200"/>
            </a:lvl7pPr>
            <a:lvl8pPr lvl="7" algn="ctr">
              <a:lnSpc>
                <a:spcPct val="90000"/>
              </a:lnSpc>
              <a:spcBef>
                <a:spcPts val="1000"/>
              </a:spcBef>
              <a:spcAft>
                <a:spcPts val="0"/>
              </a:spcAft>
              <a:buClr>
                <a:schemeClr val="dk1"/>
              </a:buClr>
              <a:buSzPts val="1200"/>
              <a:buNone/>
              <a:defRPr sz="1200"/>
            </a:lvl8pPr>
            <a:lvl9pPr lvl="8" algn="ctr">
              <a:lnSpc>
                <a:spcPct val="90000"/>
              </a:lnSpc>
              <a:spcBef>
                <a:spcPts val="1000"/>
              </a:spcBef>
              <a:spcAft>
                <a:spcPts val="1000"/>
              </a:spcAft>
              <a:buClr>
                <a:schemeClr val="dk1"/>
              </a:buClr>
              <a:buSzPts val="1200"/>
              <a:buNone/>
              <a:defRPr sz="1200"/>
            </a:lvl9pPr>
          </a:lstStyle>
          <a:p>
            <a:endParaRPr/>
          </a:p>
        </p:txBody>
      </p:sp>
      <p:sp>
        <p:nvSpPr>
          <p:cNvPr id="60" name="Google Shape;60;p10"/>
          <p:cNvSpPr txBox="1">
            <a:spLocks noGrp="1"/>
          </p:cNvSpPr>
          <p:nvPr>
            <p:ph type="ctrTitle"/>
          </p:nvPr>
        </p:nvSpPr>
        <p:spPr>
          <a:xfrm>
            <a:off x="506878" y="2058204"/>
            <a:ext cx="5114700" cy="1048500"/>
          </a:xfrm>
          <a:prstGeom prst="rect">
            <a:avLst/>
          </a:prstGeom>
          <a:noFill/>
          <a:ln>
            <a:noFill/>
          </a:ln>
        </p:spPr>
        <p:txBody>
          <a:bodyPr spcFirstLastPara="1" wrap="square" lIns="0" tIns="0" rIns="0" bIns="0" anchor="ctr" anchorCtr="0"/>
          <a:lstStyle>
            <a:lvl1pPr lvl="0" algn="l">
              <a:lnSpc>
                <a:spcPct val="90000"/>
              </a:lnSpc>
              <a:spcBef>
                <a:spcPts val="0"/>
              </a:spcBef>
              <a:spcAft>
                <a:spcPts val="0"/>
              </a:spcAft>
              <a:buClr>
                <a:schemeClr val="lt1"/>
              </a:buClr>
              <a:buSzPts val="3800"/>
              <a:buFont typeface="Ubuntu"/>
              <a:buNone/>
              <a:defRPr sz="3800" b="1">
                <a:solidFill>
                  <a:schemeClr val="lt1"/>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61" name="Google Shape;61;p10" descr="logo_white.png"/>
          <p:cNvPicPr preferRelativeResize="0"/>
          <p:nvPr/>
        </p:nvPicPr>
        <p:blipFill rotWithShape="1">
          <a:blip r:embed="rId3">
            <a:alphaModFix/>
          </a:blip>
          <a:srcRect/>
          <a:stretch/>
        </p:blipFill>
        <p:spPr>
          <a:xfrm>
            <a:off x="545607" y="451458"/>
            <a:ext cx="1913382" cy="37550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blip>
          <a:srcRect/>
          <a:stretch/>
        </p:blipFill>
        <p:spPr>
          <a:xfrm flipH="1">
            <a:off x="-2" y="0"/>
            <a:ext cx="9144002" cy="5143501"/>
          </a:xfrm>
          <a:prstGeom prst="rect">
            <a:avLst/>
          </a:prstGeom>
          <a:noFill/>
          <a:ln>
            <a:noFill/>
          </a:ln>
        </p:spPr>
      </p:pic>
      <p:sp>
        <p:nvSpPr>
          <p:cNvPr id="64" name="Google Shape;64;p11"/>
          <p:cNvSpPr/>
          <p:nvPr/>
        </p:nvSpPr>
        <p:spPr>
          <a:xfrm>
            <a:off x="0" y="0"/>
            <a:ext cx="6320700" cy="5143500"/>
          </a:xfrm>
          <a:prstGeom prst="rect">
            <a:avLst/>
          </a:prstGeom>
          <a:solidFill>
            <a:schemeClr val="lt2">
              <a:alpha val="8784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Ubuntu"/>
              <a:ea typeface="Ubuntu"/>
              <a:cs typeface="Ubuntu"/>
              <a:sym typeface="Ubuntu"/>
            </a:endParaRPr>
          </a:p>
        </p:txBody>
      </p:sp>
      <p:sp>
        <p:nvSpPr>
          <p:cNvPr id="65" name="Google Shape;65;p11"/>
          <p:cNvSpPr txBox="1">
            <a:spLocks noGrp="1"/>
          </p:cNvSpPr>
          <p:nvPr>
            <p:ph type="ctrTitle"/>
          </p:nvPr>
        </p:nvSpPr>
        <p:spPr>
          <a:xfrm>
            <a:off x="506878" y="2058204"/>
            <a:ext cx="5114700" cy="1048500"/>
          </a:xfrm>
          <a:prstGeom prst="rect">
            <a:avLst/>
          </a:prstGeom>
          <a:noFill/>
          <a:ln>
            <a:noFill/>
          </a:ln>
        </p:spPr>
        <p:txBody>
          <a:bodyPr spcFirstLastPara="1" wrap="square" lIns="0" tIns="0" rIns="0" bIns="0" anchor="ctr" anchorCtr="0"/>
          <a:lstStyle>
            <a:lvl1pPr lvl="0" algn="l">
              <a:lnSpc>
                <a:spcPct val="90000"/>
              </a:lnSpc>
              <a:spcBef>
                <a:spcPts val="0"/>
              </a:spcBef>
              <a:spcAft>
                <a:spcPts val="0"/>
              </a:spcAft>
              <a:buClr>
                <a:srgbClr val="333333"/>
              </a:buClr>
              <a:buSzPts val="3800"/>
              <a:buFont typeface="Ubuntu"/>
              <a:buNone/>
              <a:defRPr sz="3800" b="1">
                <a:solidFill>
                  <a:srgbClr val="333333"/>
                </a:solidFill>
                <a:latin typeface="Ubuntu"/>
                <a:ea typeface="Ubuntu"/>
                <a:cs typeface="Ubuntu"/>
                <a:sym typeface="Ubuntu"/>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1"/>
          <p:cNvSpPr txBox="1">
            <a:spLocks noGrp="1"/>
          </p:cNvSpPr>
          <p:nvPr>
            <p:ph type="subTitle" idx="1"/>
          </p:nvPr>
        </p:nvSpPr>
        <p:spPr>
          <a:xfrm>
            <a:off x="504346" y="3567629"/>
            <a:ext cx="5122800" cy="280800"/>
          </a:xfrm>
          <a:prstGeom prst="rect">
            <a:avLst/>
          </a:prstGeom>
          <a:noFill/>
          <a:ln>
            <a:noFill/>
          </a:ln>
        </p:spPr>
        <p:txBody>
          <a:bodyPr spcFirstLastPara="1" wrap="square" lIns="0" tIns="34275" rIns="0" bIns="34275" anchor="t" anchorCtr="0"/>
          <a:lstStyle>
            <a:lvl1pPr lvl="0" algn="l">
              <a:lnSpc>
                <a:spcPct val="90000"/>
              </a:lnSpc>
              <a:spcBef>
                <a:spcPts val="500"/>
              </a:spcBef>
              <a:spcAft>
                <a:spcPts val="0"/>
              </a:spcAft>
              <a:buClr>
                <a:srgbClr val="333333"/>
              </a:buClr>
              <a:buSzPts val="1500"/>
              <a:buNone/>
              <a:defRPr sz="1500" b="0">
                <a:solidFill>
                  <a:srgbClr val="333333"/>
                </a:solidFill>
                <a:latin typeface="Ubuntu"/>
                <a:ea typeface="Ubuntu"/>
                <a:cs typeface="Ubuntu"/>
                <a:sym typeface="Ubuntu"/>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1000"/>
              </a:spcBef>
              <a:spcAft>
                <a:spcPts val="0"/>
              </a:spcAft>
              <a:buClr>
                <a:schemeClr val="dk1"/>
              </a:buClr>
              <a:buSzPts val="1200"/>
              <a:buNone/>
              <a:defRPr sz="1200"/>
            </a:lvl7pPr>
            <a:lvl8pPr lvl="7" algn="ctr">
              <a:lnSpc>
                <a:spcPct val="90000"/>
              </a:lnSpc>
              <a:spcBef>
                <a:spcPts val="1000"/>
              </a:spcBef>
              <a:spcAft>
                <a:spcPts val="0"/>
              </a:spcAft>
              <a:buClr>
                <a:schemeClr val="dk1"/>
              </a:buClr>
              <a:buSzPts val="1200"/>
              <a:buNone/>
              <a:defRPr sz="1200"/>
            </a:lvl8pPr>
            <a:lvl9pPr lvl="8" algn="ctr">
              <a:lnSpc>
                <a:spcPct val="90000"/>
              </a:lnSpc>
              <a:spcBef>
                <a:spcPts val="1000"/>
              </a:spcBef>
              <a:spcAft>
                <a:spcPts val="1000"/>
              </a:spcAft>
              <a:buClr>
                <a:schemeClr val="dk1"/>
              </a:buClr>
              <a:buSzPts val="1200"/>
              <a:buNone/>
              <a:defRPr sz="1200"/>
            </a:lvl9pPr>
          </a:lstStyle>
          <a:p>
            <a:endParaRPr/>
          </a:p>
        </p:txBody>
      </p:sp>
      <p:pic>
        <p:nvPicPr>
          <p:cNvPr id="67" name="Google Shape;67;p11" descr="logo_Hazelcast_color.png"/>
          <p:cNvPicPr preferRelativeResize="0"/>
          <p:nvPr/>
        </p:nvPicPr>
        <p:blipFill rotWithShape="1">
          <a:blip r:embed="rId3">
            <a:alphaModFix/>
          </a:blip>
          <a:srcRect/>
          <a:stretch/>
        </p:blipFill>
        <p:spPr>
          <a:xfrm>
            <a:off x="522755" y="449155"/>
            <a:ext cx="1915668" cy="37490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29164" y="171253"/>
            <a:ext cx="8096400" cy="8700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200"/>
              <a:buFont typeface="Ubuntu"/>
              <a:buNone/>
              <a:defRPr sz="3200" b="1" i="0" u="none" strike="noStrike" cap="none">
                <a:solidFill>
                  <a:schemeClr val="dk1"/>
                </a:solidFill>
                <a:latin typeface="Ubuntu"/>
                <a:ea typeface="Ubuntu"/>
                <a:cs typeface="Ubuntu"/>
                <a:sym typeface="Ubuntu"/>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518436" y="1041250"/>
            <a:ext cx="8107128"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0"/>
              </a:spcBef>
              <a:spcAft>
                <a:spcPts val="0"/>
              </a:spcAft>
              <a:buClr>
                <a:schemeClr val="dk1"/>
              </a:buClr>
              <a:buSzPts val="2100"/>
              <a:buFont typeface="Ubuntu"/>
              <a:buChar char="•"/>
              <a:defRPr sz="2100" i="0" u="none" strike="noStrike" cap="none">
                <a:solidFill>
                  <a:schemeClr val="dk1"/>
                </a:solidFill>
                <a:latin typeface="Ubuntu"/>
                <a:ea typeface="Ubuntu"/>
                <a:cs typeface="Ubuntu"/>
                <a:sym typeface="Ubuntu"/>
              </a:defRPr>
            </a:lvl1pPr>
            <a:lvl2pPr marL="914400" marR="0" lvl="1" indent="-342900" algn="l" rtl="0">
              <a:lnSpc>
                <a:spcPct val="90000"/>
              </a:lnSpc>
              <a:spcBef>
                <a:spcPts val="1000"/>
              </a:spcBef>
              <a:spcAft>
                <a:spcPts val="0"/>
              </a:spcAft>
              <a:buClr>
                <a:schemeClr val="dk1"/>
              </a:buClr>
              <a:buSzPts val="1800"/>
              <a:buFont typeface="Ubuntu"/>
              <a:buChar char="•"/>
              <a:defRPr sz="1800" i="0" u="none" strike="noStrike" cap="none">
                <a:solidFill>
                  <a:schemeClr val="dk1"/>
                </a:solidFill>
                <a:latin typeface="Ubuntu"/>
                <a:ea typeface="Ubuntu"/>
                <a:cs typeface="Ubuntu"/>
                <a:sym typeface="Ubuntu"/>
              </a:defRPr>
            </a:lvl2pPr>
            <a:lvl3pPr marL="1371600" marR="0" lvl="2" indent="-323850" algn="l" rtl="0">
              <a:lnSpc>
                <a:spcPct val="90000"/>
              </a:lnSpc>
              <a:spcBef>
                <a:spcPts val="1000"/>
              </a:spcBef>
              <a:spcAft>
                <a:spcPts val="0"/>
              </a:spcAft>
              <a:buClr>
                <a:schemeClr val="dk1"/>
              </a:buClr>
              <a:buSzPts val="1500"/>
              <a:buFont typeface="Ubuntu"/>
              <a:buChar char="•"/>
              <a:defRPr sz="1500" i="0" u="none" strike="noStrike" cap="none">
                <a:solidFill>
                  <a:schemeClr val="dk1"/>
                </a:solidFill>
                <a:latin typeface="Ubuntu"/>
                <a:ea typeface="Ubuntu"/>
                <a:cs typeface="Ubuntu"/>
                <a:sym typeface="Ubuntu"/>
              </a:defRPr>
            </a:lvl3pPr>
            <a:lvl4pPr marL="1828800" marR="0" lvl="3" indent="-317500" algn="l" rtl="0">
              <a:lnSpc>
                <a:spcPct val="90000"/>
              </a:lnSpc>
              <a:spcBef>
                <a:spcPts val="1000"/>
              </a:spcBef>
              <a:spcAft>
                <a:spcPts val="0"/>
              </a:spcAft>
              <a:buClr>
                <a:schemeClr val="dk1"/>
              </a:buClr>
              <a:buSzPts val="1400"/>
              <a:buFont typeface="Ubuntu"/>
              <a:buChar char="•"/>
              <a:defRPr sz="1400" i="0" u="none" strike="noStrike" cap="none">
                <a:solidFill>
                  <a:schemeClr val="dk1"/>
                </a:solidFill>
                <a:latin typeface="Ubuntu"/>
                <a:ea typeface="Ubuntu"/>
                <a:cs typeface="Ubuntu"/>
                <a:sym typeface="Ubuntu"/>
              </a:defRPr>
            </a:lvl4pPr>
            <a:lvl5pPr marL="2286000" marR="0" lvl="4" indent="-317500" algn="l" rtl="0">
              <a:lnSpc>
                <a:spcPct val="90000"/>
              </a:lnSpc>
              <a:spcBef>
                <a:spcPts val="1000"/>
              </a:spcBef>
              <a:spcAft>
                <a:spcPts val="0"/>
              </a:spcAft>
              <a:buClr>
                <a:schemeClr val="dk1"/>
              </a:buClr>
              <a:buSzPts val="1400"/>
              <a:buFont typeface="Ubuntu"/>
              <a:buChar char="•"/>
              <a:defRPr sz="1400" i="0" u="none" strike="noStrike" cap="none">
                <a:solidFill>
                  <a:schemeClr val="dk1"/>
                </a:solidFill>
                <a:latin typeface="Ubuntu"/>
                <a:ea typeface="Ubuntu"/>
                <a:cs typeface="Ubuntu"/>
                <a:sym typeface="Ubuntu"/>
              </a:defRPr>
            </a:lvl5pPr>
            <a:lvl6pPr marL="2743200" marR="0" lvl="5" indent="-317500" algn="l" rtl="0">
              <a:lnSpc>
                <a:spcPct val="90000"/>
              </a:lnSpc>
              <a:spcBef>
                <a:spcPts val="1000"/>
              </a:spcBef>
              <a:spcAft>
                <a:spcPts val="0"/>
              </a:spcAft>
              <a:buClr>
                <a:schemeClr val="dk1"/>
              </a:buClr>
              <a:buSzPts val="1400"/>
              <a:buFont typeface="Ubuntu"/>
              <a:buChar char="•"/>
              <a:defRPr sz="1400" i="0" u="none" strike="noStrike" cap="none">
                <a:solidFill>
                  <a:schemeClr val="dk1"/>
                </a:solidFill>
                <a:latin typeface="Ubuntu"/>
                <a:ea typeface="Ubuntu"/>
                <a:cs typeface="Ubuntu"/>
                <a:sym typeface="Ubuntu"/>
              </a:defRPr>
            </a:lvl6pPr>
            <a:lvl7pPr marL="3200400" marR="0" lvl="6" indent="-317500" algn="l" rtl="0">
              <a:lnSpc>
                <a:spcPct val="90000"/>
              </a:lnSpc>
              <a:spcBef>
                <a:spcPts val="1000"/>
              </a:spcBef>
              <a:spcAft>
                <a:spcPts val="0"/>
              </a:spcAft>
              <a:buClr>
                <a:schemeClr val="dk1"/>
              </a:buClr>
              <a:buSzPts val="1400"/>
              <a:buFont typeface="Ubuntu"/>
              <a:buChar char="•"/>
              <a:defRPr sz="1400" i="0" u="none" strike="noStrike" cap="none">
                <a:solidFill>
                  <a:schemeClr val="dk1"/>
                </a:solidFill>
                <a:latin typeface="Ubuntu"/>
                <a:ea typeface="Ubuntu"/>
                <a:cs typeface="Ubuntu"/>
                <a:sym typeface="Ubuntu"/>
              </a:defRPr>
            </a:lvl7pPr>
            <a:lvl8pPr marL="3657600" marR="0" lvl="7" indent="-317500" algn="l" rtl="0">
              <a:lnSpc>
                <a:spcPct val="90000"/>
              </a:lnSpc>
              <a:spcBef>
                <a:spcPts val="1000"/>
              </a:spcBef>
              <a:spcAft>
                <a:spcPts val="0"/>
              </a:spcAft>
              <a:buClr>
                <a:schemeClr val="dk1"/>
              </a:buClr>
              <a:buSzPts val="1400"/>
              <a:buFont typeface="Ubuntu"/>
              <a:buChar char="•"/>
              <a:defRPr sz="1400" i="0" u="none" strike="noStrike" cap="none">
                <a:solidFill>
                  <a:schemeClr val="dk1"/>
                </a:solidFill>
                <a:latin typeface="Ubuntu"/>
                <a:ea typeface="Ubuntu"/>
                <a:cs typeface="Ubuntu"/>
                <a:sym typeface="Ubuntu"/>
              </a:defRPr>
            </a:lvl8pPr>
            <a:lvl9pPr marL="4114800" marR="0" lvl="8" indent="-317500" algn="l" rtl="0">
              <a:lnSpc>
                <a:spcPct val="90000"/>
              </a:lnSpc>
              <a:spcBef>
                <a:spcPts val="1000"/>
              </a:spcBef>
              <a:spcAft>
                <a:spcPts val="1000"/>
              </a:spcAft>
              <a:buClr>
                <a:schemeClr val="dk1"/>
              </a:buClr>
              <a:buSzPts val="1400"/>
              <a:buFont typeface="Ubuntu"/>
              <a:buChar char="•"/>
              <a:defRPr sz="1400" i="0" u="none" strike="noStrike" cap="none">
                <a:solidFill>
                  <a:schemeClr val="dk1"/>
                </a:solidFill>
                <a:latin typeface="Ubuntu"/>
                <a:ea typeface="Ubuntu"/>
                <a:cs typeface="Ubuntu"/>
                <a:sym typeface="Ubuntu"/>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9" r:id="rId10"/>
    <p:sldLayoutId id="2147483661" r:id="rId11"/>
    <p:sldLayoutId id="2147483662" r:id="rId12"/>
    <p:sldLayoutId id="2147483668" r:id="rId13"/>
    <p:sldLayoutId id="2147483669" r:id="rId14"/>
    <p:sldLayoutId id="2147483670" r:id="rId1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5.xml"/><Relationship Id="rId4" Type="http://schemas.openxmlformats.org/officeDocument/2006/relationships/image" Target="../media/image56.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0.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1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11.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69.png"/></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1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13.xml"/><Relationship Id="rId1" Type="http://schemas.openxmlformats.org/officeDocument/2006/relationships/slideLayout" Target="../slideLayouts/slideLayout5.xml"/><Relationship Id="rId4" Type="http://schemas.openxmlformats.org/officeDocument/2006/relationships/hyperlink" Target="http://www.guidinginstincts.com/2012/07/stretching-tips-for-better-flexibility.html"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4.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0.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1.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1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6.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8.png"/></Relationships>
</file>

<file path=ppt/slides/_rels/slide1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7.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8.png"/></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8.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9.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8.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zelcast/hazelcast-jet-training"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6.png"/><Relationship Id="rId2" Type="http://schemas.openxmlformats.org/officeDocument/2006/relationships/notesSlide" Target="../notesSlides/notesSlide136.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audio" Target="../media/media1.m4a"/><Relationship Id="rId7" Type="http://schemas.openxmlformats.org/officeDocument/2006/relationships/image" Target="../media/image17.svg"/><Relationship Id="rId12" Type="http://schemas.openxmlformats.org/officeDocument/2006/relationships/image" Target="../media/image2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notesSlide" Target="../notesSlides/notesSlide18.xml"/><Relationship Id="rId10" Type="http://schemas.openxmlformats.org/officeDocument/2006/relationships/image" Target="../media/image20.png"/><Relationship Id="rId4" Type="http://schemas.openxmlformats.org/officeDocument/2006/relationships/slideLayout" Target="../slideLayouts/slideLayout5.xml"/><Relationship Id="rId9" Type="http://schemas.openxmlformats.org/officeDocument/2006/relationships/image" Target="../media/image19.svg"/><Relationship Id="rId14" Type="http://schemas.openxmlformats.org/officeDocument/2006/relationships/image" Target="../media/image24.gif"/></Relationships>
</file>

<file path=ppt/slides/_rels/slide200.xml.rels><?xml version="1.0" encoding="UTF-8" standalone="yes"?>
<Relationships xmlns="http://schemas.openxmlformats.org/package/2006/relationships"><Relationship Id="rId2" Type="http://schemas.openxmlformats.org/officeDocument/2006/relationships/hyperlink" Target="https://github.com/jerrinot/subzero" TargetMode="Externa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8.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2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26.png"/></Relationships>
</file>

<file path=ppt/slides/_rels/slide2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0.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162.xm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88.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hyperlink" Target="http://download.oracle.com/javase/1.6.0/docs/api/java/lang/Object.html?is-external=true" TargetMode="External"/><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1.svg"/><Relationship Id="rId4" Type="http://schemas.openxmlformats.org/officeDocument/2006/relationships/image" Target="../media/image30.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1.xml"/><Relationship Id="rId1" Type="http://schemas.openxmlformats.org/officeDocument/2006/relationships/slideLayout" Target="../slideLayouts/slideLayout13.xml"/><Relationship Id="rId4" Type="http://schemas.openxmlformats.org/officeDocument/2006/relationships/image" Target="../media/image90.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74.xml"/><Relationship Id="rId1" Type="http://schemas.openxmlformats.org/officeDocument/2006/relationships/slideLayout" Target="../slideLayouts/slideLayout5.xml"/><Relationship Id="rId4" Type="http://schemas.openxmlformats.org/officeDocument/2006/relationships/hyperlink" Target="http://www.guidinginstincts.com/2012/07/stretching-tips-for-better-flexibility.html" TargetMode="Externa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24.gif"/><Relationship Id="rId3" Type="http://schemas.openxmlformats.org/officeDocument/2006/relationships/audio" Target="../media/media2.m4a"/><Relationship Id="rId7" Type="http://schemas.openxmlformats.org/officeDocument/2006/relationships/image" Target="../media/image33.emf"/><Relationship Id="rId12" Type="http://schemas.openxmlformats.org/officeDocument/2006/relationships/image" Target="../media/image1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2.emf"/><Relationship Id="rId11" Type="http://schemas.openxmlformats.org/officeDocument/2006/relationships/image" Target="../media/image16.png"/><Relationship Id="rId5" Type="http://schemas.openxmlformats.org/officeDocument/2006/relationships/notesSlide" Target="../notesSlides/notesSlide21.xml"/><Relationship Id="rId10" Type="http://schemas.openxmlformats.org/officeDocument/2006/relationships/image" Target="../media/image36.emf"/><Relationship Id="rId4" Type="http://schemas.openxmlformats.org/officeDocument/2006/relationships/slideLayout" Target="../slideLayouts/slideLayout5.xml"/><Relationship Id="rId9" Type="http://schemas.openxmlformats.org/officeDocument/2006/relationships/image" Target="../media/image35.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0.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91.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azelcast/hazelcast-jet-demo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91.xm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24.gif"/><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hyperlink" Target="https://github.com/wrmay/in-depth-streams-with-hazelcast" TargetMode="Externa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5.xml"/><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7.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85.xml.rels><?xml version="1.0" encoding="UTF-8" standalone="yes"?>
<Relationships xmlns="http://schemas.openxmlformats.org/package/2006/relationships"><Relationship Id="rId3" Type="http://schemas.openxmlformats.org/officeDocument/2006/relationships/hyperlink" Target="https://docs.hazelcast.org/docs/jet/3.2/manual/#connector-imdg" TargetMode="External"/><Relationship Id="rId2" Type="http://schemas.openxmlformats.org/officeDocument/2006/relationships/notesSlide" Target="../notesSlides/notesSlide198.xml"/><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hyperlink" Target="https://docs.hazelcast.org/docs/3.12.4/manual/html-single/index.html#event-journal" TargetMode="External"/><Relationship Id="rId2" Type="http://schemas.openxmlformats.org/officeDocument/2006/relationships/notesSlide" Target="../notesSlides/notesSlide199.xm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hyperlink" Target="http://www.justintarte.com/2010/07/if-you-have-ever-walked-into-factory.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Directed_acyclic_graph#Data_processing_networks"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2.png"/><Relationship Id="rId7" Type="http://schemas.openxmlformats.org/officeDocument/2006/relationships/image" Target="../media/image36.emf"/><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24.gif"/><Relationship Id="rId5" Type="http://schemas.openxmlformats.org/officeDocument/2006/relationships/notesSlide" Target="../notesSlides/notesSlide41.xml"/><Relationship Id="rId4"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44.sv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24.gif"/><Relationship Id="rId5" Type="http://schemas.openxmlformats.org/officeDocument/2006/relationships/notesSlide" Target="../notesSlides/notesSlide46.xml"/><Relationship Id="rId4"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hazelcast/hazelcast-jet-demos/tree/master/cryptocurrency-sentiment-analysis"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hyperlink" Target="https://docs.hazelcast.org/docs/jet/latest/manual/#the-shape-of-a-pipeline" TargetMode="External"/><Relationship Id="rId5" Type="http://schemas.openxmlformats.org/officeDocument/2006/relationships/hyperlink" Target="https://github.com/hazelcast/hazelcast-jet-demos/blob/master/realtime-image-recognition/src/main/java/WebcamSource.java" TargetMode="External"/><Relationship Id="rId4" Type="http://schemas.openxmlformats.org/officeDocument/2006/relationships/hyperlink" Target="https://github.com/hazelcast/hazelcast-jet-demos/blob/master/flight-telemetry/src/main/java/com/hazelcast/jet/demo/FlightDataSource.java"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hyperlink" Target="http://www.guidinginstincts.com/2012/07/stretching-tips-for-better-flexibility.html"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24.gif"/><Relationship Id="rId5" Type="http://schemas.openxmlformats.org/officeDocument/2006/relationships/notesSlide" Target="../notesSlides/notesSlide53.xml"/><Relationship Id="rId4"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4.gi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blog.hazelcast.com/ways-to-enrich-stream-with-jet/" TargetMode="External"/><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24.gif"/><Relationship Id="rId5" Type="http://schemas.openxmlformats.org/officeDocument/2006/relationships/notesSlide" Target="../notesSlides/notesSlide64.xml"/><Relationship Id="rId4"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24.gif"/><Relationship Id="rId5" Type="http://schemas.openxmlformats.org/officeDocument/2006/relationships/notesSlide" Target="../notesSlides/notesSlide67.xml"/><Relationship Id="rId4"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24.gif"/><Relationship Id="rId5" Type="http://schemas.openxmlformats.org/officeDocument/2006/relationships/notesSlide" Target="../notesSlides/notesSlide68.xml"/><Relationship Id="rId4"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24.gif"/><Relationship Id="rId5" Type="http://schemas.openxmlformats.org/officeDocument/2006/relationships/notesSlide" Target="../notesSlides/notesSlide69.xml"/><Relationship Id="rId4"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24.gif"/><Relationship Id="rId5" Type="http://schemas.openxmlformats.org/officeDocument/2006/relationships/notesSlide" Target="../notesSlides/notesSlide72.xml"/><Relationship Id="rId4"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24.gif"/><Relationship Id="rId5" Type="http://schemas.openxmlformats.org/officeDocument/2006/relationships/notesSlide" Target="../notesSlides/notesSlide73.xml"/><Relationship Id="rId4"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hazelcast/hazelcast-jet-demos/blob/master/flight-telemetry/src/main/java/com/hazelcast/jet/demo/FlightTelemetry.java#L182"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hyperlink" Target="https://docs.hazelcast.org/docs/jet/latest/manual/#implement-your-aggregate-operation" TargetMode="External"/><Relationship Id="rId4" Type="http://schemas.openxmlformats.org/officeDocument/2006/relationships/hyperlink" Target="https://docs.hazelcast.org/docs/jet/latest-dev/manual/#cogroup"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5.xml"/><Relationship Id="rId5" Type="http://schemas.openxmlformats.org/officeDocument/2006/relationships/image" Target="../media/image44.svg"/><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vladoschreiner/hazelcast-jet-job-upgrade/tree/instructions"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53.emf"/></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5.xml"/><Relationship Id="rId5" Type="http://schemas.openxmlformats.org/officeDocument/2006/relationships/image" Target="../media/image44.svg"/><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openxmlformats.org/officeDocument/2006/relationships/image" Target="../media/image44.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hazelcast/training" TargetMode="External"/><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hyperlink" Target="https://github.com/wildnez/hazelcast-wan-training"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ctrTitle"/>
          </p:nvPr>
        </p:nvSpPr>
        <p:spPr>
          <a:xfrm>
            <a:off x="117988" y="2058204"/>
            <a:ext cx="8858864" cy="1048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t>In Depth Stream Processing With Hazelcast</a:t>
            </a:r>
            <a:endParaRPr dirty="0"/>
          </a:p>
        </p:txBody>
      </p:sp>
      <p:sp>
        <p:nvSpPr>
          <p:cNvPr id="3" name="Subtitle 2">
            <a:extLst>
              <a:ext uri="{FF2B5EF4-FFF2-40B4-BE49-F238E27FC236}">
                <a16:creationId xmlns:a16="http://schemas.microsoft.com/office/drawing/2014/main" id="{F66D0403-0570-874E-9381-AFA12D56395E}"/>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Detailed Agenda – Day 3</a:t>
            </a:r>
          </a:p>
        </p:txBody>
      </p:sp>
      <p:sp>
        <p:nvSpPr>
          <p:cNvPr id="121" name="Google Shape;121;p21"/>
          <p:cNvSpPr txBox="1">
            <a:spLocks noGrp="1"/>
          </p:cNvSpPr>
          <p:nvPr>
            <p:ph type="body" sz="quarter" idx="10"/>
          </p:nvPr>
        </p:nvSpPr>
        <p:spPr>
          <a:xfrm>
            <a:off x="518425" y="969712"/>
            <a:ext cx="8096400" cy="3524036"/>
          </a:xfrm>
        </p:spPr>
        <p:txBody>
          <a:bodyPr/>
          <a:lstStyle/>
          <a:p>
            <a:pPr marL="95250" lvl="0" indent="0">
              <a:buNone/>
            </a:pPr>
            <a:endParaRPr lang="en-US" sz="1400" dirty="0"/>
          </a:p>
          <a:p>
            <a:pPr marL="95250" lvl="0" indent="0">
              <a:buNone/>
            </a:pPr>
            <a:endParaRPr lang="en-US" sz="1400" dirty="0"/>
          </a:p>
          <a:p>
            <a:pPr marL="95250" lvl="0" indent="0">
              <a:buNone/>
            </a:pPr>
            <a:endParaRPr lang="en-US" sz="1400" dirty="0"/>
          </a:p>
        </p:txBody>
      </p:sp>
      <p:graphicFrame>
        <p:nvGraphicFramePr>
          <p:cNvPr id="2" name="Table 1">
            <a:extLst>
              <a:ext uri="{FF2B5EF4-FFF2-40B4-BE49-F238E27FC236}">
                <a16:creationId xmlns:a16="http://schemas.microsoft.com/office/drawing/2014/main" id="{A901D3DA-A356-6C49-876A-0C72F4097B73}"/>
              </a:ext>
            </a:extLst>
          </p:cNvPr>
          <p:cNvGraphicFramePr>
            <a:graphicFrameLocks noGrp="1"/>
          </p:cNvGraphicFramePr>
          <p:nvPr>
            <p:extLst>
              <p:ext uri="{D42A27DB-BD31-4B8C-83A1-F6EECF244321}">
                <p14:modId xmlns:p14="http://schemas.microsoft.com/office/powerpoint/2010/main" val="330070643"/>
              </p:ext>
            </p:extLst>
          </p:nvPr>
        </p:nvGraphicFramePr>
        <p:xfrm>
          <a:off x="518425" y="969712"/>
          <a:ext cx="8096399" cy="3403272"/>
        </p:xfrm>
        <a:graphic>
          <a:graphicData uri="http://schemas.openxmlformats.org/drawingml/2006/table">
            <a:tbl>
              <a:tblPr firstRow="1" bandRow="1">
                <a:tableStyleId>{5C22544A-7EE6-4342-B048-85BDC9FD1C3A}</a:tableStyleId>
              </a:tblPr>
              <a:tblGrid>
                <a:gridCol w="5400861">
                  <a:extLst>
                    <a:ext uri="{9D8B030D-6E8A-4147-A177-3AD203B41FA5}">
                      <a16:colId xmlns:a16="http://schemas.microsoft.com/office/drawing/2014/main" val="3250079560"/>
                    </a:ext>
                  </a:extLst>
                </a:gridCol>
                <a:gridCol w="1347769">
                  <a:extLst>
                    <a:ext uri="{9D8B030D-6E8A-4147-A177-3AD203B41FA5}">
                      <a16:colId xmlns:a16="http://schemas.microsoft.com/office/drawing/2014/main" val="1441134292"/>
                    </a:ext>
                  </a:extLst>
                </a:gridCol>
                <a:gridCol w="1347769">
                  <a:extLst>
                    <a:ext uri="{9D8B030D-6E8A-4147-A177-3AD203B41FA5}">
                      <a16:colId xmlns:a16="http://schemas.microsoft.com/office/drawing/2014/main" val="206264429"/>
                    </a:ext>
                  </a:extLst>
                </a:gridCol>
              </a:tblGrid>
              <a:tr h="327111">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Stream Processing Comprehensive Lab</a:t>
                      </a:r>
                    </a:p>
                    <a:p>
                      <a:r>
                        <a:rPr lang="en-US" sz="1200" dirty="0"/>
                        <a:t>(Continued)</a:t>
                      </a:r>
                    </a:p>
                  </a:txBody>
                  <a:tcPr/>
                </a:tc>
                <a:tc hMerge="1">
                  <a:txBody>
                    <a:bodyPr/>
                    <a:lstStyle/>
                    <a:p>
                      <a:endParaRPr lang="en-US" dirty="0"/>
                    </a:p>
                  </a:txBody>
                  <a:tcPr/>
                </a:tc>
                <a:tc>
                  <a:txBody>
                    <a:bodyPr/>
                    <a:lstStyle/>
                    <a:p>
                      <a:r>
                        <a:rPr lang="en-US" sz="1200" dirty="0"/>
                        <a:t>Starts At</a:t>
                      </a:r>
                    </a:p>
                  </a:txBody>
                  <a:tcPr/>
                </a:tc>
                <a:extLst>
                  <a:ext uri="{0D108BD9-81ED-4DB2-BD59-A6C34878D82A}">
                    <a16:rowId xmlns:a16="http://schemas.microsoft.com/office/drawing/2014/main" val="3476256911"/>
                  </a:ext>
                </a:extLst>
              </a:tr>
              <a:tr h="327111">
                <a:tc>
                  <a:txBody>
                    <a:bodyPr/>
                    <a:lstStyle/>
                    <a:p>
                      <a:r>
                        <a:rPr lang="en-US" sz="1200" dirty="0"/>
                        <a:t>Advanced Enrichment Techniques</a:t>
                      </a:r>
                    </a:p>
                  </a:txBody>
                  <a:tcPr anchor="ctr"/>
                </a:tc>
                <a:tc>
                  <a:txBody>
                    <a:bodyPr/>
                    <a:lstStyle/>
                    <a:p>
                      <a:pPr algn="l"/>
                      <a:r>
                        <a:rPr lang="en-US" sz="1200" noProof="0" dirty="0"/>
                        <a:t>15 minutes</a:t>
                      </a:r>
                    </a:p>
                  </a:txBody>
                  <a:tcPr anchor="ctr"/>
                </a:tc>
                <a:tc>
                  <a:txBody>
                    <a:bodyPr/>
                    <a:lstStyle/>
                    <a:p>
                      <a:pPr algn="l"/>
                      <a:r>
                        <a:rPr lang="en-US" sz="1200" dirty="0"/>
                        <a:t>    9:00 AM</a:t>
                      </a:r>
                    </a:p>
                  </a:txBody>
                  <a:tcPr anchor="ctr"/>
                </a:tc>
                <a:extLst>
                  <a:ext uri="{0D108BD9-81ED-4DB2-BD59-A6C34878D82A}">
                    <a16:rowId xmlns:a16="http://schemas.microsoft.com/office/drawing/2014/main" val="3527370727"/>
                  </a:ext>
                </a:extLst>
              </a:tr>
              <a:tr h="327111">
                <a:tc>
                  <a:txBody>
                    <a:bodyPr/>
                    <a:lstStyle/>
                    <a:p>
                      <a:r>
                        <a:rPr lang="en-US" sz="1200" dirty="0"/>
                        <a:t>Lab: Enrichment, adding a JDBC data source, </a:t>
                      </a:r>
                      <a:r>
                        <a:rPr lang="en-US" sz="1200" dirty="0" err="1"/>
                        <a:t>mapUsingContext</a:t>
                      </a:r>
                      <a:endParaRPr lang="en-US" sz="1200" dirty="0"/>
                    </a:p>
                  </a:txBody>
                  <a:tcPr anchor="ctr"/>
                </a:tc>
                <a:tc>
                  <a:txBody>
                    <a:bodyPr/>
                    <a:lstStyle/>
                    <a:p>
                      <a:r>
                        <a:rPr lang="en-US" sz="1200" dirty="0"/>
                        <a:t>60 minutes</a:t>
                      </a:r>
                    </a:p>
                  </a:txBody>
                  <a:tcPr anchor="ctr"/>
                </a:tc>
                <a:tc>
                  <a:txBody>
                    <a:bodyPr/>
                    <a:lstStyle/>
                    <a:p>
                      <a:endParaRPr lang="en-US" sz="1200" dirty="0"/>
                    </a:p>
                  </a:txBody>
                  <a:tcPr anchor="ctr"/>
                </a:tc>
                <a:extLst>
                  <a:ext uri="{0D108BD9-81ED-4DB2-BD59-A6C34878D82A}">
                    <a16:rowId xmlns:a16="http://schemas.microsoft.com/office/drawing/2014/main" val="3197829683"/>
                  </a:ext>
                </a:extLst>
              </a:tr>
              <a:tr h="327111">
                <a:tc>
                  <a:txBody>
                    <a:bodyPr/>
                    <a:lstStyle/>
                    <a:p>
                      <a:r>
                        <a:rPr lang="en-US" sz="1200" dirty="0"/>
                        <a:t>Morning Break</a:t>
                      </a:r>
                    </a:p>
                  </a:txBody>
                  <a:tcPr anchor="ctr"/>
                </a:tc>
                <a:tc>
                  <a:txBody>
                    <a:bodyPr/>
                    <a:lstStyle/>
                    <a:p>
                      <a:r>
                        <a:rPr lang="en-US" sz="1200" dirty="0"/>
                        <a:t>15 minutes</a:t>
                      </a:r>
                    </a:p>
                  </a:txBody>
                  <a:tcPr anchor="ctr"/>
                </a:tc>
                <a:tc>
                  <a:txBody>
                    <a:bodyPr/>
                    <a:lstStyle/>
                    <a:p>
                      <a:r>
                        <a:rPr lang="en-US" sz="1200" dirty="0"/>
                        <a:t>  10:15 AM</a:t>
                      </a:r>
                    </a:p>
                  </a:txBody>
                  <a:tcPr anchor="ctr"/>
                </a:tc>
                <a:extLst>
                  <a:ext uri="{0D108BD9-81ED-4DB2-BD59-A6C34878D82A}">
                    <a16:rowId xmlns:a16="http://schemas.microsoft.com/office/drawing/2014/main" val="230361236"/>
                  </a:ext>
                </a:extLst>
              </a:tr>
              <a:tr h="327111">
                <a:tc>
                  <a:txBody>
                    <a:bodyPr/>
                    <a:lstStyle/>
                    <a:p>
                      <a:r>
                        <a:rPr lang="en-US" sz="1200" dirty="0"/>
                        <a:t>Custom Sinks</a:t>
                      </a:r>
                    </a:p>
                  </a:txBody>
                  <a:tcPr anchor="ctr"/>
                </a:tc>
                <a:tc>
                  <a:txBody>
                    <a:bodyPr/>
                    <a:lstStyle/>
                    <a:p>
                      <a:r>
                        <a:rPr lang="en-US" sz="1200" dirty="0"/>
                        <a:t>15 minutes</a:t>
                      </a:r>
                    </a:p>
                  </a:txBody>
                  <a:tcPr anchor="ctr"/>
                </a:tc>
                <a:tc>
                  <a:txBody>
                    <a:bodyPr/>
                    <a:lstStyle/>
                    <a:p>
                      <a:endParaRPr lang="en-US" sz="1200" dirty="0"/>
                    </a:p>
                  </a:txBody>
                  <a:tcPr anchor="ctr"/>
                </a:tc>
                <a:extLst>
                  <a:ext uri="{0D108BD9-81ED-4DB2-BD59-A6C34878D82A}">
                    <a16:rowId xmlns:a16="http://schemas.microsoft.com/office/drawing/2014/main" val="3509656054"/>
                  </a:ext>
                </a:extLst>
              </a:tr>
              <a:tr h="327111">
                <a:tc>
                  <a:txBody>
                    <a:bodyPr/>
                    <a:lstStyle/>
                    <a:p>
                      <a:r>
                        <a:rPr lang="en-US" sz="1200" dirty="0"/>
                        <a:t>Lab: Maintenance Alerts</a:t>
                      </a:r>
                    </a:p>
                  </a:txBody>
                  <a:tcPr anchor="ctr"/>
                </a:tc>
                <a:tc>
                  <a:txBody>
                    <a:bodyPr/>
                    <a:lstStyle/>
                    <a:p>
                      <a:r>
                        <a:rPr lang="en-US" sz="1200" dirty="0"/>
                        <a:t>30 minutes</a:t>
                      </a:r>
                    </a:p>
                  </a:txBody>
                  <a:tcPr anchor="ctr"/>
                </a:tc>
                <a:tc>
                  <a:txBody>
                    <a:bodyPr/>
                    <a:lstStyle/>
                    <a:p>
                      <a:endParaRPr lang="en-US" sz="1200" dirty="0"/>
                    </a:p>
                  </a:txBody>
                  <a:tcPr anchor="ctr"/>
                </a:tc>
                <a:extLst>
                  <a:ext uri="{0D108BD9-81ED-4DB2-BD59-A6C34878D82A}">
                    <a16:rowId xmlns:a16="http://schemas.microsoft.com/office/drawing/2014/main" val="3222308176"/>
                  </a:ext>
                </a:extLst>
              </a:tr>
              <a:tr h="327111">
                <a:tc>
                  <a:txBody>
                    <a:bodyPr/>
                    <a:lstStyle/>
                    <a:p>
                      <a:r>
                        <a:rPr lang="en-US" sz="1200" dirty="0"/>
                        <a:t>Custom Aggregators</a:t>
                      </a:r>
                    </a:p>
                  </a:txBody>
                  <a:tcPr anchor="ctr"/>
                </a:tc>
                <a:tc>
                  <a:txBody>
                    <a:bodyPr/>
                    <a:lstStyle/>
                    <a:p>
                      <a:r>
                        <a:rPr lang="en-US" sz="1200" dirty="0"/>
                        <a:t>15 minutes</a:t>
                      </a:r>
                    </a:p>
                  </a:txBody>
                  <a:tcPr anchor="ctr"/>
                </a:tc>
                <a:tc>
                  <a:txBody>
                    <a:bodyPr/>
                    <a:lstStyle/>
                    <a:p>
                      <a:endParaRPr lang="en-US" sz="1200" dirty="0"/>
                    </a:p>
                  </a:txBody>
                  <a:tcPr anchor="ctr"/>
                </a:tc>
                <a:extLst>
                  <a:ext uri="{0D108BD9-81ED-4DB2-BD59-A6C34878D82A}">
                    <a16:rowId xmlns:a16="http://schemas.microsoft.com/office/drawing/2014/main" val="2080803157"/>
                  </a:ext>
                </a:extLst>
              </a:tr>
              <a:tr h="327111">
                <a:tc>
                  <a:txBody>
                    <a:bodyPr/>
                    <a:lstStyle/>
                    <a:p>
                      <a:r>
                        <a:rPr lang="en-US" sz="1200" noProof="0" dirty="0"/>
                        <a:t>Lab: Calculate Velocity and Miles Driven, Flag Speeders</a:t>
                      </a:r>
                    </a:p>
                  </a:txBody>
                  <a:tcPr anchor="ctr"/>
                </a:tc>
                <a:tc>
                  <a:txBody>
                    <a:bodyPr/>
                    <a:lstStyle/>
                    <a:p>
                      <a:r>
                        <a:rPr lang="en-US" sz="1200" dirty="0"/>
                        <a:t>60 minutes</a:t>
                      </a:r>
                    </a:p>
                  </a:txBody>
                  <a:tcPr anchor="ctr"/>
                </a:tc>
                <a:tc>
                  <a:txBody>
                    <a:bodyPr/>
                    <a:lstStyle/>
                    <a:p>
                      <a:endParaRPr lang="en-US" sz="1200" dirty="0"/>
                    </a:p>
                  </a:txBody>
                  <a:tcPr anchor="ctr"/>
                </a:tc>
                <a:extLst>
                  <a:ext uri="{0D108BD9-81ED-4DB2-BD59-A6C34878D82A}">
                    <a16:rowId xmlns:a16="http://schemas.microsoft.com/office/drawing/2014/main" val="3892026965"/>
                  </a:ext>
                </a:extLst>
              </a:tr>
              <a:tr h="327111">
                <a:tc>
                  <a:txBody>
                    <a:bodyPr/>
                    <a:lstStyle/>
                    <a:p>
                      <a:r>
                        <a:rPr lang="en-US" sz="1200" noProof="0" dirty="0"/>
                        <a:t>Lunch Break</a:t>
                      </a:r>
                    </a:p>
                  </a:txBody>
                  <a:tcPr anchor="ctr"/>
                </a:tc>
                <a:tc>
                  <a:txBody>
                    <a:bodyPr/>
                    <a:lstStyle/>
                    <a:p>
                      <a:r>
                        <a:rPr lang="en-US" sz="1200" dirty="0"/>
                        <a:t>60 minutes</a:t>
                      </a:r>
                    </a:p>
                  </a:txBody>
                  <a:tcPr anchor="ctr"/>
                </a:tc>
                <a:tc>
                  <a:txBody>
                    <a:bodyPr/>
                    <a:lstStyle/>
                    <a:p>
                      <a:r>
                        <a:rPr lang="en-US" sz="1200" dirty="0"/>
                        <a:t>  12:30 PM</a:t>
                      </a:r>
                    </a:p>
                  </a:txBody>
                  <a:tcPr anchor="ctr"/>
                </a:tc>
                <a:extLst>
                  <a:ext uri="{0D108BD9-81ED-4DB2-BD59-A6C34878D82A}">
                    <a16:rowId xmlns:a16="http://schemas.microsoft.com/office/drawing/2014/main" val="2947478066"/>
                  </a:ext>
                </a:extLst>
              </a:tr>
              <a:tr h="329184">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3582286820"/>
                  </a:ext>
                </a:extLst>
              </a:tr>
            </a:tbl>
          </a:graphicData>
        </a:graphic>
      </p:graphicFrame>
    </p:spTree>
    <p:extLst>
      <p:ext uri="{BB962C8B-B14F-4D97-AF65-F5344CB8AC3E}">
        <p14:creationId xmlns:p14="http://schemas.microsoft.com/office/powerpoint/2010/main" val="3381373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A791DF-DC35-B34F-ABEA-A5FAB5D26ED0}"/>
              </a:ext>
            </a:extLst>
          </p:cNvPr>
          <p:cNvSpPr>
            <a:spLocks noGrp="1"/>
          </p:cNvSpPr>
          <p:nvPr>
            <p:ph type="body" idx="1"/>
          </p:nvPr>
        </p:nvSpPr>
        <p:spPr>
          <a:xfrm>
            <a:off x="529164" y="2196548"/>
            <a:ext cx="3886200" cy="2371286"/>
          </a:xfrm>
        </p:spPr>
        <p:txBody>
          <a:bodyPr/>
          <a:lstStyle/>
          <a:p>
            <a:pPr>
              <a:spcBef>
                <a:spcPts val="0"/>
              </a:spcBef>
              <a:spcAft>
                <a:spcPts val="600"/>
              </a:spcAft>
            </a:pPr>
            <a:r>
              <a:rPr lang="en-US" sz="1800" dirty="0"/>
              <a:t>Easy to get started</a:t>
            </a:r>
          </a:p>
          <a:p>
            <a:pPr>
              <a:spcBef>
                <a:spcPts val="0"/>
              </a:spcBef>
              <a:spcAft>
                <a:spcPts val="600"/>
              </a:spcAft>
            </a:pPr>
            <a:r>
              <a:rPr lang="en-US" sz="1800" dirty="0"/>
              <a:t>Easy deployment</a:t>
            </a:r>
          </a:p>
          <a:p>
            <a:pPr>
              <a:spcBef>
                <a:spcPts val="0"/>
              </a:spcBef>
              <a:spcAft>
                <a:spcPts val="600"/>
              </a:spcAft>
            </a:pPr>
            <a:r>
              <a:rPr lang="en-US" sz="1800" dirty="0"/>
              <a:t>In a cluster of size x, 1/x of the data is local to the reader</a:t>
            </a:r>
          </a:p>
          <a:p>
            <a:pPr>
              <a:spcBef>
                <a:spcPts val="0"/>
              </a:spcBef>
              <a:spcAft>
                <a:spcPts val="600"/>
              </a:spcAft>
            </a:pPr>
            <a:endParaRPr lang="en-US" sz="1800" dirty="0"/>
          </a:p>
        </p:txBody>
      </p:sp>
      <p:sp>
        <p:nvSpPr>
          <p:cNvPr id="13" name="Text Placeholder 12">
            <a:extLst>
              <a:ext uri="{FF2B5EF4-FFF2-40B4-BE49-F238E27FC236}">
                <a16:creationId xmlns:a16="http://schemas.microsoft.com/office/drawing/2014/main" id="{9E248FA0-C6C3-7140-B7D3-A264937DA316}"/>
              </a:ext>
            </a:extLst>
          </p:cNvPr>
          <p:cNvSpPr>
            <a:spLocks noGrp="1"/>
          </p:cNvSpPr>
          <p:nvPr>
            <p:ph type="body" idx="2"/>
          </p:nvPr>
        </p:nvSpPr>
        <p:spPr>
          <a:xfrm>
            <a:off x="4529664" y="2196548"/>
            <a:ext cx="3886200" cy="2371286"/>
          </a:xfrm>
        </p:spPr>
        <p:txBody>
          <a:bodyPr/>
          <a:lstStyle/>
          <a:p>
            <a:pPr fontAlgn="base">
              <a:spcBef>
                <a:spcPts val="0"/>
              </a:spcBef>
              <a:spcAft>
                <a:spcPts val="600"/>
              </a:spcAft>
            </a:pPr>
            <a:r>
              <a:rPr lang="en-US" sz="1800" dirty="0"/>
              <a:t>Service and storage is on JVM</a:t>
            </a:r>
          </a:p>
          <a:p>
            <a:pPr fontAlgn="base">
              <a:spcBef>
                <a:spcPts val="0"/>
              </a:spcBef>
              <a:spcAft>
                <a:spcPts val="600"/>
              </a:spcAft>
            </a:pPr>
            <a:r>
              <a:rPr lang="en-US" sz="1800" dirty="0"/>
              <a:t>Harder to optimize garbage collection</a:t>
            </a:r>
          </a:p>
          <a:p>
            <a:pPr fontAlgn="base">
              <a:spcBef>
                <a:spcPts val="0"/>
              </a:spcBef>
              <a:spcAft>
                <a:spcPts val="600"/>
              </a:spcAft>
            </a:pPr>
            <a:r>
              <a:rPr lang="en-US" sz="1800" dirty="0"/>
              <a:t>Harder to scale</a:t>
            </a:r>
          </a:p>
          <a:p>
            <a:pPr fontAlgn="base">
              <a:spcBef>
                <a:spcPts val="0"/>
              </a:spcBef>
              <a:spcAft>
                <a:spcPts val="600"/>
              </a:spcAft>
            </a:pPr>
            <a:r>
              <a:rPr lang="en-US" sz="1800" dirty="0"/>
              <a:t>Hard to minimize data movement</a:t>
            </a:r>
          </a:p>
          <a:p>
            <a:pPr fontAlgn="base">
              <a:spcBef>
                <a:spcPts val="0"/>
              </a:spcBef>
              <a:spcAft>
                <a:spcPts val="600"/>
              </a:spcAft>
            </a:pPr>
            <a:r>
              <a:rPr lang="en-US" sz="1800" dirty="0"/>
              <a:t>Can’t just “restart the app”</a:t>
            </a:r>
          </a:p>
          <a:p>
            <a:pPr>
              <a:spcBef>
                <a:spcPts val="0"/>
              </a:spcBef>
              <a:spcAft>
                <a:spcPts val="600"/>
              </a:spcAft>
            </a:pPr>
            <a:endParaRPr lang="en-US" sz="1800" dirty="0"/>
          </a:p>
        </p:txBody>
      </p:sp>
      <p:sp>
        <p:nvSpPr>
          <p:cNvPr id="4" name="Title 3">
            <a:extLst>
              <a:ext uri="{FF2B5EF4-FFF2-40B4-BE49-F238E27FC236}">
                <a16:creationId xmlns:a16="http://schemas.microsoft.com/office/drawing/2014/main" id="{EBE19DAD-9E17-444A-97DD-5A972A3BF3B7}"/>
              </a:ext>
            </a:extLst>
          </p:cNvPr>
          <p:cNvSpPr>
            <a:spLocks noGrp="1"/>
          </p:cNvSpPr>
          <p:nvPr>
            <p:ph type="title"/>
          </p:nvPr>
        </p:nvSpPr>
        <p:spPr/>
        <p:txBody>
          <a:bodyPr/>
          <a:lstStyle/>
          <a:p>
            <a:r>
              <a:rPr lang="en-US" dirty="0"/>
              <a:t>Embedded Pros and Cons</a:t>
            </a:r>
          </a:p>
        </p:txBody>
      </p:sp>
      <p:pic>
        <p:nvPicPr>
          <p:cNvPr id="7" name="Picture 6">
            <a:extLst>
              <a:ext uri="{FF2B5EF4-FFF2-40B4-BE49-F238E27FC236}">
                <a16:creationId xmlns:a16="http://schemas.microsoft.com/office/drawing/2014/main" id="{51B69765-EBA8-8844-84E8-6823D4A7FC41}"/>
              </a:ext>
            </a:extLst>
          </p:cNvPr>
          <p:cNvPicPr>
            <a:picLocks/>
          </p:cNvPicPr>
          <p:nvPr/>
        </p:nvPicPr>
        <p:blipFill>
          <a:blip r:embed="rId2"/>
          <a:stretch>
            <a:fillRect/>
          </a:stretch>
        </p:blipFill>
        <p:spPr>
          <a:xfrm>
            <a:off x="1860274" y="1045241"/>
            <a:ext cx="913390" cy="913390"/>
          </a:xfrm>
          <a:prstGeom prst="rect">
            <a:avLst/>
          </a:prstGeom>
        </p:spPr>
      </p:pic>
      <p:pic>
        <p:nvPicPr>
          <p:cNvPr id="10" name="Picture 9">
            <a:extLst>
              <a:ext uri="{FF2B5EF4-FFF2-40B4-BE49-F238E27FC236}">
                <a16:creationId xmlns:a16="http://schemas.microsoft.com/office/drawing/2014/main" id="{0F44D9CD-93BD-9649-BAAE-7BD58E804BED}"/>
              </a:ext>
            </a:extLst>
          </p:cNvPr>
          <p:cNvPicPr>
            <a:picLocks/>
          </p:cNvPicPr>
          <p:nvPr/>
        </p:nvPicPr>
        <p:blipFill>
          <a:blip r:embed="rId2"/>
          <a:stretch>
            <a:fillRect/>
          </a:stretch>
        </p:blipFill>
        <p:spPr>
          <a:xfrm flipV="1">
            <a:off x="5958919" y="1045241"/>
            <a:ext cx="913390" cy="913390"/>
          </a:xfrm>
          <a:prstGeom prst="rect">
            <a:avLst/>
          </a:prstGeom>
        </p:spPr>
      </p:pic>
    </p:spTree>
    <p:extLst>
      <p:ext uri="{BB962C8B-B14F-4D97-AF65-F5344CB8AC3E}">
        <p14:creationId xmlns:p14="http://schemas.microsoft.com/office/powerpoint/2010/main" val="65092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fade">
                                      <p:cBhvr>
                                        <p:cTn id="27" dur="500"/>
                                        <p:tgtEl>
                                          <p:spTgt spid="13">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Effect transition="in" filter="fade">
                                      <p:cBhvr>
                                        <p:cTn id="30" dur="500"/>
                                        <p:tgtEl>
                                          <p:spTgt spid="13">
                                            <p:txEl>
                                              <p:pRg st="2" end="2"/>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animEffect transition="in" filter="fade">
                                      <p:cBhvr>
                                        <p:cTn id="33" dur="500"/>
                                        <p:tgtEl>
                                          <p:spTgt spid="13">
                                            <p:txEl>
                                              <p:pRg st="3" end="3"/>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xEl>
                                              <p:pRg st="4" end="4"/>
                                            </p:txEl>
                                          </p:spTgt>
                                        </p:tgtEl>
                                        <p:attrNameLst>
                                          <p:attrName>style.visibility</p:attrName>
                                        </p:attrNameLst>
                                      </p:cBhvr>
                                      <p:to>
                                        <p:strVal val="visible"/>
                                      </p:to>
                                    </p:set>
                                    <p:animEffect transition="in" filter="fade">
                                      <p:cBhvr>
                                        <p:cTn id="36"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A791DF-DC35-B34F-ABEA-A5FAB5D26ED0}"/>
              </a:ext>
            </a:extLst>
          </p:cNvPr>
          <p:cNvSpPr>
            <a:spLocks noGrp="1"/>
          </p:cNvSpPr>
          <p:nvPr>
            <p:ph type="body" idx="1"/>
          </p:nvPr>
        </p:nvSpPr>
        <p:spPr>
          <a:xfrm>
            <a:off x="529164" y="2097156"/>
            <a:ext cx="3886200" cy="2470678"/>
          </a:xfrm>
        </p:spPr>
        <p:txBody>
          <a:bodyPr/>
          <a:lstStyle/>
          <a:p>
            <a:pPr>
              <a:lnSpc>
                <a:spcPct val="100000"/>
              </a:lnSpc>
              <a:spcBef>
                <a:spcPts val="0"/>
              </a:spcBef>
              <a:spcAft>
                <a:spcPts val="600"/>
              </a:spcAft>
            </a:pPr>
            <a:r>
              <a:rPr lang="en-US" sz="1600" dirty="0"/>
              <a:t>Most commonly used</a:t>
            </a:r>
          </a:p>
          <a:p>
            <a:pPr>
              <a:lnSpc>
                <a:spcPct val="100000"/>
              </a:lnSpc>
              <a:spcBef>
                <a:spcPts val="0"/>
              </a:spcBef>
              <a:spcAft>
                <a:spcPts val="600"/>
              </a:spcAft>
            </a:pPr>
            <a:r>
              <a:rPr lang="en-US" sz="1600" dirty="0"/>
              <a:t>Easily scalable</a:t>
            </a:r>
          </a:p>
          <a:p>
            <a:pPr>
              <a:lnSpc>
                <a:spcPct val="100000"/>
              </a:lnSpc>
              <a:spcBef>
                <a:spcPts val="0"/>
              </a:spcBef>
              <a:spcAft>
                <a:spcPts val="600"/>
              </a:spcAft>
            </a:pPr>
            <a:r>
              <a:rPr lang="en-US" sz="1600" dirty="0"/>
              <a:t>Additional security options (Enterprise)</a:t>
            </a:r>
          </a:p>
          <a:p>
            <a:pPr>
              <a:lnSpc>
                <a:spcPct val="100000"/>
              </a:lnSpc>
              <a:spcBef>
                <a:spcPts val="0"/>
              </a:spcBef>
              <a:spcAft>
                <a:spcPts val="600"/>
              </a:spcAft>
            </a:pPr>
            <a:r>
              <a:rPr lang="en-US" sz="1600" dirty="0"/>
              <a:t>Segregates storage and application (GC optimization)</a:t>
            </a:r>
          </a:p>
          <a:p>
            <a:pPr>
              <a:lnSpc>
                <a:spcPct val="100000"/>
              </a:lnSpc>
              <a:spcBef>
                <a:spcPts val="0"/>
              </a:spcBef>
              <a:spcAft>
                <a:spcPts val="600"/>
              </a:spcAft>
            </a:pPr>
            <a:r>
              <a:rPr lang="en-US" sz="1600" dirty="0"/>
              <a:t>Operational separation between client application and server cluster</a:t>
            </a:r>
          </a:p>
        </p:txBody>
      </p:sp>
      <p:sp>
        <p:nvSpPr>
          <p:cNvPr id="13" name="Text Placeholder 12">
            <a:extLst>
              <a:ext uri="{FF2B5EF4-FFF2-40B4-BE49-F238E27FC236}">
                <a16:creationId xmlns:a16="http://schemas.microsoft.com/office/drawing/2014/main" id="{9E248FA0-C6C3-7140-B7D3-A264937DA316}"/>
              </a:ext>
            </a:extLst>
          </p:cNvPr>
          <p:cNvSpPr>
            <a:spLocks noGrp="1"/>
          </p:cNvSpPr>
          <p:nvPr>
            <p:ph type="body" idx="2"/>
          </p:nvPr>
        </p:nvSpPr>
        <p:spPr>
          <a:xfrm>
            <a:off x="4529664" y="2097156"/>
            <a:ext cx="3886200" cy="2470678"/>
          </a:xfrm>
        </p:spPr>
        <p:txBody>
          <a:bodyPr/>
          <a:lstStyle/>
          <a:p>
            <a:pPr fontAlgn="base">
              <a:lnSpc>
                <a:spcPct val="100000"/>
              </a:lnSpc>
              <a:spcBef>
                <a:spcPts val="0"/>
              </a:spcBef>
              <a:spcAft>
                <a:spcPts val="600"/>
              </a:spcAft>
            </a:pPr>
            <a:r>
              <a:rPr lang="en-US" sz="1600" dirty="0"/>
              <a:t>Separate setup of standalone cluster</a:t>
            </a:r>
          </a:p>
          <a:p>
            <a:pPr fontAlgn="base">
              <a:lnSpc>
                <a:spcPct val="100000"/>
              </a:lnSpc>
              <a:spcBef>
                <a:spcPts val="0"/>
              </a:spcBef>
              <a:spcAft>
                <a:spcPts val="600"/>
              </a:spcAft>
            </a:pPr>
            <a:r>
              <a:rPr lang="en-US" sz="1600" dirty="0"/>
              <a:t>No data locality</a:t>
            </a:r>
          </a:p>
        </p:txBody>
      </p:sp>
      <p:sp>
        <p:nvSpPr>
          <p:cNvPr id="4" name="Title 3">
            <a:extLst>
              <a:ext uri="{FF2B5EF4-FFF2-40B4-BE49-F238E27FC236}">
                <a16:creationId xmlns:a16="http://schemas.microsoft.com/office/drawing/2014/main" id="{EBE19DAD-9E17-444A-97DD-5A972A3BF3B7}"/>
              </a:ext>
            </a:extLst>
          </p:cNvPr>
          <p:cNvSpPr>
            <a:spLocks noGrp="1"/>
          </p:cNvSpPr>
          <p:nvPr>
            <p:ph type="title"/>
          </p:nvPr>
        </p:nvSpPr>
        <p:spPr/>
        <p:txBody>
          <a:bodyPr/>
          <a:lstStyle/>
          <a:p>
            <a:r>
              <a:rPr lang="en-US" dirty="0"/>
              <a:t>Client/Server Pros and Cons</a:t>
            </a:r>
          </a:p>
        </p:txBody>
      </p:sp>
      <p:pic>
        <p:nvPicPr>
          <p:cNvPr id="7" name="Picture 6">
            <a:extLst>
              <a:ext uri="{FF2B5EF4-FFF2-40B4-BE49-F238E27FC236}">
                <a16:creationId xmlns:a16="http://schemas.microsoft.com/office/drawing/2014/main" id="{51B69765-EBA8-8844-84E8-6823D4A7FC41}"/>
              </a:ext>
            </a:extLst>
          </p:cNvPr>
          <p:cNvPicPr>
            <a:picLocks/>
          </p:cNvPicPr>
          <p:nvPr/>
        </p:nvPicPr>
        <p:blipFill>
          <a:blip r:embed="rId2"/>
          <a:stretch>
            <a:fillRect/>
          </a:stretch>
        </p:blipFill>
        <p:spPr>
          <a:xfrm>
            <a:off x="1860274" y="1045241"/>
            <a:ext cx="913390" cy="913390"/>
          </a:xfrm>
          <a:prstGeom prst="rect">
            <a:avLst/>
          </a:prstGeom>
        </p:spPr>
      </p:pic>
      <p:pic>
        <p:nvPicPr>
          <p:cNvPr id="10" name="Picture 9">
            <a:extLst>
              <a:ext uri="{FF2B5EF4-FFF2-40B4-BE49-F238E27FC236}">
                <a16:creationId xmlns:a16="http://schemas.microsoft.com/office/drawing/2014/main" id="{0F44D9CD-93BD-9649-BAAE-7BD58E804BED}"/>
              </a:ext>
            </a:extLst>
          </p:cNvPr>
          <p:cNvPicPr>
            <a:picLocks/>
          </p:cNvPicPr>
          <p:nvPr/>
        </p:nvPicPr>
        <p:blipFill>
          <a:blip r:embed="rId2"/>
          <a:stretch>
            <a:fillRect/>
          </a:stretch>
        </p:blipFill>
        <p:spPr>
          <a:xfrm flipV="1">
            <a:off x="5958919" y="1045241"/>
            <a:ext cx="913390" cy="913390"/>
          </a:xfrm>
          <a:prstGeom prst="rect">
            <a:avLst/>
          </a:prstGeom>
        </p:spPr>
      </p:pic>
    </p:spTree>
    <p:extLst>
      <p:ext uri="{BB962C8B-B14F-4D97-AF65-F5344CB8AC3E}">
        <p14:creationId xmlns:p14="http://schemas.microsoft.com/office/powerpoint/2010/main" val="222994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animEffect transition="in" filter="fade">
                                      <p:cBhvr>
                                        <p:cTn id="33"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CA627E7A-74F1-DE40-B235-C5891D1C1C97}"/>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84437CA7-7400-9242-AE52-403FA132BC20}"/>
              </a:ext>
            </a:extLst>
          </p:cNvPr>
          <p:cNvSpPr>
            <a:spLocks noGrp="1"/>
          </p:cNvSpPr>
          <p:nvPr>
            <p:ph type="ctrTitle"/>
          </p:nvPr>
        </p:nvSpPr>
        <p:spPr/>
        <p:txBody>
          <a:bodyPr/>
          <a:lstStyle/>
          <a:p>
            <a:r>
              <a:rPr lang="en-US" dirty="0"/>
              <a:t>Discovery</a:t>
            </a:r>
          </a:p>
        </p:txBody>
      </p:sp>
      <p:sp>
        <p:nvSpPr>
          <p:cNvPr id="4" name="Footer Placeholder 3">
            <a:extLst>
              <a:ext uri="{FF2B5EF4-FFF2-40B4-BE49-F238E27FC236}">
                <a16:creationId xmlns:a16="http://schemas.microsoft.com/office/drawing/2014/main" id="{5B95C516-3DF1-FD46-BD6D-536F3BA4E4A3}"/>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3161660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82">
            <a:extLst>
              <a:ext uri="{FF2B5EF4-FFF2-40B4-BE49-F238E27FC236}">
                <a16:creationId xmlns:a16="http://schemas.microsoft.com/office/drawing/2014/main" id="{B7CAD77A-8D97-A24E-B4EA-DE571973AC3B}"/>
              </a:ext>
            </a:extLst>
          </p:cNvPr>
          <p:cNvSpPr/>
          <p:nvPr/>
        </p:nvSpPr>
        <p:spPr>
          <a:xfrm>
            <a:off x="4292908" y="1330580"/>
            <a:ext cx="4073831" cy="1744762"/>
          </a:xfrm>
          <a:prstGeom prst="rect">
            <a:avLst/>
          </a:prstGeom>
          <a:solidFill>
            <a:schemeClr val="accent2"/>
          </a:solidFill>
          <a:ln w="15875" cap="flat" cmpd="sng">
            <a:noFill/>
            <a:prstDash val="solid"/>
            <a:bevel/>
            <a:headEnd type="none" w="med" len="med"/>
            <a:tailEnd type="none" w="med" len="med"/>
          </a:ln>
        </p:spPr>
        <p:txBody>
          <a:bodyPr lIns="91440" tIns="91440" rIns="91440" bIns="91440" anchor="b" anchorCtr="0">
            <a:noAutofit/>
          </a:bodyPr>
          <a:lstStyle/>
          <a:p>
            <a:pPr algn="ctr"/>
            <a:r>
              <a:rPr lang="en-US" dirty="0" err="1">
                <a:solidFill>
                  <a:schemeClr val="bg1"/>
                </a:solidFill>
                <a:latin typeface="Ubuntu" panose="020B0504030602030204" pitchFamily="34" charset="0"/>
              </a:rPr>
              <a:t>Hazelcast</a:t>
            </a:r>
            <a:r>
              <a:rPr lang="en-US" dirty="0">
                <a:solidFill>
                  <a:schemeClr val="bg1"/>
                </a:solidFill>
                <a:latin typeface="Ubuntu" panose="020B0504030602030204" pitchFamily="34" charset="0"/>
              </a:rPr>
              <a:t> IMDG Cluster</a:t>
            </a:r>
            <a:endParaRPr dirty="0">
              <a:solidFill>
                <a:schemeClr val="bg1"/>
              </a:solidFill>
              <a:latin typeface="Ubuntu" panose="020B0504030602030204" pitchFamily="34" charset="0"/>
            </a:endParaRPr>
          </a:p>
        </p:txBody>
      </p:sp>
      <p:sp>
        <p:nvSpPr>
          <p:cNvPr id="2" name="Title 1">
            <a:extLst>
              <a:ext uri="{FF2B5EF4-FFF2-40B4-BE49-F238E27FC236}">
                <a16:creationId xmlns:a16="http://schemas.microsoft.com/office/drawing/2014/main" id="{9ED80C26-C609-B94E-8EDE-D7CEDF9ED611}"/>
              </a:ext>
            </a:extLst>
          </p:cNvPr>
          <p:cNvSpPr>
            <a:spLocks noGrp="1"/>
          </p:cNvSpPr>
          <p:nvPr>
            <p:ph type="title"/>
          </p:nvPr>
        </p:nvSpPr>
        <p:spPr/>
        <p:txBody>
          <a:bodyPr/>
          <a:lstStyle/>
          <a:p>
            <a:r>
              <a:rPr lang="en-US" dirty="0"/>
              <a:t>What is Discovery? </a:t>
            </a:r>
          </a:p>
        </p:txBody>
      </p:sp>
      <p:sp>
        <p:nvSpPr>
          <p:cNvPr id="3" name="Text Placeholder 2">
            <a:extLst>
              <a:ext uri="{FF2B5EF4-FFF2-40B4-BE49-F238E27FC236}">
                <a16:creationId xmlns:a16="http://schemas.microsoft.com/office/drawing/2014/main" id="{81B17103-D842-4A48-946F-0077B0042318}"/>
              </a:ext>
            </a:extLst>
          </p:cNvPr>
          <p:cNvSpPr>
            <a:spLocks noGrp="1"/>
          </p:cNvSpPr>
          <p:nvPr>
            <p:ph type="body" sz="quarter" idx="10"/>
          </p:nvPr>
        </p:nvSpPr>
        <p:spPr>
          <a:xfrm>
            <a:off x="529173" y="1077952"/>
            <a:ext cx="1965549" cy="1744762"/>
          </a:xfrm>
        </p:spPr>
        <p:txBody>
          <a:bodyPr/>
          <a:lstStyle/>
          <a:p>
            <a:r>
              <a:rPr lang="en-US" dirty="0"/>
              <a:t>Form</a:t>
            </a:r>
          </a:p>
          <a:p>
            <a:r>
              <a:rPr lang="en-US" dirty="0"/>
              <a:t>Find</a:t>
            </a:r>
          </a:p>
          <a:p>
            <a:r>
              <a:rPr lang="en-US" dirty="0"/>
              <a:t>Join</a:t>
            </a:r>
          </a:p>
        </p:txBody>
      </p:sp>
      <p:sp>
        <p:nvSpPr>
          <p:cNvPr id="4" name="Footer Placeholder 3">
            <a:extLst>
              <a:ext uri="{FF2B5EF4-FFF2-40B4-BE49-F238E27FC236}">
                <a16:creationId xmlns:a16="http://schemas.microsoft.com/office/drawing/2014/main" id="{74B47447-8364-2E48-BA64-4870219B6D5B}"/>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Shape 282">
            <a:extLst>
              <a:ext uri="{FF2B5EF4-FFF2-40B4-BE49-F238E27FC236}">
                <a16:creationId xmlns:a16="http://schemas.microsoft.com/office/drawing/2014/main" id="{FBD63A1A-A77F-3E43-805A-3695F1F4F05B}"/>
              </a:ext>
            </a:extLst>
          </p:cNvPr>
          <p:cNvSpPr/>
          <p:nvPr/>
        </p:nvSpPr>
        <p:spPr>
          <a:xfrm>
            <a:off x="4864363" y="1639955"/>
            <a:ext cx="1039482" cy="1010185"/>
          </a:xfrm>
          <a:prstGeom prst="rect">
            <a:avLst/>
          </a:prstGeom>
          <a:solidFill>
            <a:schemeClr val="bg2"/>
          </a:solidFill>
          <a:ln w="15875" cap="flat" cmpd="sng">
            <a:noFill/>
            <a:prstDash val="solid"/>
            <a:bevel/>
            <a:headEnd type="none" w="med" len="med"/>
            <a:tailEnd type="none" w="med" len="med"/>
          </a:ln>
        </p:spPr>
        <p:txBody>
          <a:bodyPr lIns="91440" tIns="91440" rIns="91440" bIns="91440" anchor="ctr" anchorCtr="0">
            <a:noAutofit/>
          </a:bodyPr>
          <a:lstStyle/>
          <a:p>
            <a:pPr algn="ctr"/>
            <a:r>
              <a:rPr lang="en-US" dirty="0" err="1">
                <a:solidFill>
                  <a:schemeClr val="bg1"/>
                </a:solidFill>
                <a:latin typeface="Ubuntu" panose="020B0504030602030204" pitchFamily="34" charset="0"/>
              </a:rPr>
              <a:t>Hazelcast</a:t>
            </a:r>
            <a:r>
              <a:rPr lang="en-US" dirty="0">
                <a:solidFill>
                  <a:schemeClr val="bg1"/>
                </a:solidFill>
                <a:latin typeface="Ubuntu" panose="020B0504030602030204" pitchFamily="34" charset="0"/>
              </a:rPr>
              <a:t> Instance</a:t>
            </a:r>
            <a:endParaRPr dirty="0">
              <a:solidFill>
                <a:schemeClr val="bg1"/>
              </a:solidFill>
              <a:latin typeface="Ubuntu" panose="020B0504030602030204" pitchFamily="34" charset="0"/>
            </a:endParaRPr>
          </a:p>
        </p:txBody>
      </p:sp>
      <p:grpSp>
        <p:nvGrpSpPr>
          <p:cNvPr id="17" name="Group 16">
            <a:extLst>
              <a:ext uri="{FF2B5EF4-FFF2-40B4-BE49-F238E27FC236}">
                <a16:creationId xmlns:a16="http://schemas.microsoft.com/office/drawing/2014/main" id="{AA328EA3-C3E3-C94B-BEF0-E74475F9CFB4}"/>
              </a:ext>
            </a:extLst>
          </p:cNvPr>
          <p:cNvGrpSpPr/>
          <p:nvPr/>
        </p:nvGrpSpPr>
        <p:grpSpPr>
          <a:xfrm>
            <a:off x="3863523" y="1214206"/>
            <a:ext cx="2815573" cy="2227963"/>
            <a:chOff x="3863523" y="1214206"/>
            <a:chExt cx="2815573" cy="2227963"/>
          </a:xfrm>
        </p:grpSpPr>
        <p:cxnSp>
          <p:nvCxnSpPr>
            <p:cNvPr id="7" name="Straight Arrow Connector 6">
              <a:extLst>
                <a:ext uri="{FF2B5EF4-FFF2-40B4-BE49-F238E27FC236}">
                  <a16:creationId xmlns:a16="http://schemas.microsoft.com/office/drawing/2014/main" id="{FE99D773-EACD-4445-AF65-D4F9C180FB8C}"/>
                </a:ext>
              </a:extLst>
            </p:cNvPr>
            <p:cNvCxnSpPr/>
            <p:nvPr/>
          </p:nvCxnSpPr>
          <p:spPr>
            <a:xfrm flipV="1">
              <a:off x="6082748" y="1639955"/>
              <a:ext cx="596348" cy="318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3DE017E-1CE0-C843-BC8A-130F0519A074}"/>
                </a:ext>
              </a:extLst>
            </p:cNvPr>
            <p:cNvSpPr txBox="1"/>
            <p:nvPr/>
          </p:nvSpPr>
          <p:spPr>
            <a:xfrm>
              <a:off x="6122505" y="1214206"/>
              <a:ext cx="349776" cy="584775"/>
            </a:xfrm>
            <a:prstGeom prst="rect">
              <a:avLst/>
            </a:prstGeom>
            <a:noFill/>
          </p:spPr>
          <p:txBody>
            <a:bodyPr wrap="none" rtlCol="0">
              <a:spAutoFit/>
            </a:bodyPr>
            <a:lstStyle/>
            <a:p>
              <a:pPr algn="l"/>
              <a:r>
                <a:rPr lang="en-US" sz="3200" dirty="0">
                  <a:latin typeface="Ubuntu" panose="020B0504030602030204" pitchFamily="34" charset="0"/>
                </a:rPr>
                <a:t>?</a:t>
              </a:r>
            </a:p>
          </p:txBody>
        </p:sp>
        <p:cxnSp>
          <p:nvCxnSpPr>
            <p:cNvPr id="9" name="Straight Arrow Connector 8">
              <a:extLst>
                <a:ext uri="{FF2B5EF4-FFF2-40B4-BE49-F238E27FC236}">
                  <a16:creationId xmlns:a16="http://schemas.microsoft.com/office/drawing/2014/main" id="{7CD03AE9-AD96-9B4A-B416-78A60511BE7B}"/>
                </a:ext>
              </a:extLst>
            </p:cNvPr>
            <p:cNvCxnSpPr>
              <a:cxnSpLocks/>
            </p:cNvCxnSpPr>
            <p:nvPr/>
          </p:nvCxnSpPr>
          <p:spPr>
            <a:xfrm>
              <a:off x="5396948" y="2837180"/>
              <a:ext cx="506897" cy="604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F08965-CE3A-1F44-8EDD-3B5F92E4DBF8}"/>
                </a:ext>
              </a:extLst>
            </p:cNvPr>
            <p:cNvSpPr txBox="1"/>
            <p:nvPr/>
          </p:nvSpPr>
          <p:spPr>
            <a:xfrm>
              <a:off x="5650396" y="2650140"/>
              <a:ext cx="349776" cy="584775"/>
            </a:xfrm>
            <a:prstGeom prst="rect">
              <a:avLst/>
            </a:prstGeom>
            <a:noFill/>
          </p:spPr>
          <p:txBody>
            <a:bodyPr wrap="none" rtlCol="0">
              <a:spAutoFit/>
            </a:bodyPr>
            <a:lstStyle/>
            <a:p>
              <a:pPr algn="l"/>
              <a:r>
                <a:rPr lang="en-US" sz="3200" dirty="0">
                  <a:latin typeface="Ubuntu" panose="020B0504030602030204" pitchFamily="34" charset="0"/>
                </a:rPr>
                <a:t>?</a:t>
              </a:r>
            </a:p>
          </p:txBody>
        </p:sp>
        <p:cxnSp>
          <p:nvCxnSpPr>
            <p:cNvPr id="13" name="Straight Arrow Connector 12">
              <a:extLst>
                <a:ext uri="{FF2B5EF4-FFF2-40B4-BE49-F238E27FC236}">
                  <a16:creationId xmlns:a16="http://schemas.microsoft.com/office/drawing/2014/main" id="{132002B8-9BE6-6C48-B4AA-4DDE77BF183E}"/>
                </a:ext>
              </a:extLst>
            </p:cNvPr>
            <p:cNvCxnSpPr>
              <a:cxnSpLocks/>
            </p:cNvCxnSpPr>
            <p:nvPr/>
          </p:nvCxnSpPr>
          <p:spPr>
            <a:xfrm flipH="1" flipV="1">
              <a:off x="3863523" y="1916929"/>
              <a:ext cx="735497" cy="293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F438D8-3EDF-E74D-9576-D62163F8D0CD}"/>
                </a:ext>
              </a:extLst>
            </p:cNvPr>
            <p:cNvSpPr txBox="1"/>
            <p:nvPr/>
          </p:nvSpPr>
          <p:spPr>
            <a:xfrm>
              <a:off x="4348639" y="1478704"/>
              <a:ext cx="349776" cy="584775"/>
            </a:xfrm>
            <a:prstGeom prst="rect">
              <a:avLst/>
            </a:prstGeom>
            <a:noFill/>
          </p:spPr>
          <p:txBody>
            <a:bodyPr wrap="square" rtlCol="0">
              <a:spAutoFit/>
            </a:bodyPr>
            <a:lstStyle/>
            <a:p>
              <a:pPr algn="l"/>
              <a:r>
                <a:rPr lang="en-US" sz="3200" dirty="0">
                  <a:latin typeface="Ubuntu" panose="020B0504030602030204" pitchFamily="34" charset="0"/>
                </a:rPr>
                <a:t>?</a:t>
              </a:r>
            </a:p>
          </p:txBody>
        </p:sp>
      </p:grpSp>
      <p:sp>
        <p:nvSpPr>
          <p:cNvPr id="18" name="Shape 282">
            <a:extLst>
              <a:ext uri="{FF2B5EF4-FFF2-40B4-BE49-F238E27FC236}">
                <a16:creationId xmlns:a16="http://schemas.microsoft.com/office/drawing/2014/main" id="{7649208A-2701-2846-84FA-8CE779547A2A}"/>
              </a:ext>
            </a:extLst>
          </p:cNvPr>
          <p:cNvSpPr/>
          <p:nvPr/>
        </p:nvSpPr>
        <p:spPr>
          <a:xfrm>
            <a:off x="7117584" y="2547141"/>
            <a:ext cx="1039482" cy="1010185"/>
          </a:xfrm>
          <a:prstGeom prst="rect">
            <a:avLst/>
          </a:prstGeom>
          <a:solidFill>
            <a:schemeClr val="bg2"/>
          </a:solidFill>
          <a:ln w="15875" cap="flat" cmpd="sng">
            <a:noFill/>
            <a:prstDash val="solid"/>
            <a:bevel/>
            <a:headEnd type="none" w="med" len="med"/>
            <a:tailEnd type="none" w="med" len="med"/>
          </a:ln>
        </p:spPr>
        <p:txBody>
          <a:bodyPr lIns="91440" tIns="91440" rIns="91440" bIns="91440" anchor="ctr" anchorCtr="0">
            <a:noAutofit/>
          </a:bodyPr>
          <a:lstStyle/>
          <a:p>
            <a:pPr algn="ctr"/>
            <a:r>
              <a:rPr lang="en-US" dirty="0" err="1">
                <a:solidFill>
                  <a:schemeClr val="bg1"/>
                </a:solidFill>
                <a:latin typeface="Ubuntu" panose="020B0504030602030204" pitchFamily="34" charset="0"/>
              </a:rPr>
              <a:t>Hazelcast</a:t>
            </a:r>
            <a:r>
              <a:rPr lang="en-US" dirty="0">
                <a:solidFill>
                  <a:schemeClr val="bg1"/>
                </a:solidFill>
                <a:latin typeface="Ubuntu" panose="020B0504030602030204" pitchFamily="34" charset="0"/>
              </a:rPr>
              <a:t> Instance</a:t>
            </a:r>
            <a:endParaRPr dirty="0">
              <a:solidFill>
                <a:schemeClr val="bg1"/>
              </a:solidFill>
              <a:latin typeface="Ubuntu" panose="020B0504030602030204" pitchFamily="34" charset="0"/>
            </a:endParaRPr>
          </a:p>
        </p:txBody>
      </p:sp>
      <p:grpSp>
        <p:nvGrpSpPr>
          <p:cNvPr id="19" name="Group 18">
            <a:extLst>
              <a:ext uri="{FF2B5EF4-FFF2-40B4-BE49-F238E27FC236}">
                <a16:creationId xmlns:a16="http://schemas.microsoft.com/office/drawing/2014/main" id="{3DF1748D-32D9-B041-B872-21C1C1518CBD}"/>
              </a:ext>
            </a:extLst>
          </p:cNvPr>
          <p:cNvGrpSpPr/>
          <p:nvPr/>
        </p:nvGrpSpPr>
        <p:grpSpPr>
          <a:xfrm>
            <a:off x="6157293" y="2063479"/>
            <a:ext cx="2825673" cy="2227963"/>
            <a:chOff x="3853423" y="1214206"/>
            <a:chExt cx="2825673" cy="2227963"/>
          </a:xfrm>
        </p:grpSpPr>
        <p:cxnSp>
          <p:nvCxnSpPr>
            <p:cNvPr id="20" name="Straight Arrow Connector 19">
              <a:extLst>
                <a:ext uri="{FF2B5EF4-FFF2-40B4-BE49-F238E27FC236}">
                  <a16:creationId xmlns:a16="http://schemas.microsoft.com/office/drawing/2014/main" id="{835EC3EB-A2B6-7A43-BD0F-6445CC88513D}"/>
                </a:ext>
              </a:extLst>
            </p:cNvPr>
            <p:cNvCxnSpPr/>
            <p:nvPr/>
          </p:nvCxnSpPr>
          <p:spPr>
            <a:xfrm flipV="1">
              <a:off x="6082748" y="1639955"/>
              <a:ext cx="596348" cy="318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A7CCAD3-8629-3E4A-8624-A9B42B1F7070}"/>
                </a:ext>
              </a:extLst>
            </p:cNvPr>
            <p:cNvSpPr txBox="1"/>
            <p:nvPr/>
          </p:nvSpPr>
          <p:spPr>
            <a:xfrm>
              <a:off x="6122505" y="1214206"/>
              <a:ext cx="349776" cy="584775"/>
            </a:xfrm>
            <a:prstGeom prst="rect">
              <a:avLst/>
            </a:prstGeom>
            <a:noFill/>
          </p:spPr>
          <p:txBody>
            <a:bodyPr wrap="none" rtlCol="0">
              <a:spAutoFit/>
            </a:bodyPr>
            <a:lstStyle/>
            <a:p>
              <a:pPr algn="l"/>
              <a:r>
                <a:rPr lang="en-US" sz="3200" dirty="0">
                  <a:latin typeface="Ubuntu" panose="020B0504030602030204" pitchFamily="34" charset="0"/>
                </a:rPr>
                <a:t>?</a:t>
              </a:r>
            </a:p>
          </p:txBody>
        </p:sp>
        <p:cxnSp>
          <p:nvCxnSpPr>
            <p:cNvPr id="22" name="Straight Arrow Connector 21">
              <a:extLst>
                <a:ext uri="{FF2B5EF4-FFF2-40B4-BE49-F238E27FC236}">
                  <a16:creationId xmlns:a16="http://schemas.microsoft.com/office/drawing/2014/main" id="{DA706C01-1E9D-674E-AA1E-E4E7721F7BE0}"/>
                </a:ext>
              </a:extLst>
            </p:cNvPr>
            <p:cNvCxnSpPr>
              <a:cxnSpLocks/>
            </p:cNvCxnSpPr>
            <p:nvPr/>
          </p:nvCxnSpPr>
          <p:spPr>
            <a:xfrm>
              <a:off x="5396948" y="2837180"/>
              <a:ext cx="506897" cy="604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890CD26-B241-A04A-AB46-B706860B3CAE}"/>
                </a:ext>
              </a:extLst>
            </p:cNvPr>
            <p:cNvSpPr txBox="1"/>
            <p:nvPr/>
          </p:nvSpPr>
          <p:spPr>
            <a:xfrm>
              <a:off x="5650396" y="2650140"/>
              <a:ext cx="349776" cy="584775"/>
            </a:xfrm>
            <a:prstGeom prst="rect">
              <a:avLst/>
            </a:prstGeom>
            <a:noFill/>
          </p:spPr>
          <p:txBody>
            <a:bodyPr wrap="none" rtlCol="0">
              <a:spAutoFit/>
            </a:bodyPr>
            <a:lstStyle/>
            <a:p>
              <a:pPr algn="l"/>
              <a:r>
                <a:rPr lang="en-US" sz="3200" dirty="0">
                  <a:latin typeface="Ubuntu" panose="020B0504030602030204" pitchFamily="34" charset="0"/>
                </a:rPr>
                <a:t>?</a:t>
              </a:r>
            </a:p>
          </p:txBody>
        </p:sp>
        <p:cxnSp>
          <p:nvCxnSpPr>
            <p:cNvPr id="24" name="Straight Arrow Connector 23">
              <a:extLst>
                <a:ext uri="{FF2B5EF4-FFF2-40B4-BE49-F238E27FC236}">
                  <a16:creationId xmlns:a16="http://schemas.microsoft.com/office/drawing/2014/main" id="{916DCA5F-CE85-CC4F-A5B9-AF9DD393A486}"/>
                </a:ext>
              </a:extLst>
            </p:cNvPr>
            <p:cNvCxnSpPr>
              <a:cxnSpLocks/>
            </p:cNvCxnSpPr>
            <p:nvPr/>
          </p:nvCxnSpPr>
          <p:spPr>
            <a:xfrm flipH="1" flipV="1">
              <a:off x="3853423" y="1940193"/>
              <a:ext cx="735497" cy="293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384B5CC-0D81-7043-ACBF-1AEF6423C39C}"/>
                </a:ext>
              </a:extLst>
            </p:cNvPr>
            <p:cNvSpPr txBox="1"/>
            <p:nvPr/>
          </p:nvSpPr>
          <p:spPr>
            <a:xfrm>
              <a:off x="4338539" y="1501968"/>
              <a:ext cx="349776" cy="584775"/>
            </a:xfrm>
            <a:prstGeom prst="rect">
              <a:avLst/>
            </a:prstGeom>
            <a:noFill/>
          </p:spPr>
          <p:txBody>
            <a:bodyPr wrap="square" rtlCol="0">
              <a:spAutoFit/>
            </a:bodyPr>
            <a:lstStyle/>
            <a:p>
              <a:pPr algn="l"/>
              <a:r>
                <a:rPr lang="en-US" sz="3200" dirty="0">
                  <a:latin typeface="Ubuntu" panose="020B0504030602030204" pitchFamily="34" charset="0"/>
                </a:rPr>
                <a:t>?</a:t>
              </a:r>
            </a:p>
          </p:txBody>
        </p:sp>
      </p:grpSp>
      <p:sp>
        <p:nvSpPr>
          <p:cNvPr id="27" name="Shape 282">
            <a:extLst>
              <a:ext uri="{FF2B5EF4-FFF2-40B4-BE49-F238E27FC236}">
                <a16:creationId xmlns:a16="http://schemas.microsoft.com/office/drawing/2014/main" id="{32292946-CDB3-8A4B-ADCC-055A8E9660EF}"/>
              </a:ext>
            </a:extLst>
          </p:cNvPr>
          <p:cNvSpPr/>
          <p:nvPr/>
        </p:nvSpPr>
        <p:spPr>
          <a:xfrm>
            <a:off x="3148302" y="2917701"/>
            <a:ext cx="1039482" cy="1010185"/>
          </a:xfrm>
          <a:prstGeom prst="rect">
            <a:avLst/>
          </a:prstGeom>
          <a:solidFill>
            <a:schemeClr val="bg2"/>
          </a:solidFill>
          <a:ln w="15875" cap="flat" cmpd="sng">
            <a:noFill/>
            <a:prstDash val="solid"/>
            <a:bevel/>
            <a:headEnd type="none" w="med" len="med"/>
            <a:tailEnd type="none" w="med" len="med"/>
          </a:ln>
        </p:spPr>
        <p:txBody>
          <a:bodyPr lIns="91440" tIns="91440" rIns="91440" bIns="91440" anchor="ctr" anchorCtr="0">
            <a:noAutofit/>
          </a:bodyPr>
          <a:lstStyle/>
          <a:p>
            <a:pPr algn="ctr"/>
            <a:r>
              <a:rPr lang="en-US" dirty="0" err="1">
                <a:solidFill>
                  <a:schemeClr val="bg1"/>
                </a:solidFill>
                <a:latin typeface="Ubuntu" panose="020B0504030602030204" pitchFamily="34" charset="0"/>
              </a:rPr>
              <a:t>Hazelcast</a:t>
            </a:r>
            <a:r>
              <a:rPr lang="en-US" dirty="0">
                <a:solidFill>
                  <a:schemeClr val="bg1"/>
                </a:solidFill>
                <a:latin typeface="Ubuntu" panose="020B0504030602030204" pitchFamily="34" charset="0"/>
              </a:rPr>
              <a:t> Instance</a:t>
            </a:r>
            <a:endParaRPr dirty="0">
              <a:solidFill>
                <a:schemeClr val="bg1"/>
              </a:solidFill>
              <a:latin typeface="Ubuntu" panose="020B0504030602030204" pitchFamily="34" charset="0"/>
            </a:endParaRPr>
          </a:p>
        </p:txBody>
      </p:sp>
      <p:grpSp>
        <p:nvGrpSpPr>
          <p:cNvPr id="28" name="Group 27">
            <a:extLst>
              <a:ext uri="{FF2B5EF4-FFF2-40B4-BE49-F238E27FC236}">
                <a16:creationId xmlns:a16="http://schemas.microsoft.com/office/drawing/2014/main" id="{E26C670F-7D30-3F4F-9047-3694D189CDD7}"/>
              </a:ext>
            </a:extLst>
          </p:cNvPr>
          <p:cNvGrpSpPr/>
          <p:nvPr/>
        </p:nvGrpSpPr>
        <p:grpSpPr>
          <a:xfrm>
            <a:off x="2147462" y="2491952"/>
            <a:ext cx="2815573" cy="2227963"/>
            <a:chOff x="3863523" y="1214206"/>
            <a:chExt cx="2815573" cy="2227963"/>
          </a:xfrm>
        </p:grpSpPr>
        <p:cxnSp>
          <p:nvCxnSpPr>
            <p:cNvPr id="29" name="Straight Arrow Connector 28">
              <a:extLst>
                <a:ext uri="{FF2B5EF4-FFF2-40B4-BE49-F238E27FC236}">
                  <a16:creationId xmlns:a16="http://schemas.microsoft.com/office/drawing/2014/main" id="{B6392F92-155A-3646-BBDE-67C0B914278D}"/>
                </a:ext>
              </a:extLst>
            </p:cNvPr>
            <p:cNvCxnSpPr/>
            <p:nvPr/>
          </p:nvCxnSpPr>
          <p:spPr>
            <a:xfrm flipV="1">
              <a:off x="6082748" y="1639955"/>
              <a:ext cx="596348" cy="318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3738657-28DE-6646-9692-BF366D37AEEF}"/>
                </a:ext>
              </a:extLst>
            </p:cNvPr>
            <p:cNvSpPr txBox="1"/>
            <p:nvPr/>
          </p:nvSpPr>
          <p:spPr>
            <a:xfrm>
              <a:off x="6122505" y="1214206"/>
              <a:ext cx="349776" cy="584775"/>
            </a:xfrm>
            <a:prstGeom prst="rect">
              <a:avLst/>
            </a:prstGeom>
            <a:noFill/>
          </p:spPr>
          <p:txBody>
            <a:bodyPr wrap="none" rtlCol="0">
              <a:spAutoFit/>
            </a:bodyPr>
            <a:lstStyle/>
            <a:p>
              <a:pPr algn="l"/>
              <a:r>
                <a:rPr lang="en-US" sz="3200" dirty="0">
                  <a:latin typeface="Ubuntu" panose="020B0504030602030204" pitchFamily="34" charset="0"/>
                </a:rPr>
                <a:t>?</a:t>
              </a:r>
            </a:p>
          </p:txBody>
        </p:sp>
        <p:cxnSp>
          <p:nvCxnSpPr>
            <p:cNvPr id="31" name="Straight Arrow Connector 30">
              <a:extLst>
                <a:ext uri="{FF2B5EF4-FFF2-40B4-BE49-F238E27FC236}">
                  <a16:creationId xmlns:a16="http://schemas.microsoft.com/office/drawing/2014/main" id="{468E1244-B5D7-3747-AAB8-0399E54FD8FF}"/>
                </a:ext>
              </a:extLst>
            </p:cNvPr>
            <p:cNvCxnSpPr>
              <a:cxnSpLocks/>
            </p:cNvCxnSpPr>
            <p:nvPr/>
          </p:nvCxnSpPr>
          <p:spPr>
            <a:xfrm>
              <a:off x="5396948" y="2837180"/>
              <a:ext cx="506897" cy="604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352402-4CB7-8A4C-AD99-7340745002A4}"/>
                </a:ext>
              </a:extLst>
            </p:cNvPr>
            <p:cNvSpPr txBox="1"/>
            <p:nvPr/>
          </p:nvSpPr>
          <p:spPr>
            <a:xfrm>
              <a:off x="5650396" y="2650140"/>
              <a:ext cx="349776" cy="584775"/>
            </a:xfrm>
            <a:prstGeom prst="rect">
              <a:avLst/>
            </a:prstGeom>
            <a:noFill/>
          </p:spPr>
          <p:txBody>
            <a:bodyPr wrap="none" rtlCol="0">
              <a:spAutoFit/>
            </a:bodyPr>
            <a:lstStyle/>
            <a:p>
              <a:pPr algn="l"/>
              <a:r>
                <a:rPr lang="en-US" sz="3200" dirty="0">
                  <a:latin typeface="Ubuntu" panose="020B0504030602030204" pitchFamily="34" charset="0"/>
                </a:rPr>
                <a:t>?</a:t>
              </a:r>
            </a:p>
          </p:txBody>
        </p:sp>
        <p:cxnSp>
          <p:nvCxnSpPr>
            <p:cNvPr id="33" name="Straight Arrow Connector 32">
              <a:extLst>
                <a:ext uri="{FF2B5EF4-FFF2-40B4-BE49-F238E27FC236}">
                  <a16:creationId xmlns:a16="http://schemas.microsoft.com/office/drawing/2014/main" id="{6D273A46-9046-5347-B669-B27D63D48103}"/>
                </a:ext>
              </a:extLst>
            </p:cNvPr>
            <p:cNvCxnSpPr>
              <a:cxnSpLocks/>
            </p:cNvCxnSpPr>
            <p:nvPr/>
          </p:nvCxnSpPr>
          <p:spPr>
            <a:xfrm flipH="1" flipV="1">
              <a:off x="3863523" y="1916929"/>
              <a:ext cx="735497" cy="293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96643B2-9783-F24A-AAB6-A78CBC02D443}"/>
                </a:ext>
              </a:extLst>
            </p:cNvPr>
            <p:cNvSpPr txBox="1"/>
            <p:nvPr/>
          </p:nvSpPr>
          <p:spPr>
            <a:xfrm>
              <a:off x="4348639" y="1478704"/>
              <a:ext cx="349776" cy="584775"/>
            </a:xfrm>
            <a:prstGeom prst="rect">
              <a:avLst/>
            </a:prstGeom>
            <a:noFill/>
          </p:spPr>
          <p:txBody>
            <a:bodyPr wrap="square" rtlCol="0">
              <a:spAutoFit/>
            </a:bodyPr>
            <a:lstStyle/>
            <a:p>
              <a:pPr algn="l"/>
              <a:r>
                <a:rPr lang="en-US" sz="3200" dirty="0">
                  <a:latin typeface="Ubuntu" panose="020B0504030602030204" pitchFamily="34" charset="0"/>
                </a:rPr>
                <a:t>?</a:t>
              </a:r>
            </a:p>
          </p:txBody>
        </p:sp>
      </p:grpSp>
    </p:spTree>
    <p:extLst>
      <p:ext uri="{BB962C8B-B14F-4D97-AF65-F5344CB8AC3E}">
        <p14:creationId xmlns:p14="http://schemas.microsoft.com/office/powerpoint/2010/main" val="336949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 presetClass="exit" presetSubtype="0" fill="hold" nodeType="withEffect">
                                  <p:stCondLst>
                                    <p:cond delay="0"/>
                                  </p:stCondLst>
                                  <p:childTnLst>
                                    <p:set>
                                      <p:cBhvr>
                                        <p:cTn id="27" dur="1" fill="hold">
                                          <p:stCondLst>
                                            <p:cond delay="0"/>
                                          </p:stCondLst>
                                        </p:cTn>
                                        <p:tgtEl>
                                          <p:spTgt spid="17"/>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9"/>
                                        </p:tgtEl>
                                        <p:attrNameLst>
                                          <p:attrName>style.visibility</p:attrName>
                                        </p:attrNameLst>
                                      </p:cBhvr>
                                      <p:to>
                                        <p:strVal val="hidden"/>
                                      </p:to>
                                    </p:set>
                                  </p:childTnLst>
                                </p:cTn>
                              </p:par>
                              <p:par>
                                <p:cTn id="30" presetID="42" presetClass="path" presetSubtype="0" accel="50000" decel="50000" fill="hold" grpId="1" nodeType="withEffect">
                                  <p:stCondLst>
                                    <p:cond delay="0"/>
                                  </p:stCondLst>
                                  <p:childTnLst>
                                    <p:animMotion origin="layout" path="M -3.05556E-6 1.23457E-7 L -0.00069 -0.19198 " pathEditMode="relative" rAng="0" ptsTypes="AA">
                                      <p:cBhvr>
                                        <p:cTn id="31" dur="2000" fill="hold"/>
                                        <p:tgtEl>
                                          <p:spTgt spid="18"/>
                                        </p:tgtEl>
                                        <p:attrNameLst>
                                          <p:attrName>ppt_x</p:attrName>
                                          <p:attrName>ppt_y</p:attrName>
                                        </p:attrNameLst>
                                      </p:cBhvr>
                                      <p:rCtr x="-35" y="-9599"/>
                                    </p:animMotion>
                                  </p:childTnLst>
                                </p:cTn>
                              </p:par>
                              <p:par>
                                <p:cTn id="32" presetID="42" presetClass="path" presetSubtype="0" accel="50000" decel="50000" fill="hold" grpId="1" nodeType="withEffect">
                                  <p:stCondLst>
                                    <p:cond delay="0"/>
                                  </p:stCondLst>
                                  <p:childTnLst>
                                    <p:animMotion origin="layout" path="M 4.72222E-6 4.69136E-6 L 0.1059 -0.01575 " pathEditMode="relative" rAng="0" ptsTypes="AA">
                                      <p:cBhvr>
                                        <p:cTn id="33" dur="2000" fill="hold"/>
                                        <p:tgtEl>
                                          <p:spTgt spid="5"/>
                                        </p:tgtEl>
                                        <p:attrNameLst>
                                          <p:attrName>ppt_x</p:attrName>
                                          <p:attrName>ppt_y</p:attrName>
                                        </p:attrNameLst>
                                      </p:cBhvr>
                                      <p:rCtr x="5295" y="-802"/>
                                    </p:animMotion>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animEffect transition="in" filter="fade">
                                      <p:cBhvr>
                                        <p:cTn id="54" dur="500"/>
                                        <p:tgtEl>
                                          <p:spTgt spid="3">
                                            <p:txEl>
                                              <p:pRg st="2" end="2"/>
                                            </p:txEl>
                                          </p:spTgt>
                                        </p:tgtEl>
                                      </p:cBhvr>
                                    </p:animEffect>
                                  </p:childTnLst>
                                </p:cTn>
                              </p:par>
                              <p:par>
                                <p:cTn id="55" presetID="1" presetClass="exit" presetSubtype="0" fill="hold" nodeType="withEffect">
                                  <p:stCondLst>
                                    <p:cond delay="0"/>
                                  </p:stCondLst>
                                  <p:childTnLst>
                                    <p:set>
                                      <p:cBhvr>
                                        <p:cTn id="56" dur="1" fill="hold">
                                          <p:stCondLst>
                                            <p:cond delay="0"/>
                                          </p:stCondLst>
                                        </p:cTn>
                                        <p:tgtEl>
                                          <p:spTgt spid="28"/>
                                        </p:tgtEl>
                                        <p:attrNameLst>
                                          <p:attrName>style.visibility</p:attrName>
                                        </p:attrNameLst>
                                      </p:cBhvr>
                                      <p:to>
                                        <p:strVal val="hidden"/>
                                      </p:to>
                                    </p:set>
                                  </p:childTnLst>
                                </p:cTn>
                              </p:par>
                              <p:par>
                                <p:cTn id="57" presetID="42" presetClass="path" presetSubtype="0" accel="50000" decel="50000" fill="hold" grpId="1" nodeType="withEffect">
                                  <p:stCondLst>
                                    <p:cond delay="0"/>
                                  </p:stCondLst>
                                  <p:childTnLst>
                                    <p:animMotion origin="layout" path="M -1.66667E-6 -2.09877E-6 L 0.15469 -0.2642 " pathEditMode="relative" rAng="0" ptsTypes="AA">
                                      <p:cBhvr>
                                        <p:cTn id="58" dur="2000" fill="hold"/>
                                        <p:tgtEl>
                                          <p:spTgt spid="27"/>
                                        </p:tgtEl>
                                        <p:attrNameLst>
                                          <p:attrName>ppt_x</p:attrName>
                                          <p:attrName>ppt_y</p:attrName>
                                        </p:attrNameLst>
                                      </p:cBhvr>
                                      <p:rCtr x="7726" y="-132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uiExpand="1" build="p"/>
      <p:bldP spid="5" grpId="0" animBg="1"/>
      <p:bldP spid="5" grpId="1" animBg="1"/>
      <p:bldP spid="18" grpId="0" animBg="1"/>
      <p:bldP spid="18" grpId="1" animBg="1"/>
      <p:bldP spid="27" grpId="0" animBg="1"/>
      <p:bldP spid="27"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3B3A-C5F0-7C48-BD20-1FB8ECFA7FCE}"/>
              </a:ext>
            </a:extLst>
          </p:cNvPr>
          <p:cNvSpPr>
            <a:spLocks noGrp="1"/>
          </p:cNvSpPr>
          <p:nvPr>
            <p:ph type="title"/>
          </p:nvPr>
        </p:nvSpPr>
        <p:spPr/>
        <p:txBody>
          <a:bodyPr/>
          <a:lstStyle/>
          <a:p>
            <a:r>
              <a:rPr lang="en-US" dirty="0" err="1"/>
              <a:t>Hazelcast</a:t>
            </a:r>
            <a:r>
              <a:rPr lang="en-US" dirty="0"/>
              <a:t> Discovery Options</a:t>
            </a:r>
          </a:p>
        </p:txBody>
      </p:sp>
      <p:sp>
        <p:nvSpPr>
          <p:cNvPr id="3" name="Text Placeholder 2">
            <a:extLst>
              <a:ext uri="{FF2B5EF4-FFF2-40B4-BE49-F238E27FC236}">
                <a16:creationId xmlns:a16="http://schemas.microsoft.com/office/drawing/2014/main" id="{916B50AC-8129-F24B-B183-54A6499073CB}"/>
              </a:ext>
            </a:extLst>
          </p:cNvPr>
          <p:cNvSpPr>
            <a:spLocks noGrp="1"/>
          </p:cNvSpPr>
          <p:nvPr>
            <p:ph type="body" sz="quarter" idx="10"/>
          </p:nvPr>
        </p:nvSpPr>
        <p:spPr/>
        <p:txBody>
          <a:bodyPr/>
          <a:lstStyle/>
          <a:p>
            <a:pPr fontAlgn="base"/>
            <a:r>
              <a:rPr lang="en-US" dirty="0"/>
              <a:t>TCP/IP - multicast and unicast</a:t>
            </a:r>
          </a:p>
          <a:p>
            <a:pPr fontAlgn="base"/>
            <a:r>
              <a:rPr lang="en-US" dirty="0"/>
              <a:t>Discovery plug-ins for cloud</a:t>
            </a:r>
          </a:p>
          <a:p>
            <a:pPr fontAlgn="base"/>
            <a:r>
              <a:rPr lang="en-US" dirty="0"/>
              <a:t>Discovery Service Provider Interface (SPI)</a:t>
            </a:r>
          </a:p>
        </p:txBody>
      </p:sp>
      <p:sp>
        <p:nvSpPr>
          <p:cNvPr id="4" name="Footer Placeholder 3">
            <a:extLst>
              <a:ext uri="{FF2B5EF4-FFF2-40B4-BE49-F238E27FC236}">
                <a16:creationId xmlns:a16="http://schemas.microsoft.com/office/drawing/2014/main" id="{9CD5088B-7198-F047-82D9-12DFF1BC858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3720658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7A1905D-2AD8-7B4A-8DB6-9099AD02A9EB}"/>
              </a:ext>
            </a:extLst>
          </p:cNvPr>
          <p:cNvGrpSpPr/>
          <p:nvPr/>
        </p:nvGrpSpPr>
        <p:grpSpPr>
          <a:xfrm>
            <a:off x="5724914" y="1803486"/>
            <a:ext cx="1395749" cy="578183"/>
            <a:chOff x="5724914" y="1803486"/>
            <a:chExt cx="1395749" cy="578183"/>
          </a:xfrm>
        </p:grpSpPr>
        <p:cxnSp>
          <p:nvCxnSpPr>
            <p:cNvPr id="29" name="Straight Connector 28">
              <a:extLst>
                <a:ext uri="{FF2B5EF4-FFF2-40B4-BE49-F238E27FC236}">
                  <a16:creationId xmlns:a16="http://schemas.microsoft.com/office/drawing/2014/main" id="{3D48EE5D-96F5-B444-A099-220F75BF1C44}"/>
                </a:ext>
              </a:extLst>
            </p:cNvPr>
            <p:cNvCxnSpPr/>
            <p:nvPr/>
          </p:nvCxnSpPr>
          <p:spPr>
            <a:xfrm>
              <a:off x="5724914" y="1868557"/>
              <a:ext cx="1393912" cy="5131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EE682A-9EF8-184C-A6A8-B1A8CCFE9FAF}"/>
                </a:ext>
              </a:extLst>
            </p:cNvPr>
            <p:cNvSpPr txBox="1"/>
            <p:nvPr/>
          </p:nvSpPr>
          <p:spPr>
            <a:xfrm rot="1252812">
              <a:off x="5805906" y="1803486"/>
              <a:ext cx="1314757" cy="338554"/>
            </a:xfrm>
            <a:prstGeom prst="rect">
              <a:avLst/>
            </a:prstGeom>
            <a:noFill/>
          </p:spPr>
          <p:txBody>
            <a:bodyPr wrap="square" rtlCol="0">
              <a:spAutoFit/>
            </a:bodyPr>
            <a:lstStyle/>
            <a:p>
              <a:pPr algn="ctr"/>
              <a:r>
                <a:rPr lang="en-US" sz="1600" dirty="0">
                  <a:solidFill>
                    <a:schemeClr val="accent1"/>
                  </a:solidFill>
                  <a:latin typeface="Ubuntu" panose="020B0504030602030204" pitchFamily="34" charset="0"/>
                </a:rPr>
                <a:t>TCP</a:t>
              </a:r>
            </a:p>
          </p:txBody>
        </p:sp>
      </p:grpSp>
      <p:sp>
        <p:nvSpPr>
          <p:cNvPr id="2" name="Title 1">
            <a:extLst>
              <a:ext uri="{FF2B5EF4-FFF2-40B4-BE49-F238E27FC236}">
                <a16:creationId xmlns:a16="http://schemas.microsoft.com/office/drawing/2014/main" id="{047BBB4D-32B4-8A46-B937-BE03898CFF03}"/>
              </a:ext>
            </a:extLst>
          </p:cNvPr>
          <p:cNvSpPr>
            <a:spLocks noGrp="1"/>
          </p:cNvSpPr>
          <p:nvPr>
            <p:ph type="title"/>
          </p:nvPr>
        </p:nvSpPr>
        <p:spPr/>
        <p:txBody>
          <a:bodyPr/>
          <a:lstStyle/>
          <a:p>
            <a:r>
              <a:rPr lang="en-US" dirty="0"/>
              <a:t>TCP/IP Multicast</a:t>
            </a:r>
          </a:p>
        </p:txBody>
      </p:sp>
      <p:sp>
        <p:nvSpPr>
          <p:cNvPr id="3" name="Text Placeholder 2">
            <a:extLst>
              <a:ext uri="{FF2B5EF4-FFF2-40B4-BE49-F238E27FC236}">
                <a16:creationId xmlns:a16="http://schemas.microsoft.com/office/drawing/2014/main" id="{EA0BD11C-A36F-CD48-98B3-8B2833336D11}"/>
              </a:ext>
            </a:extLst>
          </p:cNvPr>
          <p:cNvSpPr>
            <a:spLocks noGrp="1"/>
          </p:cNvSpPr>
          <p:nvPr>
            <p:ph type="body" sz="quarter" idx="10"/>
          </p:nvPr>
        </p:nvSpPr>
        <p:spPr>
          <a:xfrm>
            <a:off x="529173" y="1077951"/>
            <a:ext cx="4042827" cy="3389971"/>
          </a:xfrm>
        </p:spPr>
        <p:txBody>
          <a:bodyPr/>
          <a:lstStyle/>
          <a:p>
            <a:r>
              <a:rPr lang="en-US" dirty="0"/>
              <a:t>Send and listen on configured multicast address and port (224.x.x.x:yyy)</a:t>
            </a:r>
          </a:p>
          <a:p>
            <a:r>
              <a:rPr lang="en-US" dirty="0"/>
              <a:t>Members learn and build direct TCP connections</a:t>
            </a:r>
          </a:p>
          <a:p>
            <a:r>
              <a:rPr lang="en-US" dirty="0"/>
              <a:t>Useful for test/POC environments</a:t>
            </a:r>
          </a:p>
          <a:p>
            <a:pPr lvl="1"/>
            <a:r>
              <a:rPr lang="en-US" dirty="0"/>
              <a:t>Not suitable for production </a:t>
            </a:r>
          </a:p>
          <a:p>
            <a:endParaRPr lang="en-US" dirty="0"/>
          </a:p>
        </p:txBody>
      </p:sp>
      <p:sp>
        <p:nvSpPr>
          <p:cNvPr id="4" name="Footer Placeholder 3">
            <a:extLst>
              <a:ext uri="{FF2B5EF4-FFF2-40B4-BE49-F238E27FC236}">
                <a16:creationId xmlns:a16="http://schemas.microsoft.com/office/drawing/2014/main" id="{F4119B9A-720C-314C-9DE4-BCED9C421792}"/>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pSp>
        <p:nvGrpSpPr>
          <p:cNvPr id="18" name="Group 17">
            <a:extLst>
              <a:ext uri="{FF2B5EF4-FFF2-40B4-BE49-F238E27FC236}">
                <a16:creationId xmlns:a16="http://schemas.microsoft.com/office/drawing/2014/main" id="{E76CB038-6DD0-EC48-B769-7675432B1910}"/>
              </a:ext>
            </a:extLst>
          </p:cNvPr>
          <p:cNvGrpSpPr/>
          <p:nvPr/>
        </p:nvGrpSpPr>
        <p:grpSpPr>
          <a:xfrm>
            <a:off x="3585765" y="895130"/>
            <a:ext cx="3550093" cy="2531274"/>
            <a:chOff x="3914621" y="1025233"/>
            <a:chExt cx="3550093" cy="2531274"/>
          </a:xfrm>
        </p:grpSpPr>
        <p:sp>
          <p:nvSpPr>
            <p:cNvPr id="8" name="Shape 282">
              <a:extLst>
                <a:ext uri="{FF2B5EF4-FFF2-40B4-BE49-F238E27FC236}">
                  <a16:creationId xmlns:a16="http://schemas.microsoft.com/office/drawing/2014/main" id="{CF2EB741-279C-F14C-84CE-B14F84139A30}"/>
                </a:ext>
              </a:extLst>
            </p:cNvPr>
            <p:cNvSpPr/>
            <p:nvPr/>
          </p:nvSpPr>
          <p:spPr>
            <a:xfrm>
              <a:off x="5142659" y="1302024"/>
              <a:ext cx="1039482" cy="1010185"/>
            </a:xfrm>
            <a:prstGeom prst="rect">
              <a:avLst/>
            </a:prstGeom>
            <a:solidFill>
              <a:schemeClr val="bg2"/>
            </a:solidFill>
            <a:ln w="15875" cap="flat" cmpd="sng">
              <a:noFill/>
              <a:prstDash val="solid"/>
              <a:bevel/>
              <a:headEnd type="none" w="med" len="med"/>
              <a:tailEnd type="none" w="med" len="med"/>
            </a:ln>
          </p:spPr>
          <p:txBody>
            <a:bodyPr lIns="91440" tIns="91440" rIns="91440" bIns="91440" anchor="ctr" anchorCtr="0">
              <a:noAutofit/>
            </a:bodyPr>
            <a:lstStyle/>
            <a:p>
              <a:pPr algn="ctr"/>
              <a:r>
                <a:rPr lang="en-US" dirty="0" err="1">
                  <a:solidFill>
                    <a:schemeClr val="bg1"/>
                  </a:solidFill>
                  <a:latin typeface="Ubuntu" panose="020B0504030602030204" pitchFamily="34" charset="0"/>
                </a:rPr>
                <a:t>Hazelcast</a:t>
              </a:r>
              <a:r>
                <a:rPr lang="en-US" dirty="0">
                  <a:solidFill>
                    <a:schemeClr val="bg1"/>
                  </a:solidFill>
                  <a:latin typeface="Ubuntu" panose="020B0504030602030204" pitchFamily="34" charset="0"/>
                </a:rPr>
                <a:t> Instance</a:t>
              </a:r>
              <a:endParaRPr dirty="0">
                <a:solidFill>
                  <a:schemeClr val="bg1"/>
                </a:solidFill>
                <a:latin typeface="Ubuntu" panose="020B0504030602030204" pitchFamily="34" charset="0"/>
              </a:endParaRPr>
            </a:p>
          </p:txBody>
        </p:sp>
        <p:grpSp>
          <p:nvGrpSpPr>
            <p:cNvPr id="9" name="Group 8">
              <a:extLst>
                <a:ext uri="{FF2B5EF4-FFF2-40B4-BE49-F238E27FC236}">
                  <a16:creationId xmlns:a16="http://schemas.microsoft.com/office/drawing/2014/main" id="{1A716F39-2135-D741-A596-8E25723EA6A6}"/>
                </a:ext>
              </a:extLst>
            </p:cNvPr>
            <p:cNvGrpSpPr/>
            <p:nvPr/>
          </p:nvGrpSpPr>
          <p:grpSpPr>
            <a:xfrm>
              <a:off x="3914621" y="1302024"/>
              <a:ext cx="3042771" cy="1802214"/>
              <a:chOff x="3636325" y="1639955"/>
              <a:chExt cx="3042771" cy="1802214"/>
            </a:xfrm>
          </p:grpSpPr>
          <p:cxnSp>
            <p:nvCxnSpPr>
              <p:cNvPr id="10" name="Straight Arrow Connector 9">
                <a:extLst>
                  <a:ext uri="{FF2B5EF4-FFF2-40B4-BE49-F238E27FC236}">
                    <a16:creationId xmlns:a16="http://schemas.microsoft.com/office/drawing/2014/main" id="{32412720-E740-6B40-8AA1-14536B4A82CA}"/>
                  </a:ext>
                </a:extLst>
              </p:cNvPr>
              <p:cNvCxnSpPr/>
              <p:nvPr/>
            </p:nvCxnSpPr>
            <p:spPr>
              <a:xfrm flipV="1">
                <a:off x="6082748" y="1639955"/>
                <a:ext cx="596348" cy="318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DF2641-B30B-F745-A471-2CDBFC6DA0E7}"/>
                  </a:ext>
                </a:extLst>
              </p:cNvPr>
              <p:cNvCxnSpPr>
                <a:cxnSpLocks/>
              </p:cNvCxnSpPr>
              <p:nvPr/>
            </p:nvCxnSpPr>
            <p:spPr>
              <a:xfrm>
                <a:off x="5396948" y="2837180"/>
                <a:ext cx="506897" cy="604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55D3201-67BD-1441-BC7A-57B5558B8A96}"/>
                  </a:ext>
                </a:extLst>
              </p:cNvPr>
              <p:cNvCxnSpPr>
                <a:cxnSpLocks/>
              </p:cNvCxnSpPr>
              <p:nvPr/>
            </p:nvCxnSpPr>
            <p:spPr>
              <a:xfrm flipH="1" flipV="1">
                <a:off x="3863523" y="1916929"/>
                <a:ext cx="735497" cy="293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533A3DF-192F-C642-8EA9-56D42EA639A9}"/>
                  </a:ext>
                </a:extLst>
              </p:cNvPr>
              <p:cNvSpPr txBox="1"/>
              <p:nvPr/>
            </p:nvSpPr>
            <p:spPr>
              <a:xfrm rot="1290689">
                <a:off x="3636325" y="1737998"/>
                <a:ext cx="1314757" cy="276999"/>
              </a:xfrm>
              <a:prstGeom prst="rect">
                <a:avLst/>
              </a:prstGeom>
              <a:noFill/>
            </p:spPr>
            <p:txBody>
              <a:bodyPr wrap="square" rtlCol="0">
                <a:spAutoFit/>
              </a:bodyPr>
              <a:lstStyle/>
              <a:p>
                <a:pPr algn="l"/>
                <a:r>
                  <a:rPr lang="en-US" sz="1200" dirty="0">
                    <a:latin typeface="Ubuntu" panose="020B0504030602030204" pitchFamily="34" charset="0"/>
                  </a:rPr>
                  <a:t>I’m at 10.2.3.4</a:t>
                </a:r>
              </a:p>
            </p:txBody>
          </p:sp>
        </p:grpSp>
        <p:sp>
          <p:nvSpPr>
            <p:cNvPr id="16" name="TextBox 15">
              <a:extLst>
                <a:ext uri="{FF2B5EF4-FFF2-40B4-BE49-F238E27FC236}">
                  <a16:creationId xmlns:a16="http://schemas.microsoft.com/office/drawing/2014/main" id="{33F96899-94AE-E442-B687-40AD26EDE4A2}"/>
                </a:ext>
              </a:extLst>
            </p:cNvPr>
            <p:cNvSpPr txBox="1"/>
            <p:nvPr/>
          </p:nvSpPr>
          <p:spPr>
            <a:xfrm rot="19829868">
              <a:off x="6149957" y="1025233"/>
              <a:ext cx="1314757" cy="276999"/>
            </a:xfrm>
            <a:prstGeom prst="rect">
              <a:avLst/>
            </a:prstGeom>
            <a:noFill/>
          </p:spPr>
          <p:txBody>
            <a:bodyPr wrap="square" rtlCol="0">
              <a:spAutoFit/>
            </a:bodyPr>
            <a:lstStyle/>
            <a:p>
              <a:pPr algn="l"/>
              <a:r>
                <a:rPr lang="en-US" sz="1200" dirty="0">
                  <a:latin typeface="Ubuntu" panose="020B0504030602030204" pitchFamily="34" charset="0"/>
                </a:rPr>
                <a:t>I’m at 10.2.3.4</a:t>
              </a:r>
            </a:p>
          </p:txBody>
        </p:sp>
        <p:sp>
          <p:nvSpPr>
            <p:cNvPr id="17" name="TextBox 16">
              <a:extLst>
                <a:ext uri="{FF2B5EF4-FFF2-40B4-BE49-F238E27FC236}">
                  <a16:creationId xmlns:a16="http://schemas.microsoft.com/office/drawing/2014/main" id="{D38ADACF-DBDC-BE46-948C-4360C48B4F61}"/>
                </a:ext>
              </a:extLst>
            </p:cNvPr>
            <p:cNvSpPr txBox="1"/>
            <p:nvPr/>
          </p:nvSpPr>
          <p:spPr>
            <a:xfrm rot="2939210">
              <a:off x="5559522" y="2760629"/>
              <a:ext cx="1314757" cy="276999"/>
            </a:xfrm>
            <a:prstGeom prst="rect">
              <a:avLst/>
            </a:prstGeom>
            <a:noFill/>
          </p:spPr>
          <p:txBody>
            <a:bodyPr wrap="square" rtlCol="0">
              <a:spAutoFit/>
            </a:bodyPr>
            <a:lstStyle/>
            <a:p>
              <a:pPr algn="l"/>
              <a:r>
                <a:rPr lang="en-US" sz="1200" dirty="0">
                  <a:latin typeface="Ubuntu" panose="020B0504030602030204" pitchFamily="34" charset="0"/>
                </a:rPr>
                <a:t>I’m at 10.2.3.4</a:t>
              </a:r>
            </a:p>
          </p:txBody>
        </p:sp>
      </p:grpSp>
      <p:grpSp>
        <p:nvGrpSpPr>
          <p:cNvPr id="19" name="Group 18">
            <a:extLst>
              <a:ext uri="{FF2B5EF4-FFF2-40B4-BE49-F238E27FC236}">
                <a16:creationId xmlns:a16="http://schemas.microsoft.com/office/drawing/2014/main" id="{66DF36C6-39E1-5B4F-8AB4-EAFA75ED269D}"/>
              </a:ext>
            </a:extLst>
          </p:cNvPr>
          <p:cNvGrpSpPr/>
          <p:nvPr/>
        </p:nvGrpSpPr>
        <p:grpSpPr>
          <a:xfrm>
            <a:off x="5729910" y="1945852"/>
            <a:ext cx="3550093" cy="2531274"/>
            <a:chOff x="3914621" y="1025233"/>
            <a:chExt cx="3550093" cy="2531274"/>
          </a:xfrm>
        </p:grpSpPr>
        <p:sp>
          <p:nvSpPr>
            <p:cNvPr id="20" name="Shape 282">
              <a:extLst>
                <a:ext uri="{FF2B5EF4-FFF2-40B4-BE49-F238E27FC236}">
                  <a16:creationId xmlns:a16="http://schemas.microsoft.com/office/drawing/2014/main" id="{ECDA5347-5C18-8A43-A758-BF65B4EDA627}"/>
                </a:ext>
              </a:extLst>
            </p:cNvPr>
            <p:cNvSpPr/>
            <p:nvPr/>
          </p:nvSpPr>
          <p:spPr>
            <a:xfrm>
              <a:off x="5142659" y="1302024"/>
              <a:ext cx="1039482" cy="1010185"/>
            </a:xfrm>
            <a:prstGeom prst="rect">
              <a:avLst/>
            </a:prstGeom>
            <a:solidFill>
              <a:schemeClr val="bg2"/>
            </a:solidFill>
            <a:ln w="15875" cap="flat" cmpd="sng">
              <a:noFill/>
              <a:prstDash val="solid"/>
              <a:bevel/>
              <a:headEnd type="none" w="med" len="med"/>
              <a:tailEnd type="none" w="med" len="med"/>
            </a:ln>
          </p:spPr>
          <p:txBody>
            <a:bodyPr lIns="91440" tIns="91440" rIns="91440" bIns="91440" anchor="ctr" anchorCtr="0">
              <a:noAutofit/>
            </a:bodyPr>
            <a:lstStyle/>
            <a:p>
              <a:pPr algn="ctr"/>
              <a:r>
                <a:rPr lang="en-US" dirty="0" err="1">
                  <a:solidFill>
                    <a:schemeClr val="bg1"/>
                  </a:solidFill>
                  <a:latin typeface="Ubuntu" panose="020B0504030602030204" pitchFamily="34" charset="0"/>
                </a:rPr>
                <a:t>Hazelcast</a:t>
              </a:r>
              <a:r>
                <a:rPr lang="en-US" dirty="0">
                  <a:solidFill>
                    <a:schemeClr val="bg1"/>
                  </a:solidFill>
                  <a:latin typeface="Ubuntu" panose="020B0504030602030204" pitchFamily="34" charset="0"/>
                </a:rPr>
                <a:t> Instance</a:t>
              </a:r>
              <a:endParaRPr dirty="0">
                <a:solidFill>
                  <a:schemeClr val="bg1"/>
                </a:solidFill>
                <a:latin typeface="Ubuntu" panose="020B0504030602030204" pitchFamily="34" charset="0"/>
              </a:endParaRPr>
            </a:p>
          </p:txBody>
        </p:sp>
        <p:grpSp>
          <p:nvGrpSpPr>
            <p:cNvPr id="21" name="Group 20">
              <a:extLst>
                <a:ext uri="{FF2B5EF4-FFF2-40B4-BE49-F238E27FC236}">
                  <a16:creationId xmlns:a16="http://schemas.microsoft.com/office/drawing/2014/main" id="{109C0E8E-C322-2747-81C2-96A96EA2FE73}"/>
                </a:ext>
              </a:extLst>
            </p:cNvPr>
            <p:cNvGrpSpPr/>
            <p:nvPr/>
          </p:nvGrpSpPr>
          <p:grpSpPr>
            <a:xfrm>
              <a:off x="3914621" y="1302024"/>
              <a:ext cx="3042771" cy="1802214"/>
              <a:chOff x="3636325" y="1639955"/>
              <a:chExt cx="3042771" cy="1802214"/>
            </a:xfrm>
          </p:grpSpPr>
          <p:cxnSp>
            <p:nvCxnSpPr>
              <p:cNvPr id="24" name="Straight Arrow Connector 23">
                <a:extLst>
                  <a:ext uri="{FF2B5EF4-FFF2-40B4-BE49-F238E27FC236}">
                    <a16:creationId xmlns:a16="http://schemas.microsoft.com/office/drawing/2014/main" id="{473B0EF8-4BA2-9046-925B-A9933488E4D6}"/>
                  </a:ext>
                </a:extLst>
              </p:cNvPr>
              <p:cNvCxnSpPr/>
              <p:nvPr/>
            </p:nvCxnSpPr>
            <p:spPr>
              <a:xfrm flipV="1">
                <a:off x="6082748" y="1639955"/>
                <a:ext cx="596348" cy="3180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B1F71C-A24E-E44F-BDA7-764D25164A12}"/>
                  </a:ext>
                </a:extLst>
              </p:cNvPr>
              <p:cNvCxnSpPr>
                <a:cxnSpLocks/>
              </p:cNvCxnSpPr>
              <p:nvPr/>
            </p:nvCxnSpPr>
            <p:spPr>
              <a:xfrm>
                <a:off x="5396948" y="2837180"/>
                <a:ext cx="506897" cy="604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9AEBE02-27F0-2245-967E-5761039FCF36}"/>
                  </a:ext>
                </a:extLst>
              </p:cNvPr>
              <p:cNvCxnSpPr>
                <a:cxnSpLocks/>
              </p:cNvCxnSpPr>
              <p:nvPr/>
            </p:nvCxnSpPr>
            <p:spPr>
              <a:xfrm flipH="1" flipV="1">
                <a:off x="3863523" y="1916929"/>
                <a:ext cx="735497" cy="293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980635D-26AD-804C-A5F1-27C7DED4B181}"/>
                  </a:ext>
                </a:extLst>
              </p:cNvPr>
              <p:cNvSpPr txBox="1"/>
              <p:nvPr/>
            </p:nvSpPr>
            <p:spPr>
              <a:xfrm rot="1290689">
                <a:off x="3636325" y="1737998"/>
                <a:ext cx="1314757" cy="276999"/>
              </a:xfrm>
              <a:prstGeom prst="rect">
                <a:avLst/>
              </a:prstGeom>
              <a:noFill/>
            </p:spPr>
            <p:txBody>
              <a:bodyPr wrap="square" rtlCol="0">
                <a:spAutoFit/>
              </a:bodyPr>
              <a:lstStyle/>
              <a:p>
                <a:pPr algn="l"/>
                <a:r>
                  <a:rPr lang="en-US" sz="1200" dirty="0">
                    <a:latin typeface="Ubuntu" panose="020B0504030602030204" pitchFamily="34" charset="0"/>
                  </a:rPr>
                  <a:t>I’m at 10.2.3.8</a:t>
                </a:r>
              </a:p>
            </p:txBody>
          </p:sp>
        </p:grpSp>
        <p:sp>
          <p:nvSpPr>
            <p:cNvPr id="22" name="TextBox 21">
              <a:extLst>
                <a:ext uri="{FF2B5EF4-FFF2-40B4-BE49-F238E27FC236}">
                  <a16:creationId xmlns:a16="http://schemas.microsoft.com/office/drawing/2014/main" id="{5188884D-A148-4C44-AFAA-816C30811FDB}"/>
                </a:ext>
              </a:extLst>
            </p:cNvPr>
            <p:cNvSpPr txBox="1"/>
            <p:nvPr/>
          </p:nvSpPr>
          <p:spPr>
            <a:xfrm rot="19829868">
              <a:off x="6149957" y="1025233"/>
              <a:ext cx="1314757" cy="276999"/>
            </a:xfrm>
            <a:prstGeom prst="rect">
              <a:avLst/>
            </a:prstGeom>
            <a:noFill/>
          </p:spPr>
          <p:txBody>
            <a:bodyPr wrap="square" rtlCol="0">
              <a:spAutoFit/>
            </a:bodyPr>
            <a:lstStyle/>
            <a:p>
              <a:pPr algn="l"/>
              <a:r>
                <a:rPr lang="en-US" sz="1200" dirty="0">
                  <a:latin typeface="Ubuntu" panose="020B0504030602030204" pitchFamily="34" charset="0"/>
                </a:rPr>
                <a:t>I’m at 10.2.3.8</a:t>
              </a:r>
            </a:p>
          </p:txBody>
        </p:sp>
        <p:sp>
          <p:nvSpPr>
            <p:cNvPr id="23" name="TextBox 22">
              <a:extLst>
                <a:ext uri="{FF2B5EF4-FFF2-40B4-BE49-F238E27FC236}">
                  <a16:creationId xmlns:a16="http://schemas.microsoft.com/office/drawing/2014/main" id="{D8A6932B-0216-6B49-AEEC-4945B0D48785}"/>
                </a:ext>
              </a:extLst>
            </p:cNvPr>
            <p:cNvSpPr txBox="1"/>
            <p:nvPr/>
          </p:nvSpPr>
          <p:spPr>
            <a:xfrm rot="2939210">
              <a:off x="5559522" y="2760629"/>
              <a:ext cx="1314757" cy="276999"/>
            </a:xfrm>
            <a:prstGeom prst="rect">
              <a:avLst/>
            </a:prstGeom>
            <a:noFill/>
          </p:spPr>
          <p:txBody>
            <a:bodyPr wrap="square" rtlCol="0">
              <a:spAutoFit/>
            </a:bodyPr>
            <a:lstStyle/>
            <a:p>
              <a:pPr algn="l"/>
              <a:r>
                <a:rPr lang="en-US" sz="1200" dirty="0">
                  <a:latin typeface="Ubuntu" panose="020B0504030602030204" pitchFamily="34" charset="0"/>
                </a:rPr>
                <a:t>I’m at 10.2.3.8</a:t>
              </a:r>
            </a:p>
          </p:txBody>
        </p:sp>
      </p:grpSp>
    </p:spTree>
    <p:extLst>
      <p:ext uri="{BB962C8B-B14F-4D97-AF65-F5344CB8AC3E}">
        <p14:creationId xmlns:p14="http://schemas.microsoft.com/office/powerpoint/2010/main" val="125739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5C53-897C-2A47-8CE7-431C971F500A}"/>
              </a:ext>
            </a:extLst>
          </p:cNvPr>
          <p:cNvSpPr>
            <a:spLocks noGrp="1"/>
          </p:cNvSpPr>
          <p:nvPr>
            <p:ph type="title"/>
          </p:nvPr>
        </p:nvSpPr>
        <p:spPr/>
        <p:txBody>
          <a:bodyPr/>
          <a:lstStyle/>
          <a:p>
            <a:r>
              <a:rPr lang="en-US" dirty="0"/>
              <a:t>TCP/IP Unicast Discovery</a:t>
            </a:r>
          </a:p>
        </p:txBody>
      </p:sp>
      <p:sp>
        <p:nvSpPr>
          <p:cNvPr id="3" name="Text Placeholder 2">
            <a:extLst>
              <a:ext uri="{FF2B5EF4-FFF2-40B4-BE49-F238E27FC236}">
                <a16:creationId xmlns:a16="http://schemas.microsoft.com/office/drawing/2014/main" id="{54072B92-8115-B445-BBF0-981BC2F2D847}"/>
              </a:ext>
            </a:extLst>
          </p:cNvPr>
          <p:cNvSpPr>
            <a:spLocks noGrp="1"/>
          </p:cNvSpPr>
          <p:nvPr>
            <p:ph type="body" sz="quarter" idx="10"/>
          </p:nvPr>
        </p:nvSpPr>
        <p:spPr/>
        <p:txBody>
          <a:bodyPr/>
          <a:lstStyle/>
          <a:p>
            <a:r>
              <a:rPr lang="en-US" dirty="0"/>
              <a:t>New members connect to specified list of IP addresses</a:t>
            </a:r>
          </a:p>
          <a:p>
            <a:pPr lvl="1"/>
            <a:r>
              <a:rPr lang="en-US" dirty="0"/>
              <a:t>First two form the cluster</a:t>
            </a:r>
          </a:p>
          <a:p>
            <a:pPr lvl="1"/>
            <a:r>
              <a:rPr lang="en-US" dirty="0"/>
              <a:t>Later members learn complete list when connecting</a:t>
            </a:r>
          </a:p>
          <a:p>
            <a:r>
              <a:rPr lang="en-US" dirty="0"/>
              <a:t>Best practice #1: Specify at least two peer addresses in config</a:t>
            </a:r>
          </a:p>
          <a:p>
            <a:r>
              <a:rPr lang="en-US" dirty="0"/>
              <a:t>Best practice #2: Specify local IP interface used for cluster access</a:t>
            </a:r>
          </a:p>
          <a:p>
            <a:endParaRPr lang="en-US" dirty="0"/>
          </a:p>
        </p:txBody>
      </p:sp>
      <p:sp>
        <p:nvSpPr>
          <p:cNvPr id="4" name="Footer Placeholder 3">
            <a:extLst>
              <a:ext uri="{FF2B5EF4-FFF2-40B4-BE49-F238E27FC236}">
                <a16:creationId xmlns:a16="http://schemas.microsoft.com/office/drawing/2014/main" id="{CB67014B-561F-B14A-A5EC-66BE4093B24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70107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3C7B-0470-5B44-807A-9C216B59079C}"/>
              </a:ext>
            </a:extLst>
          </p:cNvPr>
          <p:cNvSpPr>
            <a:spLocks noGrp="1"/>
          </p:cNvSpPr>
          <p:nvPr>
            <p:ph type="title"/>
          </p:nvPr>
        </p:nvSpPr>
        <p:spPr/>
        <p:txBody>
          <a:bodyPr/>
          <a:lstStyle/>
          <a:p>
            <a:r>
              <a:rPr lang="en-US" dirty="0"/>
              <a:t>TCP/IP Unicast Discovery Configuration</a:t>
            </a:r>
          </a:p>
        </p:txBody>
      </p:sp>
      <p:sp>
        <p:nvSpPr>
          <p:cNvPr id="3" name="Text Placeholder 2">
            <a:extLst>
              <a:ext uri="{FF2B5EF4-FFF2-40B4-BE49-F238E27FC236}">
                <a16:creationId xmlns:a16="http://schemas.microsoft.com/office/drawing/2014/main" id="{36E09D7E-3F55-F34D-9D34-1224AAC60B57}"/>
              </a:ext>
            </a:extLst>
          </p:cNvPr>
          <p:cNvSpPr>
            <a:spLocks noGrp="1"/>
          </p:cNvSpPr>
          <p:nvPr>
            <p:ph type="body" sz="quarter" idx="10"/>
          </p:nvPr>
        </p:nvSpPr>
        <p:spPr>
          <a:xfrm>
            <a:off x="5257799" y="1077951"/>
            <a:ext cx="3367773" cy="3389971"/>
          </a:xfrm>
        </p:spPr>
        <p:txBody>
          <a:bodyPr/>
          <a:lstStyle/>
          <a:p>
            <a:r>
              <a:rPr lang="en-US" dirty="0"/>
              <a:t>Specify cluster members</a:t>
            </a:r>
          </a:p>
          <a:p>
            <a:pPr lvl="1"/>
            <a:r>
              <a:rPr lang="en-US" dirty="0"/>
              <a:t>Host name or address</a:t>
            </a:r>
          </a:p>
          <a:p>
            <a:pPr lvl="1"/>
            <a:r>
              <a:rPr lang="en-US" dirty="0"/>
              <a:t>Range of addresses</a:t>
            </a:r>
          </a:p>
          <a:p>
            <a:pPr lvl="1"/>
            <a:r>
              <a:rPr lang="en-US" dirty="0"/>
              <a:t>Port number optional</a:t>
            </a:r>
          </a:p>
          <a:p>
            <a:r>
              <a:rPr lang="en-US" dirty="0"/>
              <a:t>Specify local interface address</a:t>
            </a:r>
          </a:p>
        </p:txBody>
      </p:sp>
      <p:sp>
        <p:nvSpPr>
          <p:cNvPr id="4" name="Footer Placeholder 3">
            <a:extLst>
              <a:ext uri="{FF2B5EF4-FFF2-40B4-BE49-F238E27FC236}">
                <a16:creationId xmlns:a16="http://schemas.microsoft.com/office/drawing/2014/main" id="{2FED2E4E-F1EC-9143-B1E8-F4A8562F0C47}"/>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B9833CF6-5056-4B46-A458-F575FA5703E3}"/>
              </a:ext>
            </a:extLst>
          </p:cNvPr>
          <p:cNvSpPr/>
          <p:nvPr/>
        </p:nvSpPr>
        <p:spPr>
          <a:xfrm>
            <a:off x="407504" y="988516"/>
            <a:ext cx="4572000" cy="3785652"/>
          </a:xfrm>
          <a:prstGeom prst="rect">
            <a:avLst/>
          </a:prstGeom>
          <a:solidFill>
            <a:schemeClr val="bg1">
              <a:lumMod val="95000"/>
            </a:schemeClr>
          </a:solidFill>
          <a:ln>
            <a:solidFill>
              <a:schemeClr val="tx1"/>
            </a:solidFill>
          </a:ln>
        </p:spPr>
        <p:txBody>
          <a:bodyPr>
            <a:spAutoFit/>
          </a:bodyPr>
          <a:lstStyle/>
          <a:p>
            <a:pPr marL="114300" marR="114300"/>
            <a:r>
              <a:rPr lang="en-US" sz="1200" dirty="0">
                <a:solidFill>
                  <a:srgbClr val="008080"/>
                </a:solidFill>
                <a:latin typeface="Courier" pitchFamily="2" charset="0"/>
              </a:rPr>
              <a:t>&lt;</a:t>
            </a:r>
            <a:r>
              <a:rPr lang="en-US" sz="1200" dirty="0" err="1">
                <a:solidFill>
                  <a:srgbClr val="008080"/>
                </a:solidFill>
                <a:latin typeface="Courier" pitchFamily="2" charset="0"/>
              </a:rPr>
              <a:t>hazelcast</a:t>
            </a:r>
            <a:r>
              <a:rPr lang="en-US" sz="1200" dirty="0">
                <a:solidFill>
                  <a:srgbClr val="008080"/>
                </a:solidFill>
                <a:latin typeface="Courier" pitchFamily="2" charset="0"/>
              </a:rPr>
              <a:t>&gt;</a:t>
            </a:r>
            <a:br>
              <a:rPr lang="en-US" sz="1200" dirty="0">
                <a:solidFill>
                  <a:srgbClr val="333333"/>
                </a:solidFill>
                <a:latin typeface="Courier" pitchFamily="2" charset="0"/>
              </a:rPr>
            </a:br>
            <a:r>
              <a:rPr lang="en-US" sz="1200" dirty="0">
                <a:solidFill>
                  <a:srgbClr val="333333"/>
                </a:solidFill>
                <a:latin typeface="Courier" pitchFamily="2" charset="0"/>
              </a:rPr>
              <a:t>  ...</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&lt;network&gt;</a:t>
            </a:r>
            <a:br>
              <a:rPr lang="en-US" sz="1200" dirty="0">
                <a:solidFill>
                  <a:srgbClr val="333333"/>
                </a:solidFill>
                <a:latin typeface="Courier" pitchFamily="2" charset="0"/>
              </a:rPr>
            </a:br>
            <a:r>
              <a:rPr lang="en-US" sz="1200" dirty="0">
                <a:solidFill>
                  <a:srgbClr val="333333"/>
                </a:solidFill>
                <a:latin typeface="Courier" pitchFamily="2" charset="0"/>
              </a:rPr>
              <a:t>   ...</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&lt;join&gt;</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&lt;multicast</a:t>
            </a:r>
            <a:r>
              <a:rPr lang="en-US" sz="1200" dirty="0">
                <a:solidFill>
                  <a:srgbClr val="333333"/>
                </a:solidFill>
                <a:latin typeface="Courier" pitchFamily="2" charset="0"/>
              </a:rPr>
              <a:t> </a:t>
            </a:r>
            <a:r>
              <a:rPr lang="en-US" sz="1200" dirty="0">
                <a:solidFill>
                  <a:srgbClr val="000080"/>
                </a:solidFill>
                <a:latin typeface="Courier" pitchFamily="2" charset="0"/>
              </a:rPr>
              <a:t>enabled</a:t>
            </a:r>
            <a:r>
              <a:rPr lang="en-US" sz="1200" dirty="0">
                <a:solidFill>
                  <a:srgbClr val="333333"/>
                </a:solidFill>
                <a:latin typeface="Courier" pitchFamily="2" charset="0"/>
              </a:rPr>
              <a:t>=</a:t>
            </a:r>
            <a:r>
              <a:rPr lang="en-US" sz="1200" dirty="0">
                <a:solidFill>
                  <a:srgbClr val="DD1144"/>
                </a:solidFill>
                <a:latin typeface="Courier" pitchFamily="2" charset="0"/>
              </a:rPr>
              <a:t>"false"</a:t>
            </a:r>
            <a:r>
              <a:rPr lang="en-US" sz="1200" dirty="0">
                <a:solidFill>
                  <a:srgbClr val="008080"/>
                </a:solidFill>
                <a:latin typeface="Courier" pitchFamily="2" charset="0"/>
              </a:rPr>
              <a:t>&gt;</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&lt;/multicast&gt;</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a:t>
            </a:r>
            <a:r>
              <a:rPr lang="en-US" sz="1200" dirty="0" err="1">
                <a:solidFill>
                  <a:srgbClr val="008080"/>
                </a:solidFill>
                <a:latin typeface="Courier" pitchFamily="2" charset="0"/>
              </a:rPr>
              <a:t>tcp-ip</a:t>
            </a:r>
            <a:r>
              <a:rPr lang="en-US" sz="1200" dirty="0">
                <a:solidFill>
                  <a:srgbClr val="333333"/>
                </a:solidFill>
                <a:latin typeface="Courier" pitchFamily="2" charset="0"/>
              </a:rPr>
              <a:t> </a:t>
            </a:r>
            <a:r>
              <a:rPr lang="en-US" sz="1200" dirty="0">
                <a:solidFill>
                  <a:srgbClr val="000080"/>
                </a:solidFill>
                <a:latin typeface="Courier" pitchFamily="2" charset="0"/>
              </a:rPr>
              <a:t>enabled</a:t>
            </a:r>
            <a:r>
              <a:rPr lang="en-US" sz="1200" dirty="0">
                <a:solidFill>
                  <a:srgbClr val="333333"/>
                </a:solidFill>
                <a:latin typeface="Courier" pitchFamily="2" charset="0"/>
              </a:rPr>
              <a:t>=</a:t>
            </a:r>
            <a:r>
              <a:rPr lang="en-US" sz="1200" dirty="0">
                <a:solidFill>
                  <a:srgbClr val="DD1144"/>
                </a:solidFill>
                <a:latin typeface="Courier" pitchFamily="2" charset="0"/>
              </a:rPr>
              <a:t>"true"</a:t>
            </a:r>
            <a:r>
              <a:rPr lang="en-US" sz="1200" dirty="0">
                <a:solidFill>
                  <a:srgbClr val="008080"/>
                </a:solidFill>
                <a:latin typeface="Courier" pitchFamily="2" charset="0"/>
              </a:rPr>
              <a:t>&gt;</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&lt;member&gt;</a:t>
            </a:r>
            <a:r>
              <a:rPr lang="en-US" sz="1200" dirty="0">
                <a:solidFill>
                  <a:srgbClr val="333333"/>
                </a:solidFill>
                <a:latin typeface="Courier" pitchFamily="2" charset="0"/>
              </a:rPr>
              <a:t>machine1</a:t>
            </a:r>
            <a:r>
              <a:rPr lang="en-US" sz="1200" dirty="0">
                <a:solidFill>
                  <a:srgbClr val="008080"/>
                </a:solidFill>
                <a:latin typeface="Courier" pitchFamily="2" charset="0"/>
              </a:rPr>
              <a:t>&lt;/member&gt;</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&lt;member&gt;</a:t>
            </a:r>
            <a:r>
              <a:rPr lang="en-US" sz="1200" dirty="0">
                <a:solidFill>
                  <a:srgbClr val="333333"/>
                </a:solidFill>
                <a:latin typeface="Courier" pitchFamily="2" charset="0"/>
              </a:rPr>
              <a:t>machine2:5799</a:t>
            </a:r>
            <a:r>
              <a:rPr lang="en-US" sz="1200" dirty="0">
                <a:solidFill>
                  <a:srgbClr val="008080"/>
                </a:solidFill>
                <a:latin typeface="Courier" pitchFamily="2" charset="0"/>
              </a:rPr>
              <a:t>&lt;/member&gt;</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&lt;member&gt;</a:t>
            </a:r>
            <a:r>
              <a:rPr lang="en-US" sz="1200" dirty="0">
                <a:solidFill>
                  <a:srgbClr val="333333"/>
                </a:solidFill>
                <a:latin typeface="Courier" pitchFamily="2" charset="0"/>
              </a:rPr>
              <a:t>192.168.1.0-7</a:t>
            </a:r>
            <a:r>
              <a:rPr lang="en-US" sz="1200" dirty="0">
                <a:solidFill>
                  <a:srgbClr val="008080"/>
                </a:solidFill>
                <a:latin typeface="Courier" pitchFamily="2" charset="0"/>
              </a:rPr>
              <a:t>&lt;/member&gt;</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&lt;member&gt;</a:t>
            </a:r>
            <a:r>
              <a:rPr lang="en-US" sz="1200" dirty="0">
                <a:solidFill>
                  <a:srgbClr val="333333"/>
                </a:solidFill>
                <a:latin typeface="Courier" pitchFamily="2" charset="0"/>
              </a:rPr>
              <a:t>192.168.1.21</a:t>
            </a:r>
            <a:r>
              <a:rPr lang="en-US" sz="1200" dirty="0">
                <a:solidFill>
                  <a:srgbClr val="008080"/>
                </a:solidFill>
                <a:latin typeface="Courier" pitchFamily="2" charset="0"/>
              </a:rPr>
              <a:t>&lt;/member&gt;</a:t>
            </a:r>
          </a:p>
          <a:p>
            <a:pPr marL="114300" marR="114300"/>
            <a:r>
              <a:rPr lang="en-US" sz="1200" dirty="0">
                <a:solidFill>
                  <a:srgbClr val="008080"/>
                </a:solidFill>
                <a:latin typeface="Courier" pitchFamily="2" charset="0"/>
              </a:rPr>
              <a:t>       &lt;interface&gt;</a:t>
            </a:r>
            <a:r>
              <a:rPr lang="en-US" sz="1200" dirty="0">
                <a:solidFill>
                  <a:srgbClr val="333333"/>
                </a:solidFill>
                <a:latin typeface="Courier" pitchFamily="2" charset="0"/>
              </a:rPr>
              <a:t>192.168.1.10</a:t>
            </a:r>
            <a:r>
              <a:rPr lang="en-US" sz="1200" dirty="0">
                <a:solidFill>
                  <a:srgbClr val="008080"/>
                </a:solidFill>
                <a:latin typeface="Courier" pitchFamily="2" charset="0"/>
              </a:rPr>
              <a:t>&lt;/interface&gt;</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a:t>
            </a:r>
            <a:r>
              <a:rPr lang="en-US" sz="1200" dirty="0" err="1">
                <a:solidFill>
                  <a:srgbClr val="008080"/>
                </a:solidFill>
                <a:latin typeface="Courier" pitchFamily="2" charset="0"/>
              </a:rPr>
              <a:t>tcp-ip</a:t>
            </a:r>
            <a:r>
              <a:rPr lang="en-US" sz="1200" dirty="0">
                <a:solidFill>
                  <a:srgbClr val="008080"/>
                </a:solidFill>
                <a:latin typeface="Courier" pitchFamily="2" charset="0"/>
              </a:rPr>
              <a:t>&gt;</a:t>
            </a:r>
            <a:br>
              <a:rPr lang="en-US" sz="1200" dirty="0">
                <a:solidFill>
                  <a:srgbClr val="333333"/>
                </a:solidFill>
                <a:latin typeface="Courier" pitchFamily="2" charset="0"/>
              </a:rPr>
            </a:br>
            <a:r>
              <a:rPr lang="en-US" sz="1200" dirty="0">
                <a:solidFill>
                  <a:srgbClr val="333333"/>
                </a:solidFill>
                <a:latin typeface="Courier" pitchFamily="2" charset="0"/>
              </a:rPr>
              <a:t>     ...</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&lt;/join&gt;</a:t>
            </a:r>
            <a:br>
              <a:rPr lang="en-US" sz="1200" dirty="0">
                <a:solidFill>
                  <a:srgbClr val="333333"/>
                </a:solidFill>
                <a:latin typeface="Courier" pitchFamily="2" charset="0"/>
              </a:rPr>
            </a:br>
            <a:r>
              <a:rPr lang="en-US" sz="1200" dirty="0">
                <a:solidFill>
                  <a:srgbClr val="333333"/>
                </a:solidFill>
                <a:latin typeface="Courier" pitchFamily="2" charset="0"/>
              </a:rPr>
              <a:t>   ...</a:t>
            </a:r>
            <a:br>
              <a:rPr lang="en-US" sz="1200" dirty="0">
                <a:solidFill>
                  <a:srgbClr val="333333"/>
                </a:solidFill>
                <a:latin typeface="Courier" pitchFamily="2" charset="0"/>
              </a:rPr>
            </a:br>
            <a:r>
              <a:rPr lang="en-US" sz="1200" dirty="0">
                <a:solidFill>
                  <a:srgbClr val="333333"/>
                </a:solidFill>
                <a:latin typeface="Courier" pitchFamily="2" charset="0"/>
              </a:rPr>
              <a:t> </a:t>
            </a:r>
            <a:r>
              <a:rPr lang="en-US" sz="1200" dirty="0">
                <a:solidFill>
                  <a:srgbClr val="008080"/>
                </a:solidFill>
                <a:latin typeface="Courier" pitchFamily="2" charset="0"/>
              </a:rPr>
              <a:t>&lt;/network&gt;</a:t>
            </a:r>
            <a:br>
              <a:rPr lang="en-US" sz="1200" dirty="0">
                <a:solidFill>
                  <a:srgbClr val="333333"/>
                </a:solidFill>
                <a:latin typeface="Courier" pitchFamily="2" charset="0"/>
              </a:rPr>
            </a:br>
            <a:r>
              <a:rPr lang="en-US" sz="1200" dirty="0">
                <a:solidFill>
                  <a:srgbClr val="333333"/>
                </a:solidFill>
                <a:latin typeface="Courier" pitchFamily="2" charset="0"/>
              </a:rPr>
              <a:t> ...</a:t>
            </a:r>
            <a:br>
              <a:rPr lang="en-US" sz="1200" dirty="0">
                <a:solidFill>
                  <a:srgbClr val="333333"/>
                </a:solidFill>
                <a:latin typeface="Courier" pitchFamily="2" charset="0"/>
              </a:rPr>
            </a:br>
            <a:r>
              <a:rPr lang="en-US" sz="1200" dirty="0">
                <a:solidFill>
                  <a:srgbClr val="008080"/>
                </a:solidFill>
                <a:latin typeface="Courier" pitchFamily="2" charset="0"/>
              </a:rPr>
              <a:t>&lt;/</a:t>
            </a:r>
            <a:r>
              <a:rPr lang="en-US" sz="1200" dirty="0" err="1">
                <a:solidFill>
                  <a:srgbClr val="008080"/>
                </a:solidFill>
                <a:latin typeface="Courier" pitchFamily="2" charset="0"/>
              </a:rPr>
              <a:t>hazelcast</a:t>
            </a:r>
            <a:r>
              <a:rPr lang="en-US" sz="1200" dirty="0">
                <a:solidFill>
                  <a:srgbClr val="008080"/>
                </a:solidFill>
                <a:latin typeface="Courier" pitchFamily="2" charset="0"/>
              </a:rPr>
              <a:t>&gt;</a:t>
            </a:r>
            <a:endParaRPr lang="en-US" sz="1200" dirty="0">
              <a:latin typeface="Courier" pitchFamily="2" charset="0"/>
            </a:endParaRPr>
          </a:p>
        </p:txBody>
      </p:sp>
    </p:spTree>
    <p:extLst>
      <p:ext uri="{BB962C8B-B14F-4D97-AF65-F5344CB8AC3E}">
        <p14:creationId xmlns:p14="http://schemas.microsoft.com/office/powerpoint/2010/main" val="29282630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B2080-440E-EC47-9273-AAEC3B89D317}"/>
              </a:ext>
            </a:extLst>
          </p:cNvPr>
          <p:cNvSpPr>
            <a:spLocks noGrp="1"/>
          </p:cNvSpPr>
          <p:nvPr>
            <p:ph type="title"/>
          </p:nvPr>
        </p:nvSpPr>
        <p:spPr/>
        <p:txBody>
          <a:bodyPr/>
          <a:lstStyle/>
          <a:p>
            <a:r>
              <a:rPr lang="en-US" dirty="0"/>
              <a:t>Discovery Plug-Ins</a:t>
            </a:r>
          </a:p>
        </p:txBody>
      </p:sp>
      <p:sp>
        <p:nvSpPr>
          <p:cNvPr id="4" name="Footer Placeholder 3">
            <a:extLst>
              <a:ext uri="{FF2B5EF4-FFF2-40B4-BE49-F238E27FC236}">
                <a16:creationId xmlns:a16="http://schemas.microsoft.com/office/drawing/2014/main" id="{A717CB89-6649-144B-8448-67FEE9EF2F4C}"/>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aphicFrame>
        <p:nvGraphicFramePr>
          <p:cNvPr id="5" name="Table 4">
            <a:extLst>
              <a:ext uri="{FF2B5EF4-FFF2-40B4-BE49-F238E27FC236}">
                <a16:creationId xmlns:a16="http://schemas.microsoft.com/office/drawing/2014/main" id="{B599D289-5F02-774B-BE93-22F581F15E6E}"/>
              </a:ext>
            </a:extLst>
          </p:cNvPr>
          <p:cNvGraphicFramePr>
            <a:graphicFrameLocks noGrp="1"/>
          </p:cNvGraphicFramePr>
          <p:nvPr/>
        </p:nvGraphicFramePr>
        <p:xfrm>
          <a:off x="649356" y="1285182"/>
          <a:ext cx="7808844" cy="2539835"/>
        </p:xfrm>
        <a:graphic>
          <a:graphicData uri="http://schemas.openxmlformats.org/drawingml/2006/table">
            <a:tbl>
              <a:tblPr firstRow="1" bandRow="1">
                <a:tableStyleId>{5940675A-B579-460E-94D1-54222C63F5DA}</a:tableStyleId>
              </a:tblPr>
              <a:tblGrid>
                <a:gridCol w="3904422">
                  <a:extLst>
                    <a:ext uri="{9D8B030D-6E8A-4147-A177-3AD203B41FA5}">
                      <a16:colId xmlns:a16="http://schemas.microsoft.com/office/drawing/2014/main" val="1026946664"/>
                    </a:ext>
                  </a:extLst>
                </a:gridCol>
                <a:gridCol w="3904422">
                  <a:extLst>
                    <a:ext uri="{9D8B030D-6E8A-4147-A177-3AD203B41FA5}">
                      <a16:colId xmlns:a16="http://schemas.microsoft.com/office/drawing/2014/main" val="1735959729"/>
                    </a:ext>
                  </a:extLst>
                </a:gridCol>
              </a:tblGrid>
              <a:tr h="528155">
                <a:tc>
                  <a:txBody>
                    <a:bodyPr/>
                    <a:lstStyle/>
                    <a:p>
                      <a:r>
                        <a:rPr lang="en-US" sz="2000" dirty="0">
                          <a:latin typeface="Ubuntu" panose="020B0504030602030204" pitchFamily="34" charset="0"/>
                        </a:rPr>
                        <a:t>          </a:t>
                      </a:r>
                      <a:r>
                        <a:rPr lang="en-US" sz="2000" dirty="0" err="1">
                          <a:latin typeface="Ubuntu" panose="020B0504030602030204" pitchFamily="34" charset="0"/>
                        </a:rPr>
                        <a:t>Hazelcast</a:t>
                      </a:r>
                      <a:r>
                        <a:rPr lang="en-US" sz="2000" dirty="0">
                          <a:latin typeface="Ubuntu" panose="020B0504030602030204" pitchFamily="34" charset="0"/>
                        </a:rPr>
                        <a:t>-Supported</a:t>
                      </a:r>
                    </a:p>
                  </a:txBody>
                  <a:tcPr anchor="ctr"/>
                </a:tc>
                <a:tc>
                  <a:txBody>
                    <a:bodyPr/>
                    <a:lstStyle/>
                    <a:p>
                      <a:r>
                        <a:rPr lang="en-US" sz="2000" dirty="0">
                          <a:latin typeface="Ubuntu" panose="020B0504030602030204" pitchFamily="34" charset="0"/>
                        </a:rPr>
                        <a:t>        Community-Supported</a:t>
                      </a:r>
                    </a:p>
                  </a:txBody>
                  <a:tcPr anchor="ctr"/>
                </a:tc>
                <a:extLst>
                  <a:ext uri="{0D108BD9-81ED-4DB2-BD59-A6C34878D82A}">
                    <a16:rowId xmlns:a16="http://schemas.microsoft.com/office/drawing/2014/main" val="2430441945"/>
                  </a:ext>
                </a:extLst>
              </a:tr>
              <a:tr h="370840">
                <a:tc>
                  <a:txBody>
                    <a:bodyPr/>
                    <a:lstStyle/>
                    <a:p>
                      <a:pPr rtl="0"/>
                      <a:r>
                        <a:rPr lang="en-US" sz="1400" b="0" i="0" u="none" strike="noStrike" cap="none" dirty="0">
                          <a:solidFill>
                            <a:schemeClr val="tx1"/>
                          </a:solidFill>
                          <a:effectLst/>
                          <a:latin typeface="Ubuntu" panose="020B0504030602030204" pitchFamily="34" charset="0"/>
                          <a:ea typeface="+mn-ea"/>
                          <a:cs typeface="+mn-cs"/>
                          <a:sym typeface="Arial"/>
                        </a:rPr>
                        <a:t>Apache </a:t>
                      </a:r>
                      <a:r>
                        <a:rPr lang="en-US" sz="1400" b="0" i="0" u="none" strike="noStrike" cap="none" dirty="0" err="1">
                          <a:solidFill>
                            <a:schemeClr val="tx1"/>
                          </a:solidFill>
                          <a:effectLst/>
                          <a:latin typeface="Ubuntu" panose="020B0504030602030204" pitchFamily="34" charset="0"/>
                          <a:ea typeface="+mn-ea"/>
                          <a:cs typeface="+mn-cs"/>
                          <a:sym typeface="Arial"/>
                        </a:rPr>
                        <a:t>jclouds</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AWS</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Azure</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Eureka</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Google Cloud Platform (GCP)</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Kubernetes</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OpenShift</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Pivotal Cloud Foundry (PCF)</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Zookeeper</a:t>
                      </a:r>
                      <a:endParaRPr lang="en-US" sz="2000" b="0" dirty="0">
                        <a:effectLst/>
                        <a:latin typeface="Ubuntu" panose="020B0504030602030204" pitchFamily="34" charset="0"/>
                      </a:endParaRPr>
                    </a:p>
                  </a:txBody>
                  <a:tcPr/>
                </a:tc>
                <a:tc>
                  <a:txBody>
                    <a:bodyPr/>
                    <a:lstStyle/>
                    <a:p>
                      <a:pPr rtl="0"/>
                      <a:r>
                        <a:rPr lang="en-US" sz="1400" b="0" i="0" u="none" strike="noStrike" cap="none" dirty="0">
                          <a:solidFill>
                            <a:schemeClr val="tx1"/>
                          </a:solidFill>
                          <a:effectLst/>
                          <a:latin typeface="Ubuntu" panose="020B0504030602030204" pitchFamily="34" charset="0"/>
                          <a:ea typeface="+mn-ea"/>
                          <a:cs typeface="+mn-cs"/>
                          <a:sym typeface="Arial"/>
                        </a:rPr>
                        <a:t>Consul</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a:t>
                      </a:r>
                      <a:r>
                        <a:rPr lang="en-US" sz="1400" b="0" i="0" u="none" strike="noStrike" cap="none" dirty="0" err="1">
                          <a:solidFill>
                            <a:schemeClr val="tx1"/>
                          </a:solidFill>
                          <a:effectLst/>
                          <a:latin typeface="Ubuntu" panose="020B0504030602030204" pitchFamily="34" charset="0"/>
                          <a:ea typeface="+mn-ea"/>
                          <a:cs typeface="+mn-cs"/>
                          <a:sym typeface="Arial"/>
                        </a:rPr>
                        <a:t>etcd</a:t>
                      </a:r>
                      <a:endParaRPr lang="en-US" sz="2000" b="0" dirty="0">
                        <a:effectLst/>
                        <a:latin typeface="Ubuntu" panose="020B0504030602030204" pitchFamily="34" charset="0"/>
                      </a:endParaRPr>
                    </a:p>
                    <a:p>
                      <a:pPr rtl="0"/>
                      <a:r>
                        <a:rPr lang="en-US" sz="1400" b="0" i="0" u="none" strike="noStrike" cap="none" dirty="0">
                          <a:solidFill>
                            <a:schemeClr val="tx1"/>
                          </a:solidFill>
                          <a:effectLst/>
                          <a:latin typeface="Ubuntu" panose="020B0504030602030204" pitchFamily="34" charset="0"/>
                          <a:ea typeface="+mn-ea"/>
                          <a:cs typeface="+mn-cs"/>
                          <a:sym typeface="Arial"/>
                        </a:rPr>
                        <a:t>Heroku</a:t>
                      </a:r>
                      <a:endParaRPr lang="en-US" sz="2000" b="0" dirty="0">
                        <a:effectLst/>
                        <a:latin typeface="Ubuntu" panose="020B0504030602030204" pitchFamily="34" charset="0"/>
                      </a:endParaRPr>
                    </a:p>
                    <a:p>
                      <a:br>
                        <a:rPr lang="en-US" sz="2000" dirty="0">
                          <a:latin typeface="Ubuntu" panose="020B0504030602030204" pitchFamily="34" charset="0"/>
                        </a:rPr>
                      </a:br>
                      <a:endParaRPr lang="en-US" sz="2000" dirty="0">
                        <a:latin typeface="Ubuntu" panose="020B0504030602030204" pitchFamily="34" charset="0"/>
                      </a:endParaRPr>
                    </a:p>
                  </a:txBody>
                  <a:tcPr/>
                </a:tc>
                <a:extLst>
                  <a:ext uri="{0D108BD9-81ED-4DB2-BD59-A6C34878D82A}">
                    <a16:rowId xmlns:a16="http://schemas.microsoft.com/office/drawing/2014/main" val="832932741"/>
                  </a:ext>
                </a:extLst>
              </a:tr>
            </a:tbl>
          </a:graphicData>
        </a:graphic>
      </p:graphicFrame>
      <p:pic>
        <p:nvPicPr>
          <p:cNvPr id="6" name="Picture 5">
            <a:extLst>
              <a:ext uri="{FF2B5EF4-FFF2-40B4-BE49-F238E27FC236}">
                <a16:creationId xmlns:a16="http://schemas.microsoft.com/office/drawing/2014/main" id="{4771120C-3CB0-8B45-9E44-11BF48151E71}"/>
              </a:ext>
            </a:extLst>
          </p:cNvPr>
          <p:cNvPicPr>
            <a:picLocks/>
          </p:cNvPicPr>
          <p:nvPr/>
        </p:nvPicPr>
        <p:blipFill>
          <a:blip r:embed="rId3"/>
          <a:stretch>
            <a:fillRect/>
          </a:stretch>
        </p:blipFill>
        <p:spPr>
          <a:xfrm>
            <a:off x="4615147" y="1313450"/>
            <a:ext cx="443869" cy="443869"/>
          </a:xfrm>
          <a:prstGeom prst="rect">
            <a:avLst/>
          </a:prstGeom>
        </p:spPr>
      </p:pic>
      <p:pic>
        <p:nvPicPr>
          <p:cNvPr id="7" name="Picture 6">
            <a:extLst>
              <a:ext uri="{FF2B5EF4-FFF2-40B4-BE49-F238E27FC236}">
                <a16:creationId xmlns:a16="http://schemas.microsoft.com/office/drawing/2014/main" id="{986D0DB7-BDEE-CA4B-8AD3-6BC9CF6B2499}"/>
              </a:ext>
            </a:extLst>
          </p:cNvPr>
          <p:cNvPicPr>
            <a:picLocks noChangeAspect="1"/>
          </p:cNvPicPr>
          <p:nvPr/>
        </p:nvPicPr>
        <p:blipFill rotWithShape="1">
          <a:blip r:embed="rId4"/>
          <a:srcRect l="19479" r="18907" b="30037"/>
          <a:stretch/>
        </p:blipFill>
        <p:spPr>
          <a:xfrm>
            <a:off x="765314" y="1313450"/>
            <a:ext cx="457199" cy="443868"/>
          </a:xfrm>
          <a:prstGeom prst="rect">
            <a:avLst/>
          </a:prstGeom>
        </p:spPr>
      </p:pic>
    </p:spTree>
    <p:extLst>
      <p:ext uri="{BB962C8B-B14F-4D97-AF65-F5344CB8AC3E}">
        <p14:creationId xmlns:p14="http://schemas.microsoft.com/office/powerpoint/2010/main" val="17377029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6511-3391-0C4B-A35C-D6D12465FA78}"/>
              </a:ext>
            </a:extLst>
          </p:cNvPr>
          <p:cNvSpPr>
            <a:spLocks noGrp="1"/>
          </p:cNvSpPr>
          <p:nvPr>
            <p:ph type="title"/>
          </p:nvPr>
        </p:nvSpPr>
        <p:spPr/>
        <p:txBody>
          <a:bodyPr>
            <a:normAutofit fontScale="90000"/>
          </a:bodyPr>
          <a:lstStyle/>
          <a:p>
            <a:r>
              <a:rPr lang="en-US" dirty="0"/>
              <a:t>Discovery Service Provider Interface (SPI)</a:t>
            </a:r>
          </a:p>
        </p:txBody>
      </p:sp>
      <p:sp>
        <p:nvSpPr>
          <p:cNvPr id="3" name="Text Placeholder 2">
            <a:extLst>
              <a:ext uri="{FF2B5EF4-FFF2-40B4-BE49-F238E27FC236}">
                <a16:creationId xmlns:a16="http://schemas.microsoft.com/office/drawing/2014/main" id="{317B5E99-7AB1-CB4C-AB10-DB9DB2FB1D15}"/>
              </a:ext>
            </a:extLst>
          </p:cNvPr>
          <p:cNvSpPr>
            <a:spLocks noGrp="1"/>
          </p:cNvSpPr>
          <p:nvPr>
            <p:ph type="body" sz="quarter" idx="10"/>
          </p:nvPr>
        </p:nvSpPr>
        <p:spPr/>
        <p:txBody>
          <a:bodyPr/>
          <a:lstStyle/>
          <a:p>
            <a:pPr fontAlgn="base"/>
            <a:r>
              <a:rPr lang="en-US" dirty="0"/>
              <a:t>Develop your own discovery plug-in</a:t>
            </a:r>
          </a:p>
          <a:p>
            <a:pPr lvl="1" fontAlgn="base"/>
            <a:r>
              <a:rPr lang="en-US" dirty="0"/>
              <a:t>Fully documented in IMDG Reference Manual</a:t>
            </a:r>
          </a:p>
          <a:p>
            <a:pPr lvl="1" fontAlgn="base"/>
            <a:r>
              <a:rPr lang="en-US" dirty="0"/>
              <a:t>Example using lookup in /</a:t>
            </a:r>
            <a:r>
              <a:rPr lang="en-US" dirty="0" err="1"/>
              <a:t>etc</a:t>
            </a:r>
            <a:r>
              <a:rPr lang="en-US" dirty="0"/>
              <a:t>/hosts on </a:t>
            </a:r>
            <a:r>
              <a:rPr lang="en-US" dirty="0" err="1"/>
              <a:t>Github</a:t>
            </a:r>
            <a:r>
              <a:rPr lang="en-US" dirty="0"/>
              <a:t> under </a:t>
            </a:r>
            <a:r>
              <a:rPr lang="en-US" dirty="0" err="1"/>
              <a:t>Hazelcast</a:t>
            </a:r>
            <a:r>
              <a:rPr lang="en-US" dirty="0"/>
              <a:t> Code Samples</a:t>
            </a:r>
          </a:p>
          <a:p>
            <a:endParaRPr lang="en-US" dirty="0"/>
          </a:p>
        </p:txBody>
      </p:sp>
      <p:sp>
        <p:nvSpPr>
          <p:cNvPr id="4" name="Footer Placeholder 3">
            <a:extLst>
              <a:ext uri="{FF2B5EF4-FFF2-40B4-BE49-F238E27FC236}">
                <a16:creationId xmlns:a16="http://schemas.microsoft.com/office/drawing/2014/main" id="{5F03E442-9E82-8347-8E11-252A684D6899}"/>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1928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Detailed Agenda – Day 3 (Continued)</a:t>
            </a:r>
          </a:p>
        </p:txBody>
      </p:sp>
      <p:sp>
        <p:nvSpPr>
          <p:cNvPr id="121" name="Google Shape;121;p21"/>
          <p:cNvSpPr txBox="1">
            <a:spLocks noGrp="1"/>
          </p:cNvSpPr>
          <p:nvPr>
            <p:ph type="body" sz="quarter" idx="10"/>
          </p:nvPr>
        </p:nvSpPr>
        <p:spPr>
          <a:xfrm>
            <a:off x="518425" y="969712"/>
            <a:ext cx="8096400" cy="3524036"/>
          </a:xfrm>
        </p:spPr>
        <p:txBody>
          <a:bodyPr/>
          <a:lstStyle/>
          <a:p>
            <a:pPr marL="95250" lvl="0" indent="0">
              <a:buNone/>
            </a:pPr>
            <a:endParaRPr lang="en-US" sz="1400" dirty="0"/>
          </a:p>
          <a:p>
            <a:pPr marL="95250" lvl="0" indent="0">
              <a:buNone/>
            </a:pPr>
            <a:endParaRPr lang="en-US" sz="1400" dirty="0"/>
          </a:p>
          <a:p>
            <a:pPr marL="95250" lvl="0" indent="0">
              <a:buNone/>
            </a:pPr>
            <a:endParaRPr lang="en-US" sz="1400" dirty="0"/>
          </a:p>
        </p:txBody>
      </p:sp>
      <p:graphicFrame>
        <p:nvGraphicFramePr>
          <p:cNvPr id="2" name="Table 1">
            <a:extLst>
              <a:ext uri="{FF2B5EF4-FFF2-40B4-BE49-F238E27FC236}">
                <a16:creationId xmlns:a16="http://schemas.microsoft.com/office/drawing/2014/main" id="{A901D3DA-A356-6C49-876A-0C72F4097B73}"/>
              </a:ext>
            </a:extLst>
          </p:cNvPr>
          <p:cNvGraphicFramePr>
            <a:graphicFrameLocks noGrp="1"/>
          </p:cNvGraphicFramePr>
          <p:nvPr>
            <p:extLst>
              <p:ext uri="{D42A27DB-BD31-4B8C-83A1-F6EECF244321}">
                <p14:modId xmlns:p14="http://schemas.microsoft.com/office/powerpoint/2010/main" val="651656853"/>
              </p:ext>
            </p:extLst>
          </p:nvPr>
        </p:nvGraphicFramePr>
        <p:xfrm>
          <a:off x="518425" y="969712"/>
          <a:ext cx="8096399" cy="3076161"/>
        </p:xfrm>
        <a:graphic>
          <a:graphicData uri="http://schemas.openxmlformats.org/drawingml/2006/table">
            <a:tbl>
              <a:tblPr firstRow="1" bandRow="1">
                <a:tableStyleId>{5C22544A-7EE6-4342-B048-85BDC9FD1C3A}</a:tableStyleId>
              </a:tblPr>
              <a:tblGrid>
                <a:gridCol w="5400861">
                  <a:extLst>
                    <a:ext uri="{9D8B030D-6E8A-4147-A177-3AD203B41FA5}">
                      <a16:colId xmlns:a16="http://schemas.microsoft.com/office/drawing/2014/main" val="3250079560"/>
                    </a:ext>
                  </a:extLst>
                </a:gridCol>
                <a:gridCol w="1347769">
                  <a:extLst>
                    <a:ext uri="{9D8B030D-6E8A-4147-A177-3AD203B41FA5}">
                      <a16:colId xmlns:a16="http://schemas.microsoft.com/office/drawing/2014/main" val="1441134292"/>
                    </a:ext>
                  </a:extLst>
                </a:gridCol>
                <a:gridCol w="1347769">
                  <a:extLst>
                    <a:ext uri="{9D8B030D-6E8A-4147-A177-3AD203B41FA5}">
                      <a16:colId xmlns:a16="http://schemas.microsoft.com/office/drawing/2014/main" val="206264429"/>
                    </a:ext>
                  </a:extLst>
                </a:gridCol>
              </a:tblGrid>
              <a:tr h="327111">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Stream Processing Comprehensive Lab</a:t>
                      </a:r>
                    </a:p>
                    <a:p>
                      <a:r>
                        <a:rPr lang="en-US" sz="1200" dirty="0"/>
                        <a:t>(Continued)</a:t>
                      </a:r>
                    </a:p>
                  </a:txBody>
                  <a:tcPr/>
                </a:tc>
                <a:tc hMerge="1">
                  <a:txBody>
                    <a:bodyPr/>
                    <a:lstStyle/>
                    <a:p>
                      <a:endParaRPr lang="en-US" dirty="0"/>
                    </a:p>
                  </a:txBody>
                  <a:tcPr/>
                </a:tc>
                <a:tc>
                  <a:txBody>
                    <a:bodyPr/>
                    <a:lstStyle/>
                    <a:p>
                      <a:r>
                        <a:rPr lang="en-US" sz="1200" dirty="0"/>
                        <a:t>Starts At</a:t>
                      </a:r>
                    </a:p>
                  </a:txBody>
                  <a:tcPr/>
                </a:tc>
                <a:extLst>
                  <a:ext uri="{0D108BD9-81ED-4DB2-BD59-A6C34878D82A}">
                    <a16:rowId xmlns:a16="http://schemas.microsoft.com/office/drawing/2014/main" val="3476256911"/>
                  </a:ext>
                </a:extLst>
              </a:tr>
              <a:tr h="327111">
                <a:tc>
                  <a:txBody>
                    <a:bodyPr/>
                    <a:lstStyle/>
                    <a:p>
                      <a:r>
                        <a:rPr lang="en-US" sz="1200" dirty="0"/>
                        <a:t>Executor Framework for Recurrent Tasks</a:t>
                      </a:r>
                    </a:p>
                  </a:txBody>
                  <a:tcPr anchor="ctr"/>
                </a:tc>
                <a:tc>
                  <a:txBody>
                    <a:bodyPr/>
                    <a:lstStyle/>
                    <a:p>
                      <a:pPr algn="l"/>
                      <a:r>
                        <a:rPr lang="en-US" sz="1200" noProof="0" dirty="0"/>
                        <a:t>15 minutes</a:t>
                      </a:r>
                    </a:p>
                  </a:txBody>
                  <a:tcPr anchor="ctr"/>
                </a:tc>
                <a:tc>
                  <a:txBody>
                    <a:bodyPr/>
                    <a:lstStyle/>
                    <a:p>
                      <a:pPr algn="l"/>
                      <a:r>
                        <a:rPr lang="en-US" sz="1200" dirty="0"/>
                        <a:t>    1:30 PM</a:t>
                      </a:r>
                    </a:p>
                  </a:txBody>
                  <a:tcPr anchor="ctr"/>
                </a:tc>
                <a:extLst>
                  <a:ext uri="{0D108BD9-81ED-4DB2-BD59-A6C34878D82A}">
                    <a16:rowId xmlns:a16="http://schemas.microsoft.com/office/drawing/2014/main" val="3527370727"/>
                  </a:ext>
                </a:extLst>
              </a:tr>
              <a:tr h="327111">
                <a:tc>
                  <a:txBody>
                    <a:bodyPr/>
                    <a:lstStyle/>
                    <a:p>
                      <a:r>
                        <a:rPr lang="en-US" sz="1200" dirty="0"/>
                        <a:t>Lab: Geofencing</a:t>
                      </a:r>
                    </a:p>
                  </a:txBody>
                  <a:tcPr anchor="ctr"/>
                </a:tc>
                <a:tc>
                  <a:txBody>
                    <a:bodyPr/>
                    <a:lstStyle/>
                    <a:p>
                      <a:pPr algn="l"/>
                      <a:r>
                        <a:rPr lang="en-US" sz="1200" noProof="0" dirty="0"/>
                        <a:t>60 minutes</a:t>
                      </a:r>
                    </a:p>
                  </a:txBody>
                  <a:tcPr anchor="ctr"/>
                </a:tc>
                <a:tc>
                  <a:txBody>
                    <a:bodyPr/>
                    <a:lstStyle/>
                    <a:p>
                      <a:pPr algn="l"/>
                      <a:endParaRPr lang="en-US" sz="1200" dirty="0"/>
                    </a:p>
                  </a:txBody>
                  <a:tcPr anchor="ctr"/>
                </a:tc>
                <a:extLst>
                  <a:ext uri="{0D108BD9-81ED-4DB2-BD59-A6C34878D82A}">
                    <a16:rowId xmlns:a16="http://schemas.microsoft.com/office/drawing/2014/main" val="3197829683"/>
                  </a:ext>
                </a:extLst>
              </a:tr>
              <a:tr h="327111">
                <a:tc>
                  <a:txBody>
                    <a:bodyPr/>
                    <a:lstStyle/>
                    <a:p>
                      <a:r>
                        <a:rPr lang="en-US" sz="1200" dirty="0"/>
                        <a:t>Afternoon Break</a:t>
                      </a:r>
                    </a:p>
                  </a:txBody>
                  <a:tcPr anchor="ctr"/>
                </a:tc>
                <a:tc>
                  <a:txBody>
                    <a:bodyPr/>
                    <a:lstStyle/>
                    <a:p>
                      <a:r>
                        <a:rPr lang="en-US" sz="1200" dirty="0"/>
                        <a:t>15 minutes</a:t>
                      </a:r>
                    </a:p>
                  </a:txBody>
                  <a:tcPr anchor="ctr"/>
                </a:tc>
                <a:tc>
                  <a:txBody>
                    <a:bodyPr/>
                    <a:lstStyle/>
                    <a:p>
                      <a:r>
                        <a:rPr lang="en-US" sz="1200" dirty="0"/>
                        <a:t>   2:45 PM</a:t>
                      </a:r>
                    </a:p>
                  </a:txBody>
                  <a:tcPr anchor="ctr"/>
                </a:tc>
                <a:extLst>
                  <a:ext uri="{0D108BD9-81ED-4DB2-BD59-A6C34878D82A}">
                    <a16:rowId xmlns:a16="http://schemas.microsoft.com/office/drawing/2014/main" val="230361236"/>
                  </a:ext>
                </a:extLst>
              </a:tr>
              <a:tr h="327111">
                <a:tc>
                  <a:txBody>
                    <a:bodyPr/>
                    <a:lstStyle/>
                    <a:p>
                      <a:r>
                        <a:rPr lang="en-US" sz="1200" dirty="0"/>
                        <a:t>Lab: Mileage Limits</a:t>
                      </a:r>
                    </a:p>
                  </a:txBody>
                  <a:tcPr anchor="ctr"/>
                </a:tc>
                <a:tc>
                  <a:txBody>
                    <a:bodyPr/>
                    <a:lstStyle/>
                    <a:p>
                      <a:r>
                        <a:rPr lang="en-US" sz="1200" dirty="0"/>
                        <a:t>45 minutes</a:t>
                      </a:r>
                    </a:p>
                  </a:txBody>
                  <a:tcPr anchor="ctr"/>
                </a:tc>
                <a:tc>
                  <a:txBody>
                    <a:bodyPr/>
                    <a:lstStyle/>
                    <a:p>
                      <a:endParaRPr lang="en-US" sz="1200" dirty="0"/>
                    </a:p>
                  </a:txBody>
                  <a:tcPr anchor="ctr"/>
                </a:tc>
                <a:extLst>
                  <a:ext uri="{0D108BD9-81ED-4DB2-BD59-A6C34878D82A}">
                    <a16:rowId xmlns:a16="http://schemas.microsoft.com/office/drawing/2014/main" val="3222308176"/>
                  </a:ext>
                </a:extLst>
              </a:tr>
              <a:tr h="327111">
                <a:tc>
                  <a:txBody>
                    <a:bodyPr/>
                    <a:lstStyle/>
                    <a:p>
                      <a:r>
                        <a:rPr lang="en-US" sz="1200" dirty="0"/>
                        <a:t>Jet Batch Processing </a:t>
                      </a:r>
                    </a:p>
                  </a:txBody>
                  <a:tcPr anchor="ctr"/>
                </a:tc>
                <a:tc>
                  <a:txBody>
                    <a:bodyPr/>
                    <a:lstStyle/>
                    <a:p>
                      <a:r>
                        <a:rPr lang="en-US" sz="1200" dirty="0"/>
                        <a:t>15 minutes</a:t>
                      </a:r>
                    </a:p>
                  </a:txBody>
                  <a:tcPr anchor="ctr"/>
                </a:tc>
                <a:tc>
                  <a:txBody>
                    <a:bodyPr/>
                    <a:lstStyle/>
                    <a:p>
                      <a:endParaRPr lang="en-US" sz="1200" dirty="0"/>
                    </a:p>
                  </a:txBody>
                  <a:tcPr anchor="ctr"/>
                </a:tc>
                <a:extLst>
                  <a:ext uri="{0D108BD9-81ED-4DB2-BD59-A6C34878D82A}">
                    <a16:rowId xmlns:a16="http://schemas.microsoft.com/office/drawing/2014/main" val="2080803157"/>
                  </a:ext>
                </a:extLst>
              </a:tr>
              <a:tr h="327111">
                <a:tc>
                  <a:txBody>
                    <a:bodyPr/>
                    <a:lstStyle/>
                    <a:p>
                      <a:r>
                        <a:rPr lang="en-US" sz="1200" dirty="0"/>
                        <a:t>Lab: Daily Reports</a:t>
                      </a:r>
                    </a:p>
                  </a:txBody>
                  <a:tcPr anchor="ctr"/>
                </a:tc>
                <a:tc>
                  <a:txBody>
                    <a:bodyPr/>
                    <a:lstStyle/>
                    <a:p>
                      <a:r>
                        <a:rPr lang="en-US" sz="1200" dirty="0"/>
                        <a:t>30 minutes</a:t>
                      </a:r>
                    </a:p>
                  </a:txBody>
                  <a:tcPr anchor="ctr"/>
                </a:tc>
                <a:tc>
                  <a:txBody>
                    <a:bodyPr/>
                    <a:lstStyle/>
                    <a:p>
                      <a:endParaRPr lang="en-US" sz="1200" dirty="0"/>
                    </a:p>
                  </a:txBody>
                  <a:tcPr anchor="ctr"/>
                </a:tc>
                <a:extLst>
                  <a:ext uri="{0D108BD9-81ED-4DB2-BD59-A6C34878D82A}">
                    <a16:rowId xmlns:a16="http://schemas.microsoft.com/office/drawing/2014/main" val="3892026965"/>
                  </a:ext>
                </a:extLst>
              </a:tr>
              <a:tr h="327111">
                <a:tc>
                  <a:txBody>
                    <a:bodyPr/>
                    <a:lstStyle/>
                    <a:p>
                      <a:r>
                        <a:rPr lang="en-US" sz="1200" noProof="0" dirty="0"/>
                        <a:t>Wrap Up, Q and A, Next Steps</a:t>
                      </a:r>
                    </a:p>
                  </a:txBody>
                  <a:tcPr anchor="ctr"/>
                </a:tc>
                <a:tc>
                  <a:txBody>
                    <a:bodyPr/>
                    <a:lstStyle/>
                    <a:p>
                      <a:r>
                        <a:rPr lang="en-US" sz="1200" dirty="0"/>
                        <a:t>30 minutes</a:t>
                      </a:r>
                    </a:p>
                  </a:txBody>
                  <a:tcPr anchor="ctr"/>
                </a:tc>
                <a:tc>
                  <a:txBody>
                    <a:bodyPr/>
                    <a:lstStyle/>
                    <a:p>
                      <a:endParaRPr lang="en-US" sz="1200" dirty="0"/>
                    </a:p>
                  </a:txBody>
                  <a:tcPr anchor="ctr"/>
                </a:tc>
                <a:extLst>
                  <a:ext uri="{0D108BD9-81ED-4DB2-BD59-A6C34878D82A}">
                    <a16:rowId xmlns:a16="http://schemas.microsoft.com/office/drawing/2014/main" val="2947478066"/>
                  </a:ext>
                </a:extLst>
              </a:tr>
              <a:tr h="329184">
                <a:tc>
                  <a:txBody>
                    <a:bodyPr/>
                    <a:lstStyle/>
                    <a:p>
                      <a:r>
                        <a:rPr lang="en-US" sz="1200" dirty="0"/>
                        <a:t>End of Day 3</a:t>
                      </a:r>
                    </a:p>
                  </a:txBody>
                  <a:tcPr anchor="ctr"/>
                </a:tc>
                <a:tc>
                  <a:txBody>
                    <a:bodyPr/>
                    <a:lstStyle/>
                    <a:p>
                      <a:endParaRPr lang="en-US" sz="1200" dirty="0"/>
                    </a:p>
                  </a:txBody>
                  <a:tcPr anchor="ctr"/>
                </a:tc>
                <a:tc>
                  <a:txBody>
                    <a:bodyPr/>
                    <a:lstStyle/>
                    <a:p>
                      <a:r>
                        <a:rPr lang="en-US" sz="1200" dirty="0"/>
                        <a:t>  5:00 PM</a:t>
                      </a:r>
                    </a:p>
                  </a:txBody>
                  <a:tcPr anchor="ctr"/>
                </a:tc>
                <a:extLst>
                  <a:ext uri="{0D108BD9-81ED-4DB2-BD59-A6C34878D82A}">
                    <a16:rowId xmlns:a16="http://schemas.microsoft.com/office/drawing/2014/main" val="3582286820"/>
                  </a:ext>
                </a:extLst>
              </a:tr>
            </a:tbl>
          </a:graphicData>
        </a:graphic>
      </p:graphicFrame>
    </p:spTree>
    <p:extLst>
      <p:ext uri="{BB962C8B-B14F-4D97-AF65-F5344CB8AC3E}">
        <p14:creationId xmlns:p14="http://schemas.microsoft.com/office/powerpoint/2010/main" val="16847534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CA627E7A-74F1-DE40-B235-C5891D1C1C97}"/>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84437CA7-7400-9242-AE52-403FA132BC20}"/>
              </a:ext>
            </a:extLst>
          </p:cNvPr>
          <p:cNvSpPr>
            <a:spLocks noGrp="1"/>
          </p:cNvSpPr>
          <p:nvPr>
            <p:ph type="ctrTitle"/>
          </p:nvPr>
        </p:nvSpPr>
        <p:spPr/>
        <p:txBody>
          <a:bodyPr/>
          <a:lstStyle/>
          <a:p>
            <a:r>
              <a:rPr lang="en-US" dirty="0"/>
              <a:t>Partitioning</a:t>
            </a:r>
          </a:p>
        </p:txBody>
      </p:sp>
      <p:sp>
        <p:nvSpPr>
          <p:cNvPr id="4" name="Footer Placeholder 3">
            <a:extLst>
              <a:ext uri="{FF2B5EF4-FFF2-40B4-BE49-F238E27FC236}">
                <a16:creationId xmlns:a16="http://schemas.microsoft.com/office/drawing/2014/main" id="{5B95C516-3DF1-FD46-BD6D-536F3BA4E4A3}"/>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8536916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body" idx="1"/>
          </p:nvPr>
        </p:nvSpPr>
        <p:spPr>
          <a:xfrm>
            <a:off x="529164" y="1034278"/>
            <a:ext cx="8096400" cy="3194700"/>
          </a:xfrm>
          <a:prstGeom prst="rect">
            <a:avLst/>
          </a:prstGeom>
        </p:spPr>
        <p:txBody>
          <a:bodyPr spcFirstLastPara="1" wrap="square" lIns="68575" tIns="34275" rIns="68575" bIns="34275" anchor="t" anchorCtr="0">
            <a:noAutofit/>
          </a:bodyPr>
          <a:lstStyle/>
          <a:p>
            <a:pPr marL="0" lvl="0" indent="0" algn="l" rtl="0">
              <a:spcBef>
                <a:spcPts val="0"/>
              </a:spcBef>
              <a:spcAft>
                <a:spcPts val="1000"/>
              </a:spcAft>
              <a:buNone/>
            </a:pPr>
            <a:r>
              <a:rPr lang="en" b="0" dirty="0"/>
              <a:t>A “chunk” of memory that holds data</a:t>
            </a:r>
            <a:endParaRPr b="0" dirty="0"/>
          </a:p>
        </p:txBody>
      </p:sp>
      <p:sp>
        <p:nvSpPr>
          <p:cNvPr id="116" name="Google Shape;116;p20"/>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What is a Partition?</a:t>
            </a:r>
            <a:endParaRPr/>
          </a:p>
        </p:txBody>
      </p:sp>
      <p:sp>
        <p:nvSpPr>
          <p:cNvPr id="117" name="Google Shape;117;p20"/>
          <p:cNvSpPr/>
          <p:nvPr/>
        </p:nvSpPr>
        <p:spPr>
          <a:xfrm>
            <a:off x="872333" y="1720200"/>
            <a:ext cx="1174500" cy="729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Ubuntu" panose="020B0504030602030204" pitchFamily="34" charset="0"/>
                <a:ea typeface="Montserrat"/>
                <a:cs typeface="Montserrat"/>
                <a:sym typeface="Montserrat"/>
              </a:rPr>
              <a:t>P1</a:t>
            </a:r>
            <a:endParaRPr dirty="0">
              <a:solidFill>
                <a:schemeClr val="lt1"/>
              </a:solidFill>
              <a:latin typeface="Ubuntu" panose="020B0504030602030204" pitchFamily="34" charset="0"/>
              <a:ea typeface="Montserrat"/>
              <a:cs typeface="Montserrat"/>
              <a:sym typeface="Montserrat"/>
            </a:endParaRPr>
          </a:p>
        </p:txBody>
      </p:sp>
      <p:sp>
        <p:nvSpPr>
          <p:cNvPr id="118" name="Google Shape;118;p20"/>
          <p:cNvSpPr/>
          <p:nvPr/>
        </p:nvSpPr>
        <p:spPr>
          <a:xfrm>
            <a:off x="2033483" y="1720200"/>
            <a:ext cx="1174500" cy="729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Ubuntu" panose="020B0504030602030204" pitchFamily="34" charset="0"/>
                <a:ea typeface="Montserrat"/>
                <a:cs typeface="Montserrat"/>
                <a:sym typeface="Montserrat"/>
              </a:rPr>
              <a:t>P2</a:t>
            </a:r>
            <a:endParaRPr dirty="0">
              <a:solidFill>
                <a:schemeClr val="lt1"/>
              </a:solidFill>
              <a:latin typeface="Ubuntu" panose="020B0504030602030204" pitchFamily="34" charset="0"/>
              <a:ea typeface="Montserrat"/>
              <a:cs typeface="Montserrat"/>
              <a:sym typeface="Montserrat"/>
            </a:endParaRPr>
          </a:p>
        </p:txBody>
      </p:sp>
      <p:sp>
        <p:nvSpPr>
          <p:cNvPr id="119" name="Google Shape;119;p20"/>
          <p:cNvSpPr/>
          <p:nvPr/>
        </p:nvSpPr>
        <p:spPr>
          <a:xfrm>
            <a:off x="3194633" y="1720200"/>
            <a:ext cx="1174500" cy="729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Ubuntu" panose="020B0504030602030204" pitchFamily="34" charset="0"/>
                <a:ea typeface="Montserrat"/>
                <a:cs typeface="Montserrat"/>
                <a:sym typeface="Montserrat"/>
              </a:rPr>
              <a:t>P3</a:t>
            </a:r>
            <a:endParaRPr dirty="0">
              <a:solidFill>
                <a:schemeClr val="lt1"/>
              </a:solidFill>
              <a:latin typeface="Ubuntu" panose="020B0504030602030204" pitchFamily="34" charset="0"/>
              <a:ea typeface="Montserrat"/>
              <a:cs typeface="Montserrat"/>
              <a:sym typeface="Montserrat"/>
            </a:endParaRPr>
          </a:p>
        </p:txBody>
      </p:sp>
      <p:sp>
        <p:nvSpPr>
          <p:cNvPr id="120" name="Google Shape;120;p20"/>
          <p:cNvSpPr/>
          <p:nvPr/>
        </p:nvSpPr>
        <p:spPr>
          <a:xfrm>
            <a:off x="4355783" y="1720200"/>
            <a:ext cx="1174500" cy="729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Ubuntu" panose="020B0504030602030204" pitchFamily="34" charset="0"/>
                <a:ea typeface="Montserrat"/>
                <a:cs typeface="Montserrat"/>
                <a:sym typeface="Montserrat"/>
              </a:rPr>
              <a:t>P4</a:t>
            </a:r>
            <a:endParaRPr dirty="0">
              <a:solidFill>
                <a:schemeClr val="lt1"/>
              </a:solidFill>
              <a:latin typeface="Ubuntu" panose="020B0504030602030204" pitchFamily="34" charset="0"/>
              <a:ea typeface="Montserrat"/>
              <a:cs typeface="Montserrat"/>
              <a:sym typeface="Montserrat"/>
            </a:endParaRPr>
          </a:p>
        </p:txBody>
      </p:sp>
      <p:sp>
        <p:nvSpPr>
          <p:cNvPr id="121" name="Google Shape;121;p20"/>
          <p:cNvSpPr/>
          <p:nvPr/>
        </p:nvSpPr>
        <p:spPr>
          <a:xfrm>
            <a:off x="5516933" y="1720200"/>
            <a:ext cx="1174500" cy="729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Ubuntu" panose="020B0504030602030204" pitchFamily="34" charset="0"/>
                <a:ea typeface="Montserrat"/>
                <a:cs typeface="Montserrat"/>
                <a:sym typeface="Montserrat"/>
              </a:rPr>
              <a:t>...</a:t>
            </a:r>
            <a:endParaRPr dirty="0">
              <a:solidFill>
                <a:schemeClr val="lt1"/>
              </a:solidFill>
              <a:latin typeface="Ubuntu" panose="020B0504030602030204" pitchFamily="34" charset="0"/>
              <a:ea typeface="Montserrat"/>
              <a:cs typeface="Montserrat"/>
              <a:sym typeface="Montserrat"/>
            </a:endParaRPr>
          </a:p>
        </p:txBody>
      </p:sp>
      <p:sp>
        <p:nvSpPr>
          <p:cNvPr id="122" name="Google Shape;122;p20"/>
          <p:cNvSpPr/>
          <p:nvPr/>
        </p:nvSpPr>
        <p:spPr>
          <a:xfrm>
            <a:off x="6678083" y="1720200"/>
            <a:ext cx="1174500" cy="729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solidFill>
                  <a:schemeClr val="lt1"/>
                </a:solidFill>
                <a:latin typeface="Ubuntu" panose="020B0504030602030204" pitchFamily="34" charset="0"/>
                <a:ea typeface="Montserrat"/>
                <a:cs typeface="Montserrat"/>
                <a:sym typeface="Montserrat"/>
              </a:rPr>
              <a:t>Pnnn</a:t>
            </a:r>
            <a:endParaRPr dirty="0">
              <a:solidFill>
                <a:schemeClr val="lt1"/>
              </a:solidFill>
              <a:latin typeface="Ubuntu" panose="020B0504030602030204" pitchFamily="34" charset="0"/>
              <a:ea typeface="Montserrat"/>
              <a:cs typeface="Montserrat"/>
              <a:sym typeface="Montserrat"/>
            </a:endParaRPr>
          </a:p>
        </p:txBody>
      </p:sp>
      <p:sp>
        <p:nvSpPr>
          <p:cNvPr id="127" name="Google Shape;127;p20"/>
          <p:cNvSpPr/>
          <p:nvPr/>
        </p:nvSpPr>
        <p:spPr>
          <a:xfrm>
            <a:off x="2033483" y="3065650"/>
            <a:ext cx="4950900" cy="729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Ubuntu" panose="020B0504030602030204" pitchFamily="34" charset="0"/>
              </a:rPr>
              <a:t>Your Data</a:t>
            </a:r>
            <a:endParaRPr dirty="0">
              <a:solidFill>
                <a:schemeClr val="lt1"/>
              </a:solidFill>
              <a:latin typeface="Ubuntu" panose="020B0504030602030204" pitchFamily="34" charset="0"/>
            </a:endParaRPr>
          </a:p>
        </p:txBody>
      </p:sp>
      <p:sp>
        <p:nvSpPr>
          <p:cNvPr id="128" name="Google Shape;128;p20"/>
          <p:cNvSpPr/>
          <p:nvPr/>
        </p:nvSpPr>
        <p:spPr>
          <a:xfrm>
            <a:off x="2035883" y="3065650"/>
            <a:ext cx="1237800" cy="729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129" name="Google Shape;129;p20"/>
          <p:cNvSpPr/>
          <p:nvPr/>
        </p:nvSpPr>
        <p:spPr>
          <a:xfrm>
            <a:off x="3273600" y="3065650"/>
            <a:ext cx="1237800" cy="729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130" name="Google Shape;130;p20"/>
          <p:cNvSpPr/>
          <p:nvPr/>
        </p:nvSpPr>
        <p:spPr>
          <a:xfrm>
            <a:off x="4511343" y="3065650"/>
            <a:ext cx="1237800" cy="729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131" name="Google Shape;131;p20"/>
          <p:cNvSpPr/>
          <p:nvPr/>
        </p:nvSpPr>
        <p:spPr>
          <a:xfrm>
            <a:off x="5749059" y="3065650"/>
            <a:ext cx="1237800" cy="729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cxnSp>
        <p:nvCxnSpPr>
          <p:cNvPr id="132" name="Google Shape;132;p20"/>
          <p:cNvCxnSpPr>
            <a:stCxn id="128" idx="0"/>
            <a:endCxn id="117" idx="2"/>
          </p:cNvCxnSpPr>
          <p:nvPr/>
        </p:nvCxnSpPr>
        <p:spPr>
          <a:xfrm rot="10800000">
            <a:off x="1459583" y="2449150"/>
            <a:ext cx="1195200" cy="616500"/>
          </a:xfrm>
          <a:prstGeom prst="straightConnector1">
            <a:avLst/>
          </a:prstGeom>
          <a:noFill/>
          <a:ln w="28575" cap="flat" cmpd="sng">
            <a:solidFill>
              <a:schemeClr val="dk2"/>
            </a:solidFill>
            <a:prstDash val="solid"/>
            <a:round/>
            <a:headEnd type="none" w="med" len="med"/>
            <a:tailEnd type="triangle" w="med" len="med"/>
          </a:ln>
        </p:spPr>
      </p:cxnSp>
      <p:cxnSp>
        <p:nvCxnSpPr>
          <p:cNvPr id="133" name="Google Shape;133;p20"/>
          <p:cNvCxnSpPr>
            <a:stCxn id="129" idx="0"/>
            <a:endCxn id="118" idx="2"/>
          </p:cNvCxnSpPr>
          <p:nvPr/>
        </p:nvCxnSpPr>
        <p:spPr>
          <a:xfrm rot="10800000">
            <a:off x="2620800" y="2449150"/>
            <a:ext cx="1271700" cy="616500"/>
          </a:xfrm>
          <a:prstGeom prst="straightConnector1">
            <a:avLst/>
          </a:prstGeom>
          <a:noFill/>
          <a:ln w="28575" cap="flat" cmpd="sng">
            <a:solidFill>
              <a:schemeClr val="dk2"/>
            </a:solidFill>
            <a:prstDash val="solid"/>
            <a:round/>
            <a:headEnd type="none" w="med" len="med"/>
            <a:tailEnd type="triangle" w="med" len="med"/>
          </a:ln>
        </p:spPr>
      </p:cxnSp>
      <p:cxnSp>
        <p:nvCxnSpPr>
          <p:cNvPr id="134" name="Google Shape;134;p20"/>
          <p:cNvCxnSpPr>
            <a:stCxn id="130" idx="0"/>
            <a:endCxn id="120" idx="2"/>
          </p:cNvCxnSpPr>
          <p:nvPr/>
        </p:nvCxnSpPr>
        <p:spPr>
          <a:xfrm rot="10800000">
            <a:off x="4943043" y="2449150"/>
            <a:ext cx="187200" cy="616500"/>
          </a:xfrm>
          <a:prstGeom prst="straightConnector1">
            <a:avLst/>
          </a:prstGeom>
          <a:noFill/>
          <a:ln w="28575" cap="flat" cmpd="sng">
            <a:solidFill>
              <a:schemeClr val="dk2"/>
            </a:solidFill>
            <a:prstDash val="solid"/>
            <a:round/>
            <a:headEnd type="none" w="med" len="med"/>
            <a:tailEnd type="triangle" w="med" len="med"/>
          </a:ln>
        </p:spPr>
      </p:cxnSp>
      <p:cxnSp>
        <p:nvCxnSpPr>
          <p:cNvPr id="135" name="Google Shape;135;p20"/>
          <p:cNvCxnSpPr>
            <a:stCxn id="131" idx="0"/>
            <a:endCxn id="121" idx="2"/>
          </p:cNvCxnSpPr>
          <p:nvPr/>
        </p:nvCxnSpPr>
        <p:spPr>
          <a:xfrm rot="10800000">
            <a:off x="6104259" y="2449150"/>
            <a:ext cx="263700" cy="616500"/>
          </a:xfrm>
          <a:prstGeom prst="straightConnector1">
            <a:avLst/>
          </a:prstGeom>
          <a:noFill/>
          <a:ln w="28575" cap="flat" cmpd="sng">
            <a:solidFill>
              <a:schemeClr val="dk2"/>
            </a:solidFill>
            <a:prstDash val="solid"/>
            <a:round/>
            <a:headEnd type="none" w="med" len="med"/>
            <a:tailEnd type="triangle" w="med" len="med"/>
          </a:ln>
        </p:spPr>
      </p:cxnSp>
      <p:sp>
        <p:nvSpPr>
          <p:cNvPr id="136" name="Google Shape;136;p20"/>
          <p:cNvSpPr txBox="1"/>
          <p:nvPr/>
        </p:nvSpPr>
        <p:spPr>
          <a:xfrm>
            <a:off x="2670176" y="4057345"/>
            <a:ext cx="5988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Courier" pitchFamily="2" charset="0"/>
                <a:ea typeface="Cousine"/>
                <a:cs typeface="Cousine"/>
                <a:sym typeface="Cousine"/>
              </a:rPr>
              <a:t>Partition number = (hash of key/name) MOD (partition count)</a:t>
            </a:r>
            <a:endParaRPr sz="1200" dirty="0">
              <a:latin typeface="Courier" pitchFamily="2" charset="0"/>
              <a:ea typeface="Cousine"/>
              <a:cs typeface="Cousine"/>
              <a:sym typeface="Cousine"/>
            </a:endParaRPr>
          </a:p>
        </p:txBody>
      </p:sp>
    </p:spTree>
    <p:extLst>
      <p:ext uri="{BB962C8B-B14F-4D97-AF65-F5344CB8AC3E}">
        <p14:creationId xmlns:p14="http://schemas.microsoft.com/office/powerpoint/2010/main" val="240534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600"/>
                                        <p:tgtEl>
                                          <p:spTgt spid="117"/>
                                        </p:tgtEl>
                                      </p:cBhvr>
                                    </p:animEffec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500"/>
                                        <p:tgtEl>
                                          <p:spTgt spid="118"/>
                                        </p:tgtEl>
                                      </p:cBhvr>
                                    </p:animEffect>
                                  </p:childTnLst>
                                </p:cTn>
                              </p:par>
                            </p:childTnLst>
                          </p:cTn>
                        </p:par>
                        <p:par>
                          <p:cTn id="12" fill="hold">
                            <p:stCondLst>
                              <p:cond delay="1100"/>
                            </p:stCondLst>
                            <p:childTnLst>
                              <p:par>
                                <p:cTn id="13" presetID="10" presetClass="entr" presetSubtype="0" fill="hold" nodeType="after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childTnLst>
                          </p:cTn>
                        </p:par>
                        <p:par>
                          <p:cTn id="16" fill="hold">
                            <p:stCondLst>
                              <p:cond delay="1600"/>
                            </p:stCondLst>
                            <p:childTnLst>
                              <p:par>
                                <p:cTn id="17" presetID="10" presetClass="entr" presetSubtype="0" fill="hold" nodeType="after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childTnLst>
                          </p:cTn>
                        </p:par>
                        <p:par>
                          <p:cTn id="20" fill="hold">
                            <p:stCondLst>
                              <p:cond delay="2100"/>
                            </p:stCondLst>
                            <p:childTnLst>
                              <p:par>
                                <p:cTn id="21" presetID="10" presetClass="entr" presetSubtype="0" fill="hold"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500"/>
                                        <p:tgtEl>
                                          <p:spTgt spid="121"/>
                                        </p:tgtEl>
                                      </p:cBhvr>
                                    </p:animEffect>
                                  </p:childTnLst>
                                </p:cTn>
                              </p:par>
                            </p:childTnLst>
                          </p:cTn>
                        </p:par>
                        <p:par>
                          <p:cTn id="24" fill="hold">
                            <p:stCondLst>
                              <p:cond delay="2600"/>
                            </p:stCondLst>
                            <p:childTnLst>
                              <p:par>
                                <p:cTn id="25" presetID="10" presetClass="entr" presetSubtype="0" fill="hold" nodeType="after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5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7"/>
                                        </p:tgtEl>
                                      </p:cBhvr>
                                    </p:animEffect>
                                    <p:set>
                                      <p:cBhvr>
                                        <p:cTn id="32" dur="1" fill="hold">
                                          <p:stCondLst>
                                            <p:cond delay="500"/>
                                          </p:stCondLst>
                                        </p:cTn>
                                        <p:tgtEl>
                                          <p:spTgt spid="127"/>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28"/>
                                        </p:tgtEl>
                                        <p:attrNameLst>
                                          <p:attrName>style.visibility</p:attrName>
                                        </p:attrNameLst>
                                      </p:cBhvr>
                                      <p:to>
                                        <p:strVal val="visible"/>
                                      </p:to>
                                    </p:set>
                                    <p:animEffect transition="in" filter="fade">
                                      <p:cBhvr>
                                        <p:cTn id="35" dur="500"/>
                                        <p:tgtEl>
                                          <p:spTgt spid="128"/>
                                        </p:tgtEl>
                                      </p:cBhvr>
                                    </p:animEffect>
                                  </p:childTnLst>
                                </p:cTn>
                              </p:par>
                              <p:par>
                                <p:cTn id="36" presetID="10" presetClass="entr" presetSubtype="0" fill="hold" nodeType="withEffect">
                                  <p:stCondLst>
                                    <p:cond delay="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500"/>
                                        <p:tgtEl>
                                          <p:spTgt spid="129"/>
                                        </p:tgtEl>
                                      </p:cBhvr>
                                    </p:animEffect>
                                  </p:childTnLst>
                                </p:cTn>
                              </p:par>
                              <p:par>
                                <p:cTn id="39" presetID="10" presetClass="entr" presetSubtype="0" fill="hold" nodeType="with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fade">
                                      <p:cBhvr>
                                        <p:cTn id="41" dur="500"/>
                                        <p:tgtEl>
                                          <p:spTgt spid="130"/>
                                        </p:tgtEl>
                                      </p:cBhvr>
                                    </p:animEffect>
                                  </p:childTnLst>
                                </p:cTn>
                              </p:par>
                              <p:par>
                                <p:cTn id="42" presetID="10" presetClass="entr" presetSubtype="0" fill="hold" nodeType="withEffect">
                                  <p:stCondLst>
                                    <p:cond delay="0"/>
                                  </p:stCondLst>
                                  <p:childTnLst>
                                    <p:set>
                                      <p:cBhvr>
                                        <p:cTn id="43" dur="1" fill="hold">
                                          <p:stCondLst>
                                            <p:cond delay="0"/>
                                          </p:stCondLst>
                                        </p:cTn>
                                        <p:tgtEl>
                                          <p:spTgt spid="131"/>
                                        </p:tgtEl>
                                        <p:attrNameLst>
                                          <p:attrName>style.visibility</p:attrName>
                                        </p:attrNameLst>
                                      </p:cBhvr>
                                      <p:to>
                                        <p:strVal val="visible"/>
                                      </p:to>
                                    </p:set>
                                    <p:animEffect transition="in" filter="fade">
                                      <p:cBhvr>
                                        <p:cTn id="44" dur="500"/>
                                        <p:tgtEl>
                                          <p:spTgt spid="131"/>
                                        </p:tgtEl>
                                      </p:cBhvr>
                                    </p:animEffect>
                                  </p:childTnLst>
                                </p:cTn>
                              </p:par>
                            </p:childTnLst>
                          </p:cTn>
                        </p:par>
                        <p:par>
                          <p:cTn id="45" fill="hold">
                            <p:stCondLst>
                              <p:cond delay="501"/>
                            </p:stCondLst>
                            <p:childTnLst>
                              <p:par>
                                <p:cTn id="46" presetID="10" presetClass="entr" presetSubtype="0" fill="hold"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1000"/>
                                        <p:tgtEl>
                                          <p:spTgt spid="133"/>
                                        </p:tgtEl>
                                      </p:cBhvr>
                                    </p:animEffect>
                                  </p:childTnLst>
                                </p:cTn>
                              </p:par>
                              <p:par>
                                <p:cTn id="49" presetID="10"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1000"/>
                                        <p:tgtEl>
                                          <p:spTgt spid="134"/>
                                        </p:tgtEl>
                                      </p:cBhvr>
                                    </p:animEffect>
                                  </p:childTnLst>
                                </p:cTn>
                              </p:par>
                              <p:par>
                                <p:cTn id="52" presetID="10" presetClass="entr" presetSubtype="0" fill="hold" nodeType="withEffect">
                                  <p:stCondLst>
                                    <p:cond delay="0"/>
                                  </p:stCondLst>
                                  <p:childTnLst>
                                    <p:set>
                                      <p:cBhvr>
                                        <p:cTn id="53" dur="1" fill="hold">
                                          <p:stCondLst>
                                            <p:cond delay="0"/>
                                          </p:stCondLst>
                                        </p:cTn>
                                        <p:tgtEl>
                                          <p:spTgt spid="135"/>
                                        </p:tgtEl>
                                        <p:attrNameLst>
                                          <p:attrName>style.visibility</p:attrName>
                                        </p:attrNameLst>
                                      </p:cBhvr>
                                      <p:to>
                                        <p:strVal val="visible"/>
                                      </p:to>
                                    </p:set>
                                    <p:animEffect transition="in" filter="fade">
                                      <p:cBhvr>
                                        <p:cTn id="54" dur="1000"/>
                                        <p:tgtEl>
                                          <p:spTgt spid="135"/>
                                        </p:tgtEl>
                                      </p:cBhvr>
                                    </p:animEffect>
                                  </p:childTnLst>
                                </p:cTn>
                              </p:par>
                              <p:par>
                                <p:cTn id="55" presetID="10" presetClass="entr" presetSubtype="0" fill="hold" nodeType="withEffect">
                                  <p:stCondLst>
                                    <p:cond delay="0"/>
                                  </p:stCondLst>
                                  <p:childTnLst>
                                    <p:set>
                                      <p:cBhvr>
                                        <p:cTn id="56" dur="1" fill="hold">
                                          <p:stCondLst>
                                            <p:cond delay="0"/>
                                          </p:stCondLst>
                                        </p:cTn>
                                        <p:tgtEl>
                                          <p:spTgt spid="132"/>
                                        </p:tgtEl>
                                        <p:attrNameLst>
                                          <p:attrName>style.visibility</p:attrName>
                                        </p:attrNameLst>
                                      </p:cBhvr>
                                      <p:to>
                                        <p:strVal val="visible"/>
                                      </p:to>
                                    </p:set>
                                    <p:animEffect transition="in" filter="fade">
                                      <p:cBhvr>
                                        <p:cTn id="57" dur="1000"/>
                                        <p:tgtEl>
                                          <p:spTgt spid="1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6"/>
                                        </p:tgtEl>
                                        <p:attrNameLst>
                                          <p:attrName>style.visibility</p:attrName>
                                        </p:attrNameLst>
                                      </p:cBhvr>
                                      <p:to>
                                        <p:strVal val="visible"/>
                                      </p:to>
                                    </p:set>
                                    <p:animEffect transition="in" filter="fade">
                                      <p:cBhvr>
                                        <p:cTn id="62"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523800" y="345413"/>
            <a:ext cx="8096400" cy="521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Partitioning Across a Cluster</a:t>
            </a:r>
            <a:endParaRPr/>
          </a:p>
        </p:txBody>
      </p:sp>
      <p:sp>
        <p:nvSpPr>
          <p:cNvPr id="142" name="Google Shape;142;p21"/>
          <p:cNvSpPr txBox="1"/>
          <p:nvPr/>
        </p:nvSpPr>
        <p:spPr>
          <a:xfrm>
            <a:off x="114600" y="206947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Member1</a:t>
            </a:r>
            <a:endParaRPr>
              <a:latin typeface="Ubuntu"/>
              <a:ea typeface="Ubuntu"/>
              <a:cs typeface="Ubuntu"/>
              <a:sym typeface="Ubuntu"/>
            </a:endParaRPr>
          </a:p>
        </p:txBody>
      </p:sp>
      <p:graphicFrame>
        <p:nvGraphicFramePr>
          <p:cNvPr id="143" name="Google Shape;143;p21"/>
          <p:cNvGraphicFramePr/>
          <p:nvPr/>
        </p:nvGraphicFramePr>
        <p:xfrm>
          <a:off x="1122225" y="2506700"/>
          <a:ext cx="1980900" cy="1524000"/>
        </p:xfrm>
        <a:graphic>
          <a:graphicData uri="http://schemas.openxmlformats.org/drawingml/2006/table">
            <a:tbl>
              <a:tblPr>
                <a:noFill/>
              </a:tblPr>
              <a:tblGrid>
                <a:gridCol w="660300">
                  <a:extLst>
                    <a:ext uri="{9D8B030D-6E8A-4147-A177-3AD203B41FA5}">
                      <a16:colId xmlns:a16="http://schemas.microsoft.com/office/drawing/2014/main" val="20000"/>
                    </a:ext>
                  </a:extLst>
                </a:gridCol>
                <a:gridCol w="660300">
                  <a:extLst>
                    <a:ext uri="{9D8B030D-6E8A-4147-A177-3AD203B41FA5}">
                      <a16:colId xmlns:a16="http://schemas.microsoft.com/office/drawing/2014/main" val="20001"/>
                    </a:ext>
                  </a:extLst>
                </a:gridCol>
                <a:gridCol w="6603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900" dirty="0">
                          <a:latin typeface="Ubuntu"/>
                          <a:ea typeface="Ubuntu"/>
                          <a:cs typeface="Ubuntu"/>
                          <a:sym typeface="Ubuntu"/>
                        </a:rPr>
                        <a:t>Partition</a:t>
                      </a:r>
                      <a:endParaRPr sz="900" dirty="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Primary</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Backup</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900">
                          <a:latin typeface="Ubuntu"/>
                          <a:ea typeface="Ubuntu"/>
                          <a:cs typeface="Ubuntu"/>
                          <a:sym typeface="Ubuntu"/>
                        </a:rPr>
                        <a:t>P1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900">
                          <a:latin typeface="Ubuntu"/>
                          <a:ea typeface="Ubuntu"/>
                          <a:cs typeface="Ubuntu"/>
                          <a:sym typeface="Ubuntu"/>
                        </a:rPr>
                        <a:t>P2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900">
                          <a:latin typeface="Ubuntu"/>
                          <a:ea typeface="Ubuntu"/>
                          <a:cs typeface="Ubuntu"/>
                          <a:sym typeface="Ubuntu"/>
                        </a:rPr>
                        <a:t>P</a:t>
                      </a:r>
                      <a:r>
                        <a:rPr lang="en" sz="900" i="1">
                          <a:latin typeface="Ubuntu"/>
                          <a:ea typeface="Ubuntu"/>
                          <a:cs typeface="Ubuntu"/>
                          <a:sym typeface="Ubuntu"/>
                        </a:rPr>
                        <a:t>n</a:t>
                      </a:r>
                      <a:endParaRPr sz="900" i="1">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dirty="0">
                          <a:latin typeface="Ubuntu"/>
                          <a:ea typeface="Ubuntu"/>
                          <a:cs typeface="Ubuntu"/>
                          <a:sym typeface="Ubuntu"/>
                        </a:rPr>
                        <a:t>2</a:t>
                      </a:r>
                      <a:endParaRPr sz="900" dirty="0">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44" name="Google Shape;144;p21"/>
          <p:cNvGraphicFramePr/>
          <p:nvPr/>
        </p:nvGraphicFramePr>
        <p:xfrm>
          <a:off x="4076688" y="2506700"/>
          <a:ext cx="2004825" cy="1524000"/>
        </p:xfrm>
        <a:graphic>
          <a:graphicData uri="http://schemas.openxmlformats.org/drawingml/2006/table">
            <a:tbl>
              <a:tblPr>
                <a:noFill/>
              </a:tblPr>
              <a:tblGrid>
                <a:gridCol w="668275">
                  <a:extLst>
                    <a:ext uri="{9D8B030D-6E8A-4147-A177-3AD203B41FA5}">
                      <a16:colId xmlns:a16="http://schemas.microsoft.com/office/drawing/2014/main" val="20000"/>
                    </a:ext>
                  </a:extLst>
                </a:gridCol>
                <a:gridCol w="668275">
                  <a:extLst>
                    <a:ext uri="{9D8B030D-6E8A-4147-A177-3AD203B41FA5}">
                      <a16:colId xmlns:a16="http://schemas.microsoft.com/office/drawing/2014/main" val="20001"/>
                    </a:ext>
                  </a:extLst>
                </a:gridCol>
                <a:gridCol w="6682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900" dirty="0">
                          <a:latin typeface="Ubuntu"/>
                          <a:ea typeface="Ubuntu"/>
                          <a:cs typeface="Ubuntu"/>
                          <a:sym typeface="Ubuntu"/>
                        </a:rPr>
                        <a:t>Partition</a:t>
                      </a:r>
                      <a:endParaRPr sz="900" dirty="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Primary</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Backup</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900">
                          <a:latin typeface="Ubuntu"/>
                          <a:ea typeface="Ubuntu"/>
                          <a:cs typeface="Ubuntu"/>
                          <a:sym typeface="Ubuntu"/>
                        </a:rPr>
                        <a:t>P1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900">
                          <a:latin typeface="Ubuntu"/>
                          <a:ea typeface="Ubuntu"/>
                          <a:cs typeface="Ubuntu"/>
                          <a:sym typeface="Ubuntu"/>
                        </a:rPr>
                        <a:t>P2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900">
                          <a:latin typeface="Ubuntu"/>
                          <a:ea typeface="Ubuntu"/>
                          <a:cs typeface="Ubuntu"/>
                          <a:sym typeface="Ubuntu"/>
                        </a:rPr>
                        <a:t>P</a:t>
                      </a:r>
                      <a:r>
                        <a:rPr lang="en" sz="900" i="1">
                          <a:latin typeface="Ubuntu"/>
                          <a:ea typeface="Ubuntu"/>
                          <a:cs typeface="Ubuntu"/>
                          <a:sym typeface="Ubuntu"/>
                        </a:rPr>
                        <a:t>n</a:t>
                      </a:r>
                      <a:endParaRPr sz="900" i="1">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dirty="0">
                          <a:latin typeface="Ubuntu"/>
                          <a:ea typeface="Ubuntu"/>
                          <a:cs typeface="Ubuntu"/>
                          <a:sym typeface="Ubuntu"/>
                        </a:rPr>
                        <a:t>2</a:t>
                      </a:r>
                      <a:endParaRPr sz="900" dirty="0">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sp>
        <p:nvSpPr>
          <p:cNvPr id="145" name="Google Shape;145;p21"/>
          <p:cNvSpPr/>
          <p:nvPr/>
        </p:nvSpPr>
        <p:spPr>
          <a:xfrm>
            <a:off x="5479225" y="1119463"/>
            <a:ext cx="454800" cy="282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146" name="Google Shape;146;p21"/>
          <p:cNvSpPr/>
          <p:nvPr/>
        </p:nvSpPr>
        <p:spPr>
          <a:xfrm>
            <a:off x="6986175" y="1119463"/>
            <a:ext cx="454800" cy="2823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147" name="Google Shape;147;p21"/>
          <p:cNvSpPr txBox="1"/>
          <p:nvPr/>
        </p:nvSpPr>
        <p:spPr>
          <a:xfrm>
            <a:off x="5934025" y="1094113"/>
            <a:ext cx="10704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Ubuntu"/>
                <a:ea typeface="Ubuntu"/>
                <a:cs typeface="Ubuntu"/>
                <a:sym typeface="Ubuntu"/>
              </a:rPr>
              <a:t>Primary</a:t>
            </a:r>
            <a:endParaRPr sz="1200">
              <a:latin typeface="Ubuntu"/>
              <a:ea typeface="Ubuntu"/>
              <a:cs typeface="Ubuntu"/>
              <a:sym typeface="Ubuntu"/>
            </a:endParaRPr>
          </a:p>
        </p:txBody>
      </p:sp>
      <p:sp>
        <p:nvSpPr>
          <p:cNvPr id="148" name="Google Shape;148;p21"/>
          <p:cNvSpPr txBox="1"/>
          <p:nvPr/>
        </p:nvSpPr>
        <p:spPr>
          <a:xfrm>
            <a:off x="7440975" y="1094113"/>
            <a:ext cx="10704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Ubuntu"/>
                <a:ea typeface="Ubuntu"/>
                <a:cs typeface="Ubuntu"/>
                <a:sym typeface="Ubuntu"/>
              </a:rPr>
              <a:t>Backup</a:t>
            </a:r>
            <a:endParaRPr sz="1200">
              <a:latin typeface="Ubuntu"/>
              <a:ea typeface="Ubuntu"/>
              <a:cs typeface="Ubuntu"/>
              <a:sym typeface="Ubuntu"/>
            </a:endParaRPr>
          </a:p>
        </p:txBody>
      </p:sp>
      <p:sp>
        <p:nvSpPr>
          <p:cNvPr id="150" name="Google Shape;150;p21"/>
          <p:cNvSpPr txBox="1"/>
          <p:nvPr/>
        </p:nvSpPr>
        <p:spPr>
          <a:xfrm>
            <a:off x="3048400" y="206947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Member2</a:t>
            </a:r>
            <a:endParaRPr>
              <a:latin typeface="Ubuntu"/>
              <a:ea typeface="Ubuntu"/>
              <a:cs typeface="Ubuntu"/>
              <a:sym typeface="Ubuntu"/>
            </a:endParaRPr>
          </a:p>
        </p:txBody>
      </p:sp>
      <p:sp>
        <p:nvSpPr>
          <p:cNvPr id="151" name="Google Shape;151;p21"/>
          <p:cNvSpPr/>
          <p:nvPr/>
        </p:nvSpPr>
        <p:spPr>
          <a:xfrm>
            <a:off x="3175450" y="2506700"/>
            <a:ext cx="816300" cy="3330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152" name="Google Shape;152;p21"/>
          <p:cNvSpPr/>
          <p:nvPr/>
        </p:nvSpPr>
        <p:spPr>
          <a:xfrm>
            <a:off x="3175450" y="2839700"/>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a:t>
            </a:r>
            <a:endParaRPr>
              <a:solidFill>
                <a:schemeClr val="lt1"/>
              </a:solidFill>
              <a:latin typeface="Ubuntu"/>
              <a:ea typeface="Ubuntu"/>
              <a:cs typeface="Ubuntu"/>
              <a:sym typeface="Ubuntu"/>
            </a:endParaRPr>
          </a:p>
        </p:txBody>
      </p:sp>
      <p:sp>
        <p:nvSpPr>
          <p:cNvPr id="153" name="Google Shape;153;p21"/>
          <p:cNvSpPr/>
          <p:nvPr/>
        </p:nvSpPr>
        <p:spPr>
          <a:xfrm>
            <a:off x="3175450" y="3197700"/>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154" name="Google Shape;154;p21"/>
          <p:cNvSpPr/>
          <p:nvPr/>
        </p:nvSpPr>
        <p:spPr>
          <a:xfrm>
            <a:off x="3175450" y="3555700"/>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sp>
        <p:nvSpPr>
          <p:cNvPr id="155" name="Google Shape;155;p21"/>
          <p:cNvSpPr/>
          <p:nvPr/>
        </p:nvSpPr>
        <p:spPr>
          <a:xfrm>
            <a:off x="3175450" y="3913700"/>
            <a:ext cx="816300" cy="506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Ubuntu" panose="020B0504030602030204" pitchFamily="34" charset="0"/>
                <a:ea typeface="Montserrat"/>
                <a:cs typeface="Montserrat"/>
                <a:sym typeface="Montserrat"/>
              </a:rPr>
              <a:t>.</a:t>
            </a:r>
            <a:endParaRPr sz="1000" dirty="0">
              <a:latin typeface="Ubuntu" panose="020B0504030602030204" pitchFamily="34" charset="0"/>
              <a:ea typeface="Montserrat"/>
              <a:cs typeface="Montserrat"/>
              <a:sym typeface="Montserrat"/>
            </a:endParaRPr>
          </a:p>
          <a:p>
            <a:pPr marL="0" lvl="0" indent="0" algn="ctr" rtl="0">
              <a:spcBef>
                <a:spcPts val="0"/>
              </a:spcBef>
              <a:spcAft>
                <a:spcPts val="0"/>
              </a:spcAft>
              <a:buNone/>
            </a:pPr>
            <a:r>
              <a:rPr lang="en" sz="1000" dirty="0">
                <a:latin typeface="Ubuntu" panose="020B0504030602030204" pitchFamily="34" charset="0"/>
                <a:ea typeface="Montserrat"/>
                <a:cs typeface="Montserrat"/>
                <a:sym typeface="Montserrat"/>
              </a:rPr>
              <a:t>.</a:t>
            </a:r>
            <a:endParaRPr sz="1000" dirty="0">
              <a:latin typeface="Ubuntu" panose="020B0504030602030204" pitchFamily="34" charset="0"/>
              <a:ea typeface="Montserrat"/>
              <a:cs typeface="Montserrat"/>
              <a:sym typeface="Montserrat"/>
            </a:endParaRPr>
          </a:p>
          <a:p>
            <a:pPr marL="0" lvl="0" indent="0" algn="ctr" rtl="0">
              <a:spcBef>
                <a:spcPts val="0"/>
              </a:spcBef>
              <a:spcAft>
                <a:spcPts val="0"/>
              </a:spcAft>
              <a:buNone/>
            </a:pPr>
            <a:r>
              <a:rPr lang="en" sz="1000" dirty="0">
                <a:latin typeface="Ubuntu" panose="020B0504030602030204" pitchFamily="34" charset="0"/>
                <a:ea typeface="Montserrat"/>
                <a:cs typeface="Montserrat"/>
                <a:sym typeface="Montserrat"/>
              </a:rPr>
              <a:t>.</a:t>
            </a:r>
            <a:endParaRPr sz="1000" dirty="0">
              <a:latin typeface="Ubuntu" panose="020B0504030602030204" pitchFamily="34" charset="0"/>
              <a:ea typeface="Montserrat"/>
              <a:cs typeface="Montserrat"/>
              <a:sym typeface="Montserrat"/>
            </a:endParaRPr>
          </a:p>
          <a:p>
            <a:pPr marL="0" lvl="0" indent="0" algn="ctr" rtl="0">
              <a:spcBef>
                <a:spcPts val="0"/>
              </a:spcBef>
              <a:spcAft>
                <a:spcPts val="0"/>
              </a:spcAft>
              <a:buNone/>
            </a:pPr>
            <a:endParaRPr sz="1000" dirty="0">
              <a:latin typeface="Ubuntu" panose="020B0504030602030204" pitchFamily="34" charset="0"/>
              <a:ea typeface="Montserrat"/>
              <a:cs typeface="Montserrat"/>
              <a:sym typeface="Montserrat"/>
            </a:endParaRPr>
          </a:p>
        </p:txBody>
      </p:sp>
      <p:sp>
        <p:nvSpPr>
          <p:cNvPr id="156" name="Google Shape;156;p21"/>
          <p:cNvSpPr/>
          <p:nvPr/>
        </p:nvSpPr>
        <p:spPr>
          <a:xfrm>
            <a:off x="3175450" y="4420500"/>
            <a:ext cx="816300" cy="430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157" name="Google Shape;157;p21"/>
          <p:cNvSpPr/>
          <p:nvPr/>
        </p:nvSpPr>
        <p:spPr>
          <a:xfrm>
            <a:off x="214600" y="2506700"/>
            <a:ext cx="816300" cy="333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Ubuntu"/>
                <a:ea typeface="Ubuntu"/>
                <a:cs typeface="Ubuntu"/>
                <a:sym typeface="Ubuntu"/>
              </a:rPr>
              <a:t>P1</a:t>
            </a:r>
            <a:endParaRPr dirty="0">
              <a:solidFill>
                <a:schemeClr val="lt1"/>
              </a:solidFill>
              <a:latin typeface="Ubuntu"/>
              <a:ea typeface="Ubuntu"/>
              <a:cs typeface="Ubuntu"/>
              <a:sym typeface="Ubuntu"/>
            </a:endParaRPr>
          </a:p>
        </p:txBody>
      </p:sp>
      <p:sp>
        <p:nvSpPr>
          <p:cNvPr id="158" name="Google Shape;158;p21"/>
          <p:cNvSpPr/>
          <p:nvPr/>
        </p:nvSpPr>
        <p:spPr>
          <a:xfrm>
            <a:off x="214600" y="2839700"/>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a:t>
            </a:r>
            <a:endParaRPr>
              <a:solidFill>
                <a:schemeClr val="lt1"/>
              </a:solidFill>
              <a:latin typeface="Ubuntu"/>
              <a:ea typeface="Ubuntu"/>
              <a:cs typeface="Ubuntu"/>
              <a:sym typeface="Ubuntu"/>
            </a:endParaRPr>
          </a:p>
        </p:txBody>
      </p:sp>
      <p:sp>
        <p:nvSpPr>
          <p:cNvPr id="159" name="Google Shape;159;p21"/>
          <p:cNvSpPr/>
          <p:nvPr/>
        </p:nvSpPr>
        <p:spPr>
          <a:xfrm>
            <a:off x="214600" y="3197700"/>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160" name="Google Shape;160;p21"/>
          <p:cNvSpPr/>
          <p:nvPr/>
        </p:nvSpPr>
        <p:spPr>
          <a:xfrm>
            <a:off x="214600" y="3555700"/>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sp>
        <p:nvSpPr>
          <p:cNvPr id="161" name="Google Shape;161;p21"/>
          <p:cNvSpPr/>
          <p:nvPr/>
        </p:nvSpPr>
        <p:spPr>
          <a:xfrm>
            <a:off x="214600" y="3913700"/>
            <a:ext cx="816300" cy="506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Ubuntu" panose="020B0504030602030204" pitchFamily="34" charset="0"/>
                <a:ea typeface="Montserrat"/>
                <a:cs typeface="Montserrat"/>
                <a:sym typeface="Montserrat"/>
              </a:rPr>
              <a:t>.</a:t>
            </a:r>
            <a:endParaRPr sz="1000" dirty="0">
              <a:latin typeface="Ubuntu" panose="020B0504030602030204" pitchFamily="34" charset="0"/>
              <a:ea typeface="Montserrat"/>
              <a:cs typeface="Montserrat"/>
              <a:sym typeface="Montserrat"/>
            </a:endParaRPr>
          </a:p>
          <a:p>
            <a:pPr marL="0" lvl="0" indent="0" algn="ctr" rtl="0">
              <a:spcBef>
                <a:spcPts val="0"/>
              </a:spcBef>
              <a:spcAft>
                <a:spcPts val="0"/>
              </a:spcAft>
              <a:buNone/>
            </a:pPr>
            <a:r>
              <a:rPr lang="en" sz="1000" dirty="0">
                <a:latin typeface="Ubuntu" panose="020B0504030602030204" pitchFamily="34" charset="0"/>
                <a:ea typeface="Montserrat"/>
                <a:cs typeface="Montserrat"/>
                <a:sym typeface="Montserrat"/>
              </a:rPr>
              <a:t>.</a:t>
            </a:r>
            <a:endParaRPr sz="1000" dirty="0">
              <a:latin typeface="Ubuntu" panose="020B0504030602030204" pitchFamily="34" charset="0"/>
              <a:ea typeface="Montserrat"/>
              <a:cs typeface="Montserrat"/>
              <a:sym typeface="Montserrat"/>
            </a:endParaRPr>
          </a:p>
          <a:p>
            <a:pPr marL="0" lvl="0" indent="0" algn="ctr" rtl="0">
              <a:spcBef>
                <a:spcPts val="0"/>
              </a:spcBef>
              <a:spcAft>
                <a:spcPts val="0"/>
              </a:spcAft>
              <a:buNone/>
            </a:pPr>
            <a:r>
              <a:rPr lang="en" sz="1000" dirty="0">
                <a:latin typeface="Ubuntu" panose="020B0504030602030204" pitchFamily="34" charset="0"/>
                <a:ea typeface="Montserrat"/>
                <a:cs typeface="Montserrat"/>
                <a:sym typeface="Montserrat"/>
              </a:rPr>
              <a:t>.</a:t>
            </a:r>
            <a:endParaRPr sz="1000" dirty="0">
              <a:latin typeface="Ubuntu" panose="020B0504030602030204" pitchFamily="34" charset="0"/>
              <a:ea typeface="Montserrat"/>
              <a:cs typeface="Montserrat"/>
              <a:sym typeface="Montserrat"/>
            </a:endParaRPr>
          </a:p>
          <a:p>
            <a:pPr marL="0" lvl="0" indent="0" algn="ctr" rtl="0">
              <a:spcBef>
                <a:spcPts val="0"/>
              </a:spcBef>
              <a:spcAft>
                <a:spcPts val="0"/>
              </a:spcAft>
              <a:buNone/>
            </a:pPr>
            <a:endParaRPr sz="1000" dirty="0">
              <a:latin typeface="Ubuntu" panose="020B0504030602030204" pitchFamily="34" charset="0"/>
              <a:ea typeface="Montserrat"/>
              <a:cs typeface="Montserrat"/>
              <a:sym typeface="Montserrat"/>
            </a:endParaRPr>
          </a:p>
        </p:txBody>
      </p:sp>
      <p:sp>
        <p:nvSpPr>
          <p:cNvPr id="162" name="Google Shape;162;p21"/>
          <p:cNvSpPr/>
          <p:nvPr/>
        </p:nvSpPr>
        <p:spPr>
          <a:xfrm>
            <a:off x="214600" y="4420500"/>
            <a:ext cx="816300" cy="4302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163" name="Google Shape;163;p21"/>
          <p:cNvSpPr/>
          <p:nvPr/>
        </p:nvSpPr>
        <p:spPr>
          <a:xfrm>
            <a:off x="1394675" y="1259350"/>
            <a:ext cx="1543200" cy="689400"/>
          </a:xfrm>
          <a:prstGeom prst="wedgeRoundRectCallout">
            <a:avLst>
              <a:gd name="adj1" fmla="val -81103"/>
              <a:gd name="adj2" fmla="val 14766"/>
              <a:gd name="adj3" fmla="val 0"/>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Ubuntu" panose="020B0504030602030204" pitchFamily="34" charset="0"/>
                <a:ea typeface="Zilla Slab"/>
                <a:cs typeface="Zilla Slab"/>
                <a:sym typeface="Zilla Slab"/>
              </a:rPr>
              <a:t>I’m the oldest member - I’ll keep you all updated.</a:t>
            </a:r>
            <a:endParaRPr dirty="0">
              <a:latin typeface="Ubuntu" panose="020B0504030602030204" pitchFamily="34" charset="0"/>
              <a:ea typeface="Zilla Slab"/>
              <a:cs typeface="Zilla Slab"/>
              <a:sym typeface="Zilla Slab"/>
            </a:endParaRPr>
          </a:p>
        </p:txBody>
      </p:sp>
      <p:pic>
        <p:nvPicPr>
          <p:cNvPr id="2" name="Picture 1">
            <a:extLst>
              <a:ext uri="{FF2B5EF4-FFF2-40B4-BE49-F238E27FC236}">
                <a16:creationId xmlns:a16="http://schemas.microsoft.com/office/drawing/2014/main" id="{F04AB449-01E2-AB49-A471-A63C867BA8ED}"/>
              </a:ext>
            </a:extLst>
          </p:cNvPr>
          <p:cNvPicPr>
            <a:picLocks/>
          </p:cNvPicPr>
          <p:nvPr/>
        </p:nvPicPr>
        <p:blipFill>
          <a:blip r:embed="rId3"/>
          <a:stretch>
            <a:fillRect/>
          </a:stretch>
        </p:blipFill>
        <p:spPr>
          <a:xfrm>
            <a:off x="97712" y="1128737"/>
            <a:ext cx="1098988" cy="1098988"/>
          </a:xfrm>
          <a:prstGeom prst="rect">
            <a:avLst/>
          </a:prstGeom>
        </p:spPr>
      </p:pic>
    </p:spTree>
    <p:extLst>
      <p:ext uri="{BB962C8B-B14F-4D97-AF65-F5344CB8AC3E}">
        <p14:creationId xmlns:p14="http://schemas.microsoft.com/office/powerpoint/2010/main" val="25022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63"/>
                                        </p:tgtEl>
                                        <p:attrNameLst>
                                          <p:attrName>style.visibility</p:attrName>
                                        </p:attrNameLst>
                                      </p:cBhvr>
                                      <p:to>
                                        <p:strVal val="visible"/>
                                      </p:to>
                                    </p:set>
                                    <p:animEffect transition="in" filter="fade">
                                      <p:cBhvr>
                                        <p:cTn id="18"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p:nvPr/>
        </p:nvSpPr>
        <p:spPr>
          <a:xfrm>
            <a:off x="6166450" y="3561950"/>
            <a:ext cx="816300" cy="333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169" name="Google Shape;169;p22"/>
          <p:cNvSpPr/>
          <p:nvPr/>
        </p:nvSpPr>
        <p:spPr>
          <a:xfrm>
            <a:off x="6166450" y="3191300"/>
            <a:ext cx="816300" cy="35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170" name="Google Shape;170;p22"/>
          <p:cNvSpPr/>
          <p:nvPr/>
        </p:nvSpPr>
        <p:spPr>
          <a:xfrm>
            <a:off x="6166450" y="2503913"/>
            <a:ext cx="816300" cy="333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171" name="Google Shape;171;p22"/>
          <p:cNvSpPr txBox="1">
            <a:spLocks noGrp="1"/>
          </p:cNvSpPr>
          <p:nvPr>
            <p:ph type="title"/>
          </p:nvPr>
        </p:nvSpPr>
        <p:spPr>
          <a:xfrm>
            <a:off x="523800" y="345413"/>
            <a:ext cx="8096400" cy="521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Adding a Member (Data Rebalancing)</a:t>
            </a:r>
            <a:endParaRPr/>
          </a:p>
        </p:txBody>
      </p:sp>
      <p:sp>
        <p:nvSpPr>
          <p:cNvPr id="172" name="Google Shape;172;p22"/>
          <p:cNvSpPr/>
          <p:nvPr/>
        </p:nvSpPr>
        <p:spPr>
          <a:xfrm>
            <a:off x="241650" y="2506600"/>
            <a:ext cx="816300" cy="333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173" name="Google Shape;173;p22"/>
          <p:cNvSpPr/>
          <p:nvPr/>
        </p:nvSpPr>
        <p:spPr>
          <a:xfrm>
            <a:off x="241650" y="2831075"/>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a:t>
            </a:r>
            <a:endParaRPr>
              <a:solidFill>
                <a:schemeClr val="lt1"/>
              </a:solidFill>
              <a:latin typeface="Ubuntu"/>
              <a:ea typeface="Ubuntu"/>
              <a:cs typeface="Ubuntu"/>
              <a:sym typeface="Ubuntu"/>
            </a:endParaRPr>
          </a:p>
        </p:txBody>
      </p:sp>
      <p:sp>
        <p:nvSpPr>
          <p:cNvPr id="174" name="Google Shape;174;p22"/>
          <p:cNvSpPr/>
          <p:nvPr/>
        </p:nvSpPr>
        <p:spPr>
          <a:xfrm>
            <a:off x="241650" y="3197700"/>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175" name="Google Shape;175;p22"/>
          <p:cNvSpPr/>
          <p:nvPr/>
        </p:nvSpPr>
        <p:spPr>
          <a:xfrm>
            <a:off x="241650" y="3537050"/>
            <a:ext cx="816300" cy="376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sp>
        <p:nvSpPr>
          <p:cNvPr id="176" name="Google Shape;176;p22"/>
          <p:cNvSpPr/>
          <p:nvPr/>
        </p:nvSpPr>
        <p:spPr>
          <a:xfrm>
            <a:off x="241650" y="3904375"/>
            <a:ext cx="816300" cy="506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endParaRPr sz="1000">
              <a:latin typeface="Ubuntu"/>
              <a:ea typeface="Ubuntu"/>
              <a:cs typeface="Ubuntu"/>
              <a:sym typeface="Ubuntu"/>
            </a:endParaRPr>
          </a:p>
        </p:txBody>
      </p:sp>
      <p:sp>
        <p:nvSpPr>
          <p:cNvPr id="177" name="Google Shape;177;p22"/>
          <p:cNvSpPr/>
          <p:nvPr/>
        </p:nvSpPr>
        <p:spPr>
          <a:xfrm>
            <a:off x="241650" y="4411075"/>
            <a:ext cx="816300" cy="4302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178" name="Google Shape;178;p22"/>
          <p:cNvSpPr txBox="1"/>
          <p:nvPr/>
        </p:nvSpPr>
        <p:spPr>
          <a:xfrm>
            <a:off x="114600" y="206947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Member1</a:t>
            </a:r>
            <a:endParaRPr>
              <a:latin typeface="Ubuntu"/>
              <a:ea typeface="Ubuntu"/>
              <a:cs typeface="Ubuntu"/>
              <a:sym typeface="Ubuntu"/>
            </a:endParaRPr>
          </a:p>
        </p:txBody>
      </p:sp>
      <p:graphicFrame>
        <p:nvGraphicFramePr>
          <p:cNvPr id="179" name="Google Shape;179;p22"/>
          <p:cNvGraphicFramePr/>
          <p:nvPr/>
        </p:nvGraphicFramePr>
        <p:xfrm>
          <a:off x="1122225" y="2506700"/>
          <a:ext cx="1980900" cy="1524000"/>
        </p:xfrm>
        <a:graphic>
          <a:graphicData uri="http://schemas.openxmlformats.org/drawingml/2006/table">
            <a:tbl>
              <a:tblPr>
                <a:noFill/>
              </a:tblPr>
              <a:tblGrid>
                <a:gridCol w="660300">
                  <a:extLst>
                    <a:ext uri="{9D8B030D-6E8A-4147-A177-3AD203B41FA5}">
                      <a16:colId xmlns:a16="http://schemas.microsoft.com/office/drawing/2014/main" val="20000"/>
                    </a:ext>
                  </a:extLst>
                </a:gridCol>
                <a:gridCol w="660300">
                  <a:extLst>
                    <a:ext uri="{9D8B030D-6E8A-4147-A177-3AD203B41FA5}">
                      <a16:colId xmlns:a16="http://schemas.microsoft.com/office/drawing/2014/main" val="20001"/>
                    </a:ext>
                  </a:extLst>
                </a:gridCol>
                <a:gridCol w="6603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900">
                          <a:latin typeface="Ubuntu"/>
                          <a:ea typeface="Ubuntu"/>
                          <a:cs typeface="Ubuntu"/>
                          <a:sym typeface="Ubuntu"/>
                        </a:rPr>
                        <a:t>Partition</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dirty="0">
                          <a:latin typeface="Ubuntu"/>
                          <a:ea typeface="Ubuntu"/>
                          <a:cs typeface="Ubuntu"/>
                          <a:sym typeface="Ubuntu"/>
                        </a:rPr>
                        <a:t>Primary</a:t>
                      </a:r>
                      <a:endParaRPr sz="900" dirty="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Backup</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900">
                          <a:latin typeface="Ubuntu"/>
                          <a:ea typeface="Ubuntu"/>
                          <a:cs typeface="Ubuntu"/>
                          <a:sym typeface="Ubuntu"/>
                        </a:rPr>
                        <a:t>P1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3</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900">
                          <a:latin typeface="Ubuntu"/>
                          <a:ea typeface="Ubuntu"/>
                          <a:cs typeface="Ubuntu"/>
                          <a:sym typeface="Ubuntu"/>
                        </a:rPr>
                        <a:t>P2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900">
                          <a:latin typeface="Ubuntu"/>
                          <a:ea typeface="Ubuntu"/>
                          <a:cs typeface="Ubuntu"/>
                          <a:sym typeface="Ubuntu"/>
                        </a:rPr>
                        <a:t>P</a:t>
                      </a:r>
                      <a:r>
                        <a:rPr lang="en" sz="900" i="1">
                          <a:latin typeface="Ubuntu"/>
                          <a:ea typeface="Ubuntu"/>
                          <a:cs typeface="Ubuntu"/>
                          <a:sym typeface="Ubuntu"/>
                        </a:rPr>
                        <a:t>n</a:t>
                      </a:r>
                      <a:endParaRPr sz="900" i="1">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dirty="0">
                          <a:latin typeface="Ubuntu"/>
                          <a:ea typeface="Ubuntu"/>
                          <a:cs typeface="Ubuntu"/>
                          <a:sym typeface="Ubuntu"/>
                        </a:rPr>
                        <a:t>3</a:t>
                      </a:r>
                      <a:endParaRPr sz="900" dirty="0">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sp>
        <p:nvSpPr>
          <p:cNvPr id="180" name="Google Shape;180;p22"/>
          <p:cNvSpPr txBox="1"/>
          <p:nvPr/>
        </p:nvSpPr>
        <p:spPr>
          <a:xfrm>
            <a:off x="3048400" y="206947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Member2</a:t>
            </a:r>
            <a:endParaRPr>
              <a:latin typeface="Ubuntu"/>
              <a:ea typeface="Ubuntu"/>
              <a:cs typeface="Ubuntu"/>
              <a:sym typeface="Ubuntu"/>
            </a:endParaRPr>
          </a:p>
        </p:txBody>
      </p:sp>
      <p:sp>
        <p:nvSpPr>
          <p:cNvPr id="181" name="Google Shape;181;p22"/>
          <p:cNvSpPr/>
          <p:nvPr/>
        </p:nvSpPr>
        <p:spPr>
          <a:xfrm>
            <a:off x="3175450" y="2506700"/>
            <a:ext cx="816300" cy="3330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182" name="Google Shape;182;p22"/>
          <p:cNvSpPr/>
          <p:nvPr/>
        </p:nvSpPr>
        <p:spPr>
          <a:xfrm>
            <a:off x="3175450" y="2831075"/>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a:t>
            </a:r>
            <a:endParaRPr>
              <a:solidFill>
                <a:schemeClr val="lt1"/>
              </a:solidFill>
              <a:latin typeface="Ubuntu"/>
              <a:ea typeface="Ubuntu"/>
              <a:cs typeface="Ubuntu"/>
              <a:sym typeface="Ubuntu"/>
            </a:endParaRPr>
          </a:p>
        </p:txBody>
      </p:sp>
      <p:sp>
        <p:nvSpPr>
          <p:cNvPr id="183" name="Google Shape;183;p22"/>
          <p:cNvSpPr/>
          <p:nvPr/>
        </p:nvSpPr>
        <p:spPr>
          <a:xfrm>
            <a:off x="3175450" y="3197700"/>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184" name="Google Shape;184;p22"/>
          <p:cNvSpPr/>
          <p:nvPr/>
        </p:nvSpPr>
        <p:spPr>
          <a:xfrm>
            <a:off x="3175450" y="3555700"/>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sp>
        <p:nvSpPr>
          <p:cNvPr id="185" name="Google Shape;185;p22"/>
          <p:cNvSpPr/>
          <p:nvPr/>
        </p:nvSpPr>
        <p:spPr>
          <a:xfrm>
            <a:off x="3175450" y="3904375"/>
            <a:ext cx="816300" cy="506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endParaRPr sz="1000">
              <a:latin typeface="Ubuntu"/>
              <a:ea typeface="Ubuntu"/>
              <a:cs typeface="Ubuntu"/>
              <a:sym typeface="Ubuntu"/>
            </a:endParaRPr>
          </a:p>
        </p:txBody>
      </p:sp>
      <p:sp>
        <p:nvSpPr>
          <p:cNvPr id="186" name="Google Shape;186;p22"/>
          <p:cNvSpPr/>
          <p:nvPr/>
        </p:nvSpPr>
        <p:spPr>
          <a:xfrm>
            <a:off x="3175450" y="4411075"/>
            <a:ext cx="816300" cy="430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187" name="Google Shape;187;p22"/>
          <p:cNvSpPr txBox="1"/>
          <p:nvPr/>
        </p:nvSpPr>
        <p:spPr>
          <a:xfrm>
            <a:off x="6039400" y="206947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Member3</a:t>
            </a:r>
            <a:endParaRPr>
              <a:latin typeface="Ubuntu"/>
              <a:ea typeface="Ubuntu"/>
              <a:cs typeface="Ubuntu"/>
              <a:sym typeface="Ubuntu"/>
            </a:endParaRPr>
          </a:p>
        </p:txBody>
      </p:sp>
      <p:sp>
        <p:nvSpPr>
          <p:cNvPr id="188" name="Google Shape;188;p22"/>
          <p:cNvSpPr/>
          <p:nvPr/>
        </p:nvSpPr>
        <p:spPr>
          <a:xfrm>
            <a:off x="6166438" y="2503925"/>
            <a:ext cx="816300" cy="3330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189" name="Google Shape;189;p22"/>
          <p:cNvSpPr/>
          <p:nvPr/>
        </p:nvSpPr>
        <p:spPr>
          <a:xfrm>
            <a:off x="6166450" y="2839700"/>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a:t>
            </a:r>
            <a:endParaRPr>
              <a:solidFill>
                <a:schemeClr val="lt1"/>
              </a:solidFill>
              <a:latin typeface="Ubuntu"/>
              <a:ea typeface="Ubuntu"/>
              <a:cs typeface="Ubuntu"/>
              <a:sym typeface="Ubuntu"/>
            </a:endParaRPr>
          </a:p>
        </p:txBody>
      </p:sp>
      <p:sp>
        <p:nvSpPr>
          <p:cNvPr id="190" name="Google Shape;190;p22"/>
          <p:cNvSpPr/>
          <p:nvPr/>
        </p:nvSpPr>
        <p:spPr>
          <a:xfrm>
            <a:off x="6166450" y="3889375"/>
            <a:ext cx="816300" cy="521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endParaRPr sz="1000">
              <a:latin typeface="Ubuntu"/>
              <a:ea typeface="Ubuntu"/>
              <a:cs typeface="Ubuntu"/>
              <a:sym typeface="Ubuntu"/>
            </a:endParaRPr>
          </a:p>
        </p:txBody>
      </p:sp>
      <p:sp>
        <p:nvSpPr>
          <p:cNvPr id="191" name="Google Shape;191;p22"/>
          <p:cNvSpPr/>
          <p:nvPr/>
        </p:nvSpPr>
        <p:spPr>
          <a:xfrm>
            <a:off x="241650" y="4411075"/>
            <a:ext cx="816300" cy="43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192" name="Google Shape;192;p22"/>
          <p:cNvSpPr/>
          <p:nvPr/>
        </p:nvSpPr>
        <p:spPr>
          <a:xfrm>
            <a:off x="241650" y="3193025"/>
            <a:ext cx="816300" cy="35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193" name="Google Shape;193;p22"/>
          <p:cNvSpPr/>
          <p:nvPr/>
        </p:nvSpPr>
        <p:spPr>
          <a:xfrm>
            <a:off x="3175450" y="2510025"/>
            <a:ext cx="816300" cy="333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194" name="Google Shape;194;p22"/>
          <p:cNvSpPr/>
          <p:nvPr/>
        </p:nvSpPr>
        <p:spPr>
          <a:xfrm>
            <a:off x="3175450" y="3185300"/>
            <a:ext cx="816300" cy="3768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195" name="Google Shape;195;p22"/>
          <p:cNvSpPr/>
          <p:nvPr/>
        </p:nvSpPr>
        <p:spPr>
          <a:xfrm>
            <a:off x="6166450" y="2831075"/>
            <a:ext cx="816300" cy="376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196" name="Google Shape;196;p22"/>
          <p:cNvSpPr/>
          <p:nvPr/>
        </p:nvSpPr>
        <p:spPr>
          <a:xfrm>
            <a:off x="3175450" y="3564325"/>
            <a:ext cx="816300" cy="35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graphicFrame>
        <p:nvGraphicFramePr>
          <p:cNvPr id="197" name="Google Shape;197;p22"/>
          <p:cNvGraphicFramePr/>
          <p:nvPr/>
        </p:nvGraphicFramePr>
        <p:xfrm>
          <a:off x="4076688" y="2506700"/>
          <a:ext cx="2004825" cy="1524000"/>
        </p:xfrm>
        <a:graphic>
          <a:graphicData uri="http://schemas.openxmlformats.org/drawingml/2006/table">
            <a:tbl>
              <a:tblPr>
                <a:noFill/>
              </a:tblPr>
              <a:tblGrid>
                <a:gridCol w="668275">
                  <a:extLst>
                    <a:ext uri="{9D8B030D-6E8A-4147-A177-3AD203B41FA5}">
                      <a16:colId xmlns:a16="http://schemas.microsoft.com/office/drawing/2014/main" val="20000"/>
                    </a:ext>
                  </a:extLst>
                </a:gridCol>
                <a:gridCol w="668275">
                  <a:extLst>
                    <a:ext uri="{9D8B030D-6E8A-4147-A177-3AD203B41FA5}">
                      <a16:colId xmlns:a16="http://schemas.microsoft.com/office/drawing/2014/main" val="20001"/>
                    </a:ext>
                  </a:extLst>
                </a:gridCol>
                <a:gridCol w="6682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900">
                          <a:latin typeface="Ubuntu"/>
                          <a:ea typeface="Ubuntu"/>
                          <a:cs typeface="Ubuntu"/>
                          <a:sym typeface="Ubuntu"/>
                        </a:rPr>
                        <a:t>Partition</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Primary</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Backup</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900">
                          <a:latin typeface="Ubuntu"/>
                          <a:ea typeface="Ubuntu"/>
                          <a:cs typeface="Ubuntu"/>
                          <a:sym typeface="Ubuntu"/>
                        </a:rPr>
                        <a:t>P1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3</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900">
                          <a:latin typeface="Ubuntu"/>
                          <a:ea typeface="Ubuntu"/>
                          <a:cs typeface="Ubuntu"/>
                          <a:sym typeface="Ubuntu"/>
                        </a:rPr>
                        <a:t>P2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900">
                          <a:latin typeface="Ubuntu"/>
                          <a:ea typeface="Ubuntu"/>
                          <a:cs typeface="Ubuntu"/>
                          <a:sym typeface="Ubuntu"/>
                        </a:rPr>
                        <a:t>P</a:t>
                      </a:r>
                      <a:r>
                        <a:rPr lang="en" sz="900" i="1">
                          <a:latin typeface="Ubuntu"/>
                          <a:ea typeface="Ubuntu"/>
                          <a:cs typeface="Ubuntu"/>
                          <a:sym typeface="Ubuntu"/>
                        </a:rPr>
                        <a:t>n</a:t>
                      </a:r>
                      <a:endParaRPr sz="900" i="1">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3</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98" name="Google Shape;198;p22"/>
          <p:cNvGraphicFramePr/>
          <p:nvPr/>
        </p:nvGraphicFramePr>
        <p:xfrm>
          <a:off x="7067675" y="2506700"/>
          <a:ext cx="1945800" cy="1524000"/>
        </p:xfrm>
        <a:graphic>
          <a:graphicData uri="http://schemas.openxmlformats.org/drawingml/2006/table">
            <a:tbl>
              <a:tblPr>
                <a:noFill/>
              </a:tblPr>
              <a:tblGrid>
                <a:gridCol w="648600">
                  <a:extLst>
                    <a:ext uri="{9D8B030D-6E8A-4147-A177-3AD203B41FA5}">
                      <a16:colId xmlns:a16="http://schemas.microsoft.com/office/drawing/2014/main" val="20000"/>
                    </a:ext>
                  </a:extLst>
                </a:gridCol>
                <a:gridCol w="648600">
                  <a:extLst>
                    <a:ext uri="{9D8B030D-6E8A-4147-A177-3AD203B41FA5}">
                      <a16:colId xmlns:a16="http://schemas.microsoft.com/office/drawing/2014/main" val="20001"/>
                    </a:ext>
                  </a:extLst>
                </a:gridCol>
                <a:gridCol w="6486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900">
                          <a:latin typeface="Ubuntu"/>
                          <a:ea typeface="Ubuntu"/>
                          <a:cs typeface="Ubuntu"/>
                          <a:sym typeface="Ubuntu"/>
                        </a:rPr>
                        <a:t>Partition</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Primary</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Backup</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900">
                          <a:latin typeface="Ubuntu"/>
                          <a:ea typeface="Ubuntu"/>
                          <a:cs typeface="Ubuntu"/>
                          <a:sym typeface="Ubuntu"/>
                        </a:rPr>
                        <a:t>P1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3</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900">
                          <a:latin typeface="Ubuntu"/>
                          <a:ea typeface="Ubuntu"/>
                          <a:cs typeface="Ubuntu"/>
                          <a:sym typeface="Ubuntu"/>
                        </a:rPr>
                        <a:t>P2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1</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900">
                          <a:latin typeface="Ubuntu"/>
                          <a:ea typeface="Ubuntu"/>
                          <a:cs typeface="Ubuntu"/>
                          <a:sym typeface="Ubuntu"/>
                        </a:rPr>
                        <a:t>P</a:t>
                      </a:r>
                      <a:r>
                        <a:rPr lang="en" sz="900" i="1">
                          <a:latin typeface="Ubuntu"/>
                          <a:ea typeface="Ubuntu"/>
                          <a:cs typeface="Ubuntu"/>
                          <a:sym typeface="Ubuntu"/>
                        </a:rPr>
                        <a:t>n</a:t>
                      </a:r>
                      <a:endParaRPr sz="900" i="1">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2</a:t>
                      </a:r>
                      <a:endParaRPr sz="9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900">
                          <a:latin typeface="Ubuntu"/>
                          <a:ea typeface="Ubuntu"/>
                          <a:cs typeface="Ubuntu"/>
                          <a:sym typeface="Ubuntu"/>
                        </a:rPr>
                        <a:t>3</a:t>
                      </a:r>
                      <a:endParaRPr sz="900">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sp>
        <p:nvSpPr>
          <p:cNvPr id="199" name="Google Shape;199;p22"/>
          <p:cNvSpPr/>
          <p:nvPr/>
        </p:nvSpPr>
        <p:spPr>
          <a:xfrm>
            <a:off x="5479225" y="1119463"/>
            <a:ext cx="454800" cy="282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200" name="Google Shape;200;p22"/>
          <p:cNvSpPr/>
          <p:nvPr/>
        </p:nvSpPr>
        <p:spPr>
          <a:xfrm>
            <a:off x="6986175" y="1119463"/>
            <a:ext cx="454800" cy="2823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201" name="Google Shape;201;p22"/>
          <p:cNvSpPr txBox="1"/>
          <p:nvPr/>
        </p:nvSpPr>
        <p:spPr>
          <a:xfrm>
            <a:off x="5934025" y="1094113"/>
            <a:ext cx="10704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Ubuntu"/>
                <a:ea typeface="Ubuntu"/>
                <a:cs typeface="Ubuntu"/>
                <a:sym typeface="Ubuntu"/>
              </a:rPr>
              <a:t>Primary</a:t>
            </a:r>
            <a:endParaRPr sz="1200">
              <a:latin typeface="Ubuntu"/>
              <a:ea typeface="Ubuntu"/>
              <a:cs typeface="Ubuntu"/>
              <a:sym typeface="Ubuntu"/>
            </a:endParaRPr>
          </a:p>
        </p:txBody>
      </p:sp>
      <p:sp>
        <p:nvSpPr>
          <p:cNvPr id="202" name="Google Shape;202;p22"/>
          <p:cNvSpPr txBox="1"/>
          <p:nvPr/>
        </p:nvSpPr>
        <p:spPr>
          <a:xfrm>
            <a:off x="7440975" y="1094113"/>
            <a:ext cx="10704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Ubuntu"/>
                <a:ea typeface="Ubuntu"/>
                <a:cs typeface="Ubuntu"/>
                <a:sym typeface="Ubuntu"/>
              </a:rPr>
              <a:t>Backup</a:t>
            </a:r>
            <a:endParaRPr sz="1200">
              <a:latin typeface="Ubuntu"/>
              <a:ea typeface="Ubuntu"/>
              <a:cs typeface="Ubuntu"/>
              <a:sym typeface="Ubuntu"/>
            </a:endParaRPr>
          </a:p>
        </p:txBody>
      </p:sp>
      <p:sp>
        <p:nvSpPr>
          <p:cNvPr id="204" name="Google Shape;204;p22"/>
          <p:cNvSpPr/>
          <p:nvPr/>
        </p:nvSpPr>
        <p:spPr>
          <a:xfrm>
            <a:off x="1423475" y="1246338"/>
            <a:ext cx="1393297" cy="689400"/>
          </a:xfrm>
          <a:prstGeom prst="wedgeRoundRectCallout">
            <a:avLst>
              <a:gd name="adj1" fmla="val -86441"/>
              <a:gd name="adj2" fmla="val 18338"/>
              <a:gd name="adj3" fmla="val 0"/>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Ubuntu" panose="020B0504030602030204" pitchFamily="34" charset="0"/>
                <a:ea typeface="Zilla Slab"/>
                <a:cs typeface="Zilla Slab"/>
                <a:sym typeface="Zilla Slab"/>
              </a:rPr>
              <a:t>Here’s the latest partition table!</a:t>
            </a:r>
            <a:endParaRPr dirty="0">
              <a:latin typeface="Ubuntu" panose="020B0504030602030204" pitchFamily="34" charset="0"/>
              <a:ea typeface="Zilla Slab"/>
              <a:cs typeface="Zilla Slab"/>
              <a:sym typeface="Zilla Slab"/>
            </a:endParaRPr>
          </a:p>
        </p:txBody>
      </p:sp>
      <p:sp>
        <p:nvSpPr>
          <p:cNvPr id="205" name="Google Shape;205;p22"/>
          <p:cNvSpPr/>
          <p:nvPr/>
        </p:nvSpPr>
        <p:spPr>
          <a:xfrm>
            <a:off x="6166450" y="4411075"/>
            <a:ext cx="816300" cy="43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206" name="Google Shape;206;p22"/>
          <p:cNvSpPr/>
          <p:nvPr/>
        </p:nvSpPr>
        <p:spPr>
          <a:xfrm>
            <a:off x="6166438" y="4408400"/>
            <a:ext cx="816300" cy="4302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207" name="Google Shape;207;p22"/>
          <p:cNvSpPr/>
          <p:nvPr/>
        </p:nvSpPr>
        <p:spPr>
          <a:xfrm>
            <a:off x="6166438" y="3188975"/>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208" name="Google Shape;208;p22"/>
          <p:cNvSpPr/>
          <p:nvPr/>
        </p:nvSpPr>
        <p:spPr>
          <a:xfrm>
            <a:off x="6166438" y="3540725"/>
            <a:ext cx="816300" cy="3768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pic>
        <p:nvPicPr>
          <p:cNvPr id="43" name="Picture 42">
            <a:extLst>
              <a:ext uri="{FF2B5EF4-FFF2-40B4-BE49-F238E27FC236}">
                <a16:creationId xmlns:a16="http://schemas.microsoft.com/office/drawing/2014/main" id="{725D1C56-97A1-0C42-88C4-72811C45FDF0}"/>
              </a:ext>
            </a:extLst>
          </p:cNvPr>
          <p:cNvPicPr>
            <a:picLocks/>
          </p:cNvPicPr>
          <p:nvPr/>
        </p:nvPicPr>
        <p:blipFill>
          <a:blip r:embed="rId3"/>
          <a:stretch>
            <a:fillRect/>
          </a:stretch>
        </p:blipFill>
        <p:spPr>
          <a:xfrm>
            <a:off x="97712" y="1128737"/>
            <a:ext cx="1098988" cy="1098988"/>
          </a:xfrm>
          <a:prstGeom prst="rect">
            <a:avLst/>
          </a:prstGeom>
        </p:spPr>
      </p:pic>
    </p:spTree>
    <p:extLst>
      <p:ext uri="{BB962C8B-B14F-4D97-AF65-F5344CB8AC3E}">
        <p14:creationId xmlns:p14="http://schemas.microsoft.com/office/powerpoint/2010/main" val="4503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 presetClass="entr" presetSubtype="0" fill="hold" nodeType="withEffect">
                                  <p:stCondLst>
                                    <p:cond delay="0"/>
                                  </p:stCondLst>
                                  <p:childTnLst>
                                    <p:set>
                                      <p:cBhvr>
                                        <p:cTn id="9" dur="1" fill="hold">
                                          <p:stCondLst>
                                            <p:cond delay="0"/>
                                          </p:stCondLst>
                                        </p:cTn>
                                        <p:tgtEl>
                                          <p:spTgt spid="17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9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8"/>
                                        </p:tgtEl>
                                        <p:attrNameLst>
                                          <p:attrName>style.visibility</p:attrName>
                                        </p:attrNameLst>
                                      </p:cBhvr>
                                      <p:to>
                                        <p:strVal val="visible"/>
                                      </p:to>
                                    </p:set>
                                  </p:childTnLst>
                                </p:cTn>
                              </p:par>
                            </p:childTnLst>
                          </p:cTn>
                        </p:par>
                        <p:par>
                          <p:cTn id="24" fill="hold">
                            <p:stCondLst>
                              <p:cond delay="400"/>
                            </p:stCondLst>
                            <p:childTnLst>
                              <p:par>
                                <p:cTn id="25" presetID="1" presetClass="entr" presetSubtype="0" fill="hold" nodeType="afterEffect">
                                  <p:stCondLst>
                                    <p:cond delay="0"/>
                                  </p:stCondLst>
                                  <p:childTnLst>
                                    <p:set>
                                      <p:cBhvr>
                                        <p:cTn id="26" dur="1" fill="hold">
                                          <p:stCondLst>
                                            <p:cond delay="0"/>
                                          </p:stCondLst>
                                        </p:cTn>
                                        <p:tgtEl>
                                          <p:spTgt spid="189"/>
                                        </p:tgtEl>
                                        <p:attrNameLst>
                                          <p:attrName>style.visibility</p:attrName>
                                        </p:attrNameLst>
                                      </p:cBhvr>
                                      <p:to>
                                        <p:strVal val="visible"/>
                                      </p:to>
                                    </p:set>
                                  </p:childTnLst>
                                </p:cTn>
                              </p:par>
                            </p:childTnLst>
                          </p:cTn>
                        </p:par>
                        <p:par>
                          <p:cTn id="27" fill="hold">
                            <p:stCondLst>
                              <p:cond delay="800"/>
                            </p:stCondLst>
                            <p:childTnLst>
                              <p:par>
                                <p:cTn id="28" presetID="1" presetClass="entr" presetSubtype="0" fill="hold" nodeType="afterEffect">
                                  <p:stCondLst>
                                    <p:cond delay="0"/>
                                  </p:stCondLst>
                                  <p:childTnLst>
                                    <p:set>
                                      <p:cBhvr>
                                        <p:cTn id="29" dur="1" fill="hold">
                                          <p:stCondLst>
                                            <p:cond delay="0"/>
                                          </p:stCondLst>
                                        </p:cTn>
                                        <p:tgtEl>
                                          <p:spTgt spid="207"/>
                                        </p:tgtEl>
                                        <p:attrNameLst>
                                          <p:attrName>style.visibility</p:attrName>
                                        </p:attrNameLst>
                                      </p:cBhvr>
                                      <p:to>
                                        <p:strVal val="visible"/>
                                      </p:to>
                                    </p:set>
                                  </p:childTnLst>
                                </p:cTn>
                              </p:par>
                            </p:childTnLst>
                          </p:cTn>
                        </p:par>
                        <p:par>
                          <p:cTn id="30" fill="hold">
                            <p:stCondLst>
                              <p:cond delay="1200"/>
                            </p:stCondLst>
                            <p:childTnLst>
                              <p:par>
                                <p:cTn id="31" presetID="1" presetClass="entr" presetSubtype="0" fill="hold" nodeType="afterEffect">
                                  <p:stCondLst>
                                    <p:cond delay="0"/>
                                  </p:stCondLst>
                                  <p:childTnLst>
                                    <p:set>
                                      <p:cBhvr>
                                        <p:cTn id="32" dur="1" fill="hold">
                                          <p:stCondLst>
                                            <p:cond delay="0"/>
                                          </p:stCondLst>
                                        </p:cTn>
                                        <p:tgtEl>
                                          <p:spTgt spid="2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4"/>
                                        </p:tgtEl>
                                        <p:attrNameLst>
                                          <p:attrName>style.visibility</p:attrName>
                                        </p:attrNameLst>
                                      </p:cBhvr>
                                      <p:to>
                                        <p:strVal val="visible"/>
                                      </p:to>
                                    </p:set>
                                  </p:childTnLst>
                                </p:cTn>
                              </p:par>
                            </p:childTnLst>
                          </p:cTn>
                        </p:par>
                        <p:par>
                          <p:cTn id="35" fill="hold">
                            <p:stCondLst>
                              <p:cond delay="1600"/>
                            </p:stCondLst>
                            <p:childTnLst>
                              <p:par>
                                <p:cTn id="36" presetID="1" presetClass="entr" presetSubtype="0" fill="hold" nodeType="afterEffect">
                                  <p:stCondLst>
                                    <p:cond delay="0"/>
                                  </p:stCondLst>
                                  <p:childTnLst>
                                    <p:set>
                                      <p:cBhvr>
                                        <p:cTn id="37" dur="1" fill="hold">
                                          <p:stCondLst>
                                            <p:cond delay="0"/>
                                          </p:stCondLst>
                                        </p:cTn>
                                        <p:tgtEl>
                                          <p:spTgt spid="206"/>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nodeType="afterEffect">
                                  <p:stCondLst>
                                    <p:cond delay="0"/>
                                  </p:stCondLst>
                                  <p:childTnLst>
                                    <p:set>
                                      <p:cBhvr>
                                        <p:cTn id="40" dur="1" fill="hold">
                                          <p:stCondLst>
                                            <p:cond delay="0"/>
                                          </p:stCondLst>
                                        </p:cTn>
                                        <p:tgtEl>
                                          <p:spTgt spid="191"/>
                                        </p:tgtEl>
                                        <p:attrNameLst>
                                          <p:attrName>style.visibility</p:attrName>
                                        </p:attrNameLst>
                                      </p:cBhvr>
                                      <p:to>
                                        <p:strVal val="visible"/>
                                      </p:to>
                                    </p:set>
                                  </p:childTnLst>
                                </p:cTn>
                              </p:par>
                            </p:childTnLst>
                          </p:cTn>
                        </p:par>
                        <p:par>
                          <p:cTn id="41" fill="hold">
                            <p:stCondLst>
                              <p:cond delay="2400"/>
                            </p:stCondLst>
                            <p:childTnLst>
                              <p:par>
                                <p:cTn id="42" presetID="1" presetClass="entr" presetSubtype="0" fill="hold" nodeType="afterEffect">
                                  <p:stCondLst>
                                    <p:cond delay="0"/>
                                  </p:stCondLst>
                                  <p:childTnLst>
                                    <p:set>
                                      <p:cBhvr>
                                        <p:cTn id="43" dur="1" fill="hold">
                                          <p:stCondLst>
                                            <p:cond delay="0"/>
                                          </p:stCondLst>
                                        </p:cTn>
                                        <p:tgtEl>
                                          <p:spTgt spid="192"/>
                                        </p:tgtEl>
                                        <p:attrNameLst>
                                          <p:attrName>style.visibility</p:attrName>
                                        </p:attrNameLst>
                                      </p:cBhvr>
                                      <p:to>
                                        <p:strVal val="visible"/>
                                      </p:to>
                                    </p:set>
                                  </p:childTnLst>
                                </p:cTn>
                              </p:par>
                            </p:childTnLst>
                          </p:cTn>
                        </p:par>
                        <p:par>
                          <p:cTn id="44" fill="hold">
                            <p:stCondLst>
                              <p:cond delay="2800"/>
                            </p:stCondLst>
                            <p:childTnLst>
                              <p:par>
                                <p:cTn id="45" presetID="1" presetClass="entr" presetSubtype="0" fill="hold" nodeType="afterEffect">
                                  <p:stCondLst>
                                    <p:cond delay="0"/>
                                  </p:stCondLst>
                                  <p:childTnLst>
                                    <p:set>
                                      <p:cBhvr>
                                        <p:cTn id="46" dur="1" fill="hold">
                                          <p:stCondLst>
                                            <p:cond delay="0"/>
                                          </p:stCondLst>
                                        </p:cTn>
                                        <p:tgtEl>
                                          <p:spTgt spid="193"/>
                                        </p:tgtEl>
                                        <p:attrNameLst>
                                          <p:attrName>style.visibility</p:attrName>
                                        </p:attrNameLst>
                                      </p:cBhvr>
                                      <p:to>
                                        <p:strVal val="visible"/>
                                      </p:to>
                                    </p:set>
                                  </p:childTnLst>
                                </p:cTn>
                              </p:par>
                            </p:childTnLst>
                          </p:cTn>
                        </p:par>
                        <p:par>
                          <p:cTn id="47" fill="hold">
                            <p:stCondLst>
                              <p:cond delay="3200"/>
                            </p:stCondLst>
                            <p:childTnLst>
                              <p:par>
                                <p:cTn id="48" presetID="1" presetClass="entr" presetSubtype="0" fill="hold" nodeType="afterEffect">
                                  <p:stCondLst>
                                    <p:cond delay="0"/>
                                  </p:stCondLst>
                                  <p:childTnLst>
                                    <p:set>
                                      <p:cBhvr>
                                        <p:cTn id="49" dur="1" fill="hold">
                                          <p:stCondLst>
                                            <p:cond delay="0"/>
                                          </p:stCondLst>
                                        </p:cTn>
                                        <p:tgtEl>
                                          <p:spTgt spid="19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79"/>
                                        </p:tgtEl>
                                        <p:attrNameLst>
                                          <p:attrName>style.visibility</p:attrName>
                                        </p:attrNameLst>
                                      </p:cBhvr>
                                      <p:to>
                                        <p:strVal val="visible"/>
                                      </p:to>
                                    </p:set>
                                    <p:animEffect transition="in" filter="fade">
                                      <p:cBhvr>
                                        <p:cTn id="54" dur="500"/>
                                        <p:tgtEl>
                                          <p:spTgt spid="179"/>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04"/>
                                        </p:tgtEl>
                                        <p:attrNameLst>
                                          <p:attrName>style.visibility</p:attrName>
                                        </p:attrNameLst>
                                      </p:cBhvr>
                                      <p:to>
                                        <p:strVal val="visible"/>
                                      </p:to>
                                    </p:set>
                                    <p:animEffect transition="in" filter="fade">
                                      <p:cBhvr>
                                        <p:cTn id="58" dur="500"/>
                                        <p:tgtEl>
                                          <p:spTgt spid="204"/>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97"/>
                                        </p:tgtEl>
                                        <p:attrNameLst>
                                          <p:attrName>style.visibility</p:attrName>
                                        </p:attrNameLst>
                                      </p:cBhvr>
                                      <p:to>
                                        <p:strVal val="visible"/>
                                      </p:to>
                                    </p:set>
                                    <p:animEffect transition="in" filter="fade">
                                      <p:cBhvr>
                                        <p:cTn id="62" dur="500"/>
                                        <p:tgtEl>
                                          <p:spTgt spid="197"/>
                                        </p:tgtEl>
                                      </p:cBhvr>
                                    </p:animEffect>
                                  </p:childTnLst>
                                </p:cTn>
                              </p:par>
                              <p:par>
                                <p:cTn id="63" presetID="10" presetClass="entr" presetSubtype="0" fill="hold" nodeType="withEffect">
                                  <p:stCondLst>
                                    <p:cond delay="0"/>
                                  </p:stCondLst>
                                  <p:childTnLst>
                                    <p:set>
                                      <p:cBhvr>
                                        <p:cTn id="64" dur="1" fill="hold">
                                          <p:stCondLst>
                                            <p:cond delay="0"/>
                                          </p:stCondLst>
                                        </p:cTn>
                                        <p:tgtEl>
                                          <p:spTgt spid="198"/>
                                        </p:tgtEl>
                                        <p:attrNameLst>
                                          <p:attrName>style.visibility</p:attrName>
                                        </p:attrNameLst>
                                      </p:cBhvr>
                                      <p:to>
                                        <p:strVal val="visible"/>
                                      </p:to>
                                    </p:set>
                                    <p:animEffect transition="in" filter="fade">
                                      <p:cBhvr>
                                        <p:cTn id="65"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523800" y="345413"/>
            <a:ext cx="8096400" cy="521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Removing a Member</a:t>
            </a:r>
            <a:endParaRPr/>
          </a:p>
        </p:txBody>
      </p:sp>
      <p:sp>
        <p:nvSpPr>
          <p:cNvPr id="214" name="Google Shape;214;p23"/>
          <p:cNvSpPr/>
          <p:nvPr/>
        </p:nvSpPr>
        <p:spPr>
          <a:xfrm>
            <a:off x="241650" y="2506700"/>
            <a:ext cx="816300" cy="333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215" name="Google Shape;215;p23"/>
          <p:cNvSpPr/>
          <p:nvPr/>
        </p:nvSpPr>
        <p:spPr>
          <a:xfrm>
            <a:off x="241650" y="2839700"/>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a:t>
            </a:r>
            <a:endParaRPr>
              <a:solidFill>
                <a:schemeClr val="lt1"/>
              </a:solidFill>
              <a:latin typeface="Ubuntu"/>
              <a:ea typeface="Ubuntu"/>
              <a:cs typeface="Ubuntu"/>
              <a:sym typeface="Ubuntu"/>
            </a:endParaRPr>
          </a:p>
        </p:txBody>
      </p:sp>
      <p:sp>
        <p:nvSpPr>
          <p:cNvPr id="216" name="Google Shape;216;p23"/>
          <p:cNvSpPr/>
          <p:nvPr/>
        </p:nvSpPr>
        <p:spPr>
          <a:xfrm>
            <a:off x="241650" y="3197700"/>
            <a:ext cx="816300" cy="35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217" name="Google Shape;217;p23"/>
          <p:cNvSpPr/>
          <p:nvPr/>
        </p:nvSpPr>
        <p:spPr>
          <a:xfrm>
            <a:off x="241650" y="3555700"/>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sp>
        <p:nvSpPr>
          <p:cNvPr id="218" name="Google Shape;218;p23"/>
          <p:cNvSpPr/>
          <p:nvPr/>
        </p:nvSpPr>
        <p:spPr>
          <a:xfrm>
            <a:off x="241650" y="3913700"/>
            <a:ext cx="816300" cy="506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endParaRPr sz="1000">
              <a:latin typeface="Ubuntu"/>
              <a:ea typeface="Ubuntu"/>
              <a:cs typeface="Ubuntu"/>
              <a:sym typeface="Ubuntu"/>
            </a:endParaRPr>
          </a:p>
        </p:txBody>
      </p:sp>
      <p:sp>
        <p:nvSpPr>
          <p:cNvPr id="219" name="Google Shape;219;p23"/>
          <p:cNvSpPr/>
          <p:nvPr/>
        </p:nvSpPr>
        <p:spPr>
          <a:xfrm>
            <a:off x="241650" y="4420500"/>
            <a:ext cx="816300" cy="43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220" name="Google Shape;220;p23"/>
          <p:cNvSpPr txBox="1"/>
          <p:nvPr/>
        </p:nvSpPr>
        <p:spPr>
          <a:xfrm>
            <a:off x="114600" y="206947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Member1</a:t>
            </a:r>
            <a:endParaRPr>
              <a:latin typeface="Ubuntu"/>
              <a:ea typeface="Ubuntu"/>
              <a:cs typeface="Ubuntu"/>
              <a:sym typeface="Ubuntu"/>
            </a:endParaRPr>
          </a:p>
        </p:txBody>
      </p:sp>
      <p:sp>
        <p:nvSpPr>
          <p:cNvPr id="221" name="Google Shape;221;p23"/>
          <p:cNvSpPr txBox="1"/>
          <p:nvPr/>
        </p:nvSpPr>
        <p:spPr>
          <a:xfrm>
            <a:off x="3048400" y="206947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Member2</a:t>
            </a:r>
            <a:endParaRPr>
              <a:latin typeface="Ubuntu"/>
              <a:ea typeface="Ubuntu"/>
              <a:cs typeface="Ubuntu"/>
              <a:sym typeface="Ubuntu"/>
            </a:endParaRPr>
          </a:p>
        </p:txBody>
      </p:sp>
      <p:sp>
        <p:nvSpPr>
          <p:cNvPr id="222" name="Google Shape;222;p23"/>
          <p:cNvSpPr/>
          <p:nvPr/>
        </p:nvSpPr>
        <p:spPr>
          <a:xfrm>
            <a:off x="3175450" y="2506600"/>
            <a:ext cx="816300" cy="3330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223" name="Google Shape;223;p23"/>
          <p:cNvSpPr/>
          <p:nvPr/>
        </p:nvSpPr>
        <p:spPr>
          <a:xfrm>
            <a:off x="3175450" y="2839700"/>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a:t>
            </a:r>
            <a:endParaRPr>
              <a:solidFill>
                <a:schemeClr val="lt1"/>
              </a:solidFill>
              <a:latin typeface="Ubuntu"/>
              <a:ea typeface="Ubuntu"/>
              <a:cs typeface="Ubuntu"/>
              <a:sym typeface="Ubuntu"/>
            </a:endParaRPr>
          </a:p>
        </p:txBody>
      </p:sp>
      <p:sp>
        <p:nvSpPr>
          <p:cNvPr id="224" name="Google Shape;224;p23"/>
          <p:cNvSpPr/>
          <p:nvPr/>
        </p:nvSpPr>
        <p:spPr>
          <a:xfrm>
            <a:off x="3175450" y="3555700"/>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sp>
        <p:nvSpPr>
          <p:cNvPr id="225" name="Google Shape;225;p23"/>
          <p:cNvSpPr/>
          <p:nvPr/>
        </p:nvSpPr>
        <p:spPr>
          <a:xfrm>
            <a:off x="3175450" y="3913700"/>
            <a:ext cx="816300" cy="506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endParaRPr sz="1000">
              <a:latin typeface="Ubuntu"/>
              <a:ea typeface="Ubuntu"/>
              <a:cs typeface="Ubuntu"/>
              <a:sym typeface="Ubuntu"/>
            </a:endParaRPr>
          </a:p>
        </p:txBody>
      </p:sp>
      <p:sp>
        <p:nvSpPr>
          <p:cNvPr id="226" name="Google Shape;226;p23"/>
          <p:cNvSpPr/>
          <p:nvPr/>
        </p:nvSpPr>
        <p:spPr>
          <a:xfrm>
            <a:off x="3175450" y="4420500"/>
            <a:ext cx="816300" cy="430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227" name="Google Shape;227;p23"/>
          <p:cNvSpPr txBox="1"/>
          <p:nvPr/>
        </p:nvSpPr>
        <p:spPr>
          <a:xfrm>
            <a:off x="6039400" y="206947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Member3</a:t>
            </a:r>
            <a:endParaRPr>
              <a:latin typeface="Ubuntu"/>
              <a:ea typeface="Ubuntu"/>
              <a:cs typeface="Ubuntu"/>
              <a:sym typeface="Ubuntu"/>
            </a:endParaRPr>
          </a:p>
        </p:txBody>
      </p:sp>
      <p:sp>
        <p:nvSpPr>
          <p:cNvPr id="228" name="Google Shape;228;p23"/>
          <p:cNvSpPr/>
          <p:nvPr/>
        </p:nvSpPr>
        <p:spPr>
          <a:xfrm>
            <a:off x="6166450" y="2506700"/>
            <a:ext cx="816300" cy="3330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229" name="Google Shape;229;p23"/>
          <p:cNvSpPr/>
          <p:nvPr/>
        </p:nvSpPr>
        <p:spPr>
          <a:xfrm>
            <a:off x="6166450" y="2839700"/>
            <a:ext cx="816300" cy="35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a:t>
            </a:r>
            <a:endParaRPr>
              <a:solidFill>
                <a:schemeClr val="lt1"/>
              </a:solidFill>
              <a:latin typeface="Ubuntu"/>
              <a:ea typeface="Ubuntu"/>
              <a:cs typeface="Ubuntu"/>
              <a:sym typeface="Ubuntu"/>
            </a:endParaRPr>
          </a:p>
        </p:txBody>
      </p:sp>
      <p:sp>
        <p:nvSpPr>
          <p:cNvPr id="230" name="Google Shape;230;p23"/>
          <p:cNvSpPr/>
          <p:nvPr/>
        </p:nvSpPr>
        <p:spPr>
          <a:xfrm>
            <a:off x="6166450" y="3197700"/>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231" name="Google Shape;231;p23"/>
          <p:cNvSpPr/>
          <p:nvPr/>
        </p:nvSpPr>
        <p:spPr>
          <a:xfrm>
            <a:off x="6166450" y="3555700"/>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sp>
        <p:nvSpPr>
          <p:cNvPr id="232" name="Google Shape;232;p23"/>
          <p:cNvSpPr/>
          <p:nvPr/>
        </p:nvSpPr>
        <p:spPr>
          <a:xfrm>
            <a:off x="6166450" y="3913700"/>
            <a:ext cx="816300" cy="506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r>
              <a:rPr lang="en" sz="1000">
                <a:latin typeface="Ubuntu"/>
                <a:ea typeface="Ubuntu"/>
                <a:cs typeface="Ubuntu"/>
                <a:sym typeface="Ubuntu"/>
              </a:rPr>
              <a:t>.</a:t>
            </a:r>
            <a:endParaRPr sz="1000">
              <a:latin typeface="Ubuntu"/>
              <a:ea typeface="Ubuntu"/>
              <a:cs typeface="Ubuntu"/>
              <a:sym typeface="Ubuntu"/>
            </a:endParaRPr>
          </a:p>
          <a:p>
            <a:pPr marL="0" lvl="0" indent="0" algn="ctr" rtl="0">
              <a:spcBef>
                <a:spcPts val="0"/>
              </a:spcBef>
              <a:spcAft>
                <a:spcPts val="0"/>
              </a:spcAft>
              <a:buNone/>
            </a:pPr>
            <a:endParaRPr sz="1000">
              <a:latin typeface="Ubuntu"/>
              <a:ea typeface="Ubuntu"/>
              <a:cs typeface="Ubuntu"/>
              <a:sym typeface="Ubuntu"/>
            </a:endParaRPr>
          </a:p>
        </p:txBody>
      </p:sp>
      <p:sp>
        <p:nvSpPr>
          <p:cNvPr id="233" name="Google Shape;233;p23"/>
          <p:cNvSpPr/>
          <p:nvPr/>
        </p:nvSpPr>
        <p:spPr>
          <a:xfrm>
            <a:off x="6166450" y="4420500"/>
            <a:ext cx="816300" cy="4302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sp>
        <p:nvSpPr>
          <p:cNvPr id="234" name="Google Shape;234;p23"/>
          <p:cNvSpPr/>
          <p:nvPr/>
        </p:nvSpPr>
        <p:spPr>
          <a:xfrm>
            <a:off x="241650" y="3197750"/>
            <a:ext cx="816300" cy="35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235" name="Google Shape;235;p23"/>
          <p:cNvSpPr/>
          <p:nvPr/>
        </p:nvSpPr>
        <p:spPr>
          <a:xfrm>
            <a:off x="3175450" y="2506600"/>
            <a:ext cx="816300" cy="333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1</a:t>
            </a:r>
            <a:endParaRPr>
              <a:solidFill>
                <a:schemeClr val="lt1"/>
              </a:solidFill>
              <a:latin typeface="Ubuntu"/>
              <a:ea typeface="Ubuntu"/>
              <a:cs typeface="Ubuntu"/>
              <a:sym typeface="Ubuntu"/>
            </a:endParaRPr>
          </a:p>
        </p:txBody>
      </p:sp>
      <p:sp>
        <p:nvSpPr>
          <p:cNvPr id="236" name="Google Shape;236;p23"/>
          <p:cNvSpPr/>
          <p:nvPr/>
        </p:nvSpPr>
        <p:spPr>
          <a:xfrm>
            <a:off x="3175450" y="3197700"/>
            <a:ext cx="816300" cy="3579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P3</a:t>
            </a:r>
            <a:endParaRPr>
              <a:solidFill>
                <a:schemeClr val="lt1"/>
              </a:solidFill>
              <a:latin typeface="Ubuntu"/>
              <a:ea typeface="Ubuntu"/>
              <a:cs typeface="Ubuntu"/>
              <a:sym typeface="Ubuntu"/>
            </a:endParaRPr>
          </a:p>
        </p:txBody>
      </p:sp>
      <p:sp>
        <p:nvSpPr>
          <p:cNvPr id="237" name="Google Shape;237;p23"/>
          <p:cNvSpPr/>
          <p:nvPr/>
        </p:nvSpPr>
        <p:spPr>
          <a:xfrm>
            <a:off x="3175450" y="3555700"/>
            <a:ext cx="816300" cy="35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sp>
        <p:nvSpPr>
          <p:cNvPr id="238" name="Google Shape;238;p23"/>
          <p:cNvSpPr/>
          <p:nvPr/>
        </p:nvSpPr>
        <p:spPr>
          <a:xfrm>
            <a:off x="6166450" y="4420500"/>
            <a:ext cx="816300" cy="4302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P271</a:t>
            </a:r>
            <a:endParaRPr>
              <a:solidFill>
                <a:schemeClr val="lt1"/>
              </a:solidFill>
              <a:latin typeface="Ubuntu"/>
              <a:ea typeface="Ubuntu"/>
              <a:cs typeface="Ubuntu"/>
              <a:sym typeface="Ubuntu"/>
            </a:endParaRPr>
          </a:p>
        </p:txBody>
      </p:sp>
      <p:graphicFrame>
        <p:nvGraphicFramePr>
          <p:cNvPr id="239" name="Google Shape;239;p23"/>
          <p:cNvGraphicFramePr/>
          <p:nvPr/>
        </p:nvGraphicFramePr>
        <p:xfrm>
          <a:off x="4075075" y="2506700"/>
          <a:ext cx="1964325" cy="1524000"/>
        </p:xfrm>
        <a:graphic>
          <a:graphicData uri="http://schemas.openxmlformats.org/drawingml/2006/table">
            <a:tbl>
              <a:tblPr>
                <a:noFill/>
              </a:tblPr>
              <a:tblGrid>
                <a:gridCol w="654775">
                  <a:extLst>
                    <a:ext uri="{9D8B030D-6E8A-4147-A177-3AD203B41FA5}">
                      <a16:colId xmlns:a16="http://schemas.microsoft.com/office/drawing/2014/main" val="20000"/>
                    </a:ext>
                  </a:extLst>
                </a:gridCol>
                <a:gridCol w="654775">
                  <a:extLst>
                    <a:ext uri="{9D8B030D-6E8A-4147-A177-3AD203B41FA5}">
                      <a16:colId xmlns:a16="http://schemas.microsoft.com/office/drawing/2014/main" val="20001"/>
                    </a:ext>
                  </a:extLst>
                </a:gridCol>
                <a:gridCol w="6547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800">
                          <a:latin typeface="Ubuntu"/>
                          <a:ea typeface="Ubuntu"/>
                          <a:cs typeface="Ubuntu"/>
                          <a:sym typeface="Ubuntu"/>
                        </a:rPr>
                        <a:t>Partition</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Primary</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Backup</a:t>
                      </a:r>
                      <a:endParaRPr sz="8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800">
                          <a:latin typeface="Ubuntu"/>
                          <a:ea typeface="Ubuntu"/>
                          <a:cs typeface="Ubuntu"/>
                          <a:sym typeface="Ubuntu"/>
                        </a:rPr>
                        <a:t>P1</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3</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2</a:t>
                      </a:r>
                      <a:endParaRPr sz="8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800">
                          <a:latin typeface="Ubuntu"/>
                          <a:ea typeface="Ubuntu"/>
                          <a:cs typeface="Ubuntu"/>
                          <a:sym typeface="Ubuntu"/>
                        </a:rPr>
                        <a:t>P2</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2</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3</a:t>
                      </a:r>
                      <a:endParaRPr sz="800">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800">
                          <a:latin typeface="Ubuntu"/>
                          <a:ea typeface="Ubuntu"/>
                          <a:cs typeface="Ubuntu"/>
                          <a:sym typeface="Ubuntu"/>
                        </a:rPr>
                        <a:t>P</a:t>
                      </a:r>
                      <a:r>
                        <a:rPr lang="en" sz="800" i="1">
                          <a:latin typeface="Ubuntu"/>
                          <a:ea typeface="Ubuntu"/>
                          <a:cs typeface="Ubuntu"/>
                          <a:sym typeface="Ubuntu"/>
                        </a:rPr>
                        <a:t>n</a:t>
                      </a:r>
                      <a:endParaRPr sz="800" i="1">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2</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3</a:t>
                      </a:r>
                      <a:endParaRPr sz="800">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40" name="Google Shape;240;p23"/>
          <p:cNvGraphicFramePr/>
          <p:nvPr/>
        </p:nvGraphicFramePr>
        <p:xfrm>
          <a:off x="7051475" y="2506700"/>
          <a:ext cx="1964325" cy="1524000"/>
        </p:xfrm>
        <a:graphic>
          <a:graphicData uri="http://schemas.openxmlformats.org/drawingml/2006/table">
            <a:tbl>
              <a:tblPr>
                <a:noFill/>
              </a:tblPr>
              <a:tblGrid>
                <a:gridCol w="654775">
                  <a:extLst>
                    <a:ext uri="{9D8B030D-6E8A-4147-A177-3AD203B41FA5}">
                      <a16:colId xmlns:a16="http://schemas.microsoft.com/office/drawing/2014/main" val="20000"/>
                    </a:ext>
                  </a:extLst>
                </a:gridCol>
                <a:gridCol w="654775">
                  <a:extLst>
                    <a:ext uri="{9D8B030D-6E8A-4147-A177-3AD203B41FA5}">
                      <a16:colId xmlns:a16="http://schemas.microsoft.com/office/drawing/2014/main" val="20001"/>
                    </a:ext>
                  </a:extLst>
                </a:gridCol>
                <a:gridCol w="6547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800">
                          <a:latin typeface="Ubuntu"/>
                          <a:ea typeface="Ubuntu"/>
                          <a:cs typeface="Ubuntu"/>
                          <a:sym typeface="Ubuntu"/>
                        </a:rPr>
                        <a:t>Partition</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Primary</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Backup</a:t>
                      </a:r>
                      <a:endParaRPr sz="8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800">
                          <a:latin typeface="Ubuntu"/>
                          <a:ea typeface="Ubuntu"/>
                          <a:cs typeface="Ubuntu"/>
                          <a:sym typeface="Ubuntu"/>
                        </a:rPr>
                        <a:t>P1</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3</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2</a:t>
                      </a:r>
                      <a:endParaRPr sz="8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800">
                          <a:latin typeface="Ubuntu"/>
                          <a:ea typeface="Ubuntu"/>
                          <a:cs typeface="Ubuntu"/>
                          <a:sym typeface="Ubuntu"/>
                        </a:rPr>
                        <a:t>P2</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2</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3</a:t>
                      </a:r>
                      <a:endParaRPr sz="800">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800">
                          <a:latin typeface="Ubuntu"/>
                          <a:ea typeface="Ubuntu"/>
                          <a:cs typeface="Ubuntu"/>
                          <a:sym typeface="Ubuntu"/>
                        </a:rPr>
                        <a:t>P</a:t>
                      </a:r>
                      <a:r>
                        <a:rPr lang="en" sz="800" i="1">
                          <a:latin typeface="Ubuntu"/>
                          <a:ea typeface="Ubuntu"/>
                          <a:cs typeface="Ubuntu"/>
                          <a:sym typeface="Ubuntu"/>
                        </a:rPr>
                        <a:t>n</a:t>
                      </a:r>
                      <a:endParaRPr sz="800" i="1">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2</a:t>
                      </a:r>
                      <a:endParaRPr sz="800">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sz="800">
                          <a:latin typeface="Ubuntu"/>
                          <a:ea typeface="Ubuntu"/>
                          <a:cs typeface="Ubuntu"/>
                          <a:sym typeface="Ubuntu"/>
                        </a:rPr>
                        <a:t>3</a:t>
                      </a:r>
                      <a:endParaRPr sz="800">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sp>
        <p:nvSpPr>
          <p:cNvPr id="241" name="Google Shape;241;p23"/>
          <p:cNvSpPr/>
          <p:nvPr/>
        </p:nvSpPr>
        <p:spPr>
          <a:xfrm>
            <a:off x="5479225" y="1119463"/>
            <a:ext cx="454800" cy="282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242" name="Google Shape;242;p23"/>
          <p:cNvSpPr/>
          <p:nvPr/>
        </p:nvSpPr>
        <p:spPr>
          <a:xfrm>
            <a:off x="6986175" y="1119463"/>
            <a:ext cx="454800" cy="2823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243" name="Google Shape;243;p23"/>
          <p:cNvSpPr txBox="1"/>
          <p:nvPr/>
        </p:nvSpPr>
        <p:spPr>
          <a:xfrm>
            <a:off x="5934025" y="1094113"/>
            <a:ext cx="10704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Ubuntu"/>
                <a:ea typeface="Ubuntu"/>
                <a:cs typeface="Ubuntu"/>
                <a:sym typeface="Ubuntu"/>
              </a:rPr>
              <a:t>Primary</a:t>
            </a:r>
            <a:endParaRPr sz="1200">
              <a:latin typeface="Ubuntu"/>
              <a:ea typeface="Ubuntu"/>
              <a:cs typeface="Ubuntu"/>
              <a:sym typeface="Ubuntu"/>
            </a:endParaRPr>
          </a:p>
        </p:txBody>
      </p:sp>
      <p:sp>
        <p:nvSpPr>
          <p:cNvPr id="244" name="Google Shape;244;p23"/>
          <p:cNvSpPr txBox="1"/>
          <p:nvPr/>
        </p:nvSpPr>
        <p:spPr>
          <a:xfrm>
            <a:off x="7440975" y="1094113"/>
            <a:ext cx="10704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Ubuntu"/>
                <a:ea typeface="Ubuntu"/>
                <a:cs typeface="Ubuntu"/>
                <a:sym typeface="Ubuntu"/>
              </a:rPr>
              <a:t>Backup</a:t>
            </a:r>
            <a:endParaRPr sz="1200">
              <a:latin typeface="Ubuntu"/>
              <a:ea typeface="Ubuntu"/>
              <a:cs typeface="Ubuntu"/>
              <a:sym typeface="Ubuntu"/>
            </a:endParaRPr>
          </a:p>
        </p:txBody>
      </p:sp>
      <p:sp>
        <p:nvSpPr>
          <p:cNvPr id="245" name="Google Shape;245;p23"/>
          <p:cNvSpPr txBox="1"/>
          <p:nvPr/>
        </p:nvSpPr>
        <p:spPr>
          <a:xfrm>
            <a:off x="422400" y="2596896"/>
            <a:ext cx="454800" cy="21537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rgbClr val="FF0000"/>
                </a:solidFill>
                <a:latin typeface="Ubuntu" panose="020B0504030602030204" pitchFamily="34" charset="0"/>
              </a:rPr>
              <a:t>X</a:t>
            </a:r>
            <a:endParaRPr sz="2200" dirty="0">
              <a:solidFill>
                <a:srgbClr val="FF0000"/>
              </a:solidFill>
              <a:latin typeface="Ubuntu" panose="020B0504030602030204" pitchFamily="34" charset="0"/>
            </a:endParaRPr>
          </a:p>
          <a:p>
            <a:pPr marL="0" lvl="0" indent="0" algn="ctr" rtl="0">
              <a:spcBef>
                <a:spcPts val="0"/>
              </a:spcBef>
              <a:spcAft>
                <a:spcPts val="0"/>
              </a:spcAft>
              <a:buNone/>
            </a:pPr>
            <a:r>
              <a:rPr lang="en" sz="2200" dirty="0">
                <a:solidFill>
                  <a:srgbClr val="FF0000"/>
                </a:solidFill>
                <a:latin typeface="Ubuntu" panose="020B0504030602030204" pitchFamily="34" charset="0"/>
              </a:rPr>
              <a:t>X</a:t>
            </a:r>
            <a:endParaRPr sz="2200" dirty="0">
              <a:solidFill>
                <a:srgbClr val="FF0000"/>
              </a:solidFill>
              <a:latin typeface="Ubuntu" panose="020B0504030602030204" pitchFamily="34" charset="0"/>
            </a:endParaRPr>
          </a:p>
          <a:p>
            <a:pPr marL="0" lvl="0" indent="0" algn="ctr" rtl="0">
              <a:spcBef>
                <a:spcPts val="0"/>
              </a:spcBef>
              <a:spcAft>
                <a:spcPts val="0"/>
              </a:spcAft>
              <a:buNone/>
            </a:pPr>
            <a:r>
              <a:rPr lang="en" sz="2200" dirty="0">
                <a:solidFill>
                  <a:srgbClr val="FF0000"/>
                </a:solidFill>
                <a:latin typeface="Ubuntu" panose="020B0504030602030204" pitchFamily="34" charset="0"/>
              </a:rPr>
              <a:t>X</a:t>
            </a:r>
            <a:endParaRPr sz="2200" dirty="0">
              <a:solidFill>
                <a:srgbClr val="FF0000"/>
              </a:solidFill>
              <a:latin typeface="Ubuntu" panose="020B0504030602030204" pitchFamily="34" charset="0"/>
            </a:endParaRPr>
          </a:p>
          <a:p>
            <a:pPr marL="0" lvl="0" indent="0" algn="ctr" rtl="0">
              <a:spcBef>
                <a:spcPts val="0"/>
              </a:spcBef>
              <a:spcAft>
                <a:spcPts val="0"/>
              </a:spcAft>
              <a:buNone/>
            </a:pPr>
            <a:r>
              <a:rPr lang="en" sz="2200" dirty="0">
                <a:solidFill>
                  <a:srgbClr val="FF0000"/>
                </a:solidFill>
                <a:latin typeface="Ubuntu" panose="020B0504030602030204" pitchFamily="34" charset="0"/>
              </a:rPr>
              <a:t>X</a:t>
            </a:r>
            <a:endParaRPr sz="2200" dirty="0">
              <a:solidFill>
                <a:srgbClr val="FF0000"/>
              </a:solidFill>
              <a:latin typeface="Ubuntu" panose="020B0504030602030204" pitchFamily="34" charset="0"/>
            </a:endParaRPr>
          </a:p>
          <a:p>
            <a:pPr marL="0" lvl="0" indent="0" algn="ctr" rtl="0">
              <a:spcBef>
                <a:spcPts val="0"/>
              </a:spcBef>
              <a:spcAft>
                <a:spcPts val="0"/>
              </a:spcAft>
              <a:buNone/>
            </a:pPr>
            <a:r>
              <a:rPr lang="en" sz="2200" dirty="0">
                <a:solidFill>
                  <a:srgbClr val="FF0000"/>
                </a:solidFill>
                <a:latin typeface="Ubuntu" panose="020B0504030602030204" pitchFamily="34" charset="0"/>
              </a:rPr>
              <a:t>X</a:t>
            </a:r>
            <a:endParaRPr sz="2200" dirty="0">
              <a:solidFill>
                <a:srgbClr val="FF0000"/>
              </a:solidFill>
              <a:latin typeface="Ubuntu" panose="020B0504030602030204" pitchFamily="34" charset="0"/>
            </a:endParaRPr>
          </a:p>
          <a:p>
            <a:pPr marL="0" lvl="0" indent="0" algn="ctr" rtl="0">
              <a:spcBef>
                <a:spcPts val="0"/>
              </a:spcBef>
              <a:spcAft>
                <a:spcPts val="0"/>
              </a:spcAft>
              <a:buNone/>
            </a:pPr>
            <a:r>
              <a:rPr lang="en" sz="2200" dirty="0">
                <a:solidFill>
                  <a:srgbClr val="FF0000"/>
                </a:solidFill>
                <a:latin typeface="Ubuntu" panose="020B0504030602030204" pitchFamily="34" charset="0"/>
              </a:rPr>
              <a:t>X</a:t>
            </a:r>
            <a:endParaRPr sz="2200" dirty="0">
              <a:solidFill>
                <a:srgbClr val="FF0000"/>
              </a:solidFill>
              <a:latin typeface="Ubuntu" panose="020B0504030602030204" pitchFamily="34" charset="0"/>
            </a:endParaRPr>
          </a:p>
        </p:txBody>
      </p:sp>
      <p:sp>
        <p:nvSpPr>
          <p:cNvPr id="246" name="Google Shape;246;p23"/>
          <p:cNvSpPr/>
          <p:nvPr/>
        </p:nvSpPr>
        <p:spPr>
          <a:xfrm>
            <a:off x="6166438" y="2503900"/>
            <a:ext cx="816300" cy="333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P1</a:t>
            </a:r>
            <a:endParaRPr>
              <a:solidFill>
                <a:schemeClr val="lt1"/>
              </a:solidFill>
              <a:latin typeface="Ubuntu"/>
              <a:ea typeface="Ubuntu"/>
              <a:cs typeface="Ubuntu"/>
              <a:sym typeface="Ubuntu"/>
            </a:endParaRPr>
          </a:p>
        </p:txBody>
      </p:sp>
      <p:sp>
        <p:nvSpPr>
          <p:cNvPr id="247" name="Google Shape;247;p23"/>
          <p:cNvSpPr/>
          <p:nvPr/>
        </p:nvSpPr>
        <p:spPr>
          <a:xfrm>
            <a:off x="6166450" y="3555700"/>
            <a:ext cx="816300" cy="357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Ubuntu"/>
                <a:ea typeface="Ubuntu"/>
                <a:cs typeface="Ubuntu"/>
                <a:sym typeface="Ubuntu"/>
              </a:rPr>
              <a:t>P4</a:t>
            </a:r>
            <a:endParaRPr>
              <a:solidFill>
                <a:schemeClr val="lt1"/>
              </a:solidFill>
              <a:latin typeface="Ubuntu"/>
              <a:ea typeface="Ubuntu"/>
              <a:cs typeface="Ubuntu"/>
              <a:sym typeface="Ubuntu"/>
            </a:endParaRPr>
          </a:p>
        </p:txBody>
      </p:sp>
      <p:sp>
        <p:nvSpPr>
          <p:cNvPr id="248" name="Google Shape;248;p23"/>
          <p:cNvSpPr/>
          <p:nvPr/>
        </p:nvSpPr>
        <p:spPr>
          <a:xfrm>
            <a:off x="4177050" y="1531725"/>
            <a:ext cx="1414453" cy="689400"/>
          </a:xfrm>
          <a:prstGeom prst="wedgeRoundRectCallout">
            <a:avLst>
              <a:gd name="adj1" fmla="val -73904"/>
              <a:gd name="adj2" fmla="val -18523"/>
              <a:gd name="adj3" fmla="val 0"/>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Ubuntu" panose="020B0504030602030204" pitchFamily="34" charset="0"/>
                <a:ea typeface="Zilla Slab"/>
                <a:cs typeface="Zilla Slab"/>
                <a:sym typeface="Zilla Slab"/>
              </a:rPr>
              <a:t>I’m the oldest cluster member now!</a:t>
            </a:r>
            <a:endParaRPr dirty="0">
              <a:latin typeface="Ubuntu" panose="020B0504030602030204" pitchFamily="34" charset="0"/>
              <a:ea typeface="Zilla Slab"/>
              <a:cs typeface="Zilla Slab"/>
              <a:sym typeface="Zilla Slab"/>
            </a:endParaRPr>
          </a:p>
        </p:txBody>
      </p:sp>
      <p:pic>
        <p:nvPicPr>
          <p:cNvPr id="39" name="Picture 38">
            <a:extLst>
              <a:ext uri="{FF2B5EF4-FFF2-40B4-BE49-F238E27FC236}">
                <a16:creationId xmlns:a16="http://schemas.microsoft.com/office/drawing/2014/main" id="{C749EEFA-3546-8645-832C-A84E1C984D60}"/>
              </a:ext>
            </a:extLst>
          </p:cNvPr>
          <p:cNvPicPr>
            <a:picLocks/>
          </p:cNvPicPr>
          <p:nvPr/>
        </p:nvPicPr>
        <p:blipFill>
          <a:blip r:embed="rId3"/>
          <a:stretch>
            <a:fillRect/>
          </a:stretch>
        </p:blipFill>
        <p:spPr>
          <a:xfrm>
            <a:off x="2996393" y="1119463"/>
            <a:ext cx="1098988" cy="1098988"/>
          </a:xfrm>
          <a:prstGeom prst="rect">
            <a:avLst/>
          </a:prstGeom>
        </p:spPr>
      </p:pic>
    </p:spTree>
    <p:extLst>
      <p:ext uri="{BB962C8B-B14F-4D97-AF65-F5344CB8AC3E}">
        <p14:creationId xmlns:p14="http://schemas.microsoft.com/office/powerpoint/2010/main" val="98451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childTnLst>
                                </p:cTn>
                              </p:par>
                            </p:childTnLst>
                          </p:cTn>
                        </p:par>
                        <p:par>
                          <p:cTn id="12" fill="hold">
                            <p:stCondLst>
                              <p:cond delay="300"/>
                            </p:stCondLst>
                            <p:childTnLst>
                              <p:par>
                                <p:cTn id="13" presetID="1" presetClass="entr" presetSubtype="0" fill="hold" nodeType="after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300"/>
                                          </p:stCondLst>
                                        </p:cTn>
                                        <p:tgtEl>
                                          <p:spTgt spid="235"/>
                                        </p:tgtEl>
                                        <p:attrNameLst>
                                          <p:attrName>style.visibility</p:attrName>
                                        </p:attrNameLst>
                                      </p:cBhvr>
                                      <p:to>
                                        <p:strVal val="hidden"/>
                                      </p:to>
                                    </p:set>
                                  </p:childTnLst>
                                </p:cTn>
                              </p:par>
                            </p:childTnLst>
                          </p:cTn>
                        </p:par>
                        <p:par>
                          <p:cTn id="19" fill="hold">
                            <p:stCondLst>
                              <p:cond delay="300"/>
                            </p:stCondLst>
                            <p:childTnLst>
                              <p:par>
                                <p:cTn id="20" presetID="1" presetClass="exit" presetSubtype="0" fill="hold" nodeType="afterEffect">
                                  <p:stCondLst>
                                    <p:cond delay="0"/>
                                  </p:stCondLst>
                                  <p:childTnLst>
                                    <p:set>
                                      <p:cBhvr>
                                        <p:cTn id="21" dur="1" fill="hold">
                                          <p:stCondLst>
                                            <p:cond delay="300"/>
                                          </p:stCondLst>
                                        </p:cTn>
                                        <p:tgtEl>
                                          <p:spTgt spid="237"/>
                                        </p:tgtEl>
                                        <p:attrNameLst>
                                          <p:attrName>style.visibility</p:attrName>
                                        </p:attrNameLst>
                                      </p:cBhvr>
                                      <p:to>
                                        <p:strVal val="hidden"/>
                                      </p:to>
                                    </p:set>
                                  </p:childTnLst>
                                </p:cTn>
                              </p:par>
                            </p:childTnLst>
                          </p:cTn>
                        </p:par>
                        <p:par>
                          <p:cTn id="22" fill="hold">
                            <p:stCondLst>
                              <p:cond delay="601"/>
                            </p:stCondLst>
                            <p:childTnLst>
                              <p:par>
                                <p:cTn id="23" presetID="1" presetClass="exit" presetSubtype="0" fill="hold" nodeType="afterEffect">
                                  <p:stCondLst>
                                    <p:cond delay="0"/>
                                  </p:stCondLst>
                                  <p:childTnLst>
                                    <p:set>
                                      <p:cBhvr>
                                        <p:cTn id="24" dur="1" fill="hold">
                                          <p:stCondLst>
                                            <p:cond delay="300"/>
                                          </p:stCondLst>
                                        </p:cTn>
                                        <p:tgtEl>
                                          <p:spTgt spid="23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248"/>
                                        </p:tgtEl>
                                        <p:attrNameLst>
                                          <p:attrName>style.visibility</p:attrName>
                                        </p:attrNameLst>
                                      </p:cBhvr>
                                      <p:to>
                                        <p:strVal val="visible"/>
                                      </p:to>
                                    </p:set>
                                    <p:animEffect transition="in" filter="fade">
                                      <p:cBhvr>
                                        <p:cTn id="32" dur="500"/>
                                        <p:tgtEl>
                                          <p:spTgt spid="24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39"/>
                                        </p:tgtEl>
                                        <p:attrNameLst>
                                          <p:attrName>style.visibility</p:attrName>
                                        </p:attrNameLst>
                                      </p:cBhvr>
                                      <p:to>
                                        <p:strVal val="visible"/>
                                      </p:to>
                                    </p:set>
                                    <p:animEffect transition="in" filter="fade">
                                      <p:cBhvr>
                                        <p:cTn id="36" dur="500"/>
                                        <p:tgtEl>
                                          <p:spTgt spid="239"/>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240"/>
                                        </p:tgtEl>
                                        <p:attrNameLst>
                                          <p:attrName>style.visibility</p:attrName>
                                        </p:attrNameLst>
                                      </p:cBhvr>
                                      <p:to>
                                        <p:strVal val="visible"/>
                                      </p:to>
                                    </p:set>
                                    <p:animEffect transition="in" filter="fade">
                                      <p:cBhvr>
                                        <p:cTn id="40" dur="500"/>
                                        <p:tgtEl>
                                          <p:spTgt spid="24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sp>
        <p:nvSpPr>
          <p:cNvPr id="255" name="Google Shape;255;p24"/>
          <p:cNvSpPr txBox="1">
            <a:spLocks noGrp="1"/>
          </p:cNvSpPr>
          <p:nvPr>
            <p:ph type="title"/>
          </p:nvPr>
        </p:nvSpPr>
        <p:spPr/>
        <p:txBody>
          <a:bodyPr/>
          <a:lstStyle/>
          <a:p>
            <a:pPr lvl="0"/>
            <a:r>
              <a:rPr lang="en-US"/>
              <a:t>Why Does This Matter to a Developer?</a:t>
            </a:r>
          </a:p>
        </p:txBody>
      </p:sp>
      <p:sp>
        <p:nvSpPr>
          <p:cNvPr id="254" name="Google Shape;254;p24"/>
          <p:cNvSpPr txBox="1">
            <a:spLocks noGrp="1"/>
          </p:cNvSpPr>
          <p:nvPr>
            <p:ph type="body" sz="quarter" idx="10"/>
          </p:nvPr>
        </p:nvSpPr>
        <p:spPr/>
        <p:txBody>
          <a:bodyPr/>
          <a:lstStyle/>
          <a:p>
            <a:pPr lvl="0"/>
            <a:r>
              <a:rPr lang="en-US"/>
              <a:t>Synchronous vs. Asynchronous Backups</a:t>
            </a:r>
          </a:p>
          <a:p>
            <a:pPr lvl="0"/>
            <a:r>
              <a:rPr lang="en-US"/>
              <a:t>Partitioned vs. Non-Partitioned Data Structures</a:t>
            </a:r>
          </a:p>
        </p:txBody>
      </p:sp>
    </p:spTree>
    <p:extLst>
      <p:ext uri="{BB962C8B-B14F-4D97-AF65-F5344CB8AC3E}">
        <p14:creationId xmlns:p14="http://schemas.microsoft.com/office/powerpoint/2010/main" val="237028823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Effect transition="in" filter="fade">
                                      <p:cBhvr>
                                        <p:cTn id="7" dur="1500"/>
                                        <p:tgtEl>
                                          <p:spTgt spid="2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4">
                                            <p:txEl>
                                              <p:pRg st="1" end="1"/>
                                            </p:txEl>
                                          </p:spTgt>
                                        </p:tgtEl>
                                        <p:attrNameLst>
                                          <p:attrName>style.visibility</p:attrName>
                                        </p:attrNameLst>
                                      </p:cBhvr>
                                      <p:to>
                                        <p:strVal val="visible"/>
                                      </p:to>
                                    </p:set>
                                    <p:animEffect transition="in" filter="fade">
                                      <p:cBhvr>
                                        <p:cTn id="12" dur="1500"/>
                                        <p:tgtEl>
                                          <p:spTgt spid="2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25"/>
          <p:cNvSpPr txBox="1">
            <a:spLocks noGrp="1"/>
          </p:cNvSpPr>
          <p:nvPr>
            <p:ph type="title"/>
          </p:nvPr>
        </p:nvSpPr>
        <p:spPr/>
        <p:txBody>
          <a:bodyPr/>
          <a:lstStyle/>
          <a:p>
            <a:pPr lvl="0"/>
            <a:r>
              <a:rPr lang="en-US"/>
              <a:t>Synchronous Backups </a:t>
            </a:r>
          </a:p>
        </p:txBody>
      </p:sp>
      <p:sp>
        <p:nvSpPr>
          <p:cNvPr id="260" name="Google Shape;260;p25"/>
          <p:cNvSpPr txBox="1">
            <a:spLocks noGrp="1"/>
          </p:cNvSpPr>
          <p:nvPr>
            <p:ph type="body" sz="quarter" idx="10"/>
          </p:nvPr>
        </p:nvSpPr>
        <p:spPr>
          <a:xfrm>
            <a:off x="529173" y="3426351"/>
            <a:ext cx="8096400" cy="1041571"/>
          </a:xfrm>
        </p:spPr>
        <p:txBody>
          <a:bodyPr/>
          <a:lstStyle/>
          <a:p>
            <a:pPr lvl="0"/>
            <a:r>
              <a:rPr lang="en-US" dirty="0"/>
              <a:t>Assures backup is complete and available if needed</a:t>
            </a:r>
          </a:p>
          <a:p>
            <a:pPr lvl="0"/>
            <a:r>
              <a:rPr lang="en-US" dirty="0"/>
              <a:t>Blocking operation - can lead to latency issues</a:t>
            </a:r>
          </a:p>
        </p:txBody>
      </p:sp>
      <p:sp>
        <p:nvSpPr>
          <p:cNvPr id="262" name="Google Shape;262;p25"/>
          <p:cNvSpPr/>
          <p:nvPr/>
        </p:nvSpPr>
        <p:spPr>
          <a:xfrm>
            <a:off x="5399700" y="1151038"/>
            <a:ext cx="3088800" cy="16590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pic>
        <p:nvPicPr>
          <p:cNvPr id="263" name="Google Shape;263;p25"/>
          <p:cNvPicPr preferRelativeResize="0"/>
          <p:nvPr/>
        </p:nvPicPr>
        <p:blipFill>
          <a:blip r:embed="rId3">
            <a:alphaModFix/>
          </a:blip>
          <a:stretch>
            <a:fillRect/>
          </a:stretch>
        </p:blipFill>
        <p:spPr>
          <a:xfrm>
            <a:off x="920043" y="1331750"/>
            <a:ext cx="1367432" cy="1240000"/>
          </a:xfrm>
          <a:prstGeom prst="rect">
            <a:avLst/>
          </a:prstGeom>
          <a:noFill/>
          <a:ln>
            <a:noFill/>
          </a:ln>
        </p:spPr>
      </p:pic>
      <p:sp>
        <p:nvSpPr>
          <p:cNvPr id="264" name="Google Shape;264;p25"/>
          <p:cNvSpPr/>
          <p:nvPr/>
        </p:nvSpPr>
        <p:spPr>
          <a:xfrm>
            <a:off x="5609250" y="1700350"/>
            <a:ext cx="977100" cy="333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265" name="Google Shape;265;p25"/>
          <p:cNvSpPr txBox="1"/>
          <p:nvPr/>
        </p:nvSpPr>
        <p:spPr>
          <a:xfrm>
            <a:off x="5562600" y="126202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Primary</a:t>
            </a:r>
            <a:endParaRPr>
              <a:latin typeface="Ubuntu"/>
              <a:ea typeface="Ubuntu"/>
              <a:cs typeface="Ubuntu"/>
              <a:sym typeface="Ubuntu"/>
            </a:endParaRPr>
          </a:p>
        </p:txBody>
      </p:sp>
      <p:sp>
        <p:nvSpPr>
          <p:cNvPr id="266" name="Google Shape;266;p25"/>
          <p:cNvSpPr/>
          <p:nvPr/>
        </p:nvSpPr>
        <p:spPr>
          <a:xfrm>
            <a:off x="7322425" y="1700350"/>
            <a:ext cx="977100" cy="3330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267" name="Google Shape;267;p25"/>
          <p:cNvSpPr txBox="1"/>
          <p:nvPr/>
        </p:nvSpPr>
        <p:spPr>
          <a:xfrm>
            <a:off x="7275775" y="126202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Backup</a:t>
            </a:r>
            <a:endParaRPr>
              <a:latin typeface="Ubuntu"/>
              <a:ea typeface="Ubuntu"/>
              <a:cs typeface="Ubuntu"/>
              <a:sym typeface="Ubuntu"/>
            </a:endParaRPr>
          </a:p>
        </p:txBody>
      </p:sp>
      <p:sp>
        <p:nvSpPr>
          <p:cNvPr id="268" name="Google Shape;268;p25"/>
          <p:cNvSpPr txBox="1"/>
          <p:nvPr/>
        </p:nvSpPr>
        <p:spPr>
          <a:xfrm>
            <a:off x="5910450" y="2800150"/>
            <a:ext cx="2067300" cy="3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Hazelcast Cluster</a:t>
            </a:r>
            <a:endParaRPr>
              <a:latin typeface="Ubuntu"/>
              <a:ea typeface="Ubuntu"/>
              <a:cs typeface="Ubuntu"/>
              <a:sym typeface="Ubuntu"/>
            </a:endParaRPr>
          </a:p>
        </p:txBody>
      </p:sp>
      <p:grpSp>
        <p:nvGrpSpPr>
          <p:cNvPr id="269" name="Google Shape;269;p25"/>
          <p:cNvGrpSpPr/>
          <p:nvPr/>
        </p:nvGrpSpPr>
        <p:grpSpPr>
          <a:xfrm>
            <a:off x="2361025" y="1331750"/>
            <a:ext cx="2902500" cy="384000"/>
            <a:chOff x="2361025" y="1331750"/>
            <a:chExt cx="2902500" cy="384000"/>
          </a:xfrm>
        </p:grpSpPr>
        <p:sp>
          <p:nvSpPr>
            <p:cNvPr id="270" name="Google Shape;270;p25"/>
            <p:cNvSpPr txBox="1"/>
            <p:nvPr/>
          </p:nvSpPr>
          <p:spPr>
            <a:xfrm>
              <a:off x="2361025" y="1331750"/>
              <a:ext cx="523500" cy="38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ourier" pitchFamily="2" charset="0"/>
                  <a:ea typeface="Cousine"/>
                  <a:cs typeface="Cousine"/>
                  <a:sym typeface="Cousine"/>
                </a:rPr>
                <a:t>put</a:t>
              </a:r>
              <a:endParaRPr dirty="0">
                <a:latin typeface="Courier" pitchFamily="2" charset="0"/>
                <a:ea typeface="Cousine"/>
                <a:cs typeface="Cousine"/>
                <a:sym typeface="Cousine"/>
              </a:endParaRPr>
            </a:p>
          </p:txBody>
        </p:sp>
        <p:cxnSp>
          <p:nvCxnSpPr>
            <p:cNvPr id="271" name="Google Shape;271;p25"/>
            <p:cNvCxnSpPr>
              <a:stCxn id="270" idx="3"/>
            </p:cNvCxnSpPr>
            <p:nvPr/>
          </p:nvCxnSpPr>
          <p:spPr>
            <a:xfrm>
              <a:off x="2884525" y="1523750"/>
              <a:ext cx="2379000" cy="300"/>
            </a:xfrm>
            <a:prstGeom prst="straightConnector1">
              <a:avLst/>
            </a:prstGeom>
            <a:noFill/>
            <a:ln w="28575" cap="flat" cmpd="sng">
              <a:solidFill>
                <a:schemeClr val="dk1"/>
              </a:solidFill>
              <a:prstDash val="solid"/>
              <a:round/>
              <a:headEnd type="none" w="med" len="med"/>
              <a:tailEnd type="triangle" w="med" len="med"/>
            </a:ln>
          </p:spPr>
        </p:cxnSp>
      </p:grpSp>
      <p:grpSp>
        <p:nvGrpSpPr>
          <p:cNvPr id="272" name="Google Shape;272;p25"/>
          <p:cNvGrpSpPr/>
          <p:nvPr/>
        </p:nvGrpSpPr>
        <p:grpSpPr>
          <a:xfrm>
            <a:off x="2487175" y="1687238"/>
            <a:ext cx="2763450" cy="384000"/>
            <a:chOff x="2487175" y="1715750"/>
            <a:chExt cx="2763450" cy="384000"/>
          </a:xfrm>
        </p:grpSpPr>
        <p:sp>
          <p:nvSpPr>
            <p:cNvPr id="273" name="Google Shape;273;p25"/>
            <p:cNvSpPr txBox="1"/>
            <p:nvPr/>
          </p:nvSpPr>
          <p:spPr>
            <a:xfrm>
              <a:off x="2990125" y="1715750"/>
              <a:ext cx="2260500" cy="38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ourier" pitchFamily="2" charset="0"/>
                  <a:ea typeface="Cousine"/>
                  <a:cs typeface="Cousine"/>
                  <a:sym typeface="Cousine"/>
                </a:rPr>
                <a:t>block until 2 acks</a:t>
              </a:r>
              <a:endParaRPr dirty="0">
                <a:latin typeface="Courier" pitchFamily="2" charset="0"/>
                <a:ea typeface="Cousine"/>
                <a:cs typeface="Cousine"/>
                <a:sym typeface="Cousine"/>
              </a:endParaRPr>
            </a:p>
          </p:txBody>
        </p:sp>
        <p:cxnSp>
          <p:nvCxnSpPr>
            <p:cNvPr id="274" name="Google Shape;274;p25"/>
            <p:cNvCxnSpPr/>
            <p:nvPr/>
          </p:nvCxnSpPr>
          <p:spPr>
            <a:xfrm rot="10800000">
              <a:off x="2487175" y="1907750"/>
              <a:ext cx="568200" cy="0"/>
            </a:xfrm>
            <a:prstGeom prst="straightConnector1">
              <a:avLst/>
            </a:prstGeom>
            <a:noFill/>
            <a:ln w="28575" cap="flat" cmpd="sng">
              <a:solidFill>
                <a:srgbClr val="222222"/>
              </a:solidFill>
              <a:prstDash val="solid"/>
              <a:round/>
              <a:headEnd type="none" w="med" len="med"/>
              <a:tailEnd type="triangle" w="med" len="med"/>
            </a:ln>
          </p:spPr>
        </p:cxnSp>
      </p:grpSp>
      <p:sp>
        <p:nvSpPr>
          <p:cNvPr id="275" name="Google Shape;275;p25"/>
          <p:cNvSpPr txBox="1"/>
          <p:nvPr/>
        </p:nvSpPr>
        <p:spPr>
          <a:xfrm>
            <a:off x="5648400" y="1700350"/>
            <a:ext cx="8988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Ubuntu"/>
                <a:ea typeface="Ubuntu"/>
                <a:cs typeface="Ubuntu"/>
                <a:sym typeface="Ubuntu"/>
              </a:rPr>
              <a:t>1001101</a:t>
            </a:r>
            <a:endParaRPr>
              <a:solidFill>
                <a:srgbClr val="FFFFFF"/>
              </a:solidFill>
              <a:latin typeface="Ubuntu"/>
              <a:ea typeface="Ubuntu"/>
              <a:cs typeface="Ubuntu"/>
              <a:sym typeface="Ubuntu"/>
            </a:endParaRPr>
          </a:p>
        </p:txBody>
      </p:sp>
      <p:sp>
        <p:nvSpPr>
          <p:cNvPr id="276" name="Google Shape;276;p25"/>
          <p:cNvSpPr txBox="1"/>
          <p:nvPr/>
        </p:nvSpPr>
        <p:spPr>
          <a:xfrm>
            <a:off x="7361575" y="1700350"/>
            <a:ext cx="8988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Ubuntu"/>
                <a:ea typeface="Ubuntu"/>
                <a:cs typeface="Ubuntu"/>
                <a:sym typeface="Ubuntu"/>
              </a:rPr>
              <a:t>1001101</a:t>
            </a:r>
            <a:endParaRPr>
              <a:solidFill>
                <a:srgbClr val="FFFFFF"/>
              </a:solidFill>
              <a:latin typeface="Ubuntu"/>
              <a:ea typeface="Ubuntu"/>
              <a:cs typeface="Ubuntu"/>
              <a:sym typeface="Ubuntu"/>
            </a:endParaRPr>
          </a:p>
        </p:txBody>
      </p:sp>
      <p:grpSp>
        <p:nvGrpSpPr>
          <p:cNvPr id="277" name="Google Shape;277;p25"/>
          <p:cNvGrpSpPr/>
          <p:nvPr/>
        </p:nvGrpSpPr>
        <p:grpSpPr>
          <a:xfrm>
            <a:off x="2487313" y="2042725"/>
            <a:ext cx="2763300" cy="384000"/>
            <a:chOff x="2487313" y="2110350"/>
            <a:chExt cx="2763300" cy="384000"/>
          </a:xfrm>
        </p:grpSpPr>
        <p:sp>
          <p:nvSpPr>
            <p:cNvPr id="278" name="Google Shape;278;p25"/>
            <p:cNvSpPr txBox="1"/>
            <p:nvPr/>
          </p:nvSpPr>
          <p:spPr>
            <a:xfrm>
              <a:off x="4727113" y="2110350"/>
              <a:ext cx="523500" cy="38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ourier" pitchFamily="2" charset="0"/>
                  <a:ea typeface="Cousine"/>
                  <a:cs typeface="Cousine"/>
                  <a:sym typeface="Cousine"/>
                </a:rPr>
                <a:t>ack</a:t>
              </a:r>
              <a:endParaRPr dirty="0">
                <a:latin typeface="Courier" pitchFamily="2" charset="0"/>
                <a:ea typeface="Cousine"/>
                <a:cs typeface="Cousine"/>
                <a:sym typeface="Cousine"/>
              </a:endParaRPr>
            </a:p>
          </p:txBody>
        </p:sp>
        <p:cxnSp>
          <p:nvCxnSpPr>
            <p:cNvPr id="279" name="Google Shape;279;p25"/>
            <p:cNvCxnSpPr>
              <a:stCxn id="278" idx="1"/>
            </p:cNvCxnSpPr>
            <p:nvPr/>
          </p:nvCxnSpPr>
          <p:spPr>
            <a:xfrm rot="10800000">
              <a:off x="2487313" y="2291850"/>
              <a:ext cx="2239800" cy="10500"/>
            </a:xfrm>
            <a:prstGeom prst="straightConnector1">
              <a:avLst/>
            </a:prstGeom>
            <a:noFill/>
            <a:ln w="28575" cap="flat" cmpd="sng">
              <a:solidFill>
                <a:srgbClr val="222222"/>
              </a:solidFill>
              <a:prstDash val="solid"/>
              <a:round/>
              <a:headEnd type="none" w="med" len="med"/>
              <a:tailEnd type="triangle" w="med" len="med"/>
            </a:ln>
          </p:spPr>
        </p:cxnSp>
      </p:grpSp>
      <p:grpSp>
        <p:nvGrpSpPr>
          <p:cNvPr id="280" name="Google Shape;280;p25"/>
          <p:cNvGrpSpPr/>
          <p:nvPr/>
        </p:nvGrpSpPr>
        <p:grpSpPr>
          <a:xfrm>
            <a:off x="2487313" y="2398213"/>
            <a:ext cx="2763300" cy="384000"/>
            <a:chOff x="2461925" y="2398213"/>
            <a:chExt cx="2763300" cy="384000"/>
          </a:xfrm>
        </p:grpSpPr>
        <p:sp>
          <p:nvSpPr>
            <p:cNvPr id="281" name="Google Shape;281;p25"/>
            <p:cNvSpPr txBox="1"/>
            <p:nvPr/>
          </p:nvSpPr>
          <p:spPr>
            <a:xfrm>
              <a:off x="4701725" y="2398213"/>
              <a:ext cx="523500" cy="38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ourier" pitchFamily="2" charset="0"/>
                  <a:ea typeface="Cousine"/>
                  <a:cs typeface="Cousine"/>
                  <a:sym typeface="Cousine"/>
                </a:rPr>
                <a:t>ack</a:t>
              </a:r>
              <a:endParaRPr dirty="0">
                <a:latin typeface="Courier" pitchFamily="2" charset="0"/>
                <a:ea typeface="Cousine"/>
                <a:cs typeface="Cousine"/>
                <a:sym typeface="Cousine"/>
              </a:endParaRPr>
            </a:p>
          </p:txBody>
        </p:sp>
        <p:cxnSp>
          <p:nvCxnSpPr>
            <p:cNvPr id="282" name="Google Shape;282;p25"/>
            <p:cNvCxnSpPr>
              <a:stCxn id="281" idx="1"/>
            </p:cNvCxnSpPr>
            <p:nvPr/>
          </p:nvCxnSpPr>
          <p:spPr>
            <a:xfrm rot="10800000">
              <a:off x="2461925" y="2579713"/>
              <a:ext cx="2239800" cy="10500"/>
            </a:xfrm>
            <a:prstGeom prst="straightConnector1">
              <a:avLst/>
            </a:prstGeom>
            <a:noFill/>
            <a:ln w="28575" cap="flat" cmpd="sng">
              <a:solidFill>
                <a:srgbClr val="222222"/>
              </a:solidFill>
              <a:prstDash val="solid"/>
              <a:round/>
              <a:headEnd type="none" w="med" len="med"/>
              <a:tailEnd type="triangle" w="med" len="med"/>
            </a:ln>
          </p:spPr>
        </p:cxnSp>
      </p:grpSp>
    </p:spTree>
    <p:extLst>
      <p:ext uri="{BB962C8B-B14F-4D97-AF65-F5344CB8AC3E}">
        <p14:creationId xmlns:p14="http://schemas.microsoft.com/office/powerpoint/2010/main" val="185591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500"/>
                                        <p:tgtEl>
                                          <p:spTgt spid="2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5"/>
                                        </p:tgtEl>
                                        <p:attrNameLst>
                                          <p:attrName>style.visibility</p:attrName>
                                        </p:attrNameLst>
                                      </p:cBhvr>
                                      <p:to>
                                        <p:strVal val="visible"/>
                                      </p:to>
                                    </p:set>
                                    <p:animEffect transition="in" filter="fade">
                                      <p:cBhvr>
                                        <p:cTn id="17" dur="500"/>
                                        <p:tgtEl>
                                          <p:spTgt spid="2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7"/>
                                        </p:tgtEl>
                                        <p:attrNameLst>
                                          <p:attrName>style.visibility</p:attrName>
                                        </p:attrNameLst>
                                      </p:cBhvr>
                                      <p:to>
                                        <p:strVal val="visible"/>
                                      </p:to>
                                    </p:set>
                                    <p:animEffect transition="in" filter="fade">
                                      <p:cBhvr>
                                        <p:cTn id="22" dur="500"/>
                                        <p:tgtEl>
                                          <p:spTgt spid="2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6"/>
                                        </p:tgtEl>
                                        <p:attrNameLst>
                                          <p:attrName>style.visibility</p:attrName>
                                        </p:attrNameLst>
                                      </p:cBhvr>
                                      <p:to>
                                        <p:strVal val="visible"/>
                                      </p:to>
                                    </p:set>
                                    <p:animEffect transition="in" filter="fade">
                                      <p:cBhvr>
                                        <p:cTn id="27" dur="500"/>
                                        <p:tgtEl>
                                          <p:spTgt spid="27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fade">
                                      <p:cBhvr>
                                        <p:cTn id="32" dur="500"/>
                                        <p:tgtEl>
                                          <p:spTgt spid="2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0">
                                            <p:txEl>
                                              <p:pRg st="0" end="0"/>
                                            </p:txEl>
                                          </p:spTgt>
                                        </p:tgtEl>
                                        <p:attrNameLst>
                                          <p:attrName>style.visibility</p:attrName>
                                        </p:attrNameLst>
                                      </p:cBhvr>
                                      <p:to>
                                        <p:strVal val="visible"/>
                                      </p:to>
                                    </p:set>
                                    <p:animEffect transition="in" filter="fade">
                                      <p:cBhvr>
                                        <p:cTn id="37" dur="1000"/>
                                        <p:tgtEl>
                                          <p:spTgt spid="26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0">
                                            <p:txEl>
                                              <p:pRg st="1" end="1"/>
                                            </p:txEl>
                                          </p:spTgt>
                                        </p:tgtEl>
                                        <p:attrNameLst>
                                          <p:attrName>style.visibility</p:attrName>
                                        </p:attrNameLst>
                                      </p:cBhvr>
                                      <p:to>
                                        <p:strVal val="visible"/>
                                      </p:to>
                                    </p:set>
                                    <p:animEffect transition="in" filter="fade">
                                      <p:cBhvr>
                                        <p:cTn id="42" dur="1000"/>
                                        <p:tgtEl>
                                          <p:spTgt spid="2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title"/>
          </p:nvPr>
        </p:nvSpPr>
        <p:spPr/>
        <p:txBody>
          <a:bodyPr/>
          <a:lstStyle/>
          <a:p>
            <a:pPr lvl="0"/>
            <a:r>
              <a:rPr lang="en-US"/>
              <a:t>Asynchronous Backups </a:t>
            </a:r>
          </a:p>
        </p:txBody>
      </p:sp>
      <p:sp>
        <p:nvSpPr>
          <p:cNvPr id="288" name="Google Shape;288;p26"/>
          <p:cNvSpPr txBox="1">
            <a:spLocks noGrp="1"/>
          </p:cNvSpPr>
          <p:nvPr>
            <p:ph type="body" sz="quarter" idx="10"/>
          </p:nvPr>
        </p:nvSpPr>
        <p:spPr>
          <a:xfrm>
            <a:off x="529173" y="3214476"/>
            <a:ext cx="8096400" cy="1253446"/>
          </a:xfrm>
        </p:spPr>
        <p:txBody>
          <a:bodyPr/>
          <a:lstStyle/>
          <a:p>
            <a:pPr lvl="0"/>
            <a:r>
              <a:rPr lang="en-US" dirty="0"/>
              <a:t>“Fire and forget”</a:t>
            </a:r>
          </a:p>
          <a:p>
            <a:pPr lvl="1"/>
            <a:r>
              <a:rPr lang="en-US" dirty="0"/>
              <a:t>Relies on </a:t>
            </a:r>
            <a:r>
              <a:rPr lang="en-US" dirty="0" err="1"/>
              <a:t>Hazelcast</a:t>
            </a:r>
            <a:r>
              <a:rPr lang="en-US" dirty="0"/>
              <a:t> internal synchronization to complete backup</a:t>
            </a:r>
          </a:p>
          <a:p>
            <a:pPr lvl="0"/>
            <a:r>
              <a:rPr lang="en-US" dirty="0"/>
              <a:t>No blocking, but less assurance of backup availability</a:t>
            </a:r>
          </a:p>
        </p:txBody>
      </p:sp>
      <p:sp>
        <p:nvSpPr>
          <p:cNvPr id="289" name="Google Shape;289;p26"/>
          <p:cNvSpPr/>
          <p:nvPr/>
        </p:nvSpPr>
        <p:spPr>
          <a:xfrm>
            <a:off x="5399700" y="1151038"/>
            <a:ext cx="3088800" cy="16590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pic>
        <p:nvPicPr>
          <p:cNvPr id="290" name="Google Shape;290;p26"/>
          <p:cNvPicPr preferRelativeResize="0"/>
          <p:nvPr/>
        </p:nvPicPr>
        <p:blipFill>
          <a:blip r:embed="rId3">
            <a:alphaModFix/>
          </a:blip>
          <a:stretch>
            <a:fillRect/>
          </a:stretch>
        </p:blipFill>
        <p:spPr>
          <a:xfrm>
            <a:off x="920043" y="1331750"/>
            <a:ext cx="1367432" cy="1240000"/>
          </a:xfrm>
          <a:prstGeom prst="rect">
            <a:avLst/>
          </a:prstGeom>
          <a:noFill/>
          <a:ln>
            <a:noFill/>
          </a:ln>
        </p:spPr>
      </p:pic>
      <p:sp>
        <p:nvSpPr>
          <p:cNvPr id="291" name="Google Shape;291;p26"/>
          <p:cNvSpPr/>
          <p:nvPr/>
        </p:nvSpPr>
        <p:spPr>
          <a:xfrm>
            <a:off x="5609250" y="1700350"/>
            <a:ext cx="977100" cy="333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292" name="Google Shape;292;p26"/>
          <p:cNvSpPr txBox="1"/>
          <p:nvPr/>
        </p:nvSpPr>
        <p:spPr>
          <a:xfrm>
            <a:off x="5562600" y="126202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Primary</a:t>
            </a:r>
            <a:endParaRPr>
              <a:latin typeface="Ubuntu"/>
              <a:ea typeface="Ubuntu"/>
              <a:cs typeface="Ubuntu"/>
              <a:sym typeface="Ubuntu"/>
            </a:endParaRPr>
          </a:p>
        </p:txBody>
      </p:sp>
      <p:sp>
        <p:nvSpPr>
          <p:cNvPr id="293" name="Google Shape;293;p26"/>
          <p:cNvSpPr/>
          <p:nvPr/>
        </p:nvSpPr>
        <p:spPr>
          <a:xfrm>
            <a:off x="7322425" y="1700350"/>
            <a:ext cx="977100" cy="3330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Ubuntu" panose="020B0504030602030204" pitchFamily="34" charset="0"/>
            </a:endParaRPr>
          </a:p>
        </p:txBody>
      </p:sp>
      <p:sp>
        <p:nvSpPr>
          <p:cNvPr id="294" name="Google Shape;294;p26"/>
          <p:cNvSpPr txBox="1"/>
          <p:nvPr/>
        </p:nvSpPr>
        <p:spPr>
          <a:xfrm>
            <a:off x="7275775" y="1262025"/>
            <a:ext cx="10704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Backup</a:t>
            </a:r>
            <a:endParaRPr>
              <a:latin typeface="Ubuntu"/>
              <a:ea typeface="Ubuntu"/>
              <a:cs typeface="Ubuntu"/>
              <a:sym typeface="Ubuntu"/>
            </a:endParaRPr>
          </a:p>
        </p:txBody>
      </p:sp>
      <p:sp>
        <p:nvSpPr>
          <p:cNvPr id="295" name="Google Shape;295;p26"/>
          <p:cNvSpPr txBox="1"/>
          <p:nvPr/>
        </p:nvSpPr>
        <p:spPr>
          <a:xfrm>
            <a:off x="5910450" y="2800150"/>
            <a:ext cx="2067300" cy="3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Hazelcast Cluster</a:t>
            </a:r>
            <a:endParaRPr>
              <a:latin typeface="Ubuntu"/>
              <a:ea typeface="Ubuntu"/>
              <a:cs typeface="Ubuntu"/>
              <a:sym typeface="Ubuntu"/>
            </a:endParaRPr>
          </a:p>
        </p:txBody>
      </p:sp>
      <p:grpSp>
        <p:nvGrpSpPr>
          <p:cNvPr id="296" name="Google Shape;296;p26"/>
          <p:cNvGrpSpPr/>
          <p:nvPr/>
        </p:nvGrpSpPr>
        <p:grpSpPr>
          <a:xfrm>
            <a:off x="2361025" y="1560350"/>
            <a:ext cx="2902500" cy="384000"/>
            <a:chOff x="2361025" y="1331750"/>
            <a:chExt cx="2902500" cy="384000"/>
          </a:xfrm>
        </p:grpSpPr>
        <p:sp>
          <p:nvSpPr>
            <p:cNvPr id="297" name="Google Shape;297;p26"/>
            <p:cNvSpPr txBox="1"/>
            <p:nvPr/>
          </p:nvSpPr>
          <p:spPr>
            <a:xfrm>
              <a:off x="2361025" y="1331750"/>
              <a:ext cx="523500" cy="3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ourier" pitchFamily="2" charset="0"/>
                  <a:ea typeface="Cousine"/>
                  <a:cs typeface="Cousine"/>
                  <a:sym typeface="Cousine"/>
                </a:rPr>
                <a:t>put</a:t>
              </a:r>
              <a:endParaRPr dirty="0">
                <a:latin typeface="Courier" pitchFamily="2" charset="0"/>
                <a:ea typeface="Cousine"/>
                <a:cs typeface="Cousine"/>
                <a:sym typeface="Cousine"/>
              </a:endParaRPr>
            </a:p>
          </p:txBody>
        </p:sp>
        <p:cxnSp>
          <p:nvCxnSpPr>
            <p:cNvPr id="298" name="Google Shape;298;p26"/>
            <p:cNvCxnSpPr>
              <a:stCxn id="297" idx="3"/>
            </p:cNvCxnSpPr>
            <p:nvPr/>
          </p:nvCxnSpPr>
          <p:spPr>
            <a:xfrm>
              <a:off x="2884525" y="1523750"/>
              <a:ext cx="2379000" cy="300"/>
            </a:xfrm>
            <a:prstGeom prst="straightConnector1">
              <a:avLst/>
            </a:prstGeom>
            <a:noFill/>
            <a:ln w="28575" cap="flat" cmpd="sng">
              <a:solidFill>
                <a:srgbClr val="000000"/>
              </a:solidFill>
              <a:prstDash val="solid"/>
              <a:round/>
              <a:headEnd type="none" w="med" len="med"/>
              <a:tailEnd type="triangle" w="med" len="med"/>
            </a:ln>
          </p:spPr>
        </p:cxnSp>
      </p:grpSp>
      <p:sp>
        <p:nvSpPr>
          <p:cNvPr id="299" name="Google Shape;299;p26"/>
          <p:cNvSpPr txBox="1"/>
          <p:nvPr/>
        </p:nvSpPr>
        <p:spPr>
          <a:xfrm>
            <a:off x="5648400" y="1700350"/>
            <a:ext cx="8988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Ubuntu"/>
                <a:ea typeface="Ubuntu"/>
                <a:cs typeface="Ubuntu"/>
                <a:sym typeface="Ubuntu"/>
              </a:rPr>
              <a:t>1001101</a:t>
            </a:r>
            <a:endParaRPr>
              <a:solidFill>
                <a:srgbClr val="FFFFFF"/>
              </a:solidFill>
              <a:latin typeface="Ubuntu"/>
              <a:ea typeface="Ubuntu"/>
              <a:cs typeface="Ubuntu"/>
              <a:sym typeface="Ubuntu"/>
            </a:endParaRPr>
          </a:p>
        </p:txBody>
      </p:sp>
      <p:sp>
        <p:nvSpPr>
          <p:cNvPr id="300" name="Google Shape;300;p26"/>
          <p:cNvSpPr txBox="1"/>
          <p:nvPr/>
        </p:nvSpPr>
        <p:spPr>
          <a:xfrm>
            <a:off x="7361575" y="1700350"/>
            <a:ext cx="8988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Ubuntu"/>
                <a:ea typeface="Ubuntu"/>
                <a:cs typeface="Ubuntu"/>
                <a:sym typeface="Ubuntu"/>
              </a:rPr>
              <a:t>1001101</a:t>
            </a:r>
            <a:endParaRPr>
              <a:solidFill>
                <a:srgbClr val="FFFFFF"/>
              </a:solidFill>
              <a:latin typeface="Ubuntu"/>
              <a:ea typeface="Ubuntu"/>
              <a:cs typeface="Ubuntu"/>
              <a:sym typeface="Ubuntu"/>
            </a:endParaRPr>
          </a:p>
        </p:txBody>
      </p:sp>
      <p:grpSp>
        <p:nvGrpSpPr>
          <p:cNvPr id="301" name="Google Shape;301;p26"/>
          <p:cNvGrpSpPr/>
          <p:nvPr/>
        </p:nvGrpSpPr>
        <p:grpSpPr>
          <a:xfrm>
            <a:off x="2443158" y="2033350"/>
            <a:ext cx="2889729" cy="384000"/>
            <a:chOff x="2210799" y="2110350"/>
            <a:chExt cx="3039900" cy="384000"/>
          </a:xfrm>
        </p:grpSpPr>
        <p:sp>
          <p:nvSpPr>
            <p:cNvPr id="302" name="Google Shape;302;p26"/>
            <p:cNvSpPr txBox="1"/>
            <p:nvPr/>
          </p:nvSpPr>
          <p:spPr>
            <a:xfrm>
              <a:off x="4450599" y="2110350"/>
              <a:ext cx="800100" cy="38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ourier" pitchFamily="2" charset="0"/>
                  <a:ea typeface="Cousine"/>
                  <a:cs typeface="Cousine"/>
                  <a:sym typeface="Cousine"/>
                </a:rPr>
                <a:t>done!</a:t>
              </a:r>
              <a:endParaRPr dirty="0">
                <a:latin typeface="Courier" pitchFamily="2" charset="0"/>
                <a:ea typeface="Cousine"/>
                <a:cs typeface="Cousine"/>
                <a:sym typeface="Cousine"/>
              </a:endParaRPr>
            </a:p>
          </p:txBody>
        </p:sp>
        <p:cxnSp>
          <p:nvCxnSpPr>
            <p:cNvPr id="303" name="Google Shape;303;p26"/>
            <p:cNvCxnSpPr>
              <a:stCxn id="302" idx="1"/>
            </p:cNvCxnSpPr>
            <p:nvPr/>
          </p:nvCxnSpPr>
          <p:spPr>
            <a:xfrm rot="10800000">
              <a:off x="2210799" y="2291850"/>
              <a:ext cx="2239800" cy="10500"/>
            </a:xfrm>
            <a:prstGeom prst="straightConnector1">
              <a:avLst/>
            </a:prstGeom>
            <a:noFill/>
            <a:ln w="28575" cap="flat" cmpd="sng">
              <a:solidFill>
                <a:srgbClr val="000000"/>
              </a:solidFill>
              <a:prstDash val="solid"/>
              <a:round/>
              <a:headEnd type="none" w="med" len="med"/>
              <a:tailEnd type="triangle" w="med" len="med"/>
            </a:ln>
          </p:spPr>
        </p:cxnSp>
      </p:grpSp>
    </p:spTree>
    <p:extLst>
      <p:ext uri="{BB962C8B-B14F-4D97-AF65-F5344CB8AC3E}">
        <p14:creationId xmlns:p14="http://schemas.microsoft.com/office/powerpoint/2010/main" val="419545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1000"/>
                                        <p:tgtEl>
                                          <p:spTgt spid="29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99"/>
                                        </p:tgtEl>
                                        <p:attrNameLst>
                                          <p:attrName>style.visibility</p:attrName>
                                        </p:attrNameLst>
                                      </p:cBhvr>
                                      <p:to>
                                        <p:strVal val="visible"/>
                                      </p:to>
                                    </p:set>
                                    <p:animEffect transition="in" filter="fade">
                                      <p:cBhvr>
                                        <p:cTn id="11" dur="1000"/>
                                        <p:tgtEl>
                                          <p:spTgt spid="29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01"/>
                                        </p:tgtEl>
                                        <p:attrNameLst>
                                          <p:attrName>style.visibility</p:attrName>
                                        </p:attrNameLst>
                                      </p:cBhvr>
                                      <p:to>
                                        <p:strVal val="visible"/>
                                      </p:to>
                                    </p:set>
                                    <p:animEffect transition="in" filter="fade">
                                      <p:cBhvr>
                                        <p:cTn id="15" dur="1000"/>
                                        <p:tgtEl>
                                          <p:spTgt spid="3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0"/>
                                        </p:tgtEl>
                                        <p:attrNameLst>
                                          <p:attrName>style.visibility</p:attrName>
                                        </p:attrNameLst>
                                      </p:cBhvr>
                                      <p:to>
                                        <p:strVal val="visible"/>
                                      </p:to>
                                    </p:set>
                                    <p:animEffect transition="in" filter="fade">
                                      <p:cBhvr>
                                        <p:cTn id="20" dur="1000"/>
                                        <p:tgtEl>
                                          <p:spTgt spid="3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8">
                                            <p:txEl>
                                              <p:pRg st="0" end="0"/>
                                            </p:txEl>
                                          </p:spTgt>
                                        </p:tgtEl>
                                        <p:attrNameLst>
                                          <p:attrName>style.visibility</p:attrName>
                                        </p:attrNameLst>
                                      </p:cBhvr>
                                      <p:to>
                                        <p:strVal val="visible"/>
                                      </p:to>
                                    </p:set>
                                    <p:animEffect transition="in" filter="fade">
                                      <p:cBhvr>
                                        <p:cTn id="25" dur="500"/>
                                        <p:tgtEl>
                                          <p:spTgt spid="28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8">
                                            <p:txEl>
                                              <p:pRg st="1" end="1"/>
                                            </p:txEl>
                                          </p:spTgt>
                                        </p:tgtEl>
                                        <p:attrNameLst>
                                          <p:attrName>style.visibility</p:attrName>
                                        </p:attrNameLst>
                                      </p:cBhvr>
                                      <p:to>
                                        <p:strVal val="visible"/>
                                      </p:to>
                                    </p:set>
                                    <p:animEffect transition="in" filter="fade">
                                      <p:cBhvr>
                                        <p:cTn id="30" dur="500"/>
                                        <p:tgtEl>
                                          <p:spTgt spid="28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88">
                                            <p:txEl>
                                              <p:pRg st="2" end="2"/>
                                            </p:txEl>
                                          </p:spTgt>
                                        </p:tgtEl>
                                        <p:attrNameLst>
                                          <p:attrName>style.visibility</p:attrName>
                                        </p:attrNameLst>
                                      </p:cBhvr>
                                      <p:to>
                                        <p:strVal val="visible"/>
                                      </p:to>
                                    </p:set>
                                    <p:animEffect transition="in" filter="fade">
                                      <p:cBhvr>
                                        <p:cTn id="35" dur="500"/>
                                        <p:tgtEl>
                                          <p:spTgt spid="2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7"/>
          <p:cNvSpPr txBox="1">
            <a:spLocks noGrp="1"/>
          </p:cNvSpPr>
          <p:nvPr>
            <p:ph type="title"/>
          </p:nvPr>
        </p:nvSpPr>
        <p:spPr/>
        <p:txBody>
          <a:bodyPr/>
          <a:lstStyle/>
          <a:p>
            <a:pPr lvl="0"/>
            <a:r>
              <a:rPr lang="en-US" dirty="0">
                <a:sym typeface="Montserrat"/>
              </a:rPr>
              <a:t>Configuration</a:t>
            </a:r>
          </a:p>
        </p:txBody>
      </p:sp>
      <p:sp>
        <p:nvSpPr>
          <p:cNvPr id="318" name="Google Shape;318;p27"/>
          <p:cNvSpPr txBox="1">
            <a:spLocks noGrp="1"/>
          </p:cNvSpPr>
          <p:nvPr>
            <p:ph type="body" idx="1"/>
          </p:nvPr>
        </p:nvSpPr>
        <p:spPr>
          <a:xfrm>
            <a:off x="529164" y="2731990"/>
            <a:ext cx="8096400" cy="1496988"/>
          </a:xfrm>
        </p:spPr>
        <p:txBody>
          <a:bodyPr/>
          <a:lstStyle/>
          <a:p>
            <a:pPr lvl="0">
              <a:spcAft>
                <a:spcPts val="600"/>
              </a:spcAft>
            </a:pPr>
            <a:r>
              <a:rPr lang="en-US" dirty="0"/>
              <a:t>Can have both sync and </a:t>
            </a:r>
            <a:r>
              <a:rPr lang="en-US" dirty="0" err="1"/>
              <a:t>async</a:t>
            </a:r>
            <a:r>
              <a:rPr lang="en-US" dirty="0"/>
              <a:t> for same map</a:t>
            </a:r>
          </a:p>
          <a:p>
            <a:pPr lvl="1">
              <a:spcBef>
                <a:spcPts val="0"/>
              </a:spcBef>
              <a:spcAft>
                <a:spcPts val="600"/>
              </a:spcAft>
            </a:pPr>
            <a:r>
              <a:rPr lang="en-US" dirty="0"/>
              <a:t>6 total backups shared by sync and </a:t>
            </a:r>
            <a:r>
              <a:rPr lang="en-US" dirty="0" err="1"/>
              <a:t>async</a:t>
            </a:r>
            <a:endParaRPr lang="en-US" dirty="0"/>
          </a:p>
          <a:p>
            <a:pPr lvl="1">
              <a:spcBef>
                <a:spcPts val="0"/>
              </a:spcBef>
              <a:spcAft>
                <a:spcPts val="600"/>
              </a:spcAft>
            </a:pPr>
            <a:r>
              <a:rPr lang="en-US" dirty="0"/>
              <a:t>Make sure you have enough distributed memory!</a:t>
            </a:r>
          </a:p>
          <a:p>
            <a:pPr lvl="0">
              <a:spcAft>
                <a:spcPts val="600"/>
              </a:spcAft>
            </a:pPr>
            <a:r>
              <a:rPr lang="en-US" dirty="0"/>
              <a:t>Default setting: backup count of 1, no </a:t>
            </a:r>
            <a:r>
              <a:rPr lang="en-US" dirty="0" err="1"/>
              <a:t>async</a:t>
            </a:r>
            <a:r>
              <a:rPr lang="en-US" dirty="0"/>
              <a:t> backup</a:t>
            </a:r>
          </a:p>
        </p:txBody>
      </p:sp>
      <p:sp>
        <p:nvSpPr>
          <p:cNvPr id="309" name="Google Shape;309;p27"/>
          <p:cNvSpPr txBox="1"/>
          <p:nvPr/>
        </p:nvSpPr>
        <p:spPr>
          <a:xfrm>
            <a:off x="683236" y="1074762"/>
            <a:ext cx="5360212" cy="1496988"/>
          </a:xfrm>
          <a:prstGeom prst="rect">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114300" marR="114300" lvl="0" indent="0" algn="l" rtl="0">
              <a:spcBef>
                <a:spcPts val="0"/>
              </a:spcBef>
              <a:spcAft>
                <a:spcPts val="0"/>
              </a:spcAft>
              <a:buNone/>
            </a:pPr>
            <a:r>
              <a:rPr lang="en" dirty="0">
                <a:solidFill>
                  <a:srgbClr val="333333"/>
                </a:solidFill>
                <a:latin typeface="Courier" pitchFamily="2" charset="0"/>
                <a:ea typeface="Cousine"/>
                <a:cs typeface="Cousine"/>
                <a:sym typeface="Cousine"/>
              </a:rPr>
              <a:t>&lt;</a:t>
            </a:r>
            <a:r>
              <a:rPr lang="en" dirty="0" err="1">
                <a:solidFill>
                  <a:srgbClr val="333333"/>
                </a:solidFill>
                <a:latin typeface="Courier" pitchFamily="2" charset="0"/>
                <a:ea typeface="Cousine"/>
                <a:cs typeface="Cousine"/>
                <a:sym typeface="Cousine"/>
              </a:rPr>
              <a:t>hazelcast</a:t>
            </a:r>
            <a:r>
              <a:rPr lang="en" dirty="0">
                <a:solidFill>
                  <a:srgbClr val="333333"/>
                </a:solidFill>
                <a:latin typeface="Courier" pitchFamily="2" charset="0"/>
                <a:ea typeface="Cousine"/>
                <a:cs typeface="Cousine"/>
                <a:sym typeface="Cousine"/>
              </a:rPr>
              <a:t>&gt;</a:t>
            </a:r>
            <a:br>
              <a:rPr lang="en" dirty="0">
                <a:solidFill>
                  <a:srgbClr val="333333"/>
                </a:solidFill>
                <a:latin typeface="Courier" pitchFamily="2" charset="0"/>
                <a:ea typeface="Cousine"/>
                <a:cs typeface="Cousine"/>
                <a:sym typeface="Cousine"/>
              </a:rPr>
            </a:br>
            <a:r>
              <a:rPr lang="en" dirty="0">
                <a:solidFill>
                  <a:srgbClr val="333333"/>
                </a:solidFill>
                <a:latin typeface="Courier" pitchFamily="2" charset="0"/>
                <a:ea typeface="Cousine"/>
                <a:cs typeface="Cousine"/>
                <a:sym typeface="Cousine"/>
              </a:rPr>
              <a:t>  &lt;map name=</a:t>
            </a:r>
            <a:r>
              <a:rPr lang="en" dirty="0">
                <a:solidFill>
                  <a:srgbClr val="DD1144"/>
                </a:solidFill>
                <a:latin typeface="Courier" pitchFamily="2" charset="0"/>
                <a:ea typeface="Cousine"/>
                <a:cs typeface="Cousine"/>
                <a:sym typeface="Cousine"/>
              </a:rPr>
              <a:t>"default"</a:t>
            </a:r>
            <a:r>
              <a:rPr lang="en" dirty="0">
                <a:solidFill>
                  <a:srgbClr val="333333"/>
                </a:solidFill>
                <a:latin typeface="Courier" pitchFamily="2" charset="0"/>
                <a:ea typeface="Cousine"/>
                <a:cs typeface="Cousine"/>
                <a:sym typeface="Cousine"/>
              </a:rPr>
              <a:t>&gt;</a:t>
            </a:r>
            <a:br>
              <a:rPr lang="en" dirty="0">
                <a:solidFill>
                  <a:srgbClr val="333333"/>
                </a:solidFill>
                <a:latin typeface="Courier" pitchFamily="2" charset="0"/>
                <a:ea typeface="Cousine"/>
                <a:cs typeface="Cousine"/>
                <a:sym typeface="Cousine"/>
              </a:rPr>
            </a:br>
            <a:r>
              <a:rPr lang="en" dirty="0">
                <a:solidFill>
                  <a:srgbClr val="333333"/>
                </a:solidFill>
                <a:latin typeface="Courier" pitchFamily="2" charset="0"/>
                <a:ea typeface="Cousine"/>
                <a:cs typeface="Cousine"/>
                <a:sym typeface="Cousine"/>
              </a:rPr>
              <a:t>    &lt;backup-count&gt;</a:t>
            </a:r>
            <a:r>
              <a:rPr lang="en" dirty="0">
                <a:solidFill>
                  <a:srgbClr val="FF0000"/>
                </a:solidFill>
                <a:latin typeface="Courier" pitchFamily="2" charset="0"/>
                <a:ea typeface="Cousine"/>
                <a:cs typeface="Cousine"/>
                <a:sym typeface="Cousine"/>
              </a:rPr>
              <a:t>1</a:t>
            </a:r>
            <a:r>
              <a:rPr lang="en" dirty="0">
                <a:solidFill>
                  <a:srgbClr val="333333"/>
                </a:solidFill>
                <a:latin typeface="Courier" pitchFamily="2" charset="0"/>
                <a:ea typeface="Cousine"/>
                <a:cs typeface="Cousine"/>
                <a:sym typeface="Cousine"/>
              </a:rPr>
              <a:t>&lt;/backup-count&gt;</a:t>
            </a:r>
            <a:br>
              <a:rPr lang="en" dirty="0">
                <a:solidFill>
                  <a:srgbClr val="333333"/>
                </a:solidFill>
                <a:latin typeface="Courier" pitchFamily="2" charset="0"/>
                <a:ea typeface="Cousine"/>
                <a:cs typeface="Cousine"/>
                <a:sym typeface="Cousine"/>
              </a:rPr>
            </a:br>
            <a:r>
              <a:rPr lang="en" dirty="0">
                <a:solidFill>
                  <a:srgbClr val="333333"/>
                </a:solidFill>
                <a:latin typeface="Courier" pitchFamily="2" charset="0"/>
                <a:ea typeface="Cousine"/>
                <a:cs typeface="Cousine"/>
                <a:sym typeface="Cousine"/>
              </a:rPr>
              <a:t>    &lt;</a:t>
            </a:r>
            <a:r>
              <a:rPr lang="en" dirty="0" err="1">
                <a:solidFill>
                  <a:srgbClr val="333333"/>
                </a:solidFill>
                <a:latin typeface="Courier" pitchFamily="2" charset="0"/>
                <a:ea typeface="Cousine"/>
                <a:cs typeface="Cousine"/>
                <a:sym typeface="Cousine"/>
              </a:rPr>
              <a:t>async</a:t>
            </a:r>
            <a:r>
              <a:rPr lang="en" dirty="0">
                <a:solidFill>
                  <a:srgbClr val="333333"/>
                </a:solidFill>
                <a:latin typeface="Courier" pitchFamily="2" charset="0"/>
                <a:ea typeface="Cousine"/>
                <a:cs typeface="Cousine"/>
                <a:sym typeface="Cousine"/>
              </a:rPr>
              <a:t>-backup-count&gt;</a:t>
            </a:r>
            <a:r>
              <a:rPr lang="en" dirty="0">
                <a:solidFill>
                  <a:srgbClr val="FF0000"/>
                </a:solidFill>
                <a:latin typeface="Courier" pitchFamily="2" charset="0"/>
                <a:ea typeface="Cousine"/>
                <a:cs typeface="Cousine"/>
                <a:sym typeface="Cousine"/>
              </a:rPr>
              <a:t>1</a:t>
            </a:r>
            <a:r>
              <a:rPr lang="en" dirty="0">
                <a:solidFill>
                  <a:srgbClr val="333333"/>
                </a:solidFill>
                <a:latin typeface="Courier" pitchFamily="2" charset="0"/>
                <a:ea typeface="Cousine"/>
                <a:cs typeface="Cousine"/>
                <a:sym typeface="Cousine"/>
              </a:rPr>
              <a:t>&lt;/</a:t>
            </a:r>
            <a:r>
              <a:rPr lang="en" dirty="0" err="1">
                <a:solidFill>
                  <a:srgbClr val="333333"/>
                </a:solidFill>
                <a:latin typeface="Courier" pitchFamily="2" charset="0"/>
                <a:ea typeface="Cousine"/>
                <a:cs typeface="Cousine"/>
                <a:sym typeface="Cousine"/>
              </a:rPr>
              <a:t>async</a:t>
            </a:r>
            <a:r>
              <a:rPr lang="en" dirty="0">
                <a:solidFill>
                  <a:srgbClr val="333333"/>
                </a:solidFill>
                <a:latin typeface="Courier" pitchFamily="2" charset="0"/>
                <a:ea typeface="Cousine"/>
                <a:cs typeface="Cousine"/>
                <a:sym typeface="Cousine"/>
              </a:rPr>
              <a:t>-backup-count&gt;</a:t>
            </a:r>
            <a:br>
              <a:rPr lang="en" dirty="0">
                <a:solidFill>
                  <a:srgbClr val="333333"/>
                </a:solidFill>
                <a:latin typeface="Courier" pitchFamily="2" charset="0"/>
                <a:ea typeface="Cousine"/>
                <a:cs typeface="Cousine"/>
                <a:sym typeface="Cousine"/>
              </a:rPr>
            </a:br>
            <a:r>
              <a:rPr lang="en" dirty="0">
                <a:solidFill>
                  <a:srgbClr val="333333"/>
                </a:solidFill>
                <a:latin typeface="Courier" pitchFamily="2" charset="0"/>
                <a:ea typeface="Cousine"/>
                <a:cs typeface="Cousine"/>
                <a:sym typeface="Cousine"/>
              </a:rPr>
              <a:t>  &lt;/map&gt;</a:t>
            </a:r>
            <a:br>
              <a:rPr lang="en" dirty="0">
                <a:solidFill>
                  <a:srgbClr val="333333"/>
                </a:solidFill>
                <a:latin typeface="Courier" pitchFamily="2" charset="0"/>
                <a:ea typeface="Cousine"/>
                <a:cs typeface="Cousine"/>
                <a:sym typeface="Cousine"/>
              </a:rPr>
            </a:br>
            <a:r>
              <a:rPr lang="en" dirty="0">
                <a:solidFill>
                  <a:srgbClr val="333333"/>
                </a:solidFill>
                <a:latin typeface="Courier" pitchFamily="2" charset="0"/>
                <a:ea typeface="Cousine"/>
                <a:cs typeface="Cousine"/>
                <a:sym typeface="Cousine"/>
              </a:rPr>
              <a:t>&lt;/</a:t>
            </a:r>
            <a:r>
              <a:rPr lang="en" dirty="0" err="1">
                <a:solidFill>
                  <a:srgbClr val="333333"/>
                </a:solidFill>
                <a:latin typeface="Courier" pitchFamily="2" charset="0"/>
                <a:ea typeface="Cousine"/>
                <a:cs typeface="Cousine"/>
                <a:sym typeface="Cousine"/>
              </a:rPr>
              <a:t>hazelcast</a:t>
            </a:r>
            <a:r>
              <a:rPr lang="en" dirty="0">
                <a:solidFill>
                  <a:srgbClr val="333333"/>
                </a:solidFill>
                <a:latin typeface="Courier" pitchFamily="2" charset="0"/>
                <a:ea typeface="Cousine"/>
                <a:cs typeface="Cousine"/>
                <a:sym typeface="Cousine"/>
              </a:rPr>
              <a:t>&gt;</a:t>
            </a:r>
            <a:endParaRPr dirty="0">
              <a:solidFill>
                <a:srgbClr val="333333"/>
              </a:solidFill>
              <a:latin typeface="Courier" pitchFamily="2" charset="0"/>
              <a:ea typeface="Cousine"/>
              <a:cs typeface="Cousine"/>
              <a:sym typeface="Cousine"/>
            </a:endParaRPr>
          </a:p>
        </p:txBody>
      </p:sp>
    </p:spTree>
    <p:extLst>
      <p:ext uri="{BB962C8B-B14F-4D97-AF65-F5344CB8AC3E}">
        <p14:creationId xmlns:p14="http://schemas.microsoft.com/office/powerpoint/2010/main" val="320677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animEffect transition="in" filter="fade">
                                      <p:cBhvr>
                                        <p:cTn id="7" dur="500"/>
                                        <p:tgtEl>
                                          <p:spTgt spid="3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8">
                                            <p:txEl>
                                              <p:pRg st="1" end="1"/>
                                            </p:txEl>
                                          </p:spTgt>
                                        </p:tgtEl>
                                        <p:attrNameLst>
                                          <p:attrName>style.visibility</p:attrName>
                                        </p:attrNameLst>
                                      </p:cBhvr>
                                      <p:to>
                                        <p:strVal val="visible"/>
                                      </p:to>
                                    </p:set>
                                    <p:animEffect transition="in" filter="fade">
                                      <p:cBhvr>
                                        <p:cTn id="12" dur="500"/>
                                        <p:tgtEl>
                                          <p:spTgt spid="3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8">
                                            <p:txEl>
                                              <p:pRg st="2" end="2"/>
                                            </p:txEl>
                                          </p:spTgt>
                                        </p:tgtEl>
                                        <p:attrNameLst>
                                          <p:attrName>style.visibility</p:attrName>
                                        </p:attrNameLst>
                                      </p:cBhvr>
                                      <p:to>
                                        <p:strVal val="visible"/>
                                      </p:to>
                                    </p:set>
                                    <p:animEffect transition="in" filter="fade">
                                      <p:cBhvr>
                                        <p:cTn id="17" dur="500"/>
                                        <p:tgtEl>
                                          <p:spTgt spid="3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8">
                                            <p:txEl>
                                              <p:pRg st="3" end="3"/>
                                            </p:txEl>
                                          </p:spTgt>
                                        </p:tgtEl>
                                        <p:attrNameLst>
                                          <p:attrName>style.visibility</p:attrName>
                                        </p:attrNameLst>
                                      </p:cBhvr>
                                      <p:to>
                                        <p:strVal val="visible"/>
                                      </p:to>
                                    </p:set>
                                    <p:animEffect transition="in" filter="fade">
                                      <p:cBhvr>
                                        <p:cTn id="22" dur="500"/>
                                        <p:tgtEl>
                                          <p:spTgt spid="3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9BEF-6D18-4D41-B404-5354C32B5E59}"/>
              </a:ext>
            </a:extLst>
          </p:cNvPr>
          <p:cNvSpPr>
            <a:spLocks noGrp="1"/>
          </p:cNvSpPr>
          <p:nvPr>
            <p:ph type="title"/>
          </p:nvPr>
        </p:nvSpPr>
        <p:spPr/>
        <p:txBody>
          <a:bodyPr/>
          <a:lstStyle/>
          <a:p>
            <a:r>
              <a:rPr lang="en-US" dirty="0"/>
              <a:t>Data Safety</a:t>
            </a:r>
          </a:p>
        </p:txBody>
      </p:sp>
      <p:sp>
        <p:nvSpPr>
          <p:cNvPr id="3" name="Text Placeholder 2">
            <a:extLst>
              <a:ext uri="{FF2B5EF4-FFF2-40B4-BE49-F238E27FC236}">
                <a16:creationId xmlns:a16="http://schemas.microsoft.com/office/drawing/2014/main" id="{36B1FB76-18E9-544A-A16B-71EB548FA6ED}"/>
              </a:ext>
            </a:extLst>
          </p:cNvPr>
          <p:cNvSpPr>
            <a:spLocks noGrp="1"/>
          </p:cNvSpPr>
          <p:nvPr>
            <p:ph type="body" sz="quarter" idx="10"/>
          </p:nvPr>
        </p:nvSpPr>
        <p:spPr/>
        <p:txBody>
          <a:bodyPr/>
          <a:lstStyle/>
          <a:p>
            <a:r>
              <a:rPr lang="en-US" dirty="0"/>
              <a:t>How many backups do you really need?</a:t>
            </a:r>
          </a:p>
          <a:p>
            <a:pPr lvl="1"/>
            <a:r>
              <a:rPr lang="en-US" dirty="0"/>
              <a:t>One backup is most common</a:t>
            </a:r>
          </a:p>
          <a:p>
            <a:pPr lvl="1"/>
            <a:r>
              <a:rPr lang="en-US" dirty="0"/>
              <a:t>Consider memory consumption </a:t>
            </a:r>
          </a:p>
          <a:p>
            <a:pPr lvl="1"/>
            <a:r>
              <a:rPr lang="en-US" dirty="0"/>
              <a:t>Consider overall resource availability if a node fails</a:t>
            </a:r>
          </a:p>
          <a:p>
            <a:pPr lvl="2"/>
            <a:r>
              <a:rPr lang="en-US" dirty="0"/>
              <a:t>If multiple nodes are failing regularly, backups won’t solve the problem</a:t>
            </a:r>
          </a:p>
          <a:p>
            <a:endParaRPr lang="en-US" dirty="0"/>
          </a:p>
        </p:txBody>
      </p:sp>
      <p:sp>
        <p:nvSpPr>
          <p:cNvPr id="4" name="Footer Placeholder 3">
            <a:extLst>
              <a:ext uri="{FF2B5EF4-FFF2-40B4-BE49-F238E27FC236}">
                <a16:creationId xmlns:a16="http://schemas.microsoft.com/office/drawing/2014/main" id="{F907DC79-1BBB-6D4D-9DFA-AF3766E5936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54330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04A5-7107-2048-9BE1-FC9488276417}"/>
              </a:ext>
            </a:extLst>
          </p:cNvPr>
          <p:cNvSpPr>
            <a:spLocks noGrp="1"/>
          </p:cNvSpPr>
          <p:nvPr>
            <p:ph type="title"/>
          </p:nvPr>
        </p:nvSpPr>
        <p:spPr/>
        <p:txBody>
          <a:bodyPr/>
          <a:lstStyle/>
          <a:p>
            <a:r>
              <a:rPr lang="en-US" dirty="0"/>
              <a:t>Facility Prerequisites</a:t>
            </a:r>
          </a:p>
        </p:txBody>
      </p:sp>
      <p:sp>
        <p:nvSpPr>
          <p:cNvPr id="3" name="Text Placeholder 2">
            <a:extLst>
              <a:ext uri="{FF2B5EF4-FFF2-40B4-BE49-F238E27FC236}">
                <a16:creationId xmlns:a16="http://schemas.microsoft.com/office/drawing/2014/main" id="{28853C5F-90BE-584B-BE03-DFA020D86168}"/>
              </a:ext>
            </a:extLst>
          </p:cNvPr>
          <p:cNvSpPr>
            <a:spLocks noGrp="1"/>
          </p:cNvSpPr>
          <p:nvPr>
            <p:ph type="body" sz="quarter" idx="10"/>
          </p:nvPr>
        </p:nvSpPr>
        <p:spPr/>
        <p:txBody>
          <a:bodyPr/>
          <a:lstStyle/>
          <a:p>
            <a:pPr marL="95250" indent="0">
              <a:buNone/>
            </a:pPr>
            <a:r>
              <a:rPr lang="en-US" sz="1600" dirty="0">
                <a:solidFill>
                  <a:schemeClr val="bg2"/>
                </a:solidFill>
              </a:rPr>
              <a:t>Enough seating and table space to allow each participant and the instructor to sit and work on a laptop or personal computer.</a:t>
            </a:r>
          </a:p>
          <a:p>
            <a:pPr marL="95250" indent="0">
              <a:buNone/>
            </a:pPr>
            <a:r>
              <a:rPr lang="en-US" sz="1600" dirty="0">
                <a:solidFill>
                  <a:schemeClr val="bg2"/>
                </a:solidFill>
              </a:rPr>
              <a:t>Power for all participants.</a:t>
            </a:r>
          </a:p>
          <a:p>
            <a:pPr marL="95250" indent="0">
              <a:buNone/>
            </a:pPr>
            <a:r>
              <a:rPr lang="en-US" sz="1600" b="1" dirty="0">
                <a:solidFill>
                  <a:schemeClr val="bg2"/>
                </a:solidFill>
              </a:rPr>
              <a:t>Internet access for all participants. </a:t>
            </a:r>
          </a:p>
          <a:p>
            <a:pPr marL="552450" lvl="1" indent="0">
              <a:buNone/>
            </a:pPr>
            <a:r>
              <a:rPr lang="en-US" sz="1300" dirty="0">
                <a:solidFill>
                  <a:schemeClr val="bg2"/>
                </a:solidFill>
              </a:rPr>
              <a:t>Please let us know if this is not possible.  The labs require participants to download a significant amount of open source libraries, docker images, etc.. Using the internet is convenient and allows us to be responsive and distribute changes during the class.  However, if internet access is out of the question then please discuss your preferred method of data transfer (e.g. USB) with the instructor ahead of time.</a:t>
            </a:r>
          </a:p>
          <a:p>
            <a:pPr marL="95250" indent="0">
              <a:buNone/>
            </a:pPr>
            <a:r>
              <a:rPr lang="en-US" sz="1600" dirty="0">
                <a:solidFill>
                  <a:schemeClr val="bg2"/>
                </a:solidFill>
              </a:rPr>
              <a:t>A projector of large display</a:t>
            </a:r>
          </a:p>
          <a:p>
            <a:pPr marL="95250" indent="0">
              <a:buNone/>
            </a:pPr>
            <a:r>
              <a:rPr lang="en-US" sz="1600" dirty="0">
                <a:solidFill>
                  <a:schemeClr val="bg2"/>
                </a:solidFill>
              </a:rPr>
              <a:t>A whiteboard or flip chart and markers</a:t>
            </a:r>
          </a:p>
        </p:txBody>
      </p:sp>
    </p:spTree>
    <p:extLst>
      <p:ext uri="{BB962C8B-B14F-4D97-AF65-F5344CB8AC3E}">
        <p14:creationId xmlns:p14="http://schemas.microsoft.com/office/powerpoint/2010/main" val="22901016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8"/>
          <p:cNvSpPr txBox="1">
            <a:spLocks noGrp="1"/>
          </p:cNvSpPr>
          <p:nvPr>
            <p:ph type="title"/>
          </p:nvPr>
        </p:nvSpPr>
        <p:spPr>
          <a:xfrm>
            <a:off x="523800" y="345413"/>
            <a:ext cx="8096400" cy="521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You Can’t Partition Everything!</a:t>
            </a:r>
            <a:endParaRPr/>
          </a:p>
        </p:txBody>
      </p:sp>
      <p:graphicFrame>
        <p:nvGraphicFramePr>
          <p:cNvPr id="324" name="Google Shape;324;p28"/>
          <p:cNvGraphicFramePr/>
          <p:nvPr/>
        </p:nvGraphicFramePr>
        <p:xfrm>
          <a:off x="952500" y="1061500"/>
          <a:ext cx="7239000" cy="3263179"/>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06725">
                <a:tc>
                  <a:txBody>
                    <a:bodyPr/>
                    <a:lstStyle/>
                    <a:p>
                      <a:pPr marL="0" lvl="0" indent="0" algn="l" rtl="0">
                        <a:spcBef>
                          <a:spcPts val="0"/>
                        </a:spcBef>
                        <a:spcAft>
                          <a:spcPts val="0"/>
                        </a:spcAft>
                        <a:buNone/>
                      </a:pPr>
                      <a:r>
                        <a:rPr lang="en" dirty="0">
                          <a:solidFill>
                            <a:schemeClr val="lt1"/>
                          </a:solidFill>
                          <a:latin typeface="Ubuntu"/>
                          <a:ea typeface="Ubuntu"/>
                          <a:cs typeface="Ubuntu"/>
                          <a:sym typeface="Ubuntu"/>
                        </a:rPr>
                        <a:t>Partitioned</a:t>
                      </a:r>
                      <a:endParaRPr dirty="0">
                        <a:solidFill>
                          <a:schemeClr val="lt1"/>
                        </a:solidFill>
                        <a:latin typeface="Ubuntu"/>
                        <a:ea typeface="Ubuntu"/>
                        <a:cs typeface="Ubuntu"/>
                        <a:sym typeface="Ubuntu"/>
                      </a:endParaRPr>
                    </a:p>
                  </a:txBody>
                  <a:tcPr marL="91425" marR="91425" marT="91425" marB="91425">
                    <a:solidFill>
                      <a:schemeClr val="accent1"/>
                    </a:solidFill>
                  </a:tcPr>
                </a:tc>
                <a:tc>
                  <a:txBody>
                    <a:bodyPr/>
                    <a:lstStyle/>
                    <a:p>
                      <a:pPr marL="0" lvl="0" indent="0" algn="l" rtl="0">
                        <a:spcBef>
                          <a:spcPts val="0"/>
                        </a:spcBef>
                        <a:spcAft>
                          <a:spcPts val="0"/>
                        </a:spcAft>
                        <a:buNone/>
                      </a:pPr>
                      <a:r>
                        <a:rPr lang="en">
                          <a:solidFill>
                            <a:schemeClr val="lt1"/>
                          </a:solidFill>
                          <a:latin typeface="Ubuntu"/>
                          <a:ea typeface="Ubuntu"/>
                          <a:cs typeface="Ubuntu"/>
                          <a:sym typeface="Ubuntu"/>
                        </a:rPr>
                        <a:t>Non-Partitioned</a:t>
                      </a:r>
                      <a:endParaRPr>
                        <a:solidFill>
                          <a:schemeClr val="lt1"/>
                        </a:solidFill>
                        <a:latin typeface="Ubuntu"/>
                        <a:ea typeface="Ubuntu"/>
                        <a:cs typeface="Ubuntu"/>
                        <a:sym typeface="Ubuntu"/>
                      </a:endParaRPr>
                    </a:p>
                  </a:txBody>
                  <a:tcPr marL="91425" marR="91425" marT="91425" marB="91425">
                    <a:solidFill>
                      <a:schemeClr val="accent1"/>
                    </a:solidFill>
                  </a:tcPr>
                </a:tc>
                <a:extLst>
                  <a:ext uri="{0D108BD9-81ED-4DB2-BD59-A6C34878D82A}">
                    <a16:rowId xmlns:a16="http://schemas.microsoft.com/office/drawing/2014/main" val="10000"/>
                  </a:ext>
                </a:extLst>
              </a:tr>
              <a:tr h="1052275">
                <a:tc>
                  <a:txBody>
                    <a:bodyPr/>
                    <a:lstStyle/>
                    <a:p>
                      <a:pPr marL="0" lvl="0" indent="0" algn="l" rtl="0">
                        <a:lnSpc>
                          <a:spcPct val="115000"/>
                        </a:lnSpc>
                        <a:spcBef>
                          <a:spcPts val="0"/>
                        </a:spcBef>
                        <a:spcAft>
                          <a:spcPts val="0"/>
                        </a:spcAft>
                        <a:buNone/>
                      </a:pPr>
                      <a:r>
                        <a:rPr lang="en" dirty="0">
                          <a:latin typeface="Ubuntu"/>
                          <a:ea typeface="Ubuntu"/>
                          <a:cs typeface="Ubuntu"/>
                          <a:sym typeface="Ubuntu"/>
                        </a:rPr>
                        <a:t>Map</a:t>
                      </a:r>
                      <a:endParaRPr dirty="0">
                        <a:latin typeface="Ubuntu"/>
                        <a:ea typeface="Ubuntu"/>
                        <a:cs typeface="Ubuntu"/>
                        <a:sym typeface="Ubuntu"/>
                      </a:endParaRPr>
                    </a:p>
                    <a:p>
                      <a:pPr marL="0" lvl="0" indent="0" algn="l" rtl="0">
                        <a:lnSpc>
                          <a:spcPct val="115000"/>
                        </a:lnSpc>
                        <a:spcBef>
                          <a:spcPts val="0"/>
                        </a:spcBef>
                        <a:spcAft>
                          <a:spcPts val="0"/>
                        </a:spcAft>
                        <a:buNone/>
                      </a:pPr>
                      <a:r>
                        <a:rPr lang="en" dirty="0" err="1">
                          <a:solidFill>
                            <a:srgbClr val="222222"/>
                          </a:solidFill>
                          <a:latin typeface="Ubuntu"/>
                          <a:ea typeface="Ubuntu"/>
                          <a:cs typeface="Ubuntu"/>
                          <a:sym typeface="Ubuntu"/>
                        </a:rPr>
                        <a:t>MultiMap</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a:solidFill>
                            <a:srgbClr val="222222"/>
                          </a:solidFill>
                          <a:latin typeface="Ubuntu"/>
                          <a:ea typeface="Ubuntu"/>
                          <a:cs typeface="Ubuntu"/>
                          <a:sym typeface="Ubuntu"/>
                        </a:rPr>
                        <a:t>Cache (</a:t>
                      </a:r>
                      <a:r>
                        <a:rPr lang="en" dirty="0" err="1">
                          <a:solidFill>
                            <a:srgbClr val="222222"/>
                          </a:solidFill>
                          <a:latin typeface="Ubuntu"/>
                          <a:ea typeface="Ubuntu"/>
                          <a:cs typeface="Ubuntu"/>
                          <a:sym typeface="Ubuntu"/>
                        </a:rPr>
                        <a:t>Hazelcast</a:t>
                      </a:r>
                      <a:r>
                        <a:rPr lang="en" dirty="0">
                          <a:solidFill>
                            <a:srgbClr val="222222"/>
                          </a:solidFill>
                          <a:latin typeface="Ubuntu"/>
                          <a:ea typeface="Ubuntu"/>
                          <a:cs typeface="Ubuntu"/>
                          <a:sym typeface="Ubuntu"/>
                        </a:rPr>
                        <a:t> </a:t>
                      </a:r>
                      <a:r>
                        <a:rPr lang="en" dirty="0" err="1">
                          <a:solidFill>
                            <a:srgbClr val="222222"/>
                          </a:solidFill>
                          <a:latin typeface="Ubuntu"/>
                          <a:ea typeface="Ubuntu"/>
                          <a:cs typeface="Ubuntu"/>
                          <a:sym typeface="Ubuntu"/>
                        </a:rPr>
                        <a:t>JCache</a:t>
                      </a:r>
                      <a:r>
                        <a:rPr lang="en" dirty="0">
                          <a:solidFill>
                            <a:srgbClr val="222222"/>
                          </a:solidFill>
                          <a:latin typeface="Ubuntu"/>
                          <a:ea typeface="Ubuntu"/>
                          <a:cs typeface="Ubuntu"/>
                          <a:sym typeface="Ubuntu"/>
                        </a:rPr>
                        <a:t> implementation)</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a:solidFill>
                            <a:srgbClr val="222222"/>
                          </a:solidFill>
                          <a:latin typeface="Ubuntu"/>
                          <a:ea typeface="Ubuntu"/>
                          <a:cs typeface="Ubuntu"/>
                          <a:sym typeface="Ubuntu"/>
                        </a:rPr>
                        <a:t>PN Counter</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a:solidFill>
                            <a:srgbClr val="222222"/>
                          </a:solidFill>
                          <a:latin typeface="Ubuntu"/>
                          <a:ea typeface="Ubuntu"/>
                          <a:cs typeface="Ubuntu"/>
                          <a:sym typeface="Ubuntu"/>
                        </a:rPr>
                        <a:t>Event Journal</a:t>
                      </a:r>
                      <a:endParaRPr dirty="0">
                        <a:solidFill>
                          <a:srgbClr val="222222"/>
                        </a:solidFill>
                        <a:latin typeface="Ubuntu"/>
                        <a:ea typeface="Ubuntu"/>
                        <a:cs typeface="Ubuntu"/>
                        <a:sym typeface="Ubuntu"/>
                      </a:endParaRPr>
                    </a:p>
                    <a:p>
                      <a:pPr marL="0" lvl="0" indent="0" algn="l" rtl="0">
                        <a:spcBef>
                          <a:spcPts val="0"/>
                        </a:spcBef>
                        <a:spcAft>
                          <a:spcPts val="0"/>
                        </a:spcAft>
                        <a:buNone/>
                      </a:pPr>
                      <a:endParaRPr dirty="0">
                        <a:latin typeface="Ubuntu"/>
                        <a:ea typeface="Ubuntu"/>
                        <a:cs typeface="Ubuntu"/>
                        <a:sym typeface="Ubuntu"/>
                      </a:endParaRPr>
                    </a:p>
                  </a:txBody>
                  <a:tcPr marL="91425" marR="91425" marT="91425" marB="91425"/>
                </a:tc>
                <a:tc>
                  <a:txBody>
                    <a:bodyPr/>
                    <a:lstStyle/>
                    <a:p>
                      <a:pPr marL="0" lvl="0" indent="0" algn="l" rtl="0">
                        <a:lnSpc>
                          <a:spcPct val="115000"/>
                        </a:lnSpc>
                        <a:spcBef>
                          <a:spcPts val="0"/>
                        </a:spcBef>
                        <a:spcAft>
                          <a:spcPts val="0"/>
                        </a:spcAft>
                        <a:buNone/>
                      </a:pPr>
                      <a:r>
                        <a:rPr lang="en" dirty="0">
                          <a:latin typeface="Ubuntu"/>
                          <a:ea typeface="Ubuntu"/>
                          <a:cs typeface="Ubuntu"/>
                          <a:sym typeface="Ubuntu"/>
                        </a:rPr>
                        <a:t>Queue</a:t>
                      </a:r>
                      <a:endParaRPr dirty="0">
                        <a:latin typeface="Ubuntu"/>
                        <a:ea typeface="Ubuntu"/>
                        <a:cs typeface="Ubuntu"/>
                        <a:sym typeface="Ubuntu"/>
                      </a:endParaRPr>
                    </a:p>
                    <a:p>
                      <a:pPr marL="0" lvl="0" indent="0" algn="l" rtl="0">
                        <a:lnSpc>
                          <a:spcPct val="115000"/>
                        </a:lnSpc>
                        <a:spcBef>
                          <a:spcPts val="0"/>
                        </a:spcBef>
                        <a:spcAft>
                          <a:spcPts val="0"/>
                        </a:spcAft>
                        <a:buNone/>
                      </a:pPr>
                      <a:r>
                        <a:rPr lang="en" dirty="0">
                          <a:solidFill>
                            <a:srgbClr val="222222"/>
                          </a:solidFill>
                          <a:latin typeface="Ubuntu"/>
                          <a:ea typeface="Ubuntu"/>
                          <a:cs typeface="Ubuntu"/>
                          <a:sym typeface="Ubuntu"/>
                        </a:rPr>
                        <a:t>Set</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a:solidFill>
                            <a:srgbClr val="222222"/>
                          </a:solidFill>
                          <a:latin typeface="Ubuntu"/>
                          <a:ea typeface="Ubuntu"/>
                          <a:cs typeface="Ubuntu"/>
                          <a:sym typeface="Ubuntu"/>
                        </a:rPr>
                        <a:t>List</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err="1">
                          <a:solidFill>
                            <a:srgbClr val="222222"/>
                          </a:solidFill>
                          <a:latin typeface="Ubuntu"/>
                          <a:ea typeface="Ubuntu"/>
                          <a:cs typeface="Ubuntu"/>
                          <a:sym typeface="Ubuntu"/>
                        </a:rPr>
                        <a:t>Ringbuffer</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a:solidFill>
                            <a:srgbClr val="222222"/>
                          </a:solidFill>
                          <a:latin typeface="Ubuntu"/>
                          <a:ea typeface="Ubuntu"/>
                          <a:cs typeface="Ubuntu"/>
                          <a:sym typeface="Ubuntu"/>
                        </a:rPr>
                        <a:t>Lock</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err="1">
                          <a:solidFill>
                            <a:srgbClr val="222222"/>
                          </a:solidFill>
                          <a:latin typeface="Ubuntu"/>
                          <a:ea typeface="Ubuntu"/>
                          <a:cs typeface="Ubuntu"/>
                          <a:sym typeface="Ubuntu"/>
                        </a:rPr>
                        <a:t>ISemaphore</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err="1">
                          <a:solidFill>
                            <a:srgbClr val="222222"/>
                          </a:solidFill>
                          <a:latin typeface="Ubuntu"/>
                          <a:ea typeface="Ubuntu"/>
                          <a:cs typeface="Ubuntu"/>
                          <a:sym typeface="Ubuntu"/>
                        </a:rPr>
                        <a:t>IAtomicLong</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err="1">
                          <a:solidFill>
                            <a:srgbClr val="222222"/>
                          </a:solidFill>
                          <a:latin typeface="Ubuntu"/>
                          <a:ea typeface="Ubuntu"/>
                          <a:cs typeface="Ubuntu"/>
                          <a:sym typeface="Ubuntu"/>
                        </a:rPr>
                        <a:t>IAtomicReference</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err="1">
                          <a:solidFill>
                            <a:srgbClr val="222222"/>
                          </a:solidFill>
                          <a:latin typeface="Ubuntu"/>
                          <a:ea typeface="Ubuntu"/>
                          <a:cs typeface="Ubuntu"/>
                          <a:sym typeface="Ubuntu"/>
                        </a:rPr>
                        <a:t>FlakeIdGenerator</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err="1">
                          <a:solidFill>
                            <a:srgbClr val="222222"/>
                          </a:solidFill>
                          <a:latin typeface="Ubuntu"/>
                          <a:ea typeface="Ubuntu"/>
                          <a:cs typeface="Ubuntu"/>
                          <a:sym typeface="Ubuntu"/>
                        </a:rPr>
                        <a:t>ICountdownLatch</a:t>
                      </a:r>
                      <a:endParaRPr dirty="0">
                        <a:solidFill>
                          <a:srgbClr val="222222"/>
                        </a:solidFill>
                        <a:latin typeface="Ubuntu"/>
                        <a:ea typeface="Ubuntu"/>
                        <a:cs typeface="Ubuntu"/>
                        <a:sym typeface="Ubuntu"/>
                      </a:endParaRPr>
                    </a:p>
                    <a:p>
                      <a:pPr marL="0" lvl="0" indent="0" algn="l" rtl="0">
                        <a:lnSpc>
                          <a:spcPct val="115000"/>
                        </a:lnSpc>
                        <a:spcBef>
                          <a:spcPts val="0"/>
                        </a:spcBef>
                        <a:spcAft>
                          <a:spcPts val="0"/>
                        </a:spcAft>
                        <a:buNone/>
                      </a:pPr>
                      <a:r>
                        <a:rPr lang="en" dirty="0">
                          <a:solidFill>
                            <a:srgbClr val="222222"/>
                          </a:solidFill>
                          <a:latin typeface="Ubuntu"/>
                          <a:ea typeface="Ubuntu"/>
                          <a:cs typeface="Ubuntu"/>
                          <a:sym typeface="Ubuntu"/>
                        </a:rPr>
                        <a:t>Cardinality Estimator</a:t>
                      </a:r>
                      <a:endParaRPr dirty="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524198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523800" y="345413"/>
            <a:ext cx="8096400" cy="521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Memory Utilization - Partitioned</a:t>
            </a:r>
            <a:endParaRPr/>
          </a:p>
        </p:txBody>
      </p:sp>
      <p:pic>
        <p:nvPicPr>
          <p:cNvPr id="330" name="Google Shape;330;p29"/>
          <p:cNvPicPr preferRelativeResize="0"/>
          <p:nvPr/>
        </p:nvPicPr>
        <p:blipFill>
          <a:blip r:embed="rId3">
            <a:alphaModFix/>
          </a:blip>
          <a:stretch>
            <a:fillRect/>
          </a:stretch>
        </p:blipFill>
        <p:spPr>
          <a:xfrm>
            <a:off x="1320050" y="1125881"/>
            <a:ext cx="1699300" cy="1699300"/>
          </a:xfrm>
          <a:prstGeom prst="rect">
            <a:avLst/>
          </a:prstGeom>
          <a:noFill/>
          <a:ln>
            <a:noFill/>
          </a:ln>
        </p:spPr>
      </p:pic>
      <p:sp>
        <p:nvSpPr>
          <p:cNvPr id="331" name="Google Shape;331;p29"/>
          <p:cNvSpPr txBox="1"/>
          <p:nvPr/>
        </p:nvSpPr>
        <p:spPr>
          <a:xfrm>
            <a:off x="463300" y="3804075"/>
            <a:ext cx="8067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Member1</a:t>
            </a:r>
            <a:endParaRPr sz="1000">
              <a:solidFill>
                <a:schemeClr val="lt1"/>
              </a:solidFill>
              <a:latin typeface="Ubuntu"/>
              <a:ea typeface="Ubuntu"/>
              <a:cs typeface="Ubuntu"/>
              <a:sym typeface="Ubuntu"/>
            </a:endParaRPr>
          </a:p>
        </p:txBody>
      </p:sp>
      <p:sp>
        <p:nvSpPr>
          <p:cNvPr id="332" name="Google Shape;332;p29"/>
          <p:cNvSpPr txBox="1"/>
          <p:nvPr/>
        </p:nvSpPr>
        <p:spPr>
          <a:xfrm>
            <a:off x="1641934" y="3804075"/>
            <a:ext cx="8067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Member2</a:t>
            </a:r>
            <a:endParaRPr sz="1000">
              <a:solidFill>
                <a:schemeClr val="lt1"/>
              </a:solidFill>
              <a:latin typeface="Ubuntu"/>
              <a:ea typeface="Ubuntu"/>
              <a:cs typeface="Ubuntu"/>
              <a:sym typeface="Ubuntu"/>
            </a:endParaRPr>
          </a:p>
        </p:txBody>
      </p:sp>
      <p:sp>
        <p:nvSpPr>
          <p:cNvPr id="333" name="Google Shape;333;p29"/>
          <p:cNvSpPr txBox="1"/>
          <p:nvPr/>
        </p:nvSpPr>
        <p:spPr>
          <a:xfrm>
            <a:off x="2820569" y="3804075"/>
            <a:ext cx="8067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Member3</a:t>
            </a:r>
            <a:endParaRPr sz="1000">
              <a:solidFill>
                <a:schemeClr val="lt1"/>
              </a:solidFill>
              <a:latin typeface="Ubuntu"/>
              <a:ea typeface="Ubuntu"/>
              <a:cs typeface="Ubuntu"/>
              <a:sym typeface="Ubuntu"/>
            </a:endParaRPr>
          </a:p>
        </p:txBody>
      </p:sp>
      <p:sp>
        <p:nvSpPr>
          <p:cNvPr id="334" name="Google Shape;334;p29"/>
          <p:cNvSpPr txBox="1"/>
          <p:nvPr/>
        </p:nvSpPr>
        <p:spPr>
          <a:xfrm>
            <a:off x="3999214" y="3804075"/>
            <a:ext cx="8067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Member4</a:t>
            </a:r>
            <a:endParaRPr sz="1000">
              <a:solidFill>
                <a:schemeClr val="lt1"/>
              </a:solidFill>
              <a:latin typeface="Ubuntu"/>
              <a:ea typeface="Ubuntu"/>
              <a:cs typeface="Ubuntu"/>
              <a:sym typeface="Ubuntu"/>
            </a:endParaRPr>
          </a:p>
        </p:txBody>
      </p:sp>
      <p:sp>
        <p:nvSpPr>
          <p:cNvPr id="335" name="Google Shape;335;p29"/>
          <p:cNvSpPr txBox="1"/>
          <p:nvPr/>
        </p:nvSpPr>
        <p:spPr>
          <a:xfrm>
            <a:off x="5177837" y="3804075"/>
            <a:ext cx="8067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Member5</a:t>
            </a:r>
            <a:endParaRPr sz="1000">
              <a:solidFill>
                <a:schemeClr val="lt1"/>
              </a:solidFill>
              <a:latin typeface="Ubuntu"/>
              <a:ea typeface="Ubuntu"/>
              <a:cs typeface="Ubuntu"/>
              <a:sym typeface="Ubuntu"/>
            </a:endParaRPr>
          </a:p>
        </p:txBody>
      </p:sp>
      <p:sp>
        <p:nvSpPr>
          <p:cNvPr id="336" name="Google Shape;336;p29"/>
          <p:cNvSpPr txBox="1"/>
          <p:nvPr/>
        </p:nvSpPr>
        <p:spPr>
          <a:xfrm>
            <a:off x="6356471" y="3804075"/>
            <a:ext cx="8067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Member6</a:t>
            </a:r>
            <a:endParaRPr sz="1000">
              <a:solidFill>
                <a:schemeClr val="lt1"/>
              </a:solidFill>
              <a:latin typeface="Ubuntu"/>
              <a:ea typeface="Ubuntu"/>
              <a:cs typeface="Ubuntu"/>
              <a:sym typeface="Ubuntu"/>
            </a:endParaRPr>
          </a:p>
        </p:txBody>
      </p:sp>
      <p:sp>
        <p:nvSpPr>
          <p:cNvPr id="337" name="Google Shape;337;p29"/>
          <p:cNvSpPr txBox="1"/>
          <p:nvPr/>
        </p:nvSpPr>
        <p:spPr>
          <a:xfrm>
            <a:off x="7535106" y="3804075"/>
            <a:ext cx="8067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Member7</a:t>
            </a:r>
            <a:endParaRPr sz="1000">
              <a:solidFill>
                <a:schemeClr val="lt1"/>
              </a:solidFill>
              <a:latin typeface="Ubuntu"/>
              <a:ea typeface="Ubuntu"/>
              <a:cs typeface="Ubuntu"/>
              <a:sym typeface="Ubuntu"/>
            </a:endParaRPr>
          </a:p>
        </p:txBody>
      </p:sp>
      <p:cxnSp>
        <p:nvCxnSpPr>
          <p:cNvPr id="338" name="Google Shape;338;p29"/>
          <p:cNvCxnSpPr>
            <a:stCxn id="330" idx="2"/>
            <a:endCxn id="331" idx="0"/>
          </p:cNvCxnSpPr>
          <p:nvPr/>
        </p:nvCxnSpPr>
        <p:spPr>
          <a:xfrm flipH="1">
            <a:off x="866800" y="2825181"/>
            <a:ext cx="1302900" cy="978900"/>
          </a:xfrm>
          <a:prstGeom prst="straightConnector1">
            <a:avLst/>
          </a:prstGeom>
          <a:noFill/>
          <a:ln w="28575" cap="flat" cmpd="sng">
            <a:solidFill>
              <a:schemeClr val="dk1"/>
            </a:solidFill>
            <a:prstDash val="solid"/>
            <a:round/>
            <a:headEnd type="none" w="med" len="med"/>
            <a:tailEnd type="triangle" w="med" len="med"/>
          </a:ln>
        </p:spPr>
      </p:cxnSp>
      <p:cxnSp>
        <p:nvCxnSpPr>
          <p:cNvPr id="339" name="Google Shape;339;p29"/>
          <p:cNvCxnSpPr>
            <a:stCxn id="330" idx="2"/>
            <a:endCxn id="332" idx="0"/>
          </p:cNvCxnSpPr>
          <p:nvPr/>
        </p:nvCxnSpPr>
        <p:spPr>
          <a:xfrm flipH="1">
            <a:off x="2045200" y="2825181"/>
            <a:ext cx="124500" cy="978900"/>
          </a:xfrm>
          <a:prstGeom prst="straightConnector1">
            <a:avLst/>
          </a:prstGeom>
          <a:noFill/>
          <a:ln w="28575" cap="flat" cmpd="sng">
            <a:solidFill>
              <a:schemeClr val="dk1"/>
            </a:solidFill>
            <a:prstDash val="solid"/>
            <a:round/>
            <a:headEnd type="none" w="med" len="med"/>
            <a:tailEnd type="triangle" w="med" len="med"/>
          </a:ln>
        </p:spPr>
      </p:cxnSp>
      <p:cxnSp>
        <p:nvCxnSpPr>
          <p:cNvPr id="340" name="Google Shape;340;p29"/>
          <p:cNvCxnSpPr>
            <a:stCxn id="330" idx="2"/>
            <a:endCxn id="333" idx="0"/>
          </p:cNvCxnSpPr>
          <p:nvPr/>
        </p:nvCxnSpPr>
        <p:spPr>
          <a:xfrm>
            <a:off x="2169700" y="2825181"/>
            <a:ext cx="1054200" cy="978900"/>
          </a:xfrm>
          <a:prstGeom prst="straightConnector1">
            <a:avLst/>
          </a:prstGeom>
          <a:noFill/>
          <a:ln w="28575" cap="flat" cmpd="sng">
            <a:solidFill>
              <a:schemeClr val="dk1"/>
            </a:solidFill>
            <a:prstDash val="solid"/>
            <a:round/>
            <a:headEnd type="none" w="med" len="med"/>
            <a:tailEnd type="triangle" w="med" len="med"/>
          </a:ln>
        </p:spPr>
      </p:cxnSp>
      <p:cxnSp>
        <p:nvCxnSpPr>
          <p:cNvPr id="341" name="Google Shape;341;p29"/>
          <p:cNvCxnSpPr>
            <a:stCxn id="330" idx="2"/>
            <a:endCxn id="334" idx="0"/>
          </p:cNvCxnSpPr>
          <p:nvPr/>
        </p:nvCxnSpPr>
        <p:spPr>
          <a:xfrm>
            <a:off x="2169700" y="2825181"/>
            <a:ext cx="2232900" cy="978900"/>
          </a:xfrm>
          <a:prstGeom prst="straightConnector1">
            <a:avLst/>
          </a:prstGeom>
          <a:noFill/>
          <a:ln w="28575" cap="flat" cmpd="sng">
            <a:solidFill>
              <a:schemeClr val="dk1"/>
            </a:solidFill>
            <a:prstDash val="solid"/>
            <a:round/>
            <a:headEnd type="none" w="med" len="med"/>
            <a:tailEnd type="triangle" w="med" len="med"/>
          </a:ln>
        </p:spPr>
      </p:cxnSp>
      <p:cxnSp>
        <p:nvCxnSpPr>
          <p:cNvPr id="342" name="Google Shape;342;p29"/>
          <p:cNvCxnSpPr>
            <a:stCxn id="330" idx="2"/>
            <a:endCxn id="335" idx="0"/>
          </p:cNvCxnSpPr>
          <p:nvPr/>
        </p:nvCxnSpPr>
        <p:spPr>
          <a:xfrm>
            <a:off x="2169700" y="2825181"/>
            <a:ext cx="3411600" cy="978900"/>
          </a:xfrm>
          <a:prstGeom prst="straightConnector1">
            <a:avLst/>
          </a:prstGeom>
          <a:noFill/>
          <a:ln w="28575" cap="flat" cmpd="sng">
            <a:solidFill>
              <a:schemeClr val="dk1"/>
            </a:solidFill>
            <a:prstDash val="solid"/>
            <a:round/>
            <a:headEnd type="none" w="med" len="med"/>
            <a:tailEnd type="triangle" w="med" len="med"/>
          </a:ln>
        </p:spPr>
      </p:cxnSp>
      <p:cxnSp>
        <p:nvCxnSpPr>
          <p:cNvPr id="343" name="Google Shape;343;p29"/>
          <p:cNvCxnSpPr>
            <a:stCxn id="330" idx="2"/>
            <a:endCxn id="336" idx="0"/>
          </p:cNvCxnSpPr>
          <p:nvPr/>
        </p:nvCxnSpPr>
        <p:spPr>
          <a:xfrm>
            <a:off x="2169700" y="2825181"/>
            <a:ext cx="4590000" cy="978900"/>
          </a:xfrm>
          <a:prstGeom prst="straightConnector1">
            <a:avLst/>
          </a:prstGeom>
          <a:noFill/>
          <a:ln w="28575" cap="flat" cmpd="sng">
            <a:solidFill>
              <a:schemeClr val="dk1"/>
            </a:solidFill>
            <a:prstDash val="solid"/>
            <a:round/>
            <a:headEnd type="none" w="med" len="med"/>
            <a:tailEnd type="triangle" w="med" len="med"/>
          </a:ln>
        </p:spPr>
      </p:cxnSp>
      <p:cxnSp>
        <p:nvCxnSpPr>
          <p:cNvPr id="344" name="Google Shape;344;p29"/>
          <p:cNvCxnSpPr>
            <a:stCxn id="330" idx="2"/>
            <a:endCxn id="337" idx="0"/>
          </p:cNvCxnSpPr>
          <p:nvPr/>
        </p:nvCxnSpPr>
        <p:spPr>
          <a:xfrm>
            <a:off x="2169700" y="2825181"/>
            <a:ext cx="5768700" cy="978900"/>
          </a:xfrm>
          <a:prstGeom prst="straightConnector1">
            <a:avLst/>
          </a:prstGeom>
          <a:noFill/>
          <a:ln w="28575" cap="flat" cmpd="sng">
            <a:solidFill>
              <a:schemeClr val="dk1"/>
            </a:solidFill>
            <a:prstDash val="solid"/>
            <a:round/>
            <a:headEnd type="none" w="med" len="med"/>
            <a:tailEnd type="triangle" w="med" len="med"/>
          </a:ln>
        </p:spPr>
      </p:cxnSp>
      <p:pic>
        <p:nvPicPr>
          <p:cNvPr id="345" name="Google Shape;345;p29" title="Points scored"/>
          <p:cNvPicPr preferRelativeResize="0"/>
          <p:nvPr/>
        </p:nvPicPr>
        <p:blipFill>
          <a:blip r:embed="rId4">
            <a:alphaModFix/>
          </a:blip>
          <a:stretch>
            <a:fillRect/>
          </a:stretch>
        </p:blipFill>
        <p:spPr>
          <a:xfrm>
            <a:off x="5050050" y="938074"/>
            <a:ext cx="3672750" cy="2271000"/>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61024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1"/>
                                        </p:tgtEl>
                                        <p:attrNameLst>
                                          <p:attrName>style.visibility</p:attrName>
                                        </p:attrNameLst>
                                      </p:cBhvr>
                                      <p:to>
                                        <p:strVal val="visible"/>
                                      </p:to>
                                    </p:set>
                                    <p:animEffect transition="in" filter="fade">
                                      <p:cBhvr>
                                        <p:cTn id="12" dur="500"/>
                                        <p:tgtEl>
                                          <p:spTgt spid="331"/>
                                        </p:tgtEl>
                                      </p:cBhvr>
                                    </p:animEffect>
                                  </p:childTnLst>
                                </p:cTn>
                              </p:par>
                              <p:par>
                                <p:cTn id="13" presetID="10" presetClass="entr" presetSubtype="0" fill="hold" nodeType="with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fade">
                                      <p:cBhvr>
                                        <p:cTn id="15" dur="500"/>
                                        <p:tgtEl>
                                          <p:spTgt spid="332"/>
                                        </p:tgtEl>
                                      </p:cBhvr>
                                    </p:animEffect>
                                  </p:childTnLst>
                                </p:cTn>
                              </p:par>
                              <p:par>
                                <p:cTn id="16" presetID="10" presetClass="entr" presetSubtype="0" fill="hold" nodeType="withEffect">
                                  <p:stCondLst>
                                    <p:cond delay="0"/>
                                  </p:stCondLst>
                                  <p:childTnLst>
                                    <p:set>
                                      <p:cBhvr>
                                        <p:cTn id="17" dur="1" fill="hold">
                                          <p:stCondLst>
                                            <p:cond delay="0"/>
                                          </p:stCondLst>
                                        </p:cTn>
                                        <p:tgtEl>
                                          <p:spTgt spid="333"/>
                                        </p:tgtEl>
                                        <p:attrNameLst>
                                          <p:attrName>style.visibility</p:attrName>
                                        </p:attrNameLst>
                                      </p:cBhvr>
                                      <p:to>
                                        <p:strVal val="visible"/>
                                      </p:to>
                                    </p:set>
                                    <p:animEffect transition="in" filter="fade">
                                      <p:cBhvr>
                                        <p:cTn id="18" dur="500"/>
                                        <p:tgtEl>
                                          <p:spTgt spid="333"/>
                                        </p:tgtEl>
                                      </p:cBhvr>
                                    </p:animEffect>
                                  </p:childTnLst>
                                </p:cTn>
                              </p:par>
                              <p:par>
                                <p:cTn id="19" presetID="10" presetClass="entr" presetSubtype="0" fill="hold" nodeType="withEffect">
                                  <p:stCondLst>
                                    <p:cond delay="0"/>
                                  </p:stCondLst>
                                  <p:childTnLst>
                                    <p:set>
                                      <p:cBhvr>
                                        <p:cTn id="20" dur="1" fill="hold">
                                          <p:stCondLst>
                                            <p:cond delay="0"/>
                                          </p:stCondLst>
                                        </p:cTn>
                                        <p:tgtEl>
                                          <p:spTgt spid="334"/>
                                        </p:tgtEl>
                                        <p:attrNameLst>
                                          <p:attrName>style.visibility</p:attrName>
                                        </p:attrNameLst>
                                      </p:cBhvr>
                                      <p:to>
                                        <p:strVal val="visible"/>
                                      </p:to>
                                    </p:set>
                                    <p:animEffect transition="in" filter="fade">
                                      <p:cBhvr>
                                        <p:cTn id="21" dur="1000"/>
                                        <p:tgtEl>
                                          <p:spTgt spid="334"/>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6"/>
                                        </p:tgtEl>
                                        <p:attrNameLst>
                                          <p:attrName>style.visibility</p:attrName>
                                        </p:attrNameLst>
                                      </p:cBhvr>
                                      <p:to>
                                        <p:strVal val="visible"/>
                                      </p:to>
                                    </p:set>
                                    <p:animEffect transition="in" filter="fade">
                                      <p:cBhvr>
                                        <p:cTn id="27" dur="1000"/>
                                        <p:tgtEl>
                                          <p:spTgt spid="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8"/>
                                        </p:tgtEl>
                                        <p:attrNameLst>
                                          <p:attrName>style.visibility</p:attrName>
                                        </p:attrNameLst>
                                      </p:cBhvr>
                                      <p:to>
                                        <p:strVal val="visible"/>
                                      </p:to>
                                    </p:set>
                                    <p:animEffect transition="in" filter="fade">
                                      <p:cBhvr>
                                        <p:cTn id="30" dur="1000"/>
                                        <p:tgtEl>
                                          <p:spTgt spid="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9"/>
                                        </p:tgtEl>
                                        <p:attrNameLst>
                                          <p:attrName>style.visibility</p:attrName>
                                        </p:attrNameLst>
                                      </p:cBhvr>
                                      <p:to>
                                        <p:strVal val="visible"/>
                                      </p:to>
                                    </p:set>
                                    <p:animEffect transition="in" filter="fade">
                                      <p:cBhvr>
                                        <p:cTn id="33" dur="1000"/>
                                        <p:tgtEl>
                                          <p:spTgt spid="339"/>
                                        </p:tgtEl>
                                      </p:cBhvr>
                                    </p:animEffect>
                                  </p:childTnLst>
                                </p:cTn>
                              </p:par>
                              <p:par>
                                <p:cTn id="34" presetID="10" presetClass="entr" presetSubtype="0" fill="hold" nodeType="withEffect">
                                  <p:stCondLst>
                                    <p:cond delay="0"/>
                                  </p:stCondLst>
                                  <p:childTnLst>
                                    <p:set>
                                      <p:cBhvr>
                                        <p:cTn id="35" dur="1" fill="hold">
                                          <p:stCondLst>
                                            <p:cond delay="0"/>
                                          </p:stCondLst>
                                        </p:cTn>
                                        <p:tgtEl>
                                          <p:spTgt spid="340"/>
                                        </p:tgtEl>
                                        <p:attrNameLst>
                                          <p:attrName>style.visibility</p:attrName>
                                        </p:attrNameLst>
                                      </p:cBhvr>
                                      <p:to>
                                        <p:strVal val="visible"/>
                                      </p:to>
                                    </p:set>
                                    <p:animEffect transition="in" filter="fade">
                                      <p:cBhvr>
                                        <p:cTn id="36" dur="1000"/>
                                        <p:tgtEl>
                                          <p:spTgt spid="340"/>
                                        </p:tgtEl>
                                      </p:cBhvr>
                                    </p:animEffect>
                                  </p:childTnLst>
                                </p:cTn>
                              </p:par>
                              <p:par>
                                <p:cTn id="37" presetID="10" presetClass="entr" presetSubtype="0" fill="hold" nodeType="withEffect">
                                  <p:stCondLst>
                                    <p:cond delay="0"/>
                                  </p:stCondLst>
                                  <p:childTnLst>
                                    <p:set>
                                      <p:cBhvr>
                                        <p:cTn id="38" dur="1" fill="hold">
                                          <p:stCondLst>
                                            <p:cond delay="0"/>
                                          </p:stCondLst>
                                        </p:cTn>
                                        <p:tgtEl>
                                          <p:spTgt spid="341"/>
                                        </p:tgtEl>
                                        <p:attrNameLst>
                                          <p:attrName>style.visibility</p:attrName>
                                        </p:attrNameLst>
                                      </p:cBhvr>
                                      <p:to>
                                        <p:strVal val="visible"/>
                                      </p:to>
                                    </p:set>
                                    <p:animEffect transition="in" filter="fade">
                                      <p:cBhvr>
                                        <p:cTn id="39" dur="1000"/>
                                        <p:tgtEl>
                                          <p:spTgt spid="341"/>
                                        </p:tgtEl>
                                      </p:cBhvr>
                                    </p:animEffect>
                                  </p:childTnLst>
                                </p:cTn>
                              </p:par>
                              <p:par>
                                <p:cTn id="40" presetID="10" presetClass="entr" presetSubtype="0" fill="hold" nodeType="withEffect">
                                  <p:stCondLst>
                                    <p:cond delay="0"/>
                                  </p:stCondLst>
                                  <p:childTnLst>
                                    <p:set>
                                      <p:cBhvr>
                                        <p:cTn id="41" dur="1" fill="hold">
                                          <p:stCondLst>
                                            <p:cond delay="0"/>
                                          </p:stCondLst>
                                        </p:cTn>
                                        <p:tgtEl>
                                          <p:spTgt spid="342"/>
                                        </p:tgtEl>
                                        <p:attrNameLst>
                                          <p:attrName>style.visibility</p:attrName>
                                        </p:attrNameLst>
                                      </p:cBhvr>
                                      <p:to>
                                        <p:strVal val="visible"/>
                                      </p:to>
                                    </p:set>
                                    <p:animEffect transition="in" filter="fade">
                                      <p:cBhvr>
                                        <p:cTn id="42" dur="1000"/>
                                        <p:tgtEl>
                                          <p:spTgt spid="342"/>
                                        </p:tgtEl>
                                      </p:cBhvr>
                                    </p:animEffect>
                                  </p:childTnLst>
                                </p:cTn>
                              </p:par>
                              <p:par>
                                <p:cTn id="43" presetID="10" presetClass="entr" presetSubtype="0" fill="hold" nodeType="withEffect">
                                  <p:stCondLst>
                                    <p:cond delay="0"/>
                                  </p:stCondLst>
                                  <p:childTnLst>
                                    <p:set>
                                      <p:cBhvr>
                                        <p:cTn id="44" dur="1" fill="hold">
                                          <p:stCondLst>
                                            <p:cond delay="0"/>
                                          </p:stCondLst>
                                        </p:cTn>
                                        <p:tgtEl>
                                          <p:spTgt spid="343"/>
                                        </p:tgtEl>
                                        <p:attrNameLst>
                                          <p:attrName>style.visibility</p:attrName>
                                        </p:attrNameLst>
                                      </p:cBhvr>
                                      <p:to>
                                        <p:strVal val="visible"/>
                                      </p:to>
                                    </p:set>
                                    <p:animEffect transition="in" filter="fade">
                                      <p:cBhvr>
                                        <p:cTn id="45" dur="1000"/>
                                        <p:tgtEl>
                                          <p:spTgt spid="3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44"/>
                                        </p:tgtEl>
                                        <p:attrNameLst>
                                          <p:attrName>style.visibility</p:attrName>
                                        </p:attrNameLst>
                                      </p:cBhvr>
                                      <p:to>
                                        <p:strVal val="visible"/>
                                      </p:to>
                                    </p:set>
                                    <p:animEffect transition="in" filter="fade">
                                      <p:cBhvr>
                                        <p:cTn id="50" dur="500"/>
                                        <p:tgtEl>
                                          <p:spTgt spid="344"/>
                                        </p:tgtEl>
                                      </p:cBhvr>
                                    </p:animEffect>
                                  </p:childTnLst>
                                </p:cTn>
                              </p:par>
                              <p:par>
                                <p:cTn id="51" presetID="10" presetClass="entr" presetSubtype="0" fill="hold" nodeType="withEffect">
                                  <p:stCondLst>
                                    <p:cond delay="0"/>
                                  </p:stCondLst>
                                  <p:childTnLst>
                                    <p:set>
                                      <p:cBhvr>
                                        <p:cTn id="52" dur="1" fill="hold">
                                          <p:stCondLst>
                                            <p:cond delay="0"/>
                                          </p:stCondLst>
                                        </p:cTn>
                                        <p:tgtEl>
                                          <p:spTgt spid="337"/>
                                        </p:tgtEl>
                                        <p:attrNameLst>
                                          <p:attrName>style.visibility</p:attrName>
                                        </p:attrNameLst>
                                      </p:cBhvr>
                                      <p:to>
                                        <p:strVal val="visible"/>
                                      </p:to>
                                    </p:set>
                                    <p:animEffect transition="in" filter="fade">
                                      <p:cBhvr>
                                        <p:cTn id="53" dur="1000"/>
                                        <p:tgtEl>
                                          <p:spTgt spid="3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0" title="Points scored"/>
          <p:cNvPicPr preferRelativeResize="0"/>
          <p:nvPr/>
        </p:nvPicPr>
        <p:blipFill>
          <a:blip r:embed="rId3">
            <a:alphaModFix/>
          </a:blip>
          <a:stretch>
            <a:fillRect/>
          </a:stretch>
        </p:blipFill>
        <p:spPr>
          <a:xfrm>
            <a:off x="4639512" y="1041743"/>
            <a:ext cx="3695100" cy="2284820"/>
          </a:xfrm>
          <a:prstGeom prst="rect">
            <a:avLst/>
          </a:prstGeom>
          <a:noFill/>
          <a:ln w="9525" cap="flat" cmpd="sng">
            <a:solidFill>
              <a:srgbClr val="000000"/>
            </a:solidFill>
            <a:prstDash val="solid"/>
            <a:round/>
            <a:headEnd type="none" w="sm" len="sm"/>
            <a:tailEnd type="none" w="sm" len="sm"/>
          </a:ln>
        </p:spPr>
      </p:pic>
      <p:sp>
        <p:nvSpPr>
          <p:cNvPr id="351" name="Google Shape;351;p30"/>
          <p:cNvSpPr txBox="1">
            <a:spLocks noGrp="1"/>
          </p:cNvSpPr>
          <p:nvPr>
            <p:ph type="title"/>
          </p:nvPr>
        </p:nvSpPr>
        <p:spPr>
          <a:xfrm>
            <a:off x="523800" y="345413"/>
            <a:ext cx="8096400" cy="521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Memory Utilization - Non-Partitioned</a:t>
            </a:r>
            <a:endParaRPr/>
          </a:p>
        </p:txBody>
      </p:sp>
      <p:sp>
        <p:nvSpPr>
          <p:cNvPr id="352" name="Google Shape;352;p30"/>
          <p:cNvSpPr txBox="1"/>
          <p:nvPr/>
        </p:nvSpPr>
        <p:spPr>
          <a:xfrm>
            <a:off x="519750" y="3804075"/>
            <a:ext cx="8019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Member1</a:t>
            </a:r>
            <a:endParaRPr sz="1000">
              <a:solidFill>
                <a:schemeClr val="lt1"/>
              </a:solidFill>
              <a:latin typeface="Ubuntu"/>
              <a:ea typeface="Ubuntu"/>
              <a:cs typeface="Ubuntu"/>
              <a:sym typeface="Ubuntu"/>
            </a:endParaRPr>
          </a:p>
        </p:txBody>
      </p:sp>
      <p:sp>
        <p:nvSpPr>
          <p:cNvPr id="353" name="Google Shape;353;p30"/>
          <p:cNvSpPr txBox="1"/>
          <p:nvPr/>
        </p:nvSpPr>
        <p:spPr>
          <a:xfrm>
            <a:off x="1691259" y="3804075"/>
            <a:ext cx="8019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Member2</a:t>
            </a:r>
            <a:endParaRPr sz="1000">
              <a:solidFill>
                <a:schemeClr val="lt1"/>
              </a:solidFill>
              <a:latin typeface="Ubuntu"/>
              <a:ea typeface="Ubuntu"/>
              <a:cs typeface="Ubuntu"/>
              <a:sym typeface="Ubuntu"/>
            </a:endParaRPr>
          </a:p>
        </p:txBody>
      </p:sp>
      <p:sp>
        <p:nvSpPr>
          <p:cNvPr id="354" name="Google Shape;354;p30"/>
          <p:cNvSpPr txBox="1"/>
          <p:nvPr/>
        </p:nvSpPr>
        <p:spPr>
          <a:xfrm>
            <a:off x="2862768" y="3804075"/>
            <a:ext cx="8019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Member3</a:t>
            </a:r>
            <a:endParaRPr sz="1000">
              <a:solidFill>
                <a:schemeClr val="lt1"/>
              </a:solidFill>
              <a:latin typeface="Ubuntu"/>
              <a:ea typeface="Ubuntu"/>
              <a:cs typeface="Ubuntu"/>
              <a:sym typeface="Ubuntu"/>
            </a:endParaRPr>
          </a:p>
        </p:txBody>
      </p:sp>
      <p:sp>
        <p:nvSpPr>
          <p:cNvPr id="355" name="Google Shape;355;p30"/>
          <p:cNvSpPr txBox="1"/>
          <p:nvPr/>
        </p:nvSpPr>
        <p:spPr>
          <a:xfrm>
            <a:off x="4034277" y="3804075"/>
            <a:ext cx="8019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Member4</a:t>
            </a:r>
            <a:endParaRPr sz="1000">
              <a:solidFill>
                <a:schemeClr val="lt1"/>
              </a:solidFill>
              <a:latin typeface="Ubuntu"/>
              <a:ea typeface="Ubuntu"/>
              <a:cs typeface="Ubuntu"/>
              <a:sym typeface="Ubuntu"/>
            </a:endParaRPr>
          </a:p>
        </p:txBody>
      </p:sp>
      <p:sp>
        <p:nvSpPr>
          <p:cNvPr id="356" name="Google Shape;356;p30"/>
          <p:cNvSpPr txBox="1"/>
          <p:nvPr/>
        </p:nvSpPr>
        <p:spPr>
          <a:xfrm>
            <a:off x="5205786" y="3804075"/>
            <a:ext cx="8019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Member5</a:t>
            </a:r>
            <a:endParaRPr sz="1000">
              <a:solidFill>
                <a:schemeClr val="lt1"/>
              </a:solidFill>
              <a:latin typeface="Ubuntu"/>
              <a:ea typeface="Ubuntu"/>
              <a:cs typeface="Ubuntu"/>
              <a:sym typeface="Ubuntu"/>
            </a:endParaRPr>
          </a:p>
        </p:txBody>
      </p:sp>
      <p:sp>
        <p:nvSpPr>
          <p:cNvPr id="357" name="Google Shape;357;p30"/>
          <p:cNvSpPr txBox="1"/>
          <p:nvPr/>
        </p:nvSpPr>
        <p:spPr>
          <a:xfrm>
            <a:off x="6377295" y="3804075"/>
            <a:ext cx="8019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Member6</a:t>
            </a:r>
            <a:endParaRPr sz="1000">
              <a:solidFill>
                <a:schemeClr val="lt1"/>
              </a:solidFill>
              <a:latin typeface="Ubuntu"/>
              <a:ea typeface="Ubuntu"/>
              <a:cs typeface="Ubuntu"/>
              <a:sym typeface="Ubuntu"/>
            </a:endParaRPr>
          </a:p>
        </p:txBody>
      </p:sp>
      <p:sp>
        <p:nvSpPr>
          <p:cNvPr id="358" name="Google Shape;358;p30"/>
          <p:cNvSpPr txBox="1"/>
          <p:nvPr/>
        </p:nvSpPr>
        <p:spPr>
          <a:xfrm>
            <a:off x="7548804" y="3804075"/>
            <a:ext cx="801900" cy="72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Ubuntu"/>
                <a:ea typeface="Ubuntu"/>
                <a:cs typeface="Ubuntu"/>
                <a:sym typeface="Ubuntu"/>
              </a:rPr>
              <a:t>Member7</a:t>
            </a:r>
            <a:endParaRPr sz="1000">
              <a:solidFill>
                <a:schemeClr val="lt1"/>
              </a:solidFill>
              <a:latin typeface="Ubuntu"/>
              <a:ea typeface="Ubuntu"/>
              <a:cs typeface="Ubuntu"/>
              <a:sym typeface="Ubuntu"/>
            </a:endParaRPr>
          </a:p>
        </p:txBody>
      </p:sp>
      <p:pic>
        <p:nvPicPr>
          <p:cNvPr id="359" name="Google Shape;359;p30"/>
          <p:cNvPicPr preferRelativeResize="0"/>
          <p:nvPr/>
        </p:nvPicPr>
        <p:blipFill rotWithShape="1">
          <a:blip r:embed="rId4">
            <a:alphaModFix/>
          </a:blip>
          <a:srcRect l="15310" t="4405" r="23351" b="5682"/>
          <a:stretch/>
        </p:blipFill>
        <p:spPr>
          <a:xfrm>
            <a:off x="853200" y="986875"/>
            <a:ext cx="2116726" cy="1939094"/>
          </a:xfrm>
          <a:prstGeom prst="rect">
            <a:avLst/>
          </a:prstGeom>
          <a:noFill/>
          <a:ln>
            <a:noFill/>
          </a:ln>
        </p:spPr>
      </p:pic>
      <p:cxnSp>
        <p:nvCxnSpPr>
          <p:cNvPr id="360" name="Google Shape;360;p30"/>
          <p:cNvCxnSpPr>
            <a:stCxn id="359" idx="2"/>
            <a:endCxn id="353" idx="0"/>
          </p:cNvCxnSpPr>
          <p:nvPr/>
        </p:nvCxnSpPr>
        <p:spPr>
          <a:xfrm>
            <a:off x="1911563" y="2925969"/>
            <a:ext cx="180600" cy="878100"/>
          </a:xfrm>
          <a:prstGeom prst="straightConnector1">
            <a:avLst/>
          </a:prstGeom>
          <a:noFill/>
          <a:ln w="28575" cap="flat" cmpd="sng">
            <a:solidFill>
              <a:schemeClr val="dk1"/>
            </a:solidFill>
            <a:prstDash val="solid"/>
            <a:round/>
            <a:headEnd type="none" w="med" len="med"/>
            <a:tailEnd type="triangle" w="med" len="med"/>
          </a:ln>
        </p:spPr>
      </p:cxnSp>
      <p:pic>
        <p:nvPicPr>
          <p:cNvPr id="361" name="Google Shape;361;p30" title="Memory Utilization"/>
          <p:cNvPicPr preferRelativeResize="0"/>
          <p:nvPr/>
        </p:nvPicPr>
        <p:blipFill>
          <a:blip r:embed="rId5">
            <a:alphaModFix/>
          </a:blip>
          <a:stretch>
            <a:fillRect/>
          </a:stretch>
        </p:blipFill>
        <p:spPr>
          <a:xfrm>
            <a:off x="4639512" y="1041768"/>
            <a:ext cx="3695100" cy="2284794"/>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326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gtEl>
                                        <p:attrNameLst>
                                          <p:attrName>style.visibility</p:attrName>
                                        </p:attrNameLst>
                                      </p:cBhvr>
                                      <p:to>
                                        <p:strVal val="visible"/>
                                      </p:to>
                                    </p:set>
                                    <p:animEffect transition="in" filter="fade">
                                      <p:cBhvr>
                                        <p:cTn id="12" dur="1000"/>
                                        <p:tgtEl>
                                          <p:spTgt spid="3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1"/>
                                        </p:tgtEl>
                                        <p:attrNameLst>
                                          <p:attrName>style.visibility</p:attrName>
                                        </p:attrNameLst>
                                      </p:cBhvr>
                                      <p:to>
                                        <p:strVal val="visible"/>
                                      </p:to>
                                    </p:set>
                                    <p:animEffect transition="in" filter="fade">
                                      <p:cBhvr>
                                        <p:cTn id="17" dur="10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1"/>
          <p:cNvSpPr txBox="1">
            <a:spLocks noGrp="1"/>
          </p:cNvSpPr>
          <p:nvPr>
            <p:ph type="title"/>
          </p:nvPr>
        </p:nvSpPr>
        <p:spPr>
          <a:xfrm>
            <a:off x="523800" y="345413"/>
            <a:ext cx="8096400" cy="521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Memory Balancing</a:t>
            </a:r>
            <a:endParaRPr/>
          </a:p>
        </p:txBody>
      </p:sp>
      <p:sp>
        <p:nvSpPr>
          <p:cNvPr id="367" name="Google Shape;367;p31"/>
          <p:cNvSpPr txBox="1"/>
          <p:nvPr/>
        </p:nvSpPr>
        <p:spPr>
          <a:xfrm>
            <a:off x="463300" y="3230425"/>
            <a:ext cx="999000" cy="13770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Ubuntu"/>
                <a:ea typeface="Ubuntu"/>
                <a:cs typeface="Ubuntu"/>
                <a:sym typeface="Ubuntu"/>
              </a:rPr>
              <a:t>Member1</a:t>
            </a:r>
            <a:endParaRPr sz="1200">
              <a:solidFill>
                <a:schemeClr val="lt1"/>
              </a:solidFill>
              <a:latin typeface="Ubuntu"/>
              <a:ea typeface="Ubuntu"/>
              <a:cs typeface="Ubuntu"/>
              <a:sym typeface="Ubuntu"/>
            </a:endParaRPr>
          </a:p>
        </p:txBody>
      </p:sp>
      <p:sp>
        <p:nvSpPr>
          <p:cNvPr id="368" name="Google Shape;368;p31"/>
          <p:cNvSpPr txBox="1"/>
          <p:nvPr/>
        </p:nvSpPr>
        <p:spPr>
          <a:xfrm>
            <a:off x="1923010" y="3230425"/>
            <a:ext cx="999000" cy="13770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Ubuntu"/>
                <a:ea typeface="Ubuntu"/>
                <a:cs typeface="Ubuntu"/>
                <a:sym typeface="Ubuntu"/>
              </a:rPr>
              <a:t>Member2</a:t>
            </a:r>
            <a:endParaRPr sz="1200">
              <a:solidFill>
                <a:schemeClr val="lt1"/>
              </a:solidFill>
              <a:latin typeface="Ubuntu"/>
              <a:ea typeface="Ubuntu"/>
              <a:cs typeface="Ubuntu"/>
              <a:sym typeface="Ubuntu"/>
            </a:endParaRPr>
          </a:p>
        </p:txBody>
      </p:sp>
      <p:sp>
        <p:nvSpPr>
          <p:cNvPr id="369" name="Google Shape;369;p31"/>
          <p:cNvSpPr txBox="1"/>
          <p:nvPr/>
        </p:nvSpPr>
        <p:spPr>
          <a:xfrm>
            <a:off x="3382707" y="3230425"/>
            <a:ext cx="999000" cy="13770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Ubuntu"/>
                <a:ea typeface="Ubuntu"/>
                <a:cs typeface="Ubuntu"/>
                <a:sym typeface="Ubuntu"/>
              </a:rPr>
              <a:t>Member3</a:t>
            </a:r>
            <a:endParaRPr sz="1200">
              <a:solidFill>
                <a:schemeClr val="lt1"/>
              </a:solidFill>
              <a:latin typeface="Ubuntu"/>
              <a:ea typeface="Ubuntu"/>
              <a:cs typeface="Ubuntu"/>
              <a:sym typeface="Ubuntu"/>
            </a:endParaRPr>
          </a:p>
        </p:txBody>
      </p:sp>
      <p:sp>
        <p:nvSpPr>
          <p:cNvPr id="370" name="Google Shape;370;p31"/>
          <p:cNvSpPr txBox="1"/>
          <p:nvPr/>
        </p:nvSpPr>
        <p:spPr>
          <a:xfrm>
            <a:off x="4842429" y="3230425"/>
            <a:ext cx="999000" cy="13770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Ubuntu"/>
                <a:ea typeface="Ubuntu"/>
                <a:cs typeface="Ubuntu"/>
                <a:sym typeface="Ubuntu"/>
              </a:rPr>
              <a:t>Member4</a:t>
            </a:r>
            <a:endParaRPr sz="1200">
              <a:solidFill>
                <a:schemeClr val="lt1"/>
              </a:solidFill>
              <a:latin typeface="Ubuntu"/>
              <a:ea typeface="Ubuntu"/>
              <a:cs typeface="Ubuntu"/>
              <a:sym typeface="Ubuntu"/>
            </a:endParaRPr>
          </a:p>
        </p:txBody>
      </p:sp>
      <p:sp>
        <p:nvSpPr>
          <p:cNvPr id="371" name="Google Shape;371;p31"/>
          <p:cNvSpPr txBox="1"/>
          <p:nvPr/>
        </p:nvSpPr>
        <p:spPr>
          <a:xfrm>
            <a:off x="6302139" y="3230425"/>
            <a:ext cx="999000" cy="13770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Ubuntu"/>
                <a:ea typeface="Ubuntu"/>
                <a:cs typeface="Ubuntu"/>
                <a:sym typeface="Ubuntu"/>
              </a:rPr>
              <a:t>Member5</a:t>
            </a:r>
            <a:endParaRPr sz="1200">
              <a:solidFill>
                <a:schemeClr val="lt1"/>
              </a:solidFill>
              <a:latin typeface="Ubuntu"/>
              <a:ea typeface="Ubuntu"/>
              <a:cs typeface="Ubuntu"/>
              <a:sym typeface="Ubuntu"/>
            </a:endParaRPr>
          </a:p>
        </p:txBody>
      </p:sp>
      <p:sp>
        <p:nvSpPr>
          <p:cNvPr id="372" name="Google Shape;372;p31"/>
          <p:cNvSpPr txBox="1"/>
          <p:nvPr/>
        </p:nvSpPr>
        <p:spPr>
          <a:xfrm>
            <a:off x="7761849" y="3230425"/>
            <a:ext cx="999000" cy="13770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Ubuntu"/>
                <a:ea typeface="Ubuntu"/>
                <a:cs typeface="Ubuntu"/>
                <a:sym typeface="Ubuntu"/>
              </a:rPr>
              <a:t>Member6</a:t>
            </a:r>
            <a:endParaRPr sz="1200">
              <a:solidFill>
                <a:schemeClr val="lt1"/>
              </a:solidFill>
              <a:latin typeface="Ubuntu"/>
              <a:ea typeface="Ubuntu"/>
              <a:cs typeface="Ubuntu"/>
              <a:sym typeface="Ubuntu"/>
            </a:endParaRPr>
          </a:p>
        </p:txBody>
      </p:sp>
      <p:pic>
        <p:nvPicPr>
          <p:cNvPr id="373" name="Google Shape;373;p31" title="Points scored"/>
          <p:cNvPicPr preferRelativeResize="0"/>
          <p:nvPr/>
        </p:nvPicPr>
        <p:blipFill>
          <a:blip r:embed="rId3">
            <a:alphaModFix/>
          </a:blip>
          <a:stretch>
            <a:fillRect/>
          </a:stretch>
        </p:blipFill>
        <p:spPr>
          <a:xfrm>
            <a:off x="2797100" y="965525"/>
            <a:ext cx="3276651" cy="2026076"/>
          </a:xfrm>
          <a:prstGeom prst="rect">
            <a:avLst/>
          </a:prstGeom>
          <a:noFill/>
          <a:ln w="9525" cap="flat" cmpd="sng">
            <a:solidFill>
              <a:srgbClr val="000000"/>
            </a:solidFill>
            <a:prstDash val="solid"/>
            <a:round/>
            <a:headEnd type="none" w="sm" len="sm"/>
            <a:tailEnd type="none" w="sm" len="sm"/>
          </a:ln>
        </p:spPr>
      </p:pic>
      <p:pic>
        <p:nvPicPr>
          <p:cNvPr id="374" name="Google Shape;374;p31"/>
          <p:cNvPicPr preferRelativeResize="0"/>
          <p:nvPr/>
        </p:nvPicPr>
        <p:blipFill rotWithShape="1">
          <a:blip r:embed="rId4">
            <a:alphaModFix/>
          </a:blip>
          <a:srcRect l="15310" t="4405" r="23351" b="5682"/>
          <a:stretch/>
        </p:blipFill>
        <p:spPr>
          <a:xfrm>
            <a:off x="946700" y="4053786"/>
            <a:ext cx="466550" cy="427414"/>
          </a:xfrm>
          <a:prstGeom prst="rect">
            <a:avLst/>
          </a:prstGeom>
          <a:noFill/>
          <a:ln>
            <a:noFill/>
          </a:ln>
        </p:spPr>
      </p:pic>
      <p:pic>
        <p:nvPicPr>
          <p:cNvPr id="375" name="Google Shape;375;p31"/>
          <p:cNvPicPr preferRelativeResize="0"/>
          <p:nvPr/>
        </p:nvPicPr>
        <p:blipFill rotWithShape="1">
          <a:blip r:embed="rId5">
            <a:alphaModFix/>
          </a:blip>
          <a:srcRect l="11924" t="12792" r="12122" b="10284"/>
          <a:stretch/>
        </p:blipFill>
        <p:spPr>
          <a:xfrm>
            <a:off x="529175" y="3630825"/>
            <a:ext cx="378000" cy="253325"/>
          </a:xfrm>
          <a:prstGeom prst="rect">
            <a:avLst/>
          </a:prstGeom>
          <a:noFill/>
          <a:ln>
            <a:noFill/>
          </a:ln>
        </p:spPr>
      </p:pic>
      <p:pic>
        <p:nvPicPr>
          <p:cNvPr id="376" name="Google Shape;376;p31"/>
          <p:cNvPicPr preferRelativeResize="0"/>
          <p:nvPr/>
        </p:nvPicPr>
        <p:blipFill rotWithShape="1">
          <a:blip r:embed="rId5">
            <a:alphaModFix/>
          </a:blip>
          <a:srcRect l="11924" t="12792" r="12122" b="10284"/>
          <a:stretch/>
        </p:blipFill>
        <p:spPr>
          <a:xfrm>
            <a:off x="1989050" y="3592025"/>
            <a:ext cx="378000" cy="253325"/>
          </a:xfrm>
          <a:prstGeom prst="rect">
            <a:avLst/>
          </a:prstGeom>
          <a:noFill/>
          <a:ln>
            <a:noFill/>
          </a:ln>
        </p:spPr>
      </p:pic>
      <p:pic>
        <p:nvPicPr>
          <p:cNvPr id="377" name="Google Shape;377;p31"/>
          <p:cNvPicPr preferRelativeResize="0"/>
          <p:nvPr/>
        </p:nvPicPr>
        <p:blipFill rotWithShape="1">
          <a:blip r:embed="rId5">
            <a:alphaModFix/>
          </a:blip>
          <a:srcRect l="11924" t="12792" r="12122" b="10284"/>
          <a:stretch/>
        </p:blipFill>
        <p:spPr>
          <a:xfrm>
            <a:off x="3448888" y="3592025"/>
            <a:ext cx="378000" cy="253325"/>
          </a:xfrm>
          <a:prstGeom prst="rect">
            <a:avLst/>
          </a:prstGeom>
          <a:noFill/>
          <a:ln>
            <a:noFill/>
          </a:ln>
        </p:spPr>
      </p:pic>
      <p:pic>
        <p:nvPicPr>
          <p:cNvPr id="378" name="Google Shape;378;p31"/>
          <p:cNvPicPr preferRelativeResize="0"/>
          <p:nvPr/>
        </p:nvPicPr>
        <p:blipFill rotWithShape="1">
          <a:blip r:embed="rId5">
            <a:alphaModFix/>
          </a:blip>
          <a:srcRect l="11924" t="12792" r="12122" b="10284"/>
          <a:stretch/>
        </p:blipFill>
        <p:spPr>
          <a:xfrm>
            <a:off x="4908750" y="3592025"/>
            <a:ext cx="378000" cy="253325"/>
          </a:xfrm>
          <a:prstGeom prst="rect">
            <a:avLst/>
          </a:prstGeom>
          <a:noFill/>
          <a:ln>
            <a:noFill/>
          </a:ln>
        </p:spPr>
      </p:pic>
      <p:pic>
        <p:nvPicPr>
          <p:cNvPr id="379" name="Google Shape;379;p31"/>
          <p:cNvPicPr preferRelativeResize="0"/>
          <p:nvPr/>
        </p:nvPicPr>
        <p:blipFill rotWithShape="1">
          <a:blip r:embed="rId5">
            <a:alphaModFix/>
          </a:blip>
          <a:srcRect l="11924" t="12792" r="12122" b="10284"/>
          <a:stretch/>
        </p:blipFill>
        <p:spPr>
          <a:xfrm>
            <a:off x="6368600" y="3592025"/>
            <a:ext cx="378000" cy="253325"/>
          </a:xfrm>
          <a:prstGeom prst="rect">
            <a:avLst/>
          </a:prstGeom>
          <a:noFill/>
          <a:ln>
            <a:noFill/>
          </a:ln>
        </p:spPr>
      </p:pic>
      <p:pic>
        <p:nvPicPr>
          <p:cNvPr id="380" name="Google Shape;380;p31"/>
          <p:cNvPicPr preferRelativeResize="0"/>
          <p:nvPr/>
        </p:nvPicPr>
        <p:blipFill rotWithShape="1">
          <a:blip r:embed="rId5">
            <a:alphaModFix/>
          </a:blip>
          <a:srcRect l="11924" t="12792" r="12122" b="10284"/>
          <a:stretch/>
        </p:blipFill>
        <p:spPr>
          <a:xfrm>
            <a:off x="7828450" y="3592025"/>
            <a:ext cx="378000" cy="253325"/>
          </a:xfrm>
          <a:prstGeom prst="rect">
            <a:avLst/>
          </a:prstGeom>
          <a:noFill/>
          <a:ln>
            <a:noFill/>
          </a:ln>
        </p:spPr>
      </p:pic>
      <p:pic>
        <p:nvPicPr>
          <p:cNvPr id="381" name="Google Shape;381;p31"/>
          <p:cNvPicPr preferRelativeResize="0"/>
          <p:nvPr/>
        </p:nvPicPr>
        <p:blipFill rotWithShape="1">
          <a:blip r:embed="rId6">
            <a:alphaModFix/>
          </a:blip>
          <a:srcRect l="12965" t="9648" r="10721" b="9543"/>
          <a:stretch/>
        </p:blipFill>
        <p:spPr>
          <a:xfrm>
            <a:off x="990975" y="3580574"/>
            <a:ext cx="378000" cy="353838"/>
          </a:xfrm>
          <a:prstGeom prst="rect">
            <a:avLst/>
          </a:prstGeom>
          <a:noFill/>
          <a:ln>
            <a:noFill/>
          </a:ln>
        </p:spPr>
      </p:pic>
      <p:pic>
        <p:nvPicPr>
          <p:cNvPr id="382" name="Google Shape;382;p31"/>
          <p:cNvPicPr preferRelativeResize="0"/>
          <p:nvPr/>
        </p:nvPicPr>
        <p:blipFill rotWithShape="1">
          <a:blip r:embed="rId6">
            <a:alphaModFix/>
          </a:blip>
          <a:srcRect l="12965" t="9648" r="10721" b="9543"/>
          <a:stretch/>
        </p:blipFill>
        <p:spPr>
          <a:xfrm>
            <a:off x="2477650" y="3541774"/>
            <a:ext cx="378000" cy="353838"/>
          </a:xfrm>
          <a:prstGeom prst="rect">
            <a:avLst/>
          </a:prstGeom>
          <a:noFill/>
          <a:ln>
            <a:noFill/>
          </a:ln>
        </p:spPr>
      </p:pic>
      <p:pic>
        <p:nvPicPr>
          <p:cNvPr id="383" name="Google Shape;383;p31"/>
          <p:cNvPicPr preferRelativeResize="0"/>
          <p:nvPr/>
        </p:nvPicPr>
        <p:blipFill rotWithShape="1">
          <a:blip r:embed="rId6">
            <a:alphaModFix/>
          </a:blip>
          <a:srcRect l="12965" t="9648" r="10721" b="9543"/>
          <a:stretch/>
        </p:blipFill>
        <p:spPr>
          <a:xfrm>
            <a:off x="3937825" y="3541774"/>
            <a:ext cx="378000" cy="353838"/>
          </a:xfrm>
          <a:prstGeom prst="rect">
            <a:avLst/>
          </a:prstGeom>
          <a:noFill/>
          <a:ln>
            <a:noFill/>
          </a:ln>
        </p:spPr>
      </p:pic>
      <p:pic>
        <p:nvPicPr>
          <p:cNvPr id="384" name="Google Shape;384;p31"/>
          <p:cNvPicPr preferRelativeResize="0"/>
          <p:nvPr/>
        </p:nvPicPr>
        <p:blipFill rotWithShape="1">
          <a:blip r:embed="rId6">
            <a:alphaModFix/>
          </a:blip>
          <a:srcRect l="12965" t="9648" r="10721" b="9543"/>
          <a:stretch/>
        </p:blipFill>
        <p:spPr>
          <a:xfrm>
            <a:off x="5397350" y="3541774"/>
            <a:ext cx="378000" cy="353838"/>
          </a:xfrm>
          <a:prstGeom prst="rect">
            <a:avLst/>
          </a:prstGeom>
          <a:noFill/>
          <a:ln>
            <a:noFill/>
          </a:ln>
        </p:spPr>
      </p:pic>
      <p:pic>
        <p:nvPicPr>
          <p:cNvPr id="385" name="Google Shape;385;p31"/>
          <p:cNvPicPr preferRelativeResize="0"/>
          <p:nvPr/>
        </p:nvPicPr>
        <p:blipFill rotWithShape="1">
          <a:blip r:embed="rId6">
            <a:alphaModFix/>
          </a:blip>
          <a:srcRect l="12965" t="9648" r="10721" b="9543"/>
          <a:stretch/>
        </p:blipFill>
        <p:spPr>
          <a:xfrm>
            <a:off x="6856975" y="3541774"/>
            <a:ext cx="378000" cy="353838"/>
          </a:xfrm>
          <a:prstGeom prst="rect">
            <a:avLst/>
          </a:prstGeom>
          <a:noFill/>
          <a:ln>
            <a:noFill/>
          </a:ln>
        </p:spPr>
      </p:pic>
      <p:pic>
        <p:nvPicPr>
          <p:cNvPr id="386" name="Google Shape;386;p31"/>
          <p:cNvPicPr preferRelativeResize="0"/>
          <p:nvPr/>
        </p:nvPicPr>
        <p:blipFill rotWithShape="1">
          <a:blip r:embed="rId6">
            <a:alphaModFix/>
          </a:blip>
          <a:srcRect l="12965" t="9648" r="10721" b="9543"/>
          <a:stretch/>
        </p:blipFill>
        <p:spPr>
          <a:xfrm>
            <a:off x="8316550" y="3541774"/>
            <a:ext cx="378000" cy="353838"/>
          </a:xfrm>
          <a:prstGeom prst="rect">
            <a:avLst/>
          </a:prstGeom>
          <a:noFill/>
          <a:ln>
            <a:noFill/>
          </a:ln>
        </p:spPr>
      </p:pic>
      <p:pic>
        <p:nvPicPr>
          <p:cNvPr id="387" name="Google Shape;387;p31"/>
          <p:cNvPicPr preferRelativeResize="0"/>
          <p:nvPr/>
        </p:nvPicPr>
        <p:blipFill rotWithShape="1">
          <a:blip r:embed="rId7">
            <a:alphaModFix/>
          </a:blip>
          <a:srcRect l="25718" t="17474" r="15064" b="11779"/>
          <a:stretch/>
        </p:blipFill>
        <p:spPr>
          <a:xfrm>
            <a:off x="529183" y="4116958"/>
            <a:ext cx="377975" cy="301067"/>
          </a:xfrm>
          <a:prstGeom prst="rect">
            <a:avLst/>
          </a:prstGeom>
          <a:noFill/>
          <a:ln>
            <a:noFill/>
          </a:ln>
        </p:spPr>
      </p:pic>
      <p:pic>
        <p:nvPicPr>
          <p:cNvPr id="388" name="Google Shape;388;p31"/>
          <p:cNvPicPr preferRelativeResize="0"/>
          <p:nvPr/>
        </p:nvPicPr>
        <p:blipFill rotWithShape="1">
          <a:blip r:embed="rId7">
            <a:alphaModFix/>
          </a:blip>
          <a:srcRect l="25718" t="17474" r="15064" b="11779"/>
          <a:stretch/>
        </p:blipFill>
        <p:spPr>
          <a:xfrm>
            <a:off x="7828483" y="4116958"/>
            <a:ext cx="377975" cy="301067"/>
          </a:xfrm>
          <a:prstGeom prst="rect">
            <a:avLst/>
          </a:prstGeom>
          <a:noFill/>
          <a:ln>
            <a:noFill/>
          </a:ln>
        </p:spPr>
      </p:pic>
      <p:pic>
        <p:nvPicPr>
          <p:cNvPr id="389" name="Google Shape;389;p31"/>
          <p:cNvPicPr preferRelativeResize="0"/>
          <p:nvPr/>
        </p:nvPicPr>
        <p:blipFill rotWithShape="1">
          <a:blip r:embed="rId7">
            <a:alphaModFix/>
          </a:blip>
          <a:srcRect l="25718" t="17474" r="15064" b="11779"/>
          <a:stretch/>
        </p:blipFill>
        <p:spPr>
          <a:xfrm>
            <a:off x="6368633" y="4116958"/>
            <a:ext cx="377975" cy="301067"/>
          </a:xfrm>
          <a:prstGeom prst="rect">
            <a:avLst/>
          </a:prstGeom>
          <a:noFill/>
          <a:ln>
            <a:noFill/>
          </a:ln>
        </p:spPr>
      </p:pic>
      <p:pic>
        <p:nvPicPr>
          <p:cNvPr id="390" name="Google Shape;390;p31"/>
          <p:cNvPicPr preferRelativeResize="0"/>
          <p:nvPr/>
        </p:nvPicPr>
        <p:blipFill rotWithShape="1">
          <a:blip r:embed="rId7">
            <a:alphaModFix/>
          </a:blip>
          <a:srcRect l="25718" t="17474" r="15064" b="11779"/>
          <a:stretch/>
        </p:blipFill>
        <p:spPr>
          <a:xfrm>
            <a:off x="4908770" y="4116958"/>
            <a:ext cx="377975" cy="301067"/>
          </a:xfrm>
          <a:prstGeom prst="rect">
            <a:avLst/>
          </a:prstGeom>
          <a:noFill/>
          <a:ln>
            <a:noFill/>
          </a:ln>
        </p:spPr>
      </p:pic>
      <p:pic>
        <p:nvPicPr>
          <p:cNvPr id="391" name="Google Shape;391;p31"/>
          <p:cNvPicPr preferRelativeResize="0"/>
          <p:nvPr/>
        </p:nvPicPr>
        <p:blipFill rotWithShape="1">
          <a:blip r:embed="rId7">
            <a:alphaModFix/>
          </a:blip>
          <a:srcRect l="25718" t="17474" r="15064" b="11779"/>
          <a:stretch/>
        </p:blipFill>
        <p:spPr>
          <a:xfrm>
            <a:off x="3448933" y="4116958"/>
            <a:ext cx="377975" cy="301067"/>
          </a:xfrm>
          <a:prstGeom prst="rect">
            <a:avLst/>
          </a:prstGeom>
          <a:noFill/>
          <a:ln>
            <a:noFill/>
          </a:ln>
        </p:spPr>
      </p:pic>
      <p:pic>
        <p:nvPicPr>
          <p:cNvPr id="392" name="Google Shape;392;p31"/>
          <p:cNvPicPr preferRelativeResize="0"/>
          <p:nvPr/>
        </p:nvPicPr>
        <p:blipFill rotWithShape="1">
          <a:blip r:embed="rId7">
            <a:alphaModFix/>
          </a:blip>
          <a:srcRect l="25718" t="17474" r="15064" b="11779"/>
          <a:stretch/>
        </p:blipFill>
        <p:spPr>
          <a:xfrm>
            <a:off x="1989070" y="4116958"/>
            <a:ext cx="377975" cy="301067"/>
          </a:xfrm>
          <a:prstGeom prst="rect">
            <a:avLst/>
          </a:prstGeom>
          <a:noFill/>
          <a:ln>
            <a:noFill/>
          </a:ln>
        </p:spPr>
      </p:pic>
      <p:pic>
        <p:nvPicPr>
          <p:cNvPr id="393" name="Google Shape;393;p31"/>
          <p:cNvPicPr preferRelativeResize="0"/>
          <p:nvPr/>
        </p:nvPicPr>
        <p:blipFill rotWithShape="1">
          <a:blip r:embed="rId8">
            <a:alphaModFix/>
          </a:blip>
          <a:srcRect b="37503"/>
          <a:stretch/>
        </p:blipFill>
        <p:spPr>
          <a:xfrm>
            <a:off x="3883149" y="4062600"/>
            <a:ext cx="437127" cy="409774"/>
          </a:xfrm>
          <a:prstGeom prst="rect">
            <a:avLst/>
          </a:prstGeom>
          <a:noFill/>
          <a:ln>
            <a:noFill/>
          </a:ln>
        </p:spPr>
      </p:pic>
      <p:pic>
        <p:nvPicPr>
          <p:cNvPr id="394" name="Google Shape;394;p31"/>
          <p:cNvPicPr preferRelativeResize="0"/>
          <p:nvPr/>
        </p:nvPicPr>
        <p:blipFill rotWithShape="1">
          <a:blip r:embed="rId9">
            <a:alphaModFix/>
          </a:blip>
          <a:srcRect l="13908" t="4021" r="21906" b="47114"/>
          <a:stretch/>
        </p:blipFill>
        <p:spPr>
          <a:xfrm>
            <a:off x="6790175" y="4062592"/>
            <a:ext cx="466549" cy="409795"/>
          </a:xfrm>
          <a:prstGeom prst="rect">
            <a:avLst/>
          </a:prstGeom>
          <a:noFill/>
          <a:ln>
            <a:noFill/>
          </a:ln>
        </p:spPr>
      </p:pic>
    </p:spTree>
    <p:extLst>
      <p:ext uri="{BB962C8B-B14F-4D97-AF65-F5344CB8AC3E}">
        <p14:creationId xmlns:p14="http://schemas.microsoft.com/office/powerpoint/2010/main" val="417913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1000"/>
                                        <p:tgtEl>
                                          <p:spTgt spid="375"/>
                                        </p:tgtEl>
                                      </p:cBhvr>
                                    </p:animEffect>
                                  </p:childTnLst>
                                </p:cTn>
                              </p:par>
                              <p:par>
                                <p:cTn id="8" presetID="10" presetClass="entr" presetSubtype="0" fill="hold" nodeType="withEffect">
                                  <p:stCondLst>
                                    <p:cond delay="0"/>
                                  </p:stCondLst>
                                  <p:childTnLst>
                                    <p:set>
                                      <p:cBhvr>
                                        <p:cTn id="9" dur="1" fill="hold">
                                          <p:stCondLst>
                                            <p:cond delay="0"/>
                                          </p:stCondLst>
                                        </p:cTn>
                                        <p:tgtEl>
                                          <p:spTgt spid="376"/>
                                        </p:tgtEl>
                                        <p:attrNameLst>
                                          <p:attrName>style.visibility</p:attrName>
                                        </p:attrNameLst>
                                      </p:cBhvr>
                                      <p:to>
                                        <p:strVal val="visible"/>
                                      </p:to>
                                    </p:set>
                                    <p:animEffect transition="in" filter="fade">
                                      <p:cBhvr>
                                        <p:cTn id="10" dur="1000"/>
                                        <p:tgtEl>
                                          <p:spTgt spid="376"/>
                                        </p:tgtEl>
                                      </p:cBhvr>
                                    </p:animEffect>
                                  </p:childTnLst>
                                </p:cTn>
                              </p:par>
                              <p:par>
                                <p:cTn id="11" presetID="10" presetClass="entr" presetSubtype="0" fill="hold" nodeType="withEffect">
                                  <p:stCondLst>
                                    <p:cond delay="0"/>
                                  </p:stCondLst>
                                  <p:childTnLst>
                                    <p:set>
                                      <p:cBhvr>
                                        <p:cTn id="12" dur="1" fill="hold">
                                          <p:stCondLst>
                                            <p:cond delay="0"/>
                                          </p:stCondLst>
                                        </p:cTn>
                                        <p:tgtEl>
                                          <p:spTgt spid="377"/>
                                        </p:tgtEl>
                                        <p:attrNameLst>
                                          <p:attrName>style.visibility</p:attrName>
                                        </p:attrNameLst>
                                      </p:cBhvr>
                                      <p:to>
                                        <p:strVal val="visible"/>
                                      </p:to>
                                    </p:set>
                                    <p:animEffect transition="in" filter="fade">
                                      <p:cBhvr>
                                        <p:cTn id="13" dur="1000"/>
                                        <p:tgtEl>
                                          <p:spTgt spid="377"/>
                                        </p:tgtEl>
                                      </p:cBhvr>
                                    </p:animEffect>
                                  </p:childTnLst>
                                </p:cTn>
                              </p:par>
                              <p:par>
                                <p:cTn id="14" presetID="10" presetClass="entr" presetSubtype="0" fill="hold" nodeType="withEffect">
                                  <p:stCondLst>
                                    <p:cond delay="0"/>
                                  </p:stCondLst>
                                  <p:childTnLst>
                                    <p:set>
                                      <p:cBhvr>
                                        <p:cTn id="15" dur="1" fill="hold">
                                          <p:stCondLst>
                                            <p:cond delay="0"/>
                                          </p:stCondLst>
                                        </p:cTn>
                                        <p:tgtEl>
                                          <p:spTgt spid="378"/>
                                        </p:tgtEl>
                                        <p:attrNameLst>
                                          <p:attrName>style.visibility</p:attrName>
                                        </p:attrNameLst>
                                      </p:cBhvr>
                                      <p:to>
                                        <p:strVal val="visible"/>
                                      </p:to>
                                    </p:set>
                                    <p:animEffect transition="in" filter="fade">
                                      <p:cBhvr>
                                        <p:cTn id="16" dur="1000"/>
                                        <p:tgtEl>
                                          <p:spTgt spid="378"/>
                                        </p:tgtEl>
                                      </p:cBhvr>
                                    </p:animEffect>
                                  </p:childTnLst>
                                </p:cTn>
                              </p:par>
                              <p:par>
                                <p:cTn id="17" presetID="10" presetClass="entr" presetSubtype="0" fill="hold" nodeType="withEffect">
                                  <p:stCondLst>
                                    <p:cond delay="0"/>
                                  </p:stCondLst>
                                  <p:childTnLst>
                                    <p:set>
                                      <p:cBhvr>
                                        <p:cTn id="18" dur="1" fill="hold">
                                          <p:stCondLst>
                                            <p:cond delay="0"/>
                                          </p:stCondLst>
                                        </p:cTn>
                                        <p:tgtEl>
                                          <p:spTgt spid="379"/>
                                        </p:tgtEl>
                                        <p:attrNameLst>
                                          <p:attrName>style.visibility</p:attrName>
                                        </p:attrNameLst>
                                      </p:cBhvr>
                                      <p:to>
                                        <p:strVal val="visible"/>
                                      </p:to>
                                    </p:set>
                                    <p:animEffect transition="in" filter="fade">
                                      <p:cBhvr>
                                        <p:cTn id="19" dur="1000"/>
                                        <p:tgtEl>
                                          <p:spTgt spid="379"/>
                                        </p:tgtEl>
                                      </p:cBhvr>
                                    </p:animEffect>
                                  </p:childTnLst>
                                </p:cTn>
                              </p:par>
                              <p:par>
                                <p:cTn id="20" presetID="10" presetClass="entr" presetSubtype="0" fill="hold" nodeType="withEffect">
                                  <p:stCondLst>
                                    <p:cond delay="0"/>
                                  </p:stCondLst>
                                  <p:childTnLst>
                                    <p:set>
                                      <p:cBhvr>
                                        <p:cTn id="21" dur="1" fill="hold">
                                          <p:stCondLst>
                                            <p:cond delay="0"/>
                                          </p:stCondLst>
                                        </p:cTn>
                                        <p:tgtEl>
                                          <p:spTgt spid="380"/>
                                        </p:tgtEl>
                                        <p:attrNameLst>
                                          <p:attrName>style.visibility</p:attrName>
                                        </p:attrNameLst>
                                      </p:cBhvr>
                                      <p:to>
                                        <p:strVal val="visible"/>
                                      </p:to>
                                    </p:set>
                                    <p:animEffect transition="in" filter="fade">
                                      <p:cBhvr>
                                        <p:cTn id="22" dur="1000"/>
                                        <p:tgtEl>
                                          <p:spTgt spid="380"/>
                                        </p:tgtEl>
                                      </p:cBhvr>
                                    </p:animEffect>
                                  </p:childTnLst>
                                </p:cTn>
                              </p:par>
                              <p:par>
                                <p:cTn id="23" presetID="10" presetClass="entr" presetSubtype="0" fill="hold" nodeType="withEffect">
                                  <p:stCondLst>
                                    <p:cond delay="0"/>
                                  </p:stCondLst>
                                  <p:childTnLst>
                                    <p:set>
                                      <p:cBhvr>
                                        <p:cTn id="24" dur="1" fill="hold">
                                          <p:stCondLst>
                                            <p:cond delay="0"/>
                                          </p:stCondLst>
                                        </p:cTn>
                                        <p:tgtEl>
                                          <p:spTgt spid="381"/>
                                        </p:tgtEl>
                                        <p:attrNameLst>
                                          <p:attrName>style.visibility</p:attrName>
                                        </p:attrNameLst>
                                      </p:cBhvr>
                                      <p:to>
                                        <p:strVal val="visible"/>
                                      </p:to>
                                    </p:set>
                                    <p:animEffect transition="in" filter="fade">
                                      <p:cBhvr>
                                        <p:cTn id="25" dur="1000"/>
                                        <p:tgtEl>
                                          <p:spTgt spid="381"/>
                                        </p:tgtEl>
                                      </p:cBhvr>
                                    </p:animEffect>
                                  </p:childTnLst>
                                </p:cTn>
                              </p:par>
                              <p:par>
                                <p:cTn id="26" presetID="10" presetClass="entr" presetSubtype="0" fill="hold" nodeType="withEffect">
                                  <p:stCondLst>
                                    <p:cond delay="0"/>
                                  </p:stCondLst>
                                  <p:childTnLst>
                                    <p:set>
                                      <p:cBhvr>
                                        <p:cTn id="27" dur="1" fill="hold">
                                          <p:stCondLst>
                                            <p:cond delay="0"/>
                                          </p:stCondLst>
                                        </p:cTn>
                                        <p:tgtEl>
                                          <p:spTgt spid="382"/>
                                        </p:tgtEl>
                                        <p:attrNameLst>
                                          <p:attrName>style.visibility</p:attrName>
                                        </p:attrNameLst>
                                      </p:cBhvr>
                                      <p:to>
                                        <p:strVal val="visible"/>
                                      </p:to>
                                    </p:set>
                                    <p:animEffect transition="in" filter="fade">
                                      <p:cBhvr>
                                        <p:cTn id="28" dur="1000"/>
                                        <p:tgtEl>
                                          <p:spTgt spid="382"/>
                                        </p:tgtEl>
                                      </p:cBhvr>
                                    </p:animEffect>
                                  </p:childTnLst>
                                </p:cTn>
                              </p:par>
                              <p:par>
                                <p:cTn id="29" presetID="10" presetClass="entr" presetSubtype="0" fill="hold" nodeType="withEffect">
                                  <p:stCondLst>
                                    <p:cond delay="0"/>
                                  </p:stCondLst>
                                  <p:childTnLst>
                                    <p:set>
                                      <p:cBhvr>
                                        <p:cTn id="30" dur="1" fill="hold">
                                          <p:stCondLst>
                                            <p:cond delay="0"/>
                                          </p:stCondLst>
                                        </p:cTn>
                                        <p:tgtEl>
                                          <p:spTgt spid="383"/>
                                        </p:tgtEl>
                                        <p:attrNameLst>
                                          <p:attrName>style.visibility</p:attrName>
                                        </p:attrNameLst>
                                      </p:cBhvr>
                                      <p:to>
                                        <p:strVal val="visible"/>
                                      </p:to>
                                    </p:set>
                                    <p:animEffect transition="in" filter="fade">
                                      <p:cBhvr>
                                        <p:cTn id="31" dur="1000"/>
                                        <p:tgtEl>
                                          <p:spTgt spid="383"/>
                                        </p:tgtEl>
                                      </p:cBhvr>
                                    </p:animEffect>
                                  </p:childTnLst>
                                </p:cTn>
                              </p:par>
                              <p:par>
                                <p:cTn id="32" presetID="10" presetClass="entr" presetSubtype="0" fill="hold" nodeType="withEffect">
                                  <p:stCondLst>
                                    <p:cond delay="0"/>
                                  </p:stCondLst>
                                  <p:childTnLst>
                                    <p:set>
                                      <p:cBhvr>
                                        <p:cTn id="33" dur="1" fill="hold">
                                          <p:stCondLst>
                                            <p:cond delay="0"/>
                                          </p:stCondLst>
                                        </p:cTn>
                                        <p:tgtEl>
                                          <p:spTgt spid="384"/>
                                        </p:tgtEl>
                                        <p:attrNameLst>
                                          <p:attrName>style.visibility</p:attrName>
                                        </p:attrNameLst>
                                      </p:cBhvr>
                                      <p:to>
                                        <p:strVal val="visible"/>
                                      </p:to>
                                    </p:set>
                                    <p:animEffect transition="in" filter="fade">
                                      <p:cBhvr>
                                        <p:cTn id="34" dur="1000"/>
                                        <p:tgtEl>
                                          <p:spTgt spid="384"/>
                                        </p:tgtEl>
                                      </p:cBhvr>
                                    </p:animEffect>
                                  </p:childTnLst>
                                </p:cTn>
                              </p:par>
                              <p:par>
                                <p:cTn id="35" presetID="10" presetClass="entr" presetSubtype="0" fill="hold" nodeType="withEffect">
                                  <p:stCondLst>
                                    <p:cond delay="0"/>
                                  </p:stCondLst>
                                  <p:childTnLst>
                                    <p:set>
                                      <p:cBhvr>
                                        <p:cTn id="36" dur="1" fill="hold">
                                          <p:stCondLst>
                                            <p:cond delay="0"/>
                                          </p:stCondLst>
                                        </p:cTn>
                                        <p:tgtEl>
                                          <p:spTgt spid="385"/>
                                        </p:tgtEl>
                                        <p:attrNameLst>
                                          <p:attrName>style.visibility</p:attrName>
                                        </p:attrNameLst>
                                      </p:cBhvr>
                                      <p:to>
                                        <p:strVal val="visible"/>
                                      </p:to>
                                    </p:set>
                                    <p:animEffect transition="in" filter="fade">
                                      <p:cBhvr>
                                        <p:cTn id="37" dur="1000"/>
                                        <p:tgtEl>
                                          <p:spTgt spid="385"/>
                                        </p:tgtEl>
                                      </p:cBhvr>
                                    </p:animEffect>
                                  </p:childTnLst>
                                </p:cTn>
                              </p:par>
                              <p:par>
                                <p:cTn id="38" presetID="10" presetClass="entr" presetSubtype="0" fill="hold" nodeType="withEffect">
                                  <p:stCondLst>
                                    <p:cond delay="0"/>
                                  </p:stCondLst>
                                  <p:childTnLst>
                                    <p:set>
                                      <p:cBhvr>
                                        <p:cTn id="39" dur="1" fill="hold">
                                          <p:stCondLst>
                                            <p:cond delay="0"/>
                                          </p:stCondLst>
                                        </p:cTn>
                                        <p:tgtEl>
                                          <p:spTgt spid="386"/>
                                        </p:tgtEl>
                                        <p:attrNameLst>
                                          <p:attrName>style.visibility</p:attrName>
                                        </p:attrNameLst>
                                      </p:cBhvr>
                                      <p:to>
                                        <p:strVal val="visible"/>
                                      </p:to>
                                    </p:set>
                                    <p:animEffect transition="in" filter="fade">
                                      <p:cBhvr>
                                        <p:cTn id="40" dur="1000"/>
                                        <p:tgtEl>
                                          <p:spTgt spid="386"/>
                                        </p:tgtEl>
                                      </p:cBhvr>
                                    </p:animEffect>
                                  </p:childTnLst>
                                </p:cTn>
                              </p:par>
                              <p:par>
                                <p:cTn id="41" presetID="10" presetClass="entr" presetSubtype="0" fill="hold" nodeType="withEffect">
                                  <p:stCondLst>
                                    <p:cond delay="0"/>
                                  </p:stCondLst>
                                  <p:childTnLst>
                                    <p:set>
                                      <p:cBhvr>
                                        <p:cTn id="42" dur="1" fill="hold">
                                          <p:stCondLst>
                                            <p:cond delay="0"/>
                                          </p:stCondLst>
                                        </p:cTn>
                                        <p:tgtEl>
                                          <p:spTgt spid="387"/>
                                        </p:tgtEl>
                                        <p:attrNameLst>
                                          <p:attrName>style.visibility</p:attrName>
                                        </p:attrNameLst>
                                      </p:cBhvr>
                                      <p:to>
                                        <p:strVal val="visible"/>
                                      </p:to>
                                    </p:set>
                                    <p:animEffect transition="in" filter="fade">
                                      <p:cBhvr>
                                        <p:cTn id="43" dur="1000"/>
                                        <p:tgtEl>
                                          <p:spTgt spid="387"/>
                                        </p:tgtEl>
                                      </p:cBhvr>
                                    </p:animEffect>
                                  </p:childTnLst>
                                </p:cTn>
                              </p:par>
                              <p:par>
                                <p:cTn id="44" presetID="10" presetClass="entr" presetSubtype="0" fill="hold" nodeType="withEffect">
                                  <p:stCondLst>
                                    <p:cond delay="0"/>
                                  </p:stCondLst>
                                  <p:childTnLst>
                                    <p:set>
                                      <p:cBhvr>
                                        <p:cTn id="45" dur="1" fill="hold">
                                          <p:stCondLst>
                                            <p:cond delay="0"/>
                                          </p:stCondLst>
                                        </p:cTn>
                                        <p:tgtEl>
                                          <p:spTgt spid="389"/>
                                        </p:tgtEl>
                                        <p:attrNameLst>
                                          <p:attrName>style.visibility</p:attrName>
                                        </p:attrNameLst>
                                      </p:cBhvr>
                                      <p:to>
                                        <p:strVal val="visible"/>
                                      </p:to>
                                    </p:set>
                                    <p:animEffect transition="in" filter="fade">
                                      <p:cBhvr>
                                        <p:cTn id="46" dur="1000"/>
                                        <p:tgtEl>
                                          <p:spTgt spid="389"/>
                                        </p:tgtEl>
                                      </p:cBhvr>
                                    </p:animEffect>
                                  </p:childTnLst>
                                </p:cTn>
                              </p:par>
                              <p:par>
                                <p:cTn id="47" presetID="10" presetClass="entr" presetSubtype="0" fill="hold" nodeType="withEffect">
                                  <p:stCondLst>
                                    <p:cond delay="0"/>
                                  </p:stCondLst>
                                  <p:childTnLst>
                                    <p:set>
                                      <p:cBhvr>
                                        <p:cTn id="48" dur="1" fill="hold">
                                          <p:stCondLst>
                                            <p:cond delay="0"/>
                                          </p:stCondLst>
                                        </p:cTn>
                                        <p:tgtEl>
                                          <p:spTgt spid="390"/>
                                        </p:tgtEl>
                                        <p:attrNameLst>
                                          <p:attrName>style.visibility</p:attrName>
                                        </p:attrNameLst>
                                      </p:cBhvr>
                                      <p:to>
                                        <p:strVal val="visible"/>
                                      </p:to>
                                    </p:set>
                                    <p:animEffect transition="in" filter="fade">
                                      <p:cBhvr>
                                        <p:cTn id="49" dur="1000"/>
                                        <p:tgtEl>
                                          <p:spTgt spid="390"/>
                                        </p:tgtEl>
                                      </p:cBhvr>
                                    </p:animEffect>
                                  </p:childTnLst>
                                </p:cTn>
                              </p:par>
                              <p:par>
                                <p:cTn id="50" presetID="10" presetClass="entr" presetSubtype="0" fill="hold" nodeType="withEffect">
                                  <p:stCondLst>
                                    <p:cond delay="0"/>
                                  </p:stCondLst>
                                  <p:childTnLst>
                                    <p:set>
                                      <p:cBhvr>
                                        <p:cTn id="51" dur="1" fill="hold">
                                          <p:stCondLst>
                                            <p:cond delay="0"/>
                                          </p:stCondLst>
                                        </p:cTn>
                                        <p:tgtEl>
                                          <p:spTgt spid="391"/>
                                        </p:tgtEl>
                                        <p:attrNameLst>
                                          <p:attrName>style.visibility</p:attrName>
                                        </p:attrNameLst>
                                      </p:cBhvr>
                                      <p:to>
                                        <p:strVal val="visible"/>
                                      </p:to>
                                    </p:set>
                                    <p:animEffect transition="in" filter="fade">
                                      <p:cBhvr>
                                        <p:cTn id="52" dur="1000"/>
                                        <p:tgtEl>
                                          <p:spTgt spid="391"/>
                                        </p:tgtEl>
                                      </p:cBhvr>
                                    </p:animEffect>
                                  </p:childTnLst>
                                </p:cTn>
                              </p:par>
                              <p:par>
                                <p:cTn id="53" presetID="10" presetClass="entr" presetSubtype="0" fill="hold" nodeType="withEffect">
                                  <p:stCondLst>
                                    <p:cond delay="0"/>
                                  </p:stCondLst>
                                  <p:childTnLst>
                                    <p:set>
                                      <p:cBhvr>
                                        <p:cTn id="54" dur="1" fill="hold">
                                          <p:stCondLst>
                                            <p:cond delay="0"/>
                                          </p:stCondLst>
                                        </p:cTn>
                                        <p:tgtEl>
                                          <p:spTgt spid="392"/>
                                        </p:tgtEl>
                                        <p:attrNameLst>
                                          <p:attrName>style.visibility</p:attrName>
                                        </p:attrNameLst>
                                      </p:cBhvr>
                                      <p:to>
                                        <p:strVal val="visible"/>
                                      </p:to>
                                    </p:set>
                                    <p:animEffect transition="in" filter="fade">
                                      <p:cBhvr>
                                        <p:cTn id="55" dur="1000"/>
                                        <p:tgtEl>
                                          <p:spTgt spid="392"/>
                                        </p:tgtEl>
                                      </p:cBhvr>
                                    </p:animEffect>
                                  </p:childTnLst>
                                </p:cTn>
                              </p:par>
                              <p:par>
                                <p:cTn id="56" presetID="10" presetClass="entr" presetSubtype="0" fill="hold" nodeType="withEffect">
                                  <p:stCondLst>
                                    <p:cond delay="0"/>
                                  </p:stCondLst>
                                  <p:childTnLst>
                                    <p:set>
                                      <p:cBhvr>
                                        <p:cTn id="57" dur="1" fill="hold">
                                          <p:stCondLst>
                                            <p:cond delay="0"/>
                                          </p:stCondLst>
                                        </p:cTn>
                                        <p:tgtEl>
                                          <p:spTgt spid="388"/>
                                        </p:tgtEl>
                                        <p:attrNameLst>
                                          <p:attrName>style.visibility</p:attrName>
                                        </p:attrNameLst>
                                      </p:cBhvr>
                                      <p:to>
                                        <p:strVal val="visible"/>
                                      </p:to>
                                    </p:set>
                                    <p:animEffect transition="in" filter="fade">
                                      <p:cBhvr>
                                        <p:cTn id="58" dur="1000"/>
                                        <p:tgtEl>
                                          <p:spTgt spid="3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74"/>
                                        </p:tgtEl>
                                        <p:attrNameLst>
                                          <p:attrName>style.visibility</p:attrName>
                                        </p:attrNameLst>
                                      </p:cBhvr>
                                      <p:to>
                                        <p:strVal val="visible"/>
                                      </p:to>
                                    </p:set>
                                    <p:animEffect transition="in" filter="fade">
                                      <p:cBhvr>
                                        <p:cTn id="63" dur="500"/>
                                        <p:tgtEl>
                                          <p:spTgt spid="37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393"/>
                                        </p:tgtEl>
                                        <p:attrNameLst>
                                          <p:attrName>style.visibility</p:attrName>
                                        </p:attrNameLst>
                                      </p:cBhvr>
                                      <p:to>
                                        <p:strVal val="visible"/>
                                      </p:to>
                                    </p:set>
                                    <p:animEffect transition="in" filter="fade">
                                      <p:cBhvr>
                                        <p:cTn id="67" dur="500"/>
                                        <p:tgtEl>
                                          <p:spTgt spid="393"/>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394"/>
                                        </p:tgtEl>
                                        <p:attrNameLst>
                                          <p:attrName>style.visibility</p:attrName>
                                        </p:attrNameLst>
                                      </p:cBhvr>
                                      <p:to>
                                        <p:strVal val="visible"/>
                                      </p:to>
                                    </p:set>
                                    <p:animEffect transition="in" filter="fade">
                                      <p:cBhvr>
                                        <p:cTn id="71" dur="500"/>
                                        <p:tgtEl>
                                          <p:spTgt spid="39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73"/>
                                        </p:tgtEl>
                                        <p:attrNameLst>
                                          <p:attrName>style.visibility</p:attrName>
                                        </p:attrNameLst>
                                      </p:cBhvr>
                                      <p:to>
                                        <p:strVal val="visible"/>
                                      </p:to>
                                    </p:set>
                                    <p:animEffect transition="in" filter="fade">
                                      <p:cBhvr>
                                        <p:cTn id="76" dur="5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668">
            <a:extLst>
              <a:ext uri="{FF2B5EF4-FFF2-40B4-BE49-F238E27FC236}">
                <a16:creationId xmlns:a16="http://schemas.microsoft.com/office/drawing/2014/main" id="{349A5444-82F0-4C48-AEEB-6AB12C24CC59}"/>
              </a:ext>
            </a:extLst>
          </p:cNvPr>
          <p:cNvPicPr preferRelativeResize="0">
            <a:picLocks noChangeAspect="1"/>
          </p:cNvPicPr>
          <p:nvPr/>
        </p:nvPicPr>
        <p:blipFill rotWithShape="1">
          <a:blip r:embed="rId2">
            <a:alphaModFix/>
          </a:blip>
          <a:srcRect/>
          <a:stretch/>
        </p:blipFill>
        <p:spPr>
          <a:xfrm>
            <a:off x="235650" y="1036739"/>
            <a:ext cx="5503834" cy="2115925"/>
          </a:xfrm>
          <a:prstGeom prst="rect">
            <a:avLst/>
          </a:prstGeom>
          <a:noFill/>
          <a:ln w="9525" cap="flat" cmpd="sng">
            <a:solidFill>
              <a:srgbClr val="BEBEBE"/>
            </a:solidFill>
            <a:prstDash val="solid"/>
            <a:round/>
            <a:headEnd type="none" w="med" len="med"/>
            <a:tailEnd type="none" w="med" len="med"/>
          </a:ln>
          <a:effectLst>
            <a:outerShdw blurRad="177800" dist="38100" dir="2700000" rotWithShape="0">
              <a:srgbClr val="000000">
                <a:alpha val="29800"/>
              </a:srgbClr>
            </a:outerShdw>
          </a:effectLst>
        </p:spPr>
      </p:pic>
      <p:sp>
        <p:nvSpPr>
          <p:cNvPr id="2" name="Title 1">
            <a:extLst>
              <a:ext uri="{FF2B5EF4-FFF2-40B4-BE49-F238E27FC236}">
                <a16:creationId xmlns:a16="http://schemas.microsoft.com/office/drawing/2014/main" id="{F0CB3032-92A7-2447-A03E-DF46E69C797B}"/>
              </a:ext>
            </a:extLst>
          </p:cNvPr>
          <p:cNvSpPr>
            <a:spLocks noGrp="1"/>
          </p:cNvSpPr>
          <p:nvPr>
            <p:ph type="title"/>
          </p:nvPr>
        </p:nvSpPr>
        <p:spPr/>
        <p:txBody>
          <a:bodyPr/>
          <a:lstStyle/>
          <a:p>
            <a:r>
              <a:rPr lang="en-US" dirty="0"/>
              <a:t>Management Center</a:t>
            </a:r>
          </a:p>
        </p:txBody>
      </p:sp>
      <p:sp>
        <p:nvSpPr>
          <p:cNvPr id="4" name="Footer Placeholder 3">
            <a:extLst>
              <a:ext uri="{FF2B5EF4-FFF2-40B4-BE49-F238E27FC236}">
                <a16:creationId xmlns:a16="http://schemas.microsoft.com/office/drawing/2014/main" id="{43AE741F-B2A8-504F-8E2B-5A2B05E2C31D}"/>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Shape 670">
            <a:extLst>
              <a:ext uri="{FF2B5EF4-FFF2-40B4-BE49-F238E27FC236}">
                <a16:creationId xmlns:a16="http://schemas.microsoft.com/office/drawing/2014/main" id="{9831B9A9-44CD-7545-B19B-525FF10EF453}"/>
              </a:ext>
            </a:extLst>
          </p:cNvPr>
          <p:cNvPicPr preferRelativeResize="0"/>
          <p:nvPr/>
        </p:nvPicPr>
        <p:blipFill rotWithShape="1">
          <a:blip r:embed="rId3">
            <a:alphaModFix/>
          </a:blip>
          <a:srcRect/>
          <a:stretch/>
        </p:blipFill>
        <p:spPr>
          <a:xfrm>
            <a:off x="4773223" y="288907"/>
            <a:ext cx="3852352" cy="2552977"/>
          </a:xfrm>
          <a:prstGeom prst="rect">
            <a:avLst/>
          </a:prstGeom>
          <a:noFill/>
          <a:ln w="9525" cap="flat" cmpd="sng">
            <a:solidFill>
              <a:srgbClr val="BEBEBE"/>
            </a:solidFill>
            <a:prstDash val="solid"/>
            <a:round/>
            <a:headEnd type="none" w="med" len="med"/>
            <a:tailEnd type="none" w="med" len="med"/>
          </a:ln>
          <a:effectLst>
            <a:outerShdw blurRad="177800" dist="38100" dir="2700000" rotWithShape="0">
              <a:srgbClr val="000000">
                <a:alpha val="29800"/>
              </a:srgbClr>
            </a:outerShdw>
          </a:effectLst>
        </p:spPr>
      </p:pic>
      <p:pic>
        <p:nvPicPr>
          <p:cNvPr id="6" name="Shape 669" descr="Screen Shot 2015-06-17 at 11.58.32 AM.png">
            <a:extLst>
              <a:ext uri="{FF2B5EF4-FFF2-40B4-BE49-F238E27FC236}">
                <a16:creationId xmlns:a16="http://schemas.microsoft.com/office/drawing/2014/main" id="{23FEF904-6F31-B647-90DD-125C373DE3B5}"/>
              </a:ext>
            </a:extLst>
          </p:cNvPr>
          <p:cNvPicPr preferRelativeResize="0">
            <a:picLocks noChangeAspect="1"/>
          </p:cNvPicPr>
          <p:nvPr/>
        </p:nvPicPr>
        <p:blipFill rotWithShape="1">
          <a:blip r:embed="rId4">
            <a:alphaModFix/>
          </a:blip>
          <a:srcRect/>
          <a:stretch/>
        </p:blipFill>
        <p:spPr>
          <a:xfrm>
            <a:off x="1664005" y="2571750"/>
            <a:ext cx="5413546" cy="2251585"/>
          </a:xfrm>
          <a:prstGeom prst="rect">
            <a:avLst/>
          </a:prstGeom>
          <a:noFill/>
          <a:ln w="9525" cap="flat" cmpd="sng">
            <a:solidFill>
              <a:srgbClr val="BEBEBE"/>
            </a:solidFill>
            <a:prstDash val="solid"/>
            <a:round/>
            <a:headEnd type="none" w="med" len="med"/>
            <a:tailEnd type="none" w="med" len="med"/>
          </a:ln>
          <a:effectLst>
            <a:outerShdw blurRad="177800" dist="38100" dir="2700000" rotWithShape="0">
              <a:srgbClr val="000000">
                <a:alpha val="29800"/>
              </a:srgbClr>
            </a:outerShdw>
          </a:effectLst>
        </p:spPr>
      </p:pic>
      <p:sp>
        <p:nvSpPr>
          <p:cNvPr id="8" name="Shape 671">
            <a:extLst>
              <a:ext uri="{FF2B5EF4-FFF2-40B4-BE49-F238E27FC236}">
                <a16:creationId xmlns:a16="http://schemas.microsoft.com/office/drawing/2014/main" id="{2D88DE6C-22B4-864D-A2C2-0056455E3A14}"/>
              </a:ext>
            </a:extLst>
          </p:cNvPr>
          <p:cNvSpPr/>
          <p:nvPr/>
        </p:nvSpPr>
        <p:spPr>
          <a:xfrm>
            <a:off x="3154500" y="1107545"/>
            <a:ext cx="1417500" cy="442124"/>
          </a:xfrm>
          <a:prstGeom prst="rect">
            <a:avLst/>
          </a:prstGeom>
          <a:solidFill>
            <a:schemeClr val="accent1"/>
          </a:solidFill>
          <a:ln>
            <a:noFill/>
          </a:ln>
        </p:spPr>
        <p:txBody>
          <a:bodyPr lIns="45703" tIns="45703" rIns="45703" bIns="45703" anchor="ctr" anchorCtr="0">
            <a:noAutofit/>
          </a:bodyPr>
          <a:lstStyle/>
          <a:p>
            <a:pPr algn="ctr">
              <a:buClr>
                <a:schemeClr val="accent6"/>
              </a:buClr>
              <a:buSzPct val="25000"/>
            </a:pPr>
            <a:r>
              <a:rPr lang="en-US" sz="1195" dirty="0">
                <a:solidFill>
                  <a:schemeClr val="bg1"/>
                </a:solidFill>
                <a:latin typeface="Ubuntu" panose="020B0504030602030204" pitchFamily="34" charset="0"/>
              </a:rPr>
              <a:t>Cluster &amp; Data Configuration</a:t>
            </a:r>
          </a:p>
        </p:txBody>
      </p:sp>
      <p:sp>
        <p:nvSpPr>
          <p:cNvPr id="10" name="Shape 671">
            <a:extLst>
              <a:ext uri="{FF2B5EF4-FFF2-40B4-BE49-F238E27FC236}">
                <a16:creationId xmlns:a16="http://schemas.microsoft.com/office/drawing/2014/main" id="{3B2E7EE0-7736-A548-B921-561F11A0234D}"/>
              </a:ext>
            </a:extLst>
          </p:cNvPr>
          <p:cNvSpPr/>
          <p:nvPr/>
        </p:nvSpPr>
        <p:spPr>
          <a:xfrm>
            <a:off x="7062484" y="400451"/>
            <a:ext cx="1417500" cy="442124"/>
          </a:xfrm>
          <a:prstGeom prst="rect">
            <a:avLst/>
          </a:prstGeom>
          <a:solidFill>
            <a:schemeClr val="accent1"/>
          </a:solidFill>
          <a:ln>
            <a:noFill/>
          </a:ln>
        </p:spPr>
        <p:txBody>
          <a:bodyPr lIns="45703" tIns="45703" rIns="45703" bIns="45703" anchor="ctr" anchorCtr="0">
            <a:noAutofit/>
          </a:bodyPr>
          <a:lstStyle/>
          <a:p>
            <a:pPr algn="ctr">
              <a:buClr>
                <a:schemeClr val="accent6"/>
              </a:buClr>
              <a:buSzPct val="25000"/>
            </a:pPr>
            <a:r>
              <a:rPr lang="en-US" sz="1195" dirty="0">
                <a:solidFill>
                  <a:schemeClr val="bg1"/>
                </a:solidFill>
                <a:latin typeface="Ubuntu" panose="020B0504030602030204" pitchFamily="34" charset="0"/>
              </a:rPr>
              <a:t>Analyze &amp; Browse Data Structures</a:t>
            </a:r>
          </a:p>
        </p:txBody>
      </p:sp>
      <p:sp>
        <p:nvSpPr>
          <p:cNvPr id="11" name="Shape 671">
            <a:extLst>
              <a:ext uri="{FF2B5EF4-FFF2-40B4-BE49-F238E27FC236}">
                <a16:creationId xmlns:a16="http://schemas.microsoft.com/office/drawing/2014/main" id="{38848B88-FDEF-384C-A224-17317A146C37}"/>
              </a:ext>
            </a:extLst>
          </p:cNvPr>
          <p:cNvSpPr/>
          <p:nvPr/>
        </p:nvSpPr>
        <p:spPr>
          <a:xfrm>
            <a:off x="5491188" y="2931602"/>
            <a:ext cx="1417500" cy="442124"/>
          </a:xfrm>
          <a:prstGeom prst="rect">
            <a:avLst/>
          </a:prstGeom>
          <a:solidFill>
            <a:schemeClr val="accent1"/>
          </a:solidFill>
          <a:ln>
            <a:noFill/>
          </a:ln>
        </p:spPr>
        <p:txBody>
          <a:bodyPr lIns="45703" tIns="45703" rIns="45703" bIns="45703" anchor="ctr" anchorCtr="0">
            <a:noAutofit/>
          </a:bodyPr>
          <a:lstStyle/>
          <a:p>
            <a:pPr algn="ctr">
              <a:buClr>
                <a:schemeClr val="accent6"/>
              </a:buClr>
              <a:buSzPct val="25000"/>
            </a:pPr>
            <a:r>
              <a:rPr lang="en-US" sz="1195" dirty="0">
                <a:solidFill>
                  <a:schemeClr val="bg1"/>
                </a:solidFill>
                <a:latin typeface="Ubuntu" panose="020B0504030602030204" pitchFamily="34" charset="0"/>
              </a:rPr>
              <a:t>Cluster Statistics</a:t>
            </a:r>
          </a:p>
        </p:txBody>
      </p:sp>
    </p:spTree>
    <p:extLst>
      <p:ext uri="{BB962C8B-B14F-4D97-AF65-F5344CB8AC3E}">
        <p14:creationId xmlns:p14="http://schemas.microsoft.com/office/powerpoint/2010/main" val="45025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FEDE-8429-A848-989E-24445DD4FDEE}"/>
              </a:ext>
            </a:extLst>
          </p:cNvPr>
          <p:cNvSpPr>
            <a:spLocks noGrp="1"/>
          </p:cNvSpPr>
          <p:nvPr>
            <p:ph type="title"/>
          </p:nvPr>
        </p:nvSpPr>
        <p:spPr/>
        <p:txBody>
          <a:bodyPr/>
          <a:lstStyle/>
          <a:p>
            <a:r>
              <a:rPr lang="en-US" dirty="0"/>
              <a:t>Lab 6: Partitioning</a:t>
            </a:r>
          </a:p>
        </p:txBody>
      </p:sp>
      <p:sp>
        <p:nvSpPr>
          <p:cNvPr id="3" name="Text Placeholder 2">
            <a:extLst>
              <a:ext uri="{FF2B5EF4-FFF2-40B4-BE49-F238E27FC236}">
                <a16:creationId xmlns:a16="http://schemas.microsoft.com/office/drawing/2014/main" id="{96584D86-C485-B042-A5EE-800E3AB11092}"/>
              </a:ext>
            </a:extLst>
          </p:cNvPr>
          <p:cNvSpPr>
            <a:spLocks noGrp="1"/>
          </p:cNvSpPr>
          <p:nvPr>
            <p:ph type="body" sz="quarter" idx="10"/>
          </p:nvPr>
        </p:nvSpPr>
        <p:spPr/>
        <p:txBody>
          <a:bodyPr/>
          <a:lstStyle/>
          <a:p>
            <a:r>
              <a:rPr lang="en-US" dirty="0"/>
              <a:t>Start </a:t>
            </a:r>
            <a:r>
              <a:rPr lang="en-US" dirty="0" err="1"/>
              <a:t>Hazelcast</a:t>
            </a:r>
            <a:r>
              <a:rPr lang="en-US" dirty="0"/>
              <a:t> server</a:t>
            </a:r>
          </a:p>
          <a:p>
            <a:r>
              <a:rPr lang="en-US" dirty="0"/>
              <a:t>Start Management Center</a:t>
            </a:r>
          </a:p>
          <a:p>
            <a:r>
              <a:rPr lang="en-US" dirty="0"/>
              <a:t>Push data to cluster through client</a:t>
            </a:r>
          </a:p>
          <a:p>
            <a:r>
              <a:rPr lang="en-US" dirty="0"/>
              <a:t>Observe operations via Management Center</a:t>
            </a:r>
          </a:p>
          <a:p>
            <a:r>
              <a:rPr lang="en-US" dirty="0"/>
              <a:t>Estimated time: 15 minutes</a:t>
            </a:r>
          </a:p>
        </p:txBody>
      </p:sp>
      <p:sp>
        <p:nvSpPr>
          <p:cNvPr id="4" name="Footer Placeholder 3">
            <a:extLst>
              <a:ext uri="{FF2B5EF4-FFF2-40B4-BE49-F238E27FC236}">
                <a16:creationId xmlns:a16="http://schemas.microsoft.com/office/drawing/2014/main" id="{3FDA2191-0F50-B64B-980B-D8BB5AFCF314}"/>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Picture 4">
            <a:extLst>
              <a:ext uri="{FF2B5EF4-FFF2-40B4-BE49-F238E27FC236}">
                <a16:creationId xmlns:a16="http://schemas.microsoft.com/office/drawing/2014/main" id="{0E86DF4F-01AA-294C-B0E6-353E5011A002}"/>
              </a:ext>
            </a:extLst>
          </p:cNvPr>
          <p:cNvPicPr>
            <a:picLocks/>
          </p:cNvPicPr>
          <p:nvPr/>
        </p:nvPicPr>
        <p:blipFill>
          <a:blip r:embed="rId3"/>
          <a:stretch>
            <a:fillRect/>
          </a:stretch>
        </p:blipFill>
        <p:spPr>
          <a:xfrm>
            <a:off x="7192496" y="297674"/>
            <a:ext cx="1422329" cy="1422329"/>
          </a:xfrm>
          <a:prstGeom prst="rect">
            <a:avLst/>
          </a:prstGeom>
        </p:spPr>
      </p:pic>
    </p:spTree>
    <p:extLst>
      <p:ext uri="{BB962C8B-B14F-4D97-AF65-F5344CB8AC3E}">
        <p14:creationId xmlns:p14="http://schemas.microsoft.com/office/powerpoint/2010/main" val="1310867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9B9B-8C6B-9D4A-9320-5A92CAC40057}"/>
              </a:ext>
            </a:extLst>
          </p:cNvPr>
          <p:cNvSpPr>
            <a:spLocks noGrp="1"/>
          </p:cNvSpPr>
          <p:nvPr>
            <p:ph type="title"/>
          </p:nvPr>
        </p:nvSpPr>
        <p:spPr/>
        <p:txBody>
          <a:bodyPr/>
          <a:lstStyle/>
          <a:p>
            <a:r>
              <a:rPr lang="en-US" dirty="0"/>
              <a:t>Stretch/Bio Break</a:t>
            </a:r>
          </a:p>
        </p:txBody>
      </p:sp>
      <p:sp>
        <p:nvSpPr>
          <p:cNvPr id="14" name="TextBox 13">
            <a:extLst>
              <a:ext uri="{FF2B5EF4-FFF2-40B4-BE49-F238E27FC236}">
                <a16:creationId xmlns:a16="http://schemas.microsoft.com/office/drawing/2014/main" id="{EFAB48CB-2AD4-B548-9C07-31D9FF3D2459}"/>
              </a:ext>
            </a:extLst>
          </p:cNvPr>
          <p:cNvSpPr txBox="1"/>
          <p:nvPr/>
        </p:nvSpPr>
        <p:spPr>
          <a:xfrm>
            <a:off x="4633279" y="2091852"/>
            <a:ext cx="3624710" cy="646331"/>
          </a:xfrm>
          <a:prstGeom prst="rect">
            <a:avLst/>
          </a:prstGeom>
          <a:noFill/>
        </p:spPr>
        <p:txBody>
          <a:bodyPr wrap="none" rtlCol="0">
            <a:spAutoFit/>
          </a:bodyPr>
          <a:lstStyle/>
          <a:p>
            <a:pPr algn="l"/>
            <a:r>
              <a:rPr lang="en-US" sz="3600" dirty="0">
                <a:effectLst>
                  <a:glow rad="279400">
                    <a:schemeClr val="bg1"/>
                  </a:glow>
                </a:effectLst>
                <a:latin typeface="Ubuntu" panose="020B0504030602030204" pitchFamily="34" charset="0"/>
              </a:rPr>
              <a:t>15 Minute Break</a:t>
            </a:r>
          </a:p>
        </p:txBody>
      </p:sp>
      <p:pic>
        <p:nvPicPr>
          <p:cNvPr id="5" name="Picture 4">
            <a:extLst>
              <a:ext uri="{FF2B5EF4-FFF2-40B4-BE49-F238E27FC236}">
                <a16:creationId xmlns:a16="http://schemas.microsoft.com/office/drawing/2014/main" id="{3747F31A-DF96-AA4B-B10A-85F7C22E29B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9767" y="1036307"/>
            <a:ext cx="3963512" cy="3431309"/>
          </a:xfrm>
          <a:prstGeom prst="rect">
            <a:avLst/>
          </a:prstGeom>
        </p:spPr>
      </p:pic>
    </p:spTree>
    <p:extLst>
      <p:ext uri="{BB962C8B-B14F-4D97-AF65-F5344CB8AC3E}">
        <p14:creationId xmlns:p14="http://schemas.microsoft.com/office/powerpoint/2010/main" val="220024419"/>
      </p:ext>
    </p:extLst>
  </p:cSld>
  <p:clrMapOvr>
    <a:masterClrMapping/>
  </p:clrMapOvr>
  <p:transition spd="med">
    <p:fade thruBlk="1"/>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DE1168A-FDD9-AA4C-A735-B4955007ADAB}"/>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E96200E8-F605-954E-85B4-27FDB5D659FB}"/>
              </a:ext>
            </a:extLst>
          </p:cNvPr>
          <p:cNvSpPr>
            <a:spLocks noGrp="1"/>
          </p:cNvSpPr>
          <p:nvPr>
            <p:ph type="ctrTitle"/>
          </p:nvPr>
        </p:nvSpPr>
        <p:spPr/>
        <p:txBody>
          <a:bodyPr/>
          <a:lstStyle/>
          <a:p>
            <a:r>
              <a:rPr lang="en-US" dirty="0" err="1"/>
              <a:t>IMap</a:t>
            </a:r>
            <a:r>
              <a:rPr lang="en-US" dirty="0"/>
              <a:t>: Expiration and Eviction</a:t>
            </a:r>
          </a:p>
        </p:txBody>
      </p:sp>
      <p:sp>
        <p:nvSpPr>
          <p:cNvPr id="4" name="Footer Placeholder 3">
            <a:extLst>
              <a:ext uri="{FF2B5EF4-FFF2-40B4-BE49-F238E27FC236}">
                <a16:creationId xmlns:a16="http://schemas.microsoft.com/office/drawing/2014/main" id="{A2287BE0-7917-454F-AB9E-C216530BF080}"/>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2859744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Expiration and Eviction</a:t>
            </a:r>
            <a:endParaRPr/>
          </a:p>
        </p:txBody>
      </p:sp>
      <p:sp>
        <p:nvSpPr>
          <p:cNvPr id="121" name="Google Shape;121;p21"/>
          <p:cNvSpPr txBox="1">
            <a:spLocks noGrp="1"/>
          </p:cNvSpPr>
          <p:nvPr>
            <p:ph type="body" idx="1"/>
          </p:nvPr>
        </p:nvSpPr>
        <p:spPr>
          <a:xfrm>
            <a:off x="597500" y="1107700"/>
            <a:ext cx="8215800" cy="582000"/>
          </a:xfrm>
          <a:prstGeom prst="rect">
            <a:avLst/>
          </a:prstGeom>
        </p:spPr>
        <p:txBody>
          <a:bodyPr spcFirstLastPara="1" wrap="square" lIns="68575" tIns="34275" rIns="68575" bIns="34275" anchor="t" anchorCtr="0">
            <a:noAutofit/>
          </a:bodyPr>
          <a:lstStyle/>
          <a:p>
            <a:pPr marL="0" lvl="0" indent="0" algn="l" rtl="0">
              <a:spcBef>
                <a:spcPts val="0"/>
              </a:spcBef>
              <a:spcAft>
                <a:spcPts val="1000"/>
              </a:spcAft>
              <a:buNone/>
            </a:pPr>
            <a:r>
              <a:rPr lang="en" sz="2000"/>
              <a:t>Purpose: to use memory efficiently and to prevent memory overruns</a:t>
            </a:r>
            <a:endParaRPr sz="2000"/>
          </a:p>
        </p:txBody>
      </p:sp>
      <p:sp>
        <p:nvSpPr>
          <p:cNvPr id="122" name="Google Shape;122;p21"/>
          <p:cNvSpPr txBox="1"/>
          <p:nvPr/>
        </p:nvSpPr>
        <p:spPr>
          <a:xfrm>
            <a:off x="1547950" y="1827725"/>
            <a:ext cx="3630600" cy="128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1"/>
                </a:solidFill>
                <a:latin typeface="Ubuntu"/>
                <a:ea typeface="Ubuntu"/>
                <a:cs typeface="Ubuntu"/>
                <a:sym typeface="Ubuntu"/>
              </a:rPr>
              <a:t>Expiration removes unused entries after a configured amount of time</a:t>
            </a:r>
            <a:endParaRPr sz="2000">
              <a:latin typeface="Ubuntu"/>
              <a:ea typeface="Ubuntu"/>
              <a:cs typeface="Ubuntu"/>
              <a:sym typeface="Ubuntu"/>
            </a:endParaRPr>
          </a:p>
        </p:txBody>
      </p:sp>
      <p:sp>
        <p:nvSpPr>
          <p:cNvPr id="123" name="Google Shape;123;p21"/>
          <p:cNvSpPr txBox="1"/>
          <p:nvPr/>
        </p:nvSpPr>
        <p:spPr>
          <a:xfrm>
            <a:off x="4807750" y="3248250"/>
            <a:ext cx="3732300" cy="128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1"/>
                </a:solidFill>
                <a:latin typeface="Ubuntu"/>
                <a:ea typeface="Ubuntu"/>
                <a:cs typeface="Ubuntu"/>
                <a:sym typeface="Ubuntu"/>
              </a:rPr>
              <a:t>Eviction removes entries when memory use reaches a configured limit</a:t>
            </a:r>
            <a:endParaRPr sz="2000">
              <a:latin typeface="Ubuntu"/>
              <a:ea typeface="Ubuntu"/>
              <a:cs typeface="Ubuntu"/>
              <a:sym typeface="Ubuntu"/>
            </a:endParaRPr>
          </a:p>
        </p:txBody>
      </p:sp>
      <p:pic>
        <p:nvPicPr>
          <p:cNvPr id="124" name="Google Shape;124;p21"/>
          <p:cNvPicPr preferRelativeResize="0"/>
          <p:nvPr/>
        </p:nvPicPr>
        <p:blipFill>
          <a:blip r:embed="rId3">
            <a:alphaModFix/>
          </a:blip>
          <a:stretch>
            <a:fillRect/>
          </a:stretch>
        </p:blipFill>
        <p:spPr>
          <a:xfrm>
            <a:off x="402500" y="1827700"/>
            <a:ext cx="1145450" cy="1145450"/>
          </a:xfrm>
          <a:prstGeom prst="rect">
            <a:avLst/>
          </a:prstGeom>
          <a:noFill/>
          <a:ln>
            <a:noFill/>
          </a:ln>
        </p:spPr>
      </p:pic>
      <p:pic>
        <p:nvPicPr>
          <p:cNvPr id="125" name="Google Shape;125;p21"/>
          <p:cNvPicPr preferRelativeResize="0"/>
          <p:nvPr/>
        </p:nvPicPr>
        <p:blipFill>
          <a:blip r:embed="rId4">
            <a:alphaModFix/>
          </a:blip>
          <a:stretch>
            <a:fillRect/>
          </a:stretch>
        </p:blipFill>
        <p:spPr>
          <a:xfrm>
            <a:off x="3364500" y="3248250"/>
            <a:ext cx="1282500" cy="1282500"/>
          </a:xfrm>
          <a:prstGeom prst="rect">
            <a:avLst/>
          </a:prstGeom>
          <a:noFill/>
          <a:ln>
            <a:noFill/>
          </a:ln>
        </p:spPr>
      </p:pic>
    </p:spTree>
    <p:extLst>
      <p:ext uri="{BB962C8B-B14F-4D97-AF65-F5344CB8AC3E}">
        <p14:creationId xmlns:p14="http://schemas.microsoft.com/office/powerpoint/2010/main" val="182006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1000"/>
                                        <p:tgtEl>
                                          <p:spTgt spid="124"/>
                                        </p:tgtEl>
                                      </p:cBhvr>
                                    </p:animEffect>
                                  </p:childTnLst>
                                </p:cTn>
                              </p:par>
                              <p:par>
                                <p:cTn id="13" presetID="10" presetClass="entr" presetSubtype="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10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5"/>
                                        </p:tgtEl>
                                        <p:attrNameLst>
                                          <p:attrName>style.visibility</p:attrName>
                                        </p:attrNameLst>
                                      </p:cBhvr>
                                      <p:to>
                                        <p:strVal val="visible"/>
                                      </p:to>
                                    </p:set>
                                    <p:animEffect transition="in" filter="fade">
                                      <p:cBhvr>
                                        <p:cTn id="20" dur="1000"/>
                                        <p:tgtEl>
                                          <p:spTgt spid="125"/>
                                        </p:tgtEl>
                                      </p:cBhvr>
                                    </p:animEffect>
                                  </p:childTnLst>
                                </p:cTn>
                              </p:par>
                              <p:par>
                                <p:cTn id="21" presetID="10" presetClass="entr" presetSubtype="0" fill="hold" nodeType="with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fade">
                                      <p:cBhvr>
                                        <p:cTn id="23"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body" idx="1"/>
          </p:nvPr>
        </p:nvSpPr>
        <p:spPr>
          <a:xfrm>
            <a:off x="4650269" y="2945525"/>
            <a:ext cx="3975300" cy="16467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Entry is removed from map if timer reaches 0</a:t>
            </a:r>
            <a:endParaRPr/>
          </a:p>
          <a:p>
            <a:pPr marL="457200" lvl="0" indent="-361950" algn="l" rtl="0">
              <a:spcBef>
                <a:spcPts val="1000"/>
              </a:spcBef>
              <a:spcAft>
                <a:spcPts val="1000"/>
              </a:spcAft>
              <a:buSzPts val="2100"/>
              <a:buChar char="•"/>
            </a:pPr>
            <a:r>
              <a:rPr lang="en"/>
              <a:t>You can configure just one or both types of timer</a:t>
            </a:r>
            <a:endParaRPr/>
          </a:p>
        </p:txBody>
      </p:sp>
      <p:sp>
        <p:nvSpPr>
          <p:cNvPr id="131" name="Google Shape;131;p22"/>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How Expiration Works</a:t>
            </a:r>
            <a:endParaRPr/>
          </a:p>
        </p:txBody>
      </p:sp>
      <p:grpSp>
        <p:nvGrpSpPr>
          <p:cNvPr id="132" name="Google Shape;132;p22"/>
          <p:cNvGrpSpPr/>
          <p:nvPr/>
        </p:nvGrpSpPr>
        <p:grpSpPr>
          <a:xfrm>
            <a:off x="1521125" y="969700"/>
            <a:ext cx="3093600" cy="858667"/>
            <a:chOff x="1521125" y="969700"/>
            <a:chExt cx="3093600" cy="858667"/>
          </a:xfrm>
        </p:grpSpPr>
        <p:sp>
          <p:nvSpPr>
            <p:cNvPr id="133" name="Google Shape;133;p22"/>
            <p:cNvSpPr txBox="1"/>
            <p:nvPr/>
          </p:nvSpPr>
          <p:spPr>
            <a:xfrm>
              <a:off x="1521125" y="969700"/>
              <a:ext cx="3093600" cy="3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Ubuntu" panose="020B0504030602030204" pitchFamily="34" charset="0"/>
                  <a:ea typeface="Gloria Hallelujah"/>
                  <a:cs typeface="Gloria Hallelujah"/>
                  <a:sym typeface="Gloria Hallelujah"/>
                </a:rPr>
                <a:t>You configure the starting values</a:t>
              </a:r>
              <a:endParaRPr sz="1200" dirty="0">
                <a:latin typeface="Ubuntu" panose="020B0504030602030204" pitchFamily="34" charset="0"/>
                <a:ea typeface="Gloria Hallelujah"/>
                <a:cs typeface="Gloria Hallelujah"/>
                <a:sym typeface="Gloria Hallelujah"/>
              </a:endParaRPr>
            </a:p>
          </p:txBody>
        </p:sp>
        <p:grpSp>
          <p:nvGrpSpPr>
            <p:cNvPr id="134" name="Google Shape;134;p22"/>
            <p:cNvGrpSpPr/>
            <p:nvPr/>
          </p:nvGrpSpPr>
          <p:grpSpPr>
            <a:xfrm rot="-8059543">
              <a:off x="2430201" y="1261328"/>
              <a:ext cx="152696" cy="579905"/>
              <a:chOff x="3987000" y="2645964"/>
              <a:chExt cx="397075" cy="1037325"/>
            </a:xfrm>
          </p:grpSpPr>
          <p:sp>
            <p:nvSpPr>
              <p:cNvPr id="135" name="Google Shape;135;p22"/>
              <p:cNvSpPr/>
              <p:nvPr/>
            </p:nvSpPr>
            <p:spPr>
              <a:xfrm>
                <a:off x="3987000" y="2645964"/>
                <a:ext cx="226075" cy="1037325"/>
              </a:xfrm>
              <a:custGeom>
                <a:avLst/>
                <a:gdLst/>
                <a:ahLst/>
                <a:cxnLst/>
                <a:rect l="l" t="t" r="r" b="b"/>
                <a:pathLst>
                  <a:path w="9043" h="41493" extrusionOk="0">
                    <a:moveTo>
                      <a:pt x="9000" y="41493"/>
                    </a:moveTo>
                    <a:cubicBezTo>
                      <a:pt x="9000" y="32013"/>
                      <a:pt x="9000" y="22533"/>
                      <a:pt x="9000" y="13053"/>
                    </a:cubicBezTo>
                    <a:cubicBezTo>
                      <a:pt x="9000" y="9811"/>
                      <a:pt x="9173" y="6531"/>
                      <a:pt x="8640" y="3333"/>
                    </a:cubicBezTo>
                    <a:cubicBezTo>
                      <a:pt x="8446" y="2167"/>
                      <a:pt x="8321" y="-281"/>
                      <a:pt x="7200" y="93"/>
                    </a:cubicBezTo>
                    <a:cubicBezTo>
                      <a:pt x="3095" y="1461"/>
                      <a:pt x="1935" y="7023"/>
                      <a:pt x="0" y="10893"/>
                    </a:cubicBezTo>
                  </a:path>
                </a:pathLst>
              </a:custGeom>
              <a:noFill/>
              <a:ln w="9525" cap="flat" cmpd="sng">
                <a:solidFill>
                  <a:srgbClr val="535353"/>
                </a:solidFill>
                <a:prstDash val="solid"/>
                <a:round/>
                <a:headEnd type="none" w="med" len="med"/>
                <a:tailEnd type="none" w="med" len="med"/>
              </a:ln>
            </p:spPr>
          </p:sp>
          <p:sp>
            <p:nvSpPr>
              <p:cNvPr id="136" name="Google Shape;136;p22"/>
              <p:cNvSpPr/>
              <p:nvPr/>
            </p:nvSpPr>
            <p:spPr>
              <a:xfrm>
                <a:off x="4213075" y="2645975"/>
                <a:ext cx="171000" cy="189000"/>
              </a:xfrm>
              <a:custGeom>
                <a:avLst/>
                <a:gdLst/>
                <a:ahLst/>
                <a:cxnLst/>
                <a:rect l="l" t="t" r="r" b="b"/>
                <a:pathLst>
                  <a:path w="6840" h="7560" extrusionOk="0">
                    <a:moveTo>
                      <a:pt x="0" y="0"/>
                    </a:moveTo>
                    <a:cubicBezTo>
                      <a:pt x="2039" y="2719"/>
                      <a:pt x="4437" y="5157"/>
                      <a:pt x="6840" y="7560"/>
                    </a:cubicBezTo>
                  </a:path>
                </a:pathLst>
              </a:custGeom>
              <a:noFill/>
              <a:ln w="9525" cap="flat" cmpd="sng">
                <a:solidFill>
                  <a:srgbClr val="535353"/>
                </a:solidFill>
                <a:prstDash val="solid"/>
                <a:round/>
                <a:headEnd type="none" w="med" len="med"/>
                <a:tailEnd type="none" w="med" len="med"/>
              </a:ln>
            </p:spPr>
          </p:sp>
        </p:grpSp>
        <p:grpSp>
          <p:nvGrpSpPr>
            <p:cNvPr id="137" name="Google Shape;137;p22"/>
            <p:cNvGrpSpPr/>
            <p:nvPr/>
          </p:nvGrpSpPr>
          <p:grpSpPr>
            <a:xfrm rot="8630537">
              <a:off x="2924070" y="1261316"/>
              <a:ext cx="152703" cy="579906"/>
              <a:chOff x="3987000" y="2645964"/>
              <a:chExt cx="397075" cy="1037325"/>
            </a:xfrm>
          </p:grpSpPr>
          <p:sp>
            <p:nvSpPr>
              <p:cNvPr id="138" name="Google Shape;138;p22"/>
              <p:cNvSpPr/>
              <p:nvPr/>
            </p:nvSpPr>
            <p:spPr>
              <a:xfrm>
                <a:off x="3987000" y="2645964"/>
                <a:ext cx="226075" cy="1037325"/>
              </a:xfrm>
              <a:custGeom>
                <a:avLst/>
                <a:gdLst/>
                <a:ahLst/>
                <a:cxnLst/>
                <a:rect l="l" t="t" r="r" b="b"/>
                <a:pathLst>
                  <a:path w="9043" h="41493" extrusionOk="0">
                    <a:moveTo>
                      <a:pt x="9000" y="41493"/>
                    </a:moveTo>
                    <a:cubicBezTo>
                      <a:pt x="9000" y="32013"/>
                      <a:pt x="9000" y="22533"/>
                      <a:pt x="9000" y="13053"/>
                    </a:cubicBezTo>
                    <a:cubicBezTo>
                      <a:pt x="9000" y="9811"/>
                      <a:pt x="9173" y="6531"/>
                      <a:pt x="8640" y="3333"/>
                    </a:cubicBezTo>
                    <a:cubicBezTo>
                      <a:pt x="8446" y="2167"/>
                      <a:pt x="8321" y="-281"/>
                      <a:pt x="7200" y="93"/>
                    </a:cubicBezTo>
                    <a:cubicBezTo>
                      <a:pt x="3095" y="1461"/>
                      <a:pt x="1935" y="7023"/>
                      <a:pt x="0" y="10893"/>
                    </a:cubicBezTo>
                  </a:path>
                </a:pathLst>
              </a:custGeom>
              <a:noFill/>
              <a:ln w="9525" cap="flat" cmpd="sng">
                <a:solidFill>
                  <a:srgbClr val="535353"/>
                </a:solidFill>
                <a:prstDash val="solid"/>
                <a:round/>
                <a:headEnd type="none" w="med" len="med"/>
                <a:tailEnd type="none" w="med" len="med"/>
              </a:ln>
            </p:spPr>
          </p:sp>
          <p:sp>
            <p:nvSpPr>
              <p:cNvPr id="139" name="Google Shape;139;p22"/>
              <p:cNvSpPr/>
              <p:nvPr/>
            </p:nvSpPr>
            <p:spPr>
              <a:xfrm>
                <a:off x="4213075" y="2645975"/>
                <a:ext cx="171000" cy="189000"/>
              </a:xfrm>
              <a:custGeom>
                <a:avLst/>
                <a:gdLst/>
                <a:ahLst/>
                <a:cxnLst/>
                <a:rect l="l" t="t" r="r" b="b"/>
                <a:pathLst>
                  <a:path w="6840" h="7560" extrusionOk="0">
                    <a:moveTo>
                      <a:pt x="0" y="0"/>
                    </a:moveTo>
                    <a:cubicBezTo>
                      <a:pt x="2039" y="2719"/>
                      <a:pt x="4437" y="5157"/>
                      <a:pt x="6840" y="7560"/>
                    </a:cubicBezTo>
                  </a:path>
                </a:pathLst>
              </a:custGeom>
              <a:noFill/>
              <a:ln w="9525" cap="flat" cmpd="sng">
                <a:solidFill>
                  <a:srgbClr val="535353"/>
                </a:solidFill>
                <a:prstDash val="solid"/>
                <a:round/>
                <a:headEnd type="none" w="med" len="med"/>
                <a:tailEnd type="none" w="med" len="med"/>
              </a:ln>
            </p:spPr>
          </p:sp>
        </p:grpSp>
      </p:grpSp>
      <p:graphicFrame>
        <p:nvGraphicFramePr>
          <p:cNvPr id="140" name="Google Shape;140;p22"/>
          <p:cNvGraphicFramePr/>
          <p:nvPr/>
        </p:nvGraphicFramePr>
        <p:xfrm>
          <a:off x="529175" y="1804050"/>
          <a:ext cx="3162650" cy="1584840"/>
        </p:xfrm>
        <a:graphic>
          <a:graphicData uri="http://schemas.openxmlformats.org/drawingml/2006/table">
            <a:tbl>
              <a:tblPr>
                <a:noFill/>
              </a:tblPr>
              <a:tblGrid>
                <a:gridCol w="1481500">
                  <a:extLst>
                    <a:ext uri="{9D8B030D-6E8A-4147-A177-3AD203B41FA5}">
                      <a16:colId xmlns:a16="http://schemas.microsoft.com/office/drawing/2014/main" val="20000"/>
                    </a:ext>
                  </a:extLst>
                </a:gridCol>
                <a:gridCol w="878825">
                  <a:extLst>
                    <a:ext uri="{9D8B030D-6E8A-4147-A177-3AD203B41FA5}">
                      <a16:colId xmlns:a16="http://schemas.microsoft.com/office/drawing/2014/main" val="20001"/>
                    </a:ext>
                  </a:extLst>
                </a:gridCol>
                <a:gridCol w="8023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latin typeface="Ubuntu"/>
                          <a:ea typeface="Ubuntu"/>
                          <a:cs typeface="Ubuntu"/>
                          <a:sym typeface="Ubuntu"/>
                        </a:rPr>
                        <a:t>Key:Value Pair</a:t>
                      </a: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a:latin typeface="Ubuntu"/>
                          <a:ea typeface="Ubuntu"/>
                          <a:cs typeface="Ubuntu"/>
                          <a:sym typeface="Ubuntu"/>
                        </a:rPr>
                        <a:t>Activity</a:t>
                      </a: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r>
                        <a:rPr lang="en">
                          <a:latin typeface="Ubuntu"/>
                          <a:ea typeface="Ubuntu"/>
                          <a:cs typeface="Ubuntu"/>
                          <a:sym typeface="Ubuntu"/>
                        </a:rPr>
                        <a:t>TTL</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sp>
        <p:nvSpPr>
          <p:cNvPr id="141" name="Google Shape;141;p22"/>
          <p:cNvSpPr txBox="1"/>
          <p:nvPr/>
        </p:nvSpPr>
        <p:spPr>
          <a:xfrm>
            <a:off x="606725" y="2196450"/>
            <a:ext cx="10254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1:Alpha</a:t>
            </a:r>
            <a:endParaRPr>
              <a:latin typeface="Courier"/>
              <a:ea typeface="Courier"/>
              <a:cs typeface="Courier"/>
              <a:sym typeface="Courier"/>
            </a:endParaRPr>
          </a:p>
        </p:txBody>
      </p:sp>
      <p:sp>
        <p:nvSpPr>
          <p:cNvPr id="142" name="Google Shape;142;p22"/>
          <p:cNvSpPr txBox="1"/>
          <p:nvPr/>
        </p:nvSpPr>
        <p:spPr>
          <a:xfrm>
            <a:off x="606725" y="2577450"/>
            <a:ext cx="10254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2:Beta</a:t>
            </a:r>
            <a:endParaRPr>
              <a:latin typeface="Courier"/>
              <a:ea typeface="Courier"/>
              <a:cs typeface="Courier"/>
              <a:sym typeface="Courier"/>
            </a:endParaRPr>
          </a:p>
        </p:txBody>
      </p:sp>
      <p:sp>
        <p:nvSpPr>
          <p:cNvPr id="143" name="Google Shape;143;p22"/>
          <p:cNvSpPr txBox="1"/>
          <p:nvPr/>
        </p:nvSpPr>
        <p:spPr>
          <a:xfrm>
            <a:off x="606725" y="2958450"/>
            <a:ext cx="10254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3:Gamma</a:t>
            </a:r>
            <a:endParaRPr>
              <a:latin typeface="Courier"/>
              <a:ea typeface="Courier"/>
              <a:cs typeface="Courier"/>
              <a:sym typeface="Courier"/>
            </a:endParaRPr>
          </a:p>
        </p:txBody>
      </p:sp>
      <p:grpSp>
        <p:nvGrpSpPr>
          <p:cNvPr id="144" name="Google Shape;144;p22"/>
          <p:cNvGrpSpPr/>
          <p:nvPr/>
        </p:nvGrpSpPr>
        <p:grpSpPr>
          <a:xfrm>
            <a:off x="2010675" y="2196450"/>
            <a:ext cx="1680725" cy="381000"/>
            <a:chOff x="2010675" y="2196450"/>
            <a:chExt cx="1680725" cy="381000"/>
          </a:xfrm>
        </p:grpSpPr>
        <p:sp>
          <p:nvSpPr>
            <p:cNvPr id="145" name="Google Shape;145;p22"/>
            <p:cNvSpPr txBox="1"/>
            <p:nvPr/>
          </p:nvSpPr>
          <p:spPr>
            <a:xfrm>
              <a:off x="2010675" y="21964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600</a:t>
              </a:r>
              <a:endParaRPr>
                <a:latin typeface="Courier"/>
                <a:ea typeface="Courier"/>
                <a:cs typeface="Courier"/>
                <a:sym typeface="Courier"/>
              </a:endParaRPr>
            </a:p>
          </p:txBody>
        </p:sp>
        <p:sp>
          <p:nvSpPr>
            <p:cNvPr id="146" name="Google Shape;146;p22"/>
            <p:cNvSpPr txBox="1"/>
            <p:nvPr/>
          </p:nvSpPr>
          <p:spPr>
            <a:xfrm>
              <a:off x="2889500" y="21964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3600</a:t>
              </a:r>
              <a:endParaRPr>
                <a:latin typeface="Courier"/>
                <a:ea typeface="Courier"/>
                <a:cs typeface="Courier"/>
                <a:sym typeface="Courier"/>
              </a:endParaRPr>
            </a:p>
          </p:txBody>
        </p:sp>
      </p:grpSp>
      <p:grpSp>
        <p:nvGrpSpPr>
          <p:cNvPr id="147" name="Google Shape;147;p22"/>
          <p:cNvGrpSpPr/>
          <p:nvPr/>
        </p:nvGrpSpPr>
        <p:grpSpPr>
          <a:xfrm>
            <a:off x="2010675" y="2577450"/>
            <a:ext cx="1680725" cy="381000"/>
            <a:chOff x="2010675" y="2577450"/>
            <a:chExt cx="1680725" cy="381000"/>
          </a:xfrm>
        </p:grpSpPr>
        <p:sp>
          <p:nvSpPr>
            <p:cNvPr id="148" name="Google Shape;148;p22"/>
            <p:cNvSpPr txBox="1"/>
            <p:nvPr/>
          </p:nvSpPr>
          <p:spPr>
            <a:xfrm>
              <a:off x="2010675" y="25774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600</a:t>
              </a:r>
              <a:endParaRPr>
                <a:latin typeface="Courier"/>
                <a:ea typeface="Courier"/>
                <a:cs typeface="Courier"/>
                <a:sym typeface="Courier"/>
              </a:endParaRPr>
            </a:p>
          </p:txBody>
        </p:sp>
        <p:sp>
          <p:nvSpPr>
            <p:cNvPr id="149" name="Google Shape;149;p22"/>
            <p:cNvSpPr txBox="1"/>
            <p:nvPr/>
          </p:nvSpPr>
          <p:spPr>
            <a:xfrm>
              <a:off x="2889500" y="25774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3600</a:t>
              </a:r>
              <a:endParaRPr>
                <a:latin typeface="Courier"/>
                <a:ea typeface="Courier"/>
                <a:cs typeface="Courier"/>
                <a:sym typeface="Courier"/>
              </a:endParaRPr>
            </a:p>
          </p:txBody>
        </p:sp>
      </p:grpSp>
      <p:grpSp>
        <p:nvGrpSpPr>
          <p:cNvPr id="150" name="Google Shape;150;p22"/>
          <p:cNvGrpSpPr/>
          <p:nvPr/>
        </p:nvGrpSpPr>
        <p:grpSpPr>
          <a:xfrm>
            <a:off x="2010675" y="2196438"/>
            <a:ext cx="1680725" cy="381000"/>
            <a:chOff x="3899300" y="2068250"/>
            <a:chExt cx="1680725" cy="381000"/>
          </a:xfrm>
        </p:grpSpPr>
        <p:sp>
          <p:nvSpPr>
            <p:cNvPr id="151" name="Google Shape;151;p22"/>
            <p:cNvSpPr txBox="1"/>
            <p:nvPr/>
          </p:nvSpPr>
          <p:spPr>
            <a:xfrm>
              <a:off x="3899300"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550</a:t>
              </a:r>
              <a:endParaRPr>
                <a:latin typeface="Courier"/>
                <a:ea typeface="Courier"/>
                <a:cs typeface="Courier"/>
                <a:sym typeface="Courier"/>
              </a:endParaRPr>
            </a:p>
          </p:txBody>
        </p:sp>
        <p:sp>
          <p:nvSpPr>
            <p:cNvPr id="152" name="Google Shape;152;p22"/>
            <p:cNvSpPr txBox="1"/>
            <p:nvPr/>
          </p:nvSpPr>
          <p:spPr>
            <a:xfrm>
              <a:off x="4778125"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3550</a:t>
              </a:r>
              <a:endParaRPr>
                <a:latin typeface="Courier"/>
                <a:ea typeface="Courier"/>
                <a:cs typeface="Courier"/>
                <a:sym typeface="Courier"/>
              </a:endParaRPr>
            </a:p>
          </p:txBody>
        </p:sp>
      </p:grpSp>
      <p:sp>
        <p:nvSpPr>
          <p:cNvPr id="153" name="Google Shape;153;p22"/>
          <p:cNvSpPr txBox="1"/>
          <p:nvPr/>
        </p:nvSpPr>
        <p:spPr>
          <a:xfrm>
            <a:off x="2010675" y="2945525"/>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600</a:t>
            </a:r>
            <a:endParaRPr>
              <a:latin typeface="Courier"/>
              <a:ea typeface="Courier"/>
              <a:cs typeface="Courier"/>
              <a:sym typeface="Courier"/>
            </a:endParaRPr>
          </a:p>
        </p:txBody>
      </p:sp>
      <p:sp>
        <p:nvSpPr>
          <p:cNvPr id="154" name="Google Shape;154;p22"/>
          <p:cNvSpPr txBox="1"/>
          <p:nvPr/>
        </p:nvSpPr>
        <p:spPr>
          <a:xfrm>
            <a:off x="2889500" y="2945525"/>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3600</a:t>
            </a:r>
            <a:endParaRPr>
              <a:latin typeface="Courier"/>
              <a:ea typeface="Courier"/>
              <a:cs typeface="Courier"/>
              <a:sym typeface="Courier"/>
            </a:endParaRPr>
          </a:p>
        </p:txBody>
      </p:sp>
      <p:grpSp>
        <p:nvGrpSpPr>
          <p:cNvPr id="155" name="Google Shape;155;p22"/>
          <p:cNvGrpSpPr/>
          <p:nvPr/>
        </p:nvGrpSpPr>
        <p:grpSpPr>
          <a:xfrm>
            <a:off x="2010675" y="2577438"/>
            <a:ext cx="1680725" cy="381000"/>
            <a:chOff x="3899300" y="2068250"/>
            <a:chExt cx="1680725" cy="381000"/>
          </a:xfrm>
        </p:grpSpPr>
        <p:sp>
          <p:nvSpPr>
            <p:cNvPr id="156" name="Google Shape;156;p22"/>
            <p:cNvSpPr txBox="1"/>
            <p:nvPr/>
          </p:nvSpPr>
          <p:spPr>
            <a:xfrm>
              <a:off x="3899300"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530</a:t>
              </a:r>
              <a:endParaRPr>
                <a:latin typeface="Courier"/>
                <a:ea typeface="Courier"/>
                <a:cs typeface="Courier"/>
                <a:sym typeface="Courier"/>
              </a:endParaRPr>
            </a:p>
          </p:txBody>
        </p:sp>
        <p:sp>
          <p:nvSpPr>
            <p:cNvPr id="157" name="Google Shape;157;p22"/>
            <p:cNvSpPr txBox="1"/>
            <p:nvPr/>
          </p:nvSpPr>
          <p:spPr>
            <a:xfrm>
              <a:off x="4778125"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3530</a:t>
              </a:r>
              <a:endParaRPr>
                <a:latin typeface="Courier"/>
                <a:ea typeface="Courier"/>
                <a:cs typeface="Courier"/>
                <a:sym typeface="Courier"/>
              </a:endParaRPr>
            </a:p>
          </p:txBody>
        </p:sp>
      </p:grpSp>
      <p:grpSp>
        <p:nvGrpSpPr>
          <p:cNvPr id="158" name="Google Shape;158;p22"/>
          <p:cNvGrpSpPr/>
          <p:nvPr/>
        </p:nvGrpSpPr>
        <p:grpSpPr>
          <a:xfrm>
            <a:off x="2010675" y="2196438"/>
            <a:ext cx="1680725" cy="381000"/>
            <a:chOff x="3899300" y="2068250"/>
            <a:chExt cx="1680725" cy="381000"/>
          </a:xfrm>
        </p:grpSpPr>
        <p:sp>
          <p:nvSpPr>
            <p:cNvPr id="159" name="Google Shape;159;p22"/>
            <p:cNvSpPr txBox="1"/>
            <p:nvPr/>
          </p:nvSpPr>
          <p:spPr>
            <a:xfrm>
              <a:off x="3899300"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480</a:t>
              </a:r>
              <a:endParaRPr>
                <a:latin typeface="Courier"/>
                <a:ea typeface="Courier"/>
                <a:cs typeface="Courier"/>
                <a:sym typeface="Courier"/>
              </a:endParaRPr>
            </a:p>
          </p:txBody>
        </p:sp>
        <p:sp>
          <p:nvSpPr>
            <p:cNvPr id="160" name="Google Shape;160;p22"/>
            <p:cNvSpPr txBox="1"/>
            <p:nvPr/>
          </p:nvSpPr>
          <p:spPr>
            <a:xfrm>
              <a:off x="4778125"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3480</a:t>
              </a:r>
              <a:endParaRPr>
                <a:latin typeface="Courier"/>
                <a:ea typeface="Courier"/>
                <a:cs typeface="Courier"/>
                <a:sym typeface="Courier"/>
              </a:endParaRPr>
            </a:p>
          </p:txBody>
        </p:sp>
      </p:grpSp>
      <p:sp>
        <p:nvSpPr>
          <p:cNvPr id="161" name="Google Shape;161;p22"/>
          <p:cNvSpPr txBox="1"/>
          <p:nvPr/>
        </p:nvSpPr>
        <p:spPr>
          <a:xfrm>
            <a:off x="2010675" y="2945513"/>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560</a:t>
            </a:r>
            <a:endParaRPr>
              <a:latin typeface="Courier"/>
              <a:ea typeface="Courier"/>
              <a:cs typeface="Courier"/>
              <a:sym typeface="Courier"/>
            </a:endParaRPr>
          </a:p>
        </p:txBody>
      </p:sp>
      <p:sp>
        <p:nvSpPr>
          <p:cNvPr id="162" name="Google Shape;162;p22"/>
          <p:cNvSpPr txBox="1"/>
          <p:nvPr/>
        </p:nvSpPr>
        <p:spPr>
          <a:xfrm>
            <a:off x="2889500" y="2945513"/>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3560</a:t>
            </a:r>
            <a:endParaRPr>
              <a:latin typeface="Courier"/>
              <a:ea typeface="Courier"/>
              <a:cs typeface="Courier"/>
              <a:sym typeface="Courier"/>
            </a:endParaRPr>
          </a:p>
        </p:txBody>
      </p:sp>
      <p:grpSp>
        <p:nvGrpSpPr>
          <p:cNvPr id="163" name="Google Shape;163;p22"/>
          <p:cNvGrpSpPr/>
          <p:nvPr/>
        </p:nvGrpSpPr>
        <p:grpSpPr>
          <a:xfrm>
            <a:off x="2010675" y="2577450"/>
            <a:ext cx="1680725" cy="381000"/>
            <a:chOff x="3899300" y="2068250"/>
            <a:chExt cx="1680725" cy="381000"/>
          </a:xfrm>
        </p:grpSpPr>
        <p:sp>
          <p:nvSpPr>
            <p:cNvPr id="164" name="Google Shape;164;p22"/>
            <p:cNvSpPr txBox="1"/>
            <p:nvPr/>
          </p:nvSpPr>
          <p:spPr>
            <a:xfrm>
              <a:off x="3899300"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600</a:t>
              </a:r>
              <a:endParaRPr>
                <a:latin typeface="Courier"/>
                <a:ea typeface="Courier"/>
                <a:cs typeface="Courier"/>
                <a:sym typeface="Courier"/>
              </a:endParaRPr>
            </a:p>
          </p:txBody>
        </p:sp>
        <p:sp>
          <p:nvSpPr>
            <p:cNvPr id="165" name="Google Shape;165;p22"/>
            <p:cNvSpPr txBox="1"/>
            <p:nvPr/>
          </p:nvSpPr>
          <p:spPr>
            <a:xfrm>
              <a:off x="4778125"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3490</a:t>
              </a:r>
              <a:endParaRPr>
                <a:latin typeface="Courier"/>
                <a:ea typeface="Courier"/>
                <a:cs typeface="Courier"/>
                <a:sym typeface="Courier"/>
              </a:endParaRPr>
            </a:p>
          </p:txBody>
        </p:sp>
      </p:grpSp>
      <p:grpSp>
        <p:nvGrpSpPr>
          <p:cNvPr id="166" name="Google Shape;166;p22"/>
          <p:cNvGrpSpPr/>
          <p:nvPr/>
        </p:nvGrpSpPr>
        <p:grpSpPr>
          <a:xfrm>
            <a:off x="2010675" y="2196450"/>
            <a:ext cx="1680725" cy="381000"/>
            <a:chOff x="3899300" y="2068250"/>
            <a:chExt cx="1680725" cy="381000"/>
          </a:xfrm>
        </p:grpSpPr>
        <p:sp>
          <p:nvSpPr>
            <p:cNvPr id="167" name="Google Shape;167;p22"/>
            <p:cNvSpPr txBox="1"/>
            <p:nvPr/>
          </p:nvSpPr>
          <p:spPr>
            <a:xfrm>
              <a:off x="3899300"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600</a:t>
              </a:r>
              <a:endParaRPr>
                <a:latin typeface="Courier"/>
                <a:ea typeface="Courier"/>
                <a:cs typeface="Courier"/>
                <a:sym typeface="Courier"/>
              </a:endParaRPr>
            </a:p>
          </p:txBody>
        </p:sp>
        <p:sp>
          <p:nvSpPr>
            <p:cNvPr id="168" name="Google Shape;168;p22"/>
            <p:cNvSpPr txBox="1"/>
            <p:nvPr/>
          </p:nvSpPr>
          <p:spPr>
            <a:xfrm>
              <a:off x="4778125" y="2068250"/>
              <a:ext cx="8019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3600</a:t>
              </a:r>
              <a:endParaRPr>
                <a:latin typeface="Courier"/>
                <a:ea typeface="Courier"/>
                <a:cs typeface="Courier"/>
                <a:sym typeface="Courier"/>
              </a:endParaRPr>
            </a:p>
          </p:txBody>
        </p:sp>
      </p:grpSp>
      <p:sp>
        <p:nvSpPr>
          <p:cNvPr id="169" name="Google Shape;169;p22"/>
          <p:cNvSpPr/>
          <p:nvPr/>
        </p:nvSpPr>
        <p:spPr>
          <a:xfrm>
            <a:off x="529175" y="2592650"/>
            <a:ext cx="1482600" cy="381000"/>
          </a:xfrm>
          <a:prstGeom prst="rect">
            <a:avLst/>
          </a:prstGeom>
          <a:solidFill>
            <a:srgbClr val="00B294">
              <a:alpha val="4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urier"/>
              <a:ea typeface="Courier"/>
              <a:cs typeface="Courier"/>
              <a:sym typeface="Courier"/>
            </a:endParaRPr>
          </a:p>
        </p:txBody>
      </p:sp>
      <p:sp>
        <p:nvSpPr>
          <p:cNvPr id="170" name="Google Shape;170;p22"/>
          <p:cNvSpPr/>
          <p:nvPr/>
        </p:nvSpPr>
        <p:spPr>
          <a:xfrm>
            <a:off x="2011775" y="2592650"/>
            <a:ext cx="878700" cy="381000"/>
          </a:xfrm>
          <a:prstGeom prst="rect">
            <a:avLst/>
          </a:prstGeom>
          <a:solidFill>
            <a:srgbClr val="00B294">
              <a:alpha val="4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urier"/>
              <a:ea typeface="Courier"/>
              <a:cs typeface="Courier"/>
              <a:sym typeface="Courier"/>
            </a:endParaRPr>
          </a:p>
        </p:txBody>
      </p:sp>
      <p:sp>
        <p:nvSpPr>
          <p:cNvPr id="171" name="Google Shape;171;p22"/>
          <p:cNvSpPr txBox="1">
            <a:spLocks noGrp="1"/>
          </p:cNvSpPr>
          <p:nvPr>
            <p:ph type="body" idx="1"/>
          </p:nvPr>
        </p:nvSpPr>
        <p:spPr>
          <a:xfrm>
            <a:off x="4650275" y="1174650"/>
            <a:ext cx="3975300" cy="19131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Two types of timer</a:t>
            </a:r>
            <a:endParaRPr/>
          </a:p>
          <a:p>
            <a:pPr marL="914400" lvl="1" indent="-342900" algn="l" rtl="0">
              <a:spcBef>
                <a:spcPts val="1000"/>
              </a:spcBef>
              <a:spcAft>
                <a:spcPts val="0"/>
              </a:spcAft>
              <a:buSzPts val="1800"/>
              <a:buChar char="•"/>
            </a:pPr>
            <a:r>
              <a:rPr lang="en"/>
              <a:t>Activity resets when entry is read</a:t>
            </a:r>
            <a:endParaRPr/>
          </a:p>
          <a:p>
            <a:pPr marL="914400" lvl="1" indent="-342900" algn="l" rtl="0">
              <a:spcBef>
                <a:spcPts val="1000"/>
              </a:spcBef>
              <a:spcAft>
                <a:spcPts val="1000"/>
              </a:spcAft>
              <a:buSzPts val="1800"/>
              <a:buChar char="•"/>
            </a:pPr>
            <a:r>
              <a:rPr lang="en"/>
              <a:t>Both reset when entry is updated</a:t>
            </a:r>
            <a:endParaRPr/>
          </a:p>
        </p:txBody>
      </p:sp>
      <p:sp>
        <p:nvSpPr>
          <p:cNvPr id="172" name="Google Shape;172;p22"/>
          <p:cNvSpPr txBox="1"/>
          <p:nvPr/>
        </p:nvSpPr>
        <p:spPr>
          <a:xfrm>
            <a:off x="606725" y="2202900"/>
            <a:ext cx="10254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1:Omega</a:t>
            </a:r>
            <a:endParaRPr>
              <a:latin typeface="Courier"/>
              <a:ea typeface="Courier"/>
              <a:cs typeface="Courier"/>
              <a:sym typeface="Courier"/>
            </a:endParaRPr>
          </a:p>
        </p:txBody>
      </p:sp>
      <p:sp>
        <p:nvSpPr>
          <p:cNvPr id="173" name="Google Shape;173;p22"/>
          <p:cNvSpPr/>
          <p:nvPr/>
        </p:nvSpPr>
        <p:spPr>
          <a:xfrm>
            <a:off x="529175" y="2202913"/>
            <a:ext cx="1482600" cy="381000"/>
          </a:xfrm>
          <a:prstGeom prst="rect">
            <a:avLst/>
          </a:prstGeom>
          <a:solidFill>
            <a:srgbClr val="00B294">
              <a:alpha val="4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urier"/>
              <a:ea typeface="Courier"/>
              <a:cs typeface="Courier"/>
              <a:sym typeface="Courier"/>
            </a:endParaRPr>
          </a:p>
        </p:txBody>
      </p:sp>
      <p:sp>
        <p:nvSpPr>
          <p:cNvPr id="174" name="Google Shape;174;p22"/>
          <p:cNvSpPr/>
          <p:nvPr/>
        </p:nvSpPr>
        <p:spPr>
          <a:xfrm>
            <a:off x="2011775" y="2202913"/>
            <a:ext cx="878700" cy="381000"/>
          </a:xfrm>
          <a:prstGeom prst="rect">
            <a:avLst/>
          </a:prstGeom>
          <a:solidFill>
            <a:srgbClr val="00B294">
              <a:alpha val="4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urier"/>
              <a:ea typeface="Courier"/>
              <a:cs typeface="Courier"/>
              <a:sym typeface="Courier"/>
            </a:endParaRPr>
          </a:p>
        </p:txBody>
      </p:sp>
      <p:sp>
        <p:nvSpPr>
          <p:cNvPr id="175" name="Google Shape;175;p22"/>
          <p:cNvSpPr/>
          <p:nvPr/>
        </p:nvSpPr>
        <p:spPr>
          <a:xfrm>
            <a:off x="2891675" y="2202913"/>
            <a:ext cx="801900" cy="381000"/>
          </a:xfrm>
          <a:prstGeom prst="rect">
            <a:avLst/>
          </a:prstGeom>
          <a:solidFill>
            <a:srgbClr val="00B294">
              <a:alpha val="4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urier"/>
              <a:ea typeface="Courier"/>
              <a:cs typeface="Courier"/>
              <a:sym typeface="Courier"/>
            </a:endParaRPr>
          </a:p>
        </p:txBody>
      </p:sp>
    </p:spTree>
    <p:extLst>
      <p:ext uri="{BB962C8B-B14F-4D97-AF65-F5344CB8AC3E}">
        <p14:creationId xmlns:p14="http://schemas.microsoft.com/office/powerpoint/2010/main" val="420431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10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4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3"/>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150"/>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47"/>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5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55"/>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5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4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childTnLst>
                                </p:cTn>
                              </p:par>
                            </p:childTnLst>
                          </p:cTn>
                        </p:par>
                        <p:par>
                          <p:cTn id="71" fill="hold">
                            <p:stCondLst>
                              <p:cond delay="0"/>
                            </p:stCondLst>
                            <p:childTnLst>
                              <p:par>
                                <p:cTn id="72" presetID="10" presetClass="entr" presetSubtype="0" fill="hold" nodeType="afterEffect">
                                  <p:stCondLst>
                                    <p:cond delay="0"/>
                                  </p:stCondLst>
                                  <p:childTnLst>
                                    <p:set>
                                      <p:cBhvr>
                                        <p:cTn id="73" dur="1" fill="hold">
                                          <p:stCondLst>
                                            <p:cond delay="0"/>
                                          </p:stCondLst>
                                        </p:cTn>
                                        <p:tgtEl>
                                          <p:spTgt spid="169"/>
                                        </p:tgtEl>
                                        <p:attrNameLst>
                                          <p:attrName>style.visibility</p:attrName>
                                        </p:attrNameLst>
                                      </p:cBhvr>
                                      <p:to>
                                        <p:strVal val="visible"/>
                                      </p:to>
                                    </p:set>
                                    <p:animEffect transition="in" filter="fade">
                                      <p:cBhvr>
                                        <p:cTn id="74" dur="1000"/>
                                        <p:tgtEl>
                                          <p:spTgt spid="169"/>
                                        </p:tgtEl>
                                      </p:cBhvr>
                                    </p:animEffect>
                                  </p:childTnLst>
                                </p:cTn>
                              </p:par>
                              <p:par>
                                <p:cTn id="75" presetID="10" presetClass="entr" presetSubtype="0" fill="hold" nodeType="withEffect">
                                  <p:stCondLst>
                                    <p:cond delay="0"/>
                                  </p:stCondLst>
                                  <p:childTnLst>
                                    <p:set>
                                      <p:cBhvr>
                                        <p:cTn id="76" dur="1" fill="hold">
                                          <p:stCondLst>
                                            <p:cond delay="0"/>
                                          </p:stCondLst>
                                        </p:cTn>
                                        <p:tgtEl>
                                          <p:spTgt spid="170"/>
                                        </p:tgtEl>
                                        <p:attrNameLst>
                                          <p:attrName>style.visibility</p:attrName>
                                        </p:attrNameLst>
                                      </p:cBhvr>
                                      <p:to>
                                        <p:strVal val="visible"/>
                                      </p:to>
                                    </p:set>
                                    <p:animEffect transition="in" filter="fade">
                                      <p:cBhvr>
                                        <p:cTn id="77" dur="1000"/>
                                        <p:tgtEl>
                                          <p:spTgt spid="17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1000"/>
                                        <p:tgtEl>
                                          <p:spTgt spid="170"/>
                                        </p:tgtEl>
                                      </p:cBhvr>
                                    </p:animEffect>
                                    <p:set>
                                      <p:cBhvr>
                                        <p:cTn id="82" dur="1" fill="hold">
                                          <p:stCondLst>
                                            <p:cond delay="1000"/>
                                          </p:stCondLst>
                                        </p:cTn>
                                        <p:tgtEl>
                                          <p:spTgt spid="170"/>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1000"/>
                                        <p:tgtEl>
                                          <p:spTgt spid="169"/>
                                        </p:tgtEl>
                                      </p:cBhvr>
                                    </p:animEffect>
                                    <p:set>
                                      <p:cBhvr>
                                        <p:cTn id="85" dur="1" fill="hold">
                                          <p:stCondLst>
                                            <p:cond delay="1000"/>
                                          </p:stCondLst>
                                        </p:cTn>
                                        <p:tgtEl>
                                          <p:spTgt spid="169"/>
                                        </p:tgtEl>
                                        <p:attrNameLst>
                                          <p:attrName>style.visibility</p:attrName>
                                        </p:attrNameLst>
                                      </p:cBhvr>
                                      <p:to>
                                        <p:strVal val="hidden"/>
                                      </p:to>
                                    </p:set>
                                  </p:childTnLst>
                                </p:cTn>
                              </p:par>
                              <p:par>
                                <p:cTn id="86" presetID="10" presetClass="entr" presetSubtype="0" fill="hold" nodeType="withEffect">
                                  <p:stCondLst>
                                    <p:cond delay="0"/>
                                  </p:stCondLst>
                                  <p:childTnLst>
                                    <p:set>
                                      <p:cBhvr>
                                        <p:cTn id="87" dur="1" fill="hold">
                                          <p:stCondLst>
                                            <p:cond delay="0"/>
                                          </p:stCondLst>
                                        </p:cTn>
                                        <p:tgtEl>
                                          <p:spTgt spid="174"/>
                                        </p:tgtEl>
                                        <p:attrNameLst>
                                          <p:attrName>style.visibility</p:attrName>
                                        </p:attrNameLst>
                                      </p:cBhvr>
                                      <p:to>
                                        <p:strVal val="visible"/>
                                      </p:to>
                                    </p:set>
                                    <p:animEffect transition="in" filter="fade">
                                      <p:cBhvr>
                                        <p:cTn id="88" dur="1000"/>
                                        <p:tgtEl>
                                          <p:spTgt spid="174"/>
                                        </p:tgtEl>
                                      </p:cBhvr>
                                    </p:animEffect>
                                  </p:childTnLst>
                                </p:cTn>
                              </p:par>
                              <p:par>
                                <p:cTn id="89" presetID="10" presetClass="entr" presetSubtype="0" fill="hold" nodeType="withEffect">
                                  <p:stCondLst>
                                    <p:cond delay="0"/>
                                  </p:stCondLst>
                                  <p:childTnLst>
                                    <p:set>
                                      <p:cBhvr>
                                        <p:cTn id="90" dur="1" fill="hold">
                                          <p:stCondLst>
                                            <p:cond delay="0"/>
                                          </p:stCondLst>
                                        </p:cTn>
                                        <p:tgtEl>
                                          <p:spTgt spid="175"/>
                                        </p:tgtEl>
                                        <p:attrNameLst>
                                          <p:attrName>style.visibility</p:attrName>
                                        </p:attrNameLst>
                                      </p:cBhvr>
                                      <p:to>
                                        <p:strVal val="visible"/>
                                      </p:to>
                                    </p:set>
                                    <p:animEffect transition="in" filter="fade">
                                      <p:cBhvr>
                                        <p:cTn id="91" dur="1000"/>
                                        <p:tgtEl>
                                          <p:spTgt spid="175"/>
                                        </p:tgtEl>
                                      </p:cBhvr>
                                    </p:animEffect>
                                  </p:childTnLst>
                                </p:cTn>
                              </p:par>
                              <p:par>
                                <p:cTn id="92" presetID="10" presetClass="entr" presetSubtype="0" fill="hold" nodeType="withEffect">
                                  <p:stCondLst>
                                    <p:cond delay="0"/>
                                  </p:stCondLst>
                                  <p:childTnLst>
                                    <p:set>
                                      <p:cBhvr>
                                        <p:cTn id="93" dur="1" fill="hold">
                                          <p:stCondLst>
                                            <p:cond delay="0"/>
                                          </p:stCondLst>
                                        </p:cTn>
                                        <p:tgtEl>
                                          <p:spTgt spid="173"/>
                                        </p:tgtEl>
                                        <p:attrNameLst>
                                          <p:attrName>style.visibility</p:attrName>
                                        </p:attrNameLst>
                                      </p:cBhvr>
                                      <p:to>
                                        <p:strVal val="visible"/>
                                      </p:to>
                                    </p:set>
                                    <p:animEffect transition="in" filter="fade">
                                      <p:cBhvr>
                                        <p:cTn id="94" dur="1000"/>
                                        <p:tgtEl>
                                          <p:spTgt spid="17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30">
                                            <p:txEl>
                                              <p:pRg st="0" end="0"/>
                                            </p:txEl>
                                          </p:spTgt>
                                        </p:tgtEl>
                                        <p:attrNameLst>
                                          <p:attrName>style.visibility</p:attrName>
                                        </p:attrNameLst>
                                      </p:cBhvr>
                                      <p:to>
                                        <p:strVal val="visible"/>
                                      </p:to>
                                    </p:set>
                                    <p:animEffect transition="in" filter="fade">
                                      <p:cBhvr>
                                        <p:cTn id="99" dur="1000"/>
                                        <p:tgtEl>
                                          <p:spTgt spid="130">
                                            <p:txEl>
                                              <p:pRg st="0" end="0"/>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30">
                                            <p:txEl>
                                              <p:pRg st="1" end="1"/>
                                            </p:txEl>
                                          </p:spTgt>
                                        </p:tgtEl>
                                        <p:attrNameLst>
                                          <p:attrName>style.visibility</p:attrName>
                                        </p:attrNameLst>
                                      </p:cBhvr>
                                      <p:to>
                                        <p:strVal val="visible"/>
                                      </p:to>
                                    </p:set>
                                    <p:animEffect transition="in" filter="fade">
                                      <p:cBhvr>
                                        <p:cTn id="104" dur="1000"/>
                                        <p:tgtEl>
                                          <p:spTgt spid="1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04A5-7107-2048-9BE1-FC9488276417}"/>
              </a:ext>
            </a:extLst>
          </p:cNvPr>
          <p:cNvSpPr>
            <a:spLocks noGrp="1"/>
          </p:cNvSpPr>
          <p:nvPr>
            <p:ph type="title"/>
          </p:nvPr>
        </p:nvSpPr>
        <p:spPr/>
        <p:txBody>
          <a:bodyPr/>
          <a:lstStyle/>
          <a:p>
            <a:r>
              <a:rPr lang="en-US" dirty="0"/>
              <a:t>Attendee Prerequisites</a:t>
            </a:r>
          </a:p>
        </p:txBody>
      </p:sp>
      <p:sp>
        <p:nvSpPr>
          <p:cNvPr id="3" name="Text Placeholder 2">
            <a:extLst>
              <a:ext uri="{FF2B5EF4-FFF2-40B4-BE49-F238E27FC236}">
                <a16:creationId xmlns:a16="http://schemas.microsoft.com/office/drawing/2014/main" id="{28853C5F-90BE-584B-BE03-DFA020D86168}"/>
              </a:ext>
            </a:extLst>
          </p:cNvPr>
          <p:cNvSpPr>
            <a:spLocks noGrp="1"/>
          </p:cNvSpPr>
          <p:nvPr>
            <p:ph type="body" sz="quarter" idx="10"/>
          </p:nvPr>
        </p:nvSpPr>
        <p:spPr/>
        <p:txBody>
          <a:bodyPr/>
          <a:lstStyle/>
          <a:p>
            <a:pPr marL="95250" indent="0">
              <a:buNone/>
            </a:pPr>
            <a:r>
              <a:rPr lang="en-US" sz="1600" dirty="0">
                <a:solidFill>
                  <a:schemeClr val="bg2"/>
                </a:solidFill>
              </a:rPr>
              <a:t>Each attendee should have a laptop or personal computer (Windows  or Mac)</a:t>
            </a:r>
          </a:p>
          <a:p>
            <a:pPr marL="95250" indent="0">
              <a:buNone/>
            </a:pPr>
            <a:r>
              <a:rPr lang="en-US" sz="1600" dirty="0">
                <a:solidFill>
                  <a:schemeClr val="bg2"/>
                </a:solidFill>
              </a:rPr>
              <a:t>Solid Java Programming Skills</a:t>
            </a:r>
          </a:p>
          <a:p>
            <a:pPr marL="95250" indent="0">
              <a:buNone/>
            </a:pPr>
            <a:r>
              <a:rPr lang="en-US" sz="1600" dirty="0">
                <a:solidFill>
                  <a:schemeClr val="bg2"/>
                </a:solidFill>
              </a:rPr>
              <a:t>An account in GitHub (if this is out of the question please discuss with the instructor us ahead of time).</a:t>
            </a:r>
          </a:p>
          <a:p>
            <a:pPr marL="95250" indent="0">
              <a:buNone/>
            </a:pPr>
            <a:r>
              <a:rPr lang="en-US" sz="1600" dirty="0">
                <a:solidFill>
                  <a:schemeClr val="bg2"/>
                </a:solidFill>
              </a:rPr>
              <a:t>Knowledge of Java 8  Streams is a plus but not required</a:t>
            </a:r>
          </a:p>
          <a:p>
            <a:pPr marL="95250" indent="0">
              <a:buNone/>
            </a:pPr>
            <a:r>
              <a:rPr lang="en-US" sz="1600" dirty="0">
                <a:solidFill>
                  <a:schemeClr val="bg2"/>
                </a:solidFill>
              </a:rPr>
              <a:t>Knowledge of Hazelcast IMDG or familiarity with other in memory grid products is a plus but not required.</a:t>
            </a:r>
          </a:p>
        </p:txBody>
      </p:sp>
    </p:spTree>
    <p:extLst>
      <p:ext uri="{BB962C8B-B14F-4D97-AF65-F5344CB8AC3E}">
        <p14:creationId xmlns:p14="http://schemas.microsoft.com/office/powerpoint/2010/main" val="20368269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7B4B-4F19-AD4C-8132-54C824465056}"/>
              </a:ext>
            </a:extLst>
          </p:cNvPr>
          <p:cNvSpPr>
            <a:spLocks noGrp="1"/>
          </p:cNvSpPr>
          <p:nvPr>
            <p:ph type="title"/>
          </p:nvPr>
        </p:nvSpPr>
        <p:spPr/>
        <p:txBody>
          <a:bodyPr/>
          <a:lstStyle/>
          <a:p>
            <a:r>
              <a:rPr lang="en-US" dirty="0"/>
              <a:t>Configuring Expiration Policies</a:t>
            </a:r>
          </a:p>
        </p:txBody>
      </p:sp>
      <p:sp>
        <p:nvSpPr>
          <p:cNvPr id="3" name="Text Placeholder 2">
            <a:extLst>
              <a:ext uri="{FF2B5EF4-FFF2-40B4-BE49-F238E27FC236}">
                <a16:creationId xmlns:a16="http://schemas.microsoft.com/office/drawing/2014/main" id="{B8C2B41C-9DC4-684E-8A15-AA2952986B7D}"/>
              </a:ext>
            </a:extLst>
          </p:cNvPr>
          <p:cNvSpPr>
            <a:spLocks noGrp="1"/>
          </p:cNvSpPr>
          <p:nvPr>
            <p:ph type="body" sz="quarter" idx="10"/>
          </p:nvPr>
        </p:nvSpPr>
        <p:spPr/>
        <p:txBody>
          <a:bodyPr/>
          <a:lstStyle/>
          <a:p>
            <a:r>
              <a:rPr lang="en-US" dirty="0"/>
              <a:t>Configured on per-map basis</a:t>
            </a:r>
          </a:p>
          <a:p>
            <a:r>
              <a:rPr lang="en-US" dirty="0"/>
              <a:t>Default is set to 0 (no expiration)</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76DD6654-52EE-214E-A870-9D44B34D95A1}"/>
              </a:ext>
            </a:extLst>
          </p:cNvPr>
          <p:cNvSpPr/>
          <p:nvPr/>
        </p:nvSpPr>
        <p:spPr>
          <a:xfrm>
            <a:off x="1062294" y="2094696"/>
            <a:ext cx="5830389" cy="954107"/>
          </a:xfrm>
          <a:prstGeom prst="rect">
            <a:avLst/>
          </a:prstGeom>
          <a:solidFill>
            <a:schemeClr val="bg1">
              <a:lumMod val="95000"/>
            </a:schemeClr>
          </a:solidFill>
          <a:ln>
            <a:solidFill>
              <a:schemeClr val="tx1"/>
            </a:solidFill>
          </a:ln>
        </p:spPr>
        <p:txBody>
          <a:bodyPr wrap="square">
            <a:spAutoFit/>
          </a:bodyPr>
          <a:lstStyle/>
          <a:p>
            <a:r>
              <a:rPr lang="en-US" dirty="0">
                <a:solidFill>
                  <a:srgbClr val="008080"/>
                </a:solidFill>
                <a:latin typeface="Courier" pitchFamily="2" charset="0"/>
              </a:rPr>
              <a:t>&lt;map</a:t>
            </a:r>
            <a:r>
              <a:rPr lang="en-US" dirty="0">
                <a:latin typeface="Courier" pitchFamily="2" charset="0"/>
              </a:rPr>
              <a:t> </a:t>
            </a:r>
            <a:r>
              <a:rPr lang="en-US" dirty="0">
                <a:solidFill>
                  <a:srgbClr val="000080"/>
                </a:solidFill>
                <a:latin typeface="Courier" pitchFamily="2" charset="0"/>
              </a:rPr>
              <a:t>name</a:t>
            </a:r>
            <a:r>
              <a:rPr lang="en-US" dirty="0">
                <a:latin typeface="Courier" pitchFamily="2" charset="0"/>
              </a:rPr>
              <a:t>=</a:t>
            </a:r>
            <a:r>
              <a:rPr lang="en-US" dirty="0">
                <a:solidFill>
                  <a:srgbClr val="DD1144"/>
                </a:solidFill>
                <a:latin typeface="Courier" pitchFamily="2" charset="0"/>
              </a:rPr>
              <a:t>”</a:t>
            </a:r>
            <a:r>
              <a:rPr lang="en-US" dirty="0" err="1">
                <a:solidFill>
                  <a:srgbClr val="DD1144"/>
                </a:solidFill>
                <a:latin typeface="Courier" pitchFamily="2" charset="0"/>
              </a:rPr>
              <a:t>myMap</a:t>
            </a:r>
            <a:r>
              <a:rPr lang="en-US" dirty="0">
                <a:solidFill>
                  <a:srgbClr val="DD1144"/>
                </a:solidFill>
                <a:latin typeface="Courier" pitchFamily="2" charset="0"/>
              </a:rPr>
              <a:t>"</a:t>
            </a:r>
            <a:r>
              <a:rPr lang="en-US" dirty="0">
                <a:solidFill>
                  <a:srgbClr val="008080"/>
                </a:solidFill>
                <a:latin typeface="Courier" pitchFamily="2" charset="0"/>
              </a:rPr>
              <a:t>&gt;</a:t>
            </a:r>
            <a:r>
              <a:rPr lang="en-US" dirty="0">
                <a:latin typeface="Courier" pitchFamily="2" charset="0"/>
              </a:rPr>
              <a:t> </a:t>
            </a:r>
          </a:p>
          <a:p>
            <a:r>
              <a:rPr lang="en-US" dirty="0">
                <a:solidFill>
                  <a:srgbClr val="008080"/>
                </a:solidFill>
                <a:latin typeface="Courier" pitchFamily="2" charset="0"/>
              </a:rPr>
              <a:t>    &lt;time-to-live-seconds&gt;</a:t>
            </a:r>
            <a:r>
              <a:rPr lang="en-US" dirty="0">
                <a:solidFill>
                  <a:schemeClr val="tx1"/>
                </a:solidFill>
                <a:latin typeface="Courier" pitchFamily="2" charset="0"/>
              </a:rPr>
              <a:t>300</a:t>
            </a:r>
            <a:r>
              <a:rPr lang="en-US" dirty="0">
                <a:solidFill>
                  <a:srgbClr val="008080"/>
                </a:solidFill>
                <a:latin typeface="Courier" pitchFamily="2" charset="0"/>
              </a:rPr>
              <a:t>&lt;/time-to-live-seconds&gt;</a:t>
            </a:r>
          </a:p>
          <a:p>
            <a:r>
              <a:rPr lang="en-US" dirty="0">
                <a:solidFill>
                  <a:srgbClr val="008080"/>
                </a:solidFill>
                <a:latin typeface="Courier" pitchFamily="2" charset="0"/>
              </a:rPr>
              <a:t>     &lt;max-idle-seconds&gt;</a:t>
            </a:r>
            <a:r>
              <a:rPr lang="en-US" dirty="0">
                <a:solidFill>
                  <a:schemeClr val="tx1"/>
                </a:solidFill>
                <a:latin typeface="Courier" pitchFamily="2" charset="0"/>
              </a:rPr>
              <a:t>1800</a:t>
            </a:r>
            <a:r>
              <a:rPr lang="en-US" dirty="0">
                <a:solidFill>
                  <a:srgbClr val="008080"/>
                </a:solidFill>
                <a:latin typeface="Courier" pitchFamily="2" charset="0"/>
              </a:rPr>
              <a:t>&lt;/max-idle-seconds&gt;</a:t>
            </a:r>
          </a:p>
          <a:p>
            <a:r>
              <a:rPr lang="en-US" dirty="0">
                <a:solidFill>
                  <a:srgbClr val="008080"/>
                </a:solidFill>
                <a:latin typeface="Courier" pitchFamily="2" charset="0"/>
              </a:rPr>
              <a:t>&lt;/map&gt;</a:t>
            </a:r>
            <a:endParaRPr lang="en-US" dirty="0">
              <a:latin typeface="Courier" pitchFamily="2" charset="0"/>
            </a:endParaRPr>
          </a:p>
        </p:txBody>
      </p:sp>
    </p:spTree>
    <p:extLst>
      <p:ext uri="{BB962C8B-B14F-4D97-AF65-F5344CB8AC3E}">
        <p14:creationId xmlns:p14="http://schemas.microsoft.com/office/powerpoint/2010/main" val="19979659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Setting Timers for Specific Entries</a:t>
            </a:r>
            <a:endParaRPr/>
          </a:p>
        </p:txBody>
      </p:sp>
      <p:sp>
        <p:nvSpPr>
          <p:cNvPr id="181" name="Google Shape;181;p23"/>
          <p:cNvSpPr txBox="1">
            <a:spLocks noGrp="1"/>
          </p:cNvSpPr>
          <p:nvPr>
            <p:ph type="body" idx="1"/>
          </p:nvPr>
        </p:nvSpPr>
        <p:spPr>
          <a:xfrm>
            <a:off x="387225" y="1198302"/>
            <a:ext cx="8096400" cy="6000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Set timers when adding data to table</a:t>
            </a:r>
            <a:endParaRPr/>
          </a:p>
        </p:txBody>
      </p:sp>
      <p:grpSp>
        <p:nvGrpSpPr>
          <p:cNvPr id="182" name="Google Shape;182;p23"/>
          <p:cNvGrpSpPr/>
          <p:nvPr/>
        </p:nvGrpSpPr>
        <p:grpSpPr>
          <a:xfrm>
            <a:off x="870375" y="1501238"/>
            <a:ext cx="7613100" cy="1530612"/>
            <a:chOff x="870375" y="1272638"/>
            <a:chExt cx="7613100" cy="1530612"/>
          </a:xfrm>
        </p:grpSpPr>
        <p:sp>
          <p:nvSpPr>
            <p:cNvPr id="183" name="Google Shape;183;p23"/>
            <p:cNvSpPr/>
            <p:nvPr/>
          </p:nvSpPr>
          <p:spPr>
            <a:xfrm rot="5400000">
              <a:off x="4453825" y="739975"/>
              <a:ext cx="303300" cy="2149500"/>
            </a:xfrm>
            <a:prstGeom prst="brace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 name="Google Shape;184;p23"/>
            <p:cNvSpPr/>
            <p:nvPr/>
          </p:nvSpPr>
          <p:spPr>
            <a:xfrm rot="5400000">
              <a:off x="6743600" y="1156600"/>
              <a:ext cx="303300" cy="2109600"/>
            </a:xfrm>
            <a:prstGeom prst="bracePair">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5" name="Google Shape;185;p23"/>
            <p:cNvSpPr txBox="1"/>
            <p:nvPr/>
          </p:nvSpPr>
          <p:spPr>
            <a:xfrm>
              <a:off x="870375" y="1799475"/>
              <a:ext cx="7613100" cy="401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latin typeface="Courier"/>
                  <a:ea typeface="Courier"/>
                  <a:cs typeface="Courier"/>
                  <a:sym typeface="Courier"/>
                </a:rPr>
                <a:t>myMap.put( </a:t>
              </a:r>
              <a:r>
                <a:rPr lang="en" b="1">
                  <a:solidFill>
                    <a:srgbClr val="008000"/>
                  </a:solidFill>
                  <a:latin typeface="Courier"/>
                  <a:ea typeface="Courier"/>
                  <a:cs typeface="Courier"/>
                  <a:sym typeface="Courier"/>
                </a:rPr>
                <a:t>"1"</a:t>
              </a:r>
              <a:r>
                <a:rPr lang="en">
                  <a:latin typeface="Courier"/>
                  <a:ea typeface="Courier"/>
                  <a:cs typeface="Courier"/>
                  <a:sym typeface="Courier"/>
                </a:rPr>
                <a:t>, </a:t>
              </a:r>
              <a:r>
                <a:rPr lang="en" b="1">
                  <a:solidFill>
                    <a:srgbClr val="008000"/>
                  </a:solidFill>
                  <a:latin typeface="Courier"/>
                  <a:ea typeface="Courier"/>
                  <a:cs typeface="Courier"/>
                  <a:sym typeface="Courier"/>
                </a:rPr>
                <a:t>"John"</a:t>
              </a:r>
              <a:r>
                <a:rPr lang="en">
                  <a:latin typeface="Courier"/>
                  <a:ea typeface="Courier"/>
                  <a:cs typeface="Courier"/>
                  <a:sym typeface="Courier"/>
                </a:rPr>
                <a:t>, </a:t>
              </a:r>
              <a:r>
                <a:rPr lang="en">
                  <a:solidFill>
                    <a:srgbClr val="0000FF"/>
                  </a:solidFill>
                  <a:latin typeface="Courier"/>
                  <a:ea typeface="Courier"/>
                  <a:cs typeface="Courier"/>
                  <a:sym typeface="Courier"/>
                </a:rPr>
                <a:t>50</a:t>
              </a:r>
              <a:r>
                <a:rPr lang="en">
                  <a:latin typeface="Courier"/>
                  <a:ea typeface="Courier"/>
                  <a:cs typeface="Courier"/>
                  <a:sym typeface="Courier"/>
                </a:rPr>
                <a:t>, TimeUnit.SECONDS, </a:t>
              </a:r>
              <a:r>
                <a:rPr lang="en">
                  <a:solidFill>
                    <a:srgbClr val="0000FF"/>
                  </a:solidFill>
                  <a:latin typeface="Courier"/>
                  <a:ea typeface="Courier"/>
                  <a:cs typeface="Courier"/>
                  <a:sym typeface="Courier"/>
                </a:rPr>
                <a:t>40</a:t>
              </a:r>
              <a:r>
                <a:rPr lang="en">
                  <a:latin typeface="Courier"/>
                  <a:ea typeface="Courier"/>
                  <a:cs typeface="Courier"/>
                  <a:sym typeface="Courier"/>
                </a:rPr>
                <a:t>, TimeUnit.SECONDS )</a:t>
              </a:r>
              <a:endParaRPr>
                <a:latin typeface="Courier"/>
                <a:ea typeface="Courier"/>
                <a:cs typeface="Courier"/>
                <a:sym typeface="Courier"/>
              </a:endParaRPr>
            </a:p>
            <a:p>
              <a:pPr marL="0" lvl="0" indent="0" algn="l" rtl="0">
                <a:spcBef>
                  <a:spcPts val="0"/>
                </a:spcBef>
                <a:spcAft>
                  <a:spcPts val="0"/>
                </a:spcAft>
                <a:buNone/>
              </a:pPr>
              <a:endParaRPr>
                <a:latin typeface="Courier"/>
                <a:ea typeface="Courier"/>
                <a:cs typeface="Courier"/>
                <a:sym typeface="Courier"/>
              </a:endParaRPr>
            </a:p>
          </p:txBody>
        </p:sp>
        <p:cxnSp>
          <p:nvCxnSpPr>
            <p:cNvPr id="186" name="Google Shape;186;p23"/>
            <p:cNvCxnSpPr/>
            <p:nvPr/>
          </p:nvCxnSpPr>
          <p:spPr>
            <a:xfrm rot="10800000" flipH="1">
              <a:off x="2273150" y="2059750"/>
              <a:ext cx="9600" cy="381600"/>
            </a:xfrm>
            <a:prstGeom prst="straightConnector1">
              <a:avLst/>
            </a:prstGeom>
            <a:noFill/>
            <a:ln w="9525" cap="flat" cmpd="sng">
              <a:solidFill>
                <a:schemeClr val="dk2"/>
              </a:solidFill>
              <a:prstDash val="solid"/>
              <a:round/>
              <a:headEnd type="none" w="med" len="med"/>
              <a:tailEnd type="triangle" w="med" len="med"/>
            </a:ln>
          </p:spPr>
        </p:cxnSp>
        <p:cxnSp>
          <p:nvCxnSpPr>
            <p:cNvPr id="187" name="Google Shape;187;p23"/>
            <p:cNvCxnSpPr/>
            <p:nvPr/>
          </p:nvCxnSpPr>
          <p:spPr>
            <a:xfrm rot="10800000" flipH="1">
              <a:off x="2928525" y="2090700"/>
              <a:ext cx="9600" cy="381600"/>
            </a:xfrm>
            <a:prstGeom prst="straightConnector1">
              <a:avLst/>
            </a:prstGeom>
            <a:noFill/>
            <a:ln w="9525" cap="flat" cmpd="sng">
              <a:solidFill>
                <a:schemeClr val="dk2"/>
              </a:solidFill>
              <a:prstDash val="solid"/>
              <a:round/>
              <a:headEnd type="none" w="med" len="med"/>
              <a:tailEnd type="triangle" w="med" len="med"/>
            </a:ln>
          </p:spPr>
        </p:cxnSp>
        <p:sp>
          <p:nvSpPr>
            <p:cNvPr id="188" name="Google Shape;188;p23"/>
            <p:cNvSpPr txBox="1"/>
            <p:nvPr/>
          </p:nvSpPr>
          <p:spPr>
            <a:xfrm>
              <a:off x="2013950" y="2371200"/>
              <a:ext cx="5280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Ubuntu" panose="020B0504030602030204" pitchFamily="34" charset="0"/>
                  <a:ea typeface="Gloria Hallelujah"/>
                  <a:cs typeface="Gloria Hallelujah"/>
                  <a:sym typeface="Gloria Hallelujah"/>
                </a:rPr>
                <a:t>key</a:t>
              </a:r>
              <a:endParaRPr dirty="0">
                <a:latin typeface="Ubuntu" panose="020B0504030602030204" pitchFamily="34" charset="0"/>
                <a:ea typeface="Gloria Hallelujah"/>
                <a:cs typeface="Gloria Hallelujah"/>
                <a:sym typeface="Gloria Hallelujah"/>
              </a:endParaRPr>
            </a:p>
          </p:txBody>
        </p:sp>
        <p:sp>
          <p:nvSpPr>
            <p:cNvPr id="189" name="Google Shape;189;p23"/>
            <p:cNvSpPr txBox="1"/>
            <p:nvPr/>
          </p:nvSpPr>
          <p:spPr>
            <a:xfrm>
              <a:off x="2622375" y="2402150"/>
              <a:ext cx="621900" cy="4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Ubuntu" panose="020B0504030602030204" pitchFamily="34" charset="0"/>
                  <a:ea typeface="Gloria Hallelujah"/>
                  <a:cs typeface="Gloria Hallelujah"/>
                  <a:sym typeface="Gloria Hallelujah"/>
                </a:rPr>
                <a:t>value</a:t>
              </a:r>
              <a:endParaRPr dirty="0">
                <a:latin typeface="Ubuntu" panose="020B0504030602030204" pitchFamily="34" charset="0"/>
                <a:ea typeface="Gloria Hallelujah"/>
                <a:cs typeface="Gloria Hallelujah"/>
                <a:sym typeface="Gloria Hallelujah"/>
              </a:endParaRPr>
            </a:p>
          </p:txBody>
        </p:sp>
        <p:sp>
          <p:nvSpPr>
            <p:cNvPr id="190" name="Google Shape;190;p23"/>
            <p:cNvSpPr txBox="1"/>
            <p:nvPr/>
          </p:nvSpPr>
          <p:spPr>
            <a:xfrm>
              <a:off x="3280375" y="1272638"/>
              <a:ext cx="296277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err="1">
                  <a:latin typeface="Ubuntu" panose="020B0504030602030204" pitchFamily="34" charset="0"/>
                  <a:ea typeface="Gloria Hallelujah"/>
                  <a:cs typeface="Gloria Hallelujah"/>
                  <a:sym typeface="Gloria Hallelujah"/>
                </a:rPr>
                <a:t>ttl</a:t>
              </a:r>
              <a:r>
                <a:rPr lang="en" dirty="0">
                  <a:latin typeface="Ubuntu" panose="020B0504030602030204" pitchFamily="34" charset="0"/>
                  <a:ea typeface="Gloria Hallelujah"/>
                  <a:cs typeface="Gloria Hallelujah"/>
                  <a:sym typeface="Gloria Hallelujah"/>
                </a:rPr>
                <a:t> and </a:t>
              </a:r>
              <a:r>
                <a:rPr lang="en" dirty="0" err="1">
                  <a:latin typeface="Ubuntu" panose="020B0504030602030204" pitchFamily="34" charset="0"/>
                  <a:ea typeface="Gloria Hallelujah"/>
                  <a:cs typeface="Gloria Hallelujah"/>
                  <a:sym typeface="Gloria Hallelujah"/>
                </a:rPr>
                <a:t>ttlUnit</a:t>
              </a:r>
              <a:r>
                <a:rPr lang="en" dirty="0">
                  <a:latin typeface="Ubuntu" panose="020B0504030602030204" pitchFamily="34" charset="0"/>
                  <a:ea typeface="Gloria Hallelujah"/>
                  <a:cs typeface="Gloria Hallelujah"/>
                  <a:sym typeface="Gloria Hallelujah"/>
                </a:rPr>
                <a:t> parameters</a:t>
              </a:r>
              <a:endParaRPr dirty="0">
                <a:latin typeface="Ubuntu" panose="020B0504030602030204" pitchFamily="34" charset="0"/>
                <a:ea typeface="Gloria Hallelujah"/>
                <a:cs typeface="Gloria Hallelujah"/>
                <a:sym typeface="Gloria Hallelujah"/>
              </a:endParaRPr>
            </a:p>
          </p:txBody>
        </p:sp>
        <p:sp>
          <p:nvSpPr>
            <p:cNvPr id="191" name="Google Shape;191;p23"/>
            <p:cNvSpPr txBox="1"/>
            <p:nvPr/>
          </p:nvSpPr>
          <p:spPr>
            <a:xfrm>
              <a:off x="5599400" y="2378500"/>
              <a:ext cx="2591700" cy="4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err="1">
                  <a:latin typeface="Ubuntu" panose="020B0504030602030204" pitchFamily="34" charset="0"/>
                  <a:ea typeface="Gloria Hallelujah"/>
                  <a:cs typeface="Gloria Hallelujah"/>
                  <a:sym typeface="Gloria Hallelujah"/>
                </a:rPr>
                <a:t>maxIdle</a:t>
              </a:r>
              <a:r>
                <a:rPr lang="en" dirty="0">
                  <a:latin typeface="Ubuntu" panose="020B0504030602030204" pitchFamily="34" charset="0"/>
                  <a:ea typeface="Gloria Hallelujah"/>
                  <a:cs typeface="Gloria Hallelujah"/>
                  <a:sym typeface="Gloria Hallelujah"/>
                </a:rPr>
                <a:t> and </a:t>
              </a:r>
              <a:r>
                <a:rPr lang="en" dirty="0" err="1">
                  <a:latin typeface="Ubuntu" panose="020B0504030602030204" pitchFamily="34" charset="0"/>
                  <a:ea typeface="Gloria Hallelujah"/>
                  <a:cs typeface="Gloria Hallelujah"/>
                  <a:sym typeface="Gloria Hallelujah"/>
                </a:rPr>
                <a:t>maxIdleUnit</a:t>
              </a:r>
              <a:r>
                <a:rPr lang="en" dirty="0">
                  <a:latin typeface="Ubuntu" panose="020B0504030602030204" pitchFamily="34" charset="0"/>
                  <a:ea typeface="Gloria Hallelujah"/>
                  <a:cs typeface="Gloria Hallelujah"/>
                  <a:sym typeface="Gloria Hallelujah"/>
                </a:rPr>
                <a:t> parameters</a:t>
              </a:r>
              <a:endParaRPr dirty="0">
                <a:latin typeface="Ubuntu" panose="020B0504030602030204" pitchFamily="34" charset="0"/>
                <a:ea typeface="Gloria Hallelujah"/>
                <a:cs typeface="Gloria Hallelujah"/>
                <a:sym typeface="Gloria Hallelujah"/>
              </a:endParaRPr>
            </a:p>
          </p:txBody>
        </p:sp>
      </p:grpSp>
      <p:sp>
        <p:nvSpPr>
          <p:cNvPr id="192" name="Google Shape;192;p23"/>
          <p:cNvSpPr txBox="1">
            <a:spLocks noGrp="1"/>
          </p:cNvSpPr>
          <p:nvPr>
            <p:ph type="body" idx="1"/>
          </p:nvPr>
        </p:nvSpPr>
        <p:spPr>
          <a:xfrm>
            <a:off x="387225" y="3420327"/>
            <a:ext cx="8096400" cy="6000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Modify TTL for existing entry</a:t>
            </a:r>
            <a:endParaRPr/>
          </a:p>
        </p:txBody>
      </p:sp>
      <p:sp>
        <p:nvSpPr>
          <p:cNvPr id="193" name="Google Shape;193;p23"/>
          <p:cNvSpPr txBox="1"/>
          <p:nvPr/>
        </p:nvSpPr>
        <p:spPr>
          <a:xfrm>
            <a:off x="870375" y="4020325"/>
            <a:ext cx="4575000" cy="3969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latin typeface="Courier"/>
                <a:ea typeface="Courier"/>
                <a:cs typeface="Courier"/>
                <a:sym typeface="Courier"/>
              </a:rPr>
              <a:t>myMap.setTTL( </a:t>
            </a:r>
            <a:r>
              <a:rPr lang="en" b="1">
                <a:solidFill>
                  <a:srgbClr val="008000"/>
                </a:solidFill>
                <a:latin typeface="Courier"/>
                <a:ea typeface="Courier"/>
                <a:cs typeface="Courier"/>
                <a:sym typeface="Courier"/>
              </a:rPr>
              <a:t>"1"</a:t>
            </a:r>
            <a:r>
              <a:rPr lang="en">
                <a:latin typeface="Courier"/>
                <a:ea typeface="Courier"/>
                <a:cs typeface="Courier"/>
                <a:sym typeface="Courier"/>
              </a:rPr>
              <a:t>, </a:t>
            </a:r>
            <a:r>
              <a:rPr lang="en">
                <a:solidFill>
                  <a:srgbClr val="0000FF"/>
                </a:solidFill>
                <a:latin typeface="Courier"/>
                <a:ea typeface="Courier"/>
                <a:cs typeface="Courier"/>
                <a:sym typeface="Courier"/>
              </a:rPr>
              <a:t>50</a:t>
            </a:r>
            <a:r>
              <a:rPr lang="en">
                <a:latin typeface="Courier"/>
                <a:ea typeface="Courier"/>
                <a:cs typeface="Courier"/>
                <a:sym typeface="Courier"/>
              </a:rPr>
              <a:t>, TimeUnit.SECONDS )</a:t>
            </a:r>
            <a:endParaRPr>
              <a:latin typeface="Courier"/>
              <a:ea typeface="Courier"/>
              <a:cs typeface="Courier"/>
              <a:sym typeface="Courier"/>
            </a:endParaRPr>
          </a:p>
          <a:p>
            <a:pPr marL="0" lvl="0" indent="0" algn="l" rtl="0">
              <a:spcBef>
                <a:spcPts val="0"/>
              </a:spcBef>
              <a:spcAft>
                <a:spcPts val="0"/>
              </a:spcAft>
              <a:buNone/>
            </a:pPr>
            <a:endParaRPr>
              <a:latin typeface="Courier"/>
              <a:ea typeface="Courier"/>
              <a:cs typeface="Courier"/>
              <a:sym typeface="Courier"/>
            </a:endParaRPr>
          </a:p>
        </p:txBody>
      </p:sp>
    </p:spTree>
    <p:extLst>
      <p:ext uri="{BB962C8B-B14F-4D97-AF65-F5344CB8AC3E}">
        <p14:creationId xmlns:p14="http://schemas.microsoft.com/office/powerpoint/2010/main" val="134518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10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93"/>
                                        </p:tgtEl>
                                        <p:attrNameLst>
                                          <p:attrName>style.visibility</p:attrName>
                                        </p:attrNameLst>
                                      </p:cBhvr>
                                      <p:to>
                                        <p:strVal val="visible"/>
                                      </p:to>
                                    </p:set>
                                    <p:animEffect transition="in" filter="fade">
                                      <p:cBhvr>
                                        <p:cTn id="21"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Eviction</a:t>
            </a:r>
            <a:endParaRPr/>
          </a:p>
        </p:txBody>
      </p:sp>
      <p:sp>
        <p:nvSpPr>
          <p:cNvPr id="199" name="Google Shape;199;p24"/>
          <p:cNvSpPr txBox="1"/>
          <p:nvPr/>
        </p:nvSpPr>
        <p:spPr>
          <a:xfrm>
            <a:off x="1065974" y="1908900"/>
            <a:ext cx="6259735" cy="132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ourier" pitchFamily="2" charset="0"/>
                <a:ea typeface="Ubuntu"/>
                <a:cs typeface="Ubuntu"/>
                <a:sym typeface="Ubuntu"/>
              </a:rPr>
              <a:t>IF (memory use = configured threshold) {</a:t>
            </a:r>
            <a:endParaRPr sz="1600">
              <a:latin typeface="Courier" pitchFamily="2" charset="0"/>
              <a:ea typeface="Ubuntu"/>
              <a:cs typeface="Ubuntu"/>
              <a:sym typeface="Ubuntu"/>
            </a:endParaRPr>
          </a:p>
          <a:p>
            <a:pPr marL="0" lvl="0" indent="457200" algn="l" rtl="0">
              <a:spcBef>
                <a:spcPts val="1000"/>
              </a:spcBef>
              <a:spcAft>
                <a:spcPts val="0"/>
              </a:spcAft>
              <a:buNone/>
            </a:pPr>
            <a:r>
              <a:rPr lang="en" sz="1600">
                <a:latin typeface="Courier" pitchFamily="2" charset="0"/>
                <a:ea typeface="Ubuntu"/>
                <a:cs typeface="Ubuntu"/>
                <a:sym typeface="Ubuntu"/>
              </a:rPr>
              <a:t>remove entries based on configured policy;</a:t>
            </a:r>
            <a:endParaRPr sz="1600">
              <a:latin typeface="Courier" pitchFamily="2" charset="0"/>
              <a:ea typeface="Ubuntu"/>
              <a:cs typeface="Ubuntu"/>
              <a:sym typeface="Ubuntu"/>
            </a:endParaRPr>
          </a:p>
          <a:p>
            <a:pPr marL="0" lvl="0" indent="457200" algn="l" rtl="0">
              <a:spcBef>
                <a:spcPts val="1000"/>
              </a:spcBef>
              <a:spcAft>
                <a:spcPts val="1000"/>
              </a:spcAft>
              <a:buNone/>
            </a:pPr>
            <a:r>
              <a:rPr lang="en" sz="1600">
                <a:latin typeface="Courier" pitchFamily="2" charset="0"/>
                <a:ea typeface="Ubuntu"/>
                <a:cs typeface="Ubuntu"/>
                <a:sym typeface="Ubuntu"/>
              </a:rPr>
              <a:t>}</a:t>
            </a:r>
            <a:endParaRPr sz="1600">
              <a:latin typeface="Courier" pitchFamily="2" charset="0"/>
              <a:ea typeface="Ubuntu"/>
              <a:cs typeface="Ubuntu"/>
              <a:sym typeface="Ubuntu"/>
            </a:endParaRPr>
          </a:p>
        </p:txBody>
      </p:sp>
      <p:sp>
        <p:nvSpPr>
          <p:cNvPr id="200" name="Google Shape;200;p24"/>
          <p:cNvSpPr txBox="1"/>
          <p:nvPr/>
        </p:nvSpPr>
        <p:spPr>
          <a:xfrm>
            <a:off x="2180875" y="969700"/>
            <a:ext cx="38532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Ubuntu" panose="020B0504030602030204" pitchFamily="34" charset="0"/>
                <a:ea typeface="Gloria Hallelujah"/>
                <a:cs typeface="Gloria Hallelujah"/>
                <a:sym typeface="Gloria Hallelujah"/>
              </a:rPr>
              <a:t>Max-size policy - many options! </a:t>
            </a:r>
            <a:endParaRPr sz="1800" dirty="0">
              <a:latin typeface="Ubuntu" panose="020B0504030602030204" pitchFamily="34" charset="0"/>
              <a:ea typeface="Gloria Hallelujah"/>
              <a:cs typeface="Gloria Hallelujah"/>
              <a:sym typeface="Gloria Hallelujah"/>
            </a:endParaRPr>
          </a:p>
        </p:txBody>
      </p:sp>
      <p:grpSp>
        <p:nvGrpSpPr>
          <p:cNvPr id="201" name="Google Shape;201;p24"/>
          <p:cNvGrpSpPr/>
          <p:nvPr/>
        </p:nvGrpSpPr>
        <p:grpSpPr>
          <a:xfrm rot="-8958425">
            <a:off x="3427795" y="1328851"/>
            <a:ext cx="152704" cy="579961"/>
            <a:chOff x="3987000" y="2645964"/>
            <a:chExt cx="397075" cy="1037325"/>
          </a:xfrm>
        </p:grpSpPr>
        <p:sp>
          <p:nvSpPr>
            <p:cNvPr id="202" name="Google Shape;202;p24"/>
            <p:cNvSpPr/>
            <p:nvPr/>
          </p:nvSpPr>
          <p:spPr>
            <a:xfrm>
              <a:off x="3987000" y="2645964"/>
              <a:ext cx="226075" cy="1037325"/>
            </a:xfrm>
            <a:custGeom>
              <a:avLst/>
              <a:gdLst/>
              <a:ahLst/>
              <a:cxnLst/>
              <a:rect l="l" t="t" r="r" b="b"/>
              <a:pathLst>
                <a:path w="9043" h="41493" extrusionOk="0">
                  <a:moveTo>
                    <a:pt x="9000" y="41493"/>
                  </a:moveTo>
                  <a:cubicBezTo>
                    <a:pt x="9000" y="32013"/>
                    <a:pt x="9000" y="22533"/>
                    <a:pt x="9000" y="13053"/>
                  </a:cubicBezTo>
                  <a:cubicBezTo>
                    <a:pt x="9000" y="9811"/>
                    <a:pt x="9173" y="6531"/>
                    <a:pt x="8640" y="3333"/>
                  </a:cubicBezTo>
                  <a:cubicBezTo>
                    <a:pt x="8446" y="2167"/>
                    <a:pt x="8321" y="-281"/>
                    <a:pt x="7200" y="93"/>
                  </a:cubicBezTo>
                  <a:cubicBezTo>
                    <a:pt x="3095" y="1461"/>
                    <a:pt x="1935" y="7023"/>
                    <a:pt x="0" y="10893"/>
                  </a:cubicBezTo>
                </a:path>
              </a:pathLst>
            </a:custGeom>
            <a:noFill/>
            <a:ln w="9525" cap="flat" cmpd="sng">
              <a:solidFill>
                <a:srgbClr val="535353"/>
              </a:solidFill>
              <a:prstDash val="solid"/>
              <a:round/>
              <a:headEnd type="none" w="med" len="med"/>
              <a:tailEnd type="none" w="med" len="med"/>
            </a:ln>
          </p:spPr>
        </p:sp>
        <p:sp>
          <p:nvSpPr>
            <p:cNvPr id="203" name="Google Shape;203;p24"/>
            <p:cNvSpPr/>
            <p:nvPr/>
          </p:nvSpPr>
          <p:spPr>
            <a:xfrm>
              <a:off x="4213075" y="2645975"/>
              <a:ext cx="171000" cy="189000"/>
            </a:xfrm>
            <a:custGeom>
              <a:avLst/>
              <a:gdLst/>
              <a:ahLst/>
              <a:cxnLst/>
              <a:rect l="l" t="t" r="r" b="b"/>
              <a:pathLst>
                <a:path w="6840" h="7560" extrusionOk="0">
                  <a:moveTo>
                    <a:pt x="0" y="0"/>
                  </a:moveTo>
                  <a:cubicBezTo>
                    <a:pt x="2039" y="2719"/>
                    <a:pt x="4437" y="5157"/>
                    <a:pt x="6840" y="7560"/>
                  </a:cubicBezTo>
                </a:path>
              </a:pathLst>
            </a:custGeom>
            <a:noFill/>
            <a:ln w="9525" cap="flat" cmpd="sng">
              <a:solidFill>
                <a:srgbClr val="535353"/>
              </a:solidFill>
              <a:prstDash val="solid"/>
              <a:round/>
              <a:headEnd type="none" w="med" len="med"/>
              <a:tailEnd type="none" w="med" len="med"/>
            </a:ln>
          </p:spPr>
        </p:sp>
      </p:grpSp>
      <p:sp>
        <p:nvSpPr>
          <p:cNvPr id="204" name="Google Shape;204;p24"/>
          <p:cNvSpPr txBox="1"/>
          <p:nvPr/>
        </p:nvSpPr>
        <p:spPr>
          <a:xfrm>
            <a:off x="2753800" y="3381200"/>
            <a:ext cx="4893900" cy="4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Ubuntu" panose="020B0504030602030204" pitchFamily="34" charset="0"/>
                <a:ea typeface="Gloria Hallelujah"/>
                <a:cs typeface="Gloria Hallelujah"/>
                <a:sym typeface="Gloria Hallelujah"/>
              </a:rPr>
              <a:t>LFU: Least frequently used</a:t>
            </a:r>
            <a:endParaRPr sz="1800" dirty="0">
              <a:latin typeface="Ubuntu" panose="020B0504030602030204" pitchFamily="34" charset="0"/>
              <a:ea typeface="Gloria Hallelujah"/>
              <a:cs typeface="Gloria Hallelujah"/>
              <a:sym typeface="Gloria Hallelujah"/>
            </a:endParaRPr>
          </a:p>
          <a:p>
            <a:pPr marL="0" lvl="0" indent="0" algn="l" rtl="0">
              <a:lnSpc>
                <a:spcPct val="115000"/>
              </a:lnSpc>
              <a:spcBef>
                <a:spcPts val="0"/>
              </a:spcBef>
              <a:spcAft>
                <a:spcPts val="0"/>
              </a:spcAft>
              <a:buNone/>
            </a:pPr>
            <a:r>
              <a:rPr lang="en" sz="1800" dirty="0">
                <a:latin typeface="Ubuntu" panose="020B0504030602030204" pitchFamily="34" charset="0"/>
                <a:ea typeface="Gloria Hallelujah"/>
                <a:cs typeface="Gloria Hallelujah"/>
                <a:sym typeface="Gloria Hallelujah"/>
              </a:rPr>
              <a:t>LRU: Least recently used</a:t>
            </a:r>
            <a:endParaRPr sz="1800" dirty="0">
              <a:latin typeface="Ubuntu" panose="020B0504030602030204" pitchFamily="34" charset="0"/>
              <a:ea typeface="Gloria Hallelujah"/>
              <a:cs typeface="Gloria Hallelujah"/>
              <a:sym typeface="Gloria Hallelujah"/>
            </a:endParaRPr>
          </a:p>
          <a:p>
            <a:pPr marL="0" lvl="0" indent="0" algn="l" rtl="0">
              <a:lnSpc>
                <a:spcPct val="115000"/>
              </a:lnSpc>
              <a:spcBef>
                <a:spcPts val="0"/>
              </a:spcBef>
              <a:spcAft>
                <a:spcPts val="0"/>
              </a:spcAft>
              <a:buNone/>
            </a:pPr>
            <a:r>
              <a:rPr lang="en" sz="1800" dirty="0">
                <a:latin typeface="Ubuntu" panose="020B0504030602030204" pitchFamily="34" charset="0"/>
                <a:ea typeface="Gloria Hallelujah"/>
                <a:cs typeface="Gloria Hallelujah"/>
                <a:sym typeface="Gloria Hallelujah"/>
              </a:rPr>
              <a:t>Custom</a:t>
            </a:r>
            <a:endParaRPr sz="1800" dirty="0">
              <a:latin typeface="Ubuntu" panose="020B0504030602030204" pitchFamily="34" charset="0"/>
              <a:ea typeface="Gloria Hallelujah"/>
              <a:cs typeface="Gloria Hallelujah"/>
              <a:sym typeface="Gloria Hallelujah"/>
            </a:endParaRPr>
          </a:p>
        </p:txBody>
      </p:sp>
      <p:grpSp>
        <p:nvGrpSpPr>
          <p:cNvPr id="205" name="Google Shape;205;p24"/>
          <p:cNvGrpSpPr/>
          <p:nvPr/>
        </p:nvGrpSpPr>
        <p:grpSpPr>
          <a:xfrm rot="-810300">
            <a:off x="3824447" y="2850897"/>
            <a:ext cx="152688" cy="579988"/>
            <a:chOff x="3987000" y="2645964"/>
            <a:chExt cx="397075" cy="1037325"/>
          </a:xfrm>
        </p:grpSpPr>
        <p:sp>
          <p:nvSpPr>
            <p:cNvPr id="206" name="Google Shape;206;p24"/>
            <p:cNvSpPr/>
            <p:nvPr/>
          </p:nvSpPr>
          <p:spPr>
            <a:xfrm>
              <a:off x="3987000" y="2645964"/>
              <a:ext cx="226075" cy="1037325"/>
            </a:xfrm>
            <a:custGeom>
              <a:avLst/>
              <a:gdLst/>
              <a:ahLst/>
              <a:cxnLst/>
              <a:rect l="l" t="t" r="r" b="b"/>
              <a:pathLst>
                <a:path w="9043" h="41493" extrusionOk="0">
                  <a:moveTo>
                    <a:pt x="9000" y="41493"/>
                  </a:moveTo>
                  <a:cubicBezTo>
                    <a:pt x="9000" y="32013"/>
                    <a:pt x="9000" y="22533"/>
                    <a:pt x="9000" y="13053"/>
                  </a:cubicBezTo>
                  <a:cubicBezTo>
                    <a:pt x="9000" y="9811"/>
                    <a:pt x="9173" y="6531"/>
                    <a:pt x="8640" y="3333"/>
                  </a:cubicBezTo>
                  <a:cubicBezTo>
                    <a:pt x="8446" y="2167"/>
                    <a:pt x="8321" y="-281"/>
                    <a:pt x="7200" y="93"/>
                  </a:cubicBezTo>
                  <a:cubicBezTo>
                    <a:pt x="3095" y="1461"/>
                    <a:pt x="1935" y="7023"/>
                    <a:pt x="0" y="10893"/>
                  </a:cubicBezTo>
                </a:path>
              </a:pathLst>
            </a:custGeom>
            <a:noFill/>
            <a:ln w="9525" cap="flat" cmpd="sng">
              <a:solidFill>
                <a:srgbClr val="535353"/>
              </a:solidFill>
              <a:prstDash val="solid"/>
              <a:round/>
              <a:headEnd type="none" w="med" len="med"/>
              <a:tailEnd type="none" w="med" len="med"/>
            </a:ln>
          </p:spPr>
        </p:sp>
        <p:sp>
          <p:nvSpPr>
            <p:cNvPr id="207" name="Google Shape;207;p24"/>
            <p:cNvSpPr/>
            <p:nvPr/>
          </p:nvSpPr>
          <p:spPr>
            <a:xfrm>
              <a:off x="4213075" y="2645975"/>
              <a:ext cx="171000" cy="189000"/>
            </a:xfrm>
            <a:custGeom>
              <a:avLst/>
              <a:gdLst/>
              <a:ahLst/>
              <a:cxnLst/>
              <a:rect l="l" t="t" r="r" b="b"/>
              <a:pathLst>
                <a:path w="6840" h="7560" extrusionOk="0">
                  <a:moveTo>
                    <a:pt x="0" y="0"/>
                  </a:moveTo>
                  <a:cubicBezTo>
                    <a:pt x="2039" y="2719"/>
                    <a:pt x="4437" y="5157"/>
                    <a:pt x="6840" y="7560"/>
                  </a:cubicBezTo>
                </a:path>
              </a:pathLst>
            </a:custGeom>
            <a:noFill/>
            <a:ln w="9525" cap="flat" cmpd="sng">
              <a:solidFill>
                <a:srgbClr val="535353"/>
              </a:solidFill>
              <a:prstDash val="solid"/>
              <a:round/>
              <a:headEnd type="none" w="med" len="med"/>
              <a:tailEnd type="none" w="med" len="med"/>
            </a:ln>
          </p:spPr>
        </p:sp>
      </p:grpSp>
    </p:spTree>
    <p:extLst>
      <p:ext uri="{BB962C8B-B14F-4D97-AF65-F5344CB8AC3E}">
        <p14:creationId xmlns:p14="http://schemas.microsoft.com/office/powerpoint/2010/main" val="349886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1000"/>
                                        <p:tgtEl>
                                          <p:spTgt spid="205"/>
                                        </p:tgtEl>
                                      </p:cBhvr>
                                    </p:animEffect>
                                  </p:childTnLst>
                                </p:cTn>
                              </p:par>
                              <p:par>
                                <p:cTn id="13" presetID="10" presetClass="entr" presetSubtype="0"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1000"/>
                                        <p:tgtEl>
                                          <p:spTgt spid="2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1"/>
                                        </p:tgtEl>
                                        <p:attrNameLst>
                                          <p:attrName>style.visibility</p:attrName>
                                        </p:attrNameLst>
                                      </p:cBhvr>
                                      <p:to>
                                        <p:strVal val="visible"/>
                                      </p:to>
                                    </p:set>
                                    <p:animEffect transition="in" filter="fade">
                                      <p:cBhvr>
                                        <p:cTn id="20" dur="1000"/>
                                        <p:tgtEl>
                                          <p:spTgt spid="201"/>
                                        </p:tgtEl>
                                      </p:cBhvr>
                                    </p:animEffect>
                                  </p:childTnLst>
                                </p:cTn>
                              </p:par>
                              <p:par>
                                <p:cTn id="21" presetID="10" presetClass="entr" presetSubtype="0" fill="hold" nodeType="with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Max Size Policy Options</a:t>
            </a:r>
            <a:endParaRPr/>
          </a:p>
        </p:txBody>
      </p:sp>
      <p:sp>
        <p:nvSpPr>
          <p:cNvPr id="213" name="Google Shape;213;p25"/>
          <p:cNvSpPr txBox="1">
            <a:spLocks noGrp="1"/>
          </p:cNvSpPr>
          <p:nvPr>
            <p:ph type="body" idx="1"/>
          </p:nvPr>
        </p:nvSpPr>
        <p:spPr>
          <a:xfrm>
            <a:off x="387225" y="974402"/>
            <a:ext cx="7925400" cy="4632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Total number of entries - limit individual map size</a:t>
            </a:r>
            <a:endParaRPr/>
          </a:p>
        </p:txBody>
      </p:sp>
      <p:sp>
        <p:nvSpPr>
          <p:cNvPr id="214" name="Google Shape;214;p25"/>
          <p:cNvSpPr txBox="1">
            <a:spLocks noGrp="1"/>
          </p:cNvSpPr>
          <p:nvPr>
            <p:ph type="body" idx="1"/>
          </p:nvPr>
        </p:nvSpPr>
        <p:spPr>
          <a:xfrm>
            <a:off x="387225" y="2368065"/>
            <a:ext cx="7925400" cy="4632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dirty="0"/>
              <a:t>Memory in use (cannot use in-memory format of </a:t>
            </a:r>
            <a:r>
              <a:rPr lang="en" dirty="0">
                <a:latin typeface="Courier" pitchFamily="2" charset="0"/>
                <a:ea typeface="Courier New"/>
                <a:cs typeface="Courier New"/>
                <a:sym typeface="Courier New"/>
              </a:rPr>
              <a:t>OBJECT</a:t>
            </a:r>
            <a:r>
              <a:rPr lang="en" dirty="0"/>
              <a:t>)</a:t>
            </a:r>
            <a:endParaRPr dirty="0"/>
          </a:p>
        </p:txBody>
      </p:sp>
      <p:sp>
        <p:nvSpPr>
          <p:cNvPr id="215" name="Google Shape;215;p25"/>
          <p:cNvSpPr txBox="1">
            <a:spLocks noGrp="1"/>
          </p:cNvSpPr>
          <p:nvPr>
            <p:ph type="body" idx="1"/>
          </p:nvPr>
        </p:nvSpPr>
        <p:spPr>
          <a:xfrm>
            <a:off x="387225" y="3761727"/>
            <a:ext cx="7925400" cy="4632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Memory available</a:t>
            </a:r>
            <a:endParaRPr/>
          </a:p>
        </p:txBody>
      </p:sp>
      <p:graphicFrame>
        <p:nvGraphicFramePr>
          <p:cNvPr id="216" name="Google Shape;216;p25"/>
          <p:cNvGraphicFramePr/>
          <p:nvPr/>
        </p:nvGraphicFramePr>
        <p:xfrm>
          <a:off x="742700" y="1437600"/>
          <a:ext cx="6676650" cy="762000"/>
        </p:xfrm>
        <a:graphic>
          <a:graphicData uri="http://schemas.openxmlformats.org/drawingml/2006/table">
            <a:tbl>
              <a:tblPr>
                <a:noFill/>
              </a:tblPr>
              <a:tblGrid>
                <a:gridCol w="2142750">
                  <a:extLst>
                    <a:ext uri="{9D8B030D-6E8A-4147-A177-3AD203B41FA5}">
                      <a16:colId xmlns:a16="http://schemas.microsoft.com/office/drawing/2014/main" val="20000"/>
                    </a:ext>
                  </a:extLst>
                </a:gridCol>
                <a:gridCol w="45339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b="0" i="0" dirty="0">
                          <a:latin typeface="Courier" pitchFamily="2" charset="0"/>
                          <a:ea typeface="Courier New"/>
                          <a:cs typeface="Courier New"/>
                          <a:sym typeface="Courier New"/>
                        </a:rPr>
                        <a:t>PER_NODE</a:t>
                      </a:r>
                      <a:endParaRPr sz="1200"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200">
                          <a:latin typeface="Ubuntu"/>
                          <a:ea typeface="Ubuntu"/>
                          <a:cs typeface="Ubuntu"/>
                          <a:sym typeface="Ubuntu"/>
                        </a:rPr>
                        <a:t>Maximum number of map entries per cluster member</a:t>
                      </a:r>
                      <a:endParaRPr sz="12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0" i="0" dirty="0">
                          <a:latin typeface="Courier" pitchFamily="2" charset="0"/>
                          <a:ea typeface="Courier New"/>
                          <a:cs typeface="Courier New"/>
                          <a:sym typeface="Courier New"/>
                        </a:rPr>
                        <a:t>PER_PARTITION</a:t>
                      </a:r>
                      <a:endParaRPr sz="1200"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200">
                          <a:latin typeface="Ubuntu"/>
                          <a:ea typeface="Ubuntu"/>
                          <a:cs typeface="Ubuntu"/>
                          <a:sym typeface="Ubuntu"/>
                        </a:rPr>
                        <a:t>Maximum number of map entries per partition </a:t>
                      </a:r>
                      <a:endParaRPr sz="12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217" name="Google Shape;217;p25"/>
          <p:cNvGraphicFramePr/>
          <p:nvPr/>
        </p:nvGraphicFramePr>
        <p:xfrm>
          <a:off x="737325" y="2803350"/>
          <a:ext cx="6682025" cy="762000"/>
        </p:xfrm>
        <a:graphic>
          <a:graphicData uri="http://schemas.openxmlformats.org/drawingml/2006/table">
            <a:tbl>
              <a:tblPr>
                <a:noFill/>
              </a:tblPr>
              <a:tblGrid>
                <a:gridCol w="2148125">
                  <a:extLst>
                    <a:ext uri="{9D8B030D-6E8A-4147-A177-3AD203B41FA5}">
                      <a16:colId xmlns:a16="http://schemas.microsoft.com/office/drawing/2014/main" val="20000"/>
                    </a:ext>
                  </a:extLst>
                </a:gridCol>
                <a:gridCol w="45339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b="0" i="0" dirty="0">
                          <a:latin typeface="Courier" pitchFamily="2" charset="0"/>
                          <a:ea typeface="Courier New"/>
                          <a:cs typeface="Courier New"/>
                          <a:sym typeface="Courier New"/>
                        </a:rPr>
                        <a:t>USED_HEAP_SIZE</a:t>
                      </a:r>
                      <a:endParaRPr sz="1200"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200">
                          <a:latin typeface="Ubuntu"/>
                          <a:ea typeface="Ubuntu"/>
                          <a:cs typeface="Ubuntu"/>
                          <a:sym typeface="Ubuntu"/>
                        </a:rPr>
                        <a:t>Maximum amount of used memory in megabytes for each JVM</a:t>
                      </a:r>
                      <a:endParaRPr sz="12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0" i="0" dirty="0">
                          <a:latin typeface="Courier" pitchFamily="2" charset="0"/>
                          <a:ea typeface="Courier New"/>
                          <a:cs typeface="Courier New"/>
                          <a:sym typeface="Courier New"/>
                        </a:rPr>
                        <a:t>USED_HEAP_PERCENTAGE</a:t>
                      </a:r>
                      <a:endParaRPr sz="1200"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200">
                          <a:latin typeface="Ubuntu"/>
                          <a:ea typeface="Ubuntu"/>
                          <a:cs typeface="Ubuntu"/>
                          <a:sym typeface="Ubuntu"/>
                        </a:rPr>
                        <a:t>Maximum percentage of used memory for each JVM</a:t>
                      </a:r>
                      <a:endParaRPr sz="12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218" name="Google Shape;218;p25"/>
          <p:cNvGraphicFramePr/>
          <p:nvPr/>
        </p:nvGraphicFramePr>
        <p:xfrm>
          <a:off x="742700" y="4169100"/>
          <a:ext cx="6676650" cy="762000"/>
        </p:xfrm>
        <a:graphic>
          <a:graphicData uri="http://schemas.openxmlformats.org/drawingml/2006/table">
            <a:tbl>
              <a:tblPr>
                <a:noFill/>
              </a:tblPr>
              <a:tblGrid>
                <a:gridCol w="2198025">
                  <a:extLst>
                    <a:ext uri="{9D8B030D-6E8A-4147-A177-3AD203B41FA5}">
                      <a16:colId xmlns:a16="http://schemas.microsoft.com/office/drawing/2014/main" val="20000"/>
                    </a:ext>
                  </a:extLst>
                </a:gridCol>
                <a:gridCol w="44786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200" b="0" i="0" dirty="0">
                          <a:latin typeface="Courier" pitchFamily="2" charset="0"/>
                          <a:ea typeface="Courier New"/>
                          <a:cs typeface="Courier New"/>
                          <a:sym typeface="Courier New"/>
                        </a:rPr>
                        <a:t>FREE_HEAP_SIZE</a:t>
                      </a:r>
                      <a:endParaRPr sz="1200"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200">
                          <a:latin typeface="Ubuntu"/>
                          <a:ea typeface="Ubuntu"/>
                          <a:cs typeface="Ubuntu"/>
                          <a:sym typeface="Ubuntu"/>
                        </a:rPr>
                        <a:t>Minimum amount of free memory in megabytes for each JVM</a:t>
                      </a:r>
                      <a:endParaRPr sz="1200">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0" i="0" dirty="0">
                          <a:latin typeface="Courier" pitchFamily="2" charset="0"/>
                          <a:ea typeface="Courier New"/>
                          <a:cs typeface="Courier New"/>
                          <a:sym typeface="Courier New"/>
                        </a:rPr>
                        <a:t>FREE_HEAP_PERCENTAGE</a:t>
                      </a:r>
                      <a:endParaRPr sz="1200"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200">
                          <a:latin typeface="Ubuntu"/>
                          <a:ea typeface="Ubuntu"/>
                          <a:cs typeface="Ubuntu"/>
                          <a:sym typeface="Ubuntu"/>
                        </a:rPr>
                        <a:t>Minimum percentage of free memory for each JVM</a:t>
                      </a:r>
                      <a:endParaRPr sz="1200">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504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216"/>
                                        </p:tgtEl>
                                        <p:attrNameLst>
                                          <p:attrName>style.visibility</p:attrName>
                                        </p:attrNameLst>
                                      </p:cBhvr>
                                      <p:to>
                                        <p:strVal val="visible"/>
                                      </p:to>
                                    </p:set>
                                    <p:animEffect transition="in" filter="fade">
                                      <p:cBhvr>
                                        <p:cTn id="10" dur="1000"/>
                                        <p:tgtEl>
                                          <p:spTgt spid="2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fade">
                                      <p:cBhvr>
                                        <p:cTn id="15" dur="1000"/>
                                        <p:tgtEl>
                                          <p:spTgt spid="214"/>
                                        </p:tgtEl>
                                      </p:cBhvr>
                                    </p:animEffect>
                                  </p:childTnLst>
                                </p:cTn>
                              </p:par>
                              <p:par>
                                <p:cTn id="16" presetID="10" presetClass="entr" presetSubtype="0" fill="hold" nodeType="withEffect">
                                  <p:stCondLst>
                                    <p:cond delay="0"/>
                                  </p:stCondLst>
                                  <p:childTnLst>
                                    <p:set>
                                      <p:cBhvr>
                                        <p:cTn id="17" dur="1" fill="hold">
                                          <p:stCondLst>
                                            <p:cond delay="0"/>
                                          </p:stCondLst>
                                        </p:cTn>
                                        <p:tgtEl>
                                          <p:spTgt spid="217"/>
                                        </p:tgtEl>
                                        <p:attrNameLst>
                                          <p:attrName>style.visibility</p:attrName>
                                        </p:attrNameLst>
                                      </p:cBhvr>
                                      <p:to>
                                        <p:strVal val="visible"/>
                                      </p:to>
                                    </p:set>
                                    <p:animEffect transition="in" filter="fade">
                                      <p:cBhvr>
                                        <p:cTn id="18" dur="1000"/>
                                        <p:tgtEl>
                                          <p:spTgt spid="2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5"/>
                                        </p:tgtEl>
                                        <p:attrNameLst>
                                          <p:attrName>style.visibility</p:attrName>
                                        </p:attrNameLst>
                                      </p:cBhvr>
                                      <p:to>
                                        <p:strVal val="visible"/>
                                      </p:to>
                                    </p:set>
                                    <p:animEffect transition="in" filter="fade">
                                      <p:cBhvr>
                                        <p:cTn id="23" dur="1000"/>
                                        <p:tgtEl>
                                          <p:spTgt spid="215"/>
                                        </p:tgtEl>
                                      </p:cBhvr>
                                    </p:animEffect>
                                  </p:childTnLst>
                                </p:cTn>
                              </p:par>
                              <p:par>
                                <p:cTn id="24" presetID="10" presetClass="entr" presetSubtype="0" fill="hold" nodeType="withEffect">
                                  <p:stCondLst>
                                    <p:cond delay="0"/>
                                  </p:stCondLst>
                                  <p:childTnLst>
                                    <p:set>
                                      <p:cBhvr>
                                        <p:cTn id="25" dur="1" fill="hold">
                                          <p:stCondLst>
                                            <p:cond delay="0"/>
                                          </p:stCondLst>
                                        </p:cTn>
                                        <p:tgtEl>
                                          <p:spTgt spid="218"/>
                                        </p:tgtEl>
                                        <p:attrNameLst>
                                          <p:attrName>style.visibility</p:attrName>
                                        </p:attrNameLst>
                                      </p:cBhvr>
                                      <p:to>
                                        <p:strVal val="visible"/>
                                      </p:to>
                                    </p:set>
                                    <p:animEffect transition="in" filter="fade">
                                      <p:cBhvr>
                                        <p:cTn id="26"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dirty="0"/>
              <a:t>Requires in-memory format to be set to </a:t>
            </a:r>
            <a:r>
              <a:rPr lang="en" dirty="0">
                <a:latin typeface="Courier" pitchFamily="2" charset="0"/>
                <a:ea typeface="Courier New"/>
                <a:cs typeface="Courier New"/>
                <a:sym typeface="Courier New"/>
              </a:rPr>
              <a:t>NATIVE</a:t>
            </a:r>
            <a:endParaRPr dirty="0">
              <a:latin typeface="Courier" pitchFamily="2" charset="0"/>
              <a:ea typeface="Courier New"/>
              <a:cs typeface="Courier New"/>
              <a:sym typeface="Courier New"/>
            </a:endParaRPr>
          </a:p>
        </p:txBody>
      </p:sp>
      <p:sp>
        <p:nvSpPr>
          <p:cNvPr id="224" name="Google Shape;224;p26"/>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Enterprise Max Size Policy Options</a:t>
            </a:r>
            <a:endParaRPr/>
          </a:p>
        </p:txBody>
      </p:sp>
      <p:graphicFrame>
        <p:nvGraphicFramePr>
          <p:cNvPr id="225" name="Google Shape;225;p26"/>
          <p:cNvGraphicFramePr/>
          <p:nvPr/>
        </p:nvGraphicFramePr>
        <p:xfrm>
          <a:off x="900800" y="1535925"/>
          <a:ext cx="7239000" cy="2438280"/>
        </p:xfrm>
        <a:graphic>
          <a:graphicData uri="http://schemas.openxmlformats.org/drawingml/2006/table">
            <a:tbl>
              <a:tblPr>
                <a:noFill/>
              </a:tblPr>
              <a:tblGrid>
                <a:gridCol w="3472800">
                  <a:extLst>
                    <a:ext uri="{9D8B030D-6E8A-4147-A177-3AD203B41FA5}">
                      <a16:colId xmlns:a16="http://schemas.microsoft.com/office/drawing/2014/main" val="20000"/>
                    </a:ext>
                  </a:extLst>
                </a:gridCol>
                <a:gridCol w="37662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0" i="0" dirty="0">
                          <a:latin typeface="Courier" pitchFamily="2" charset="0"/>
                          <a:ea typeface="Courier New"/>
                          <a:cs typeface="Courier New"/>
                          <a:sym typeface="Courier New"/>
                        </a:rPr>
                        <a:t>USED_NATIVE_MEMORY_SIZE</a:t>
                      </a:r>
                      <a:endParaRPr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a:latin typeface="Ubuntu"/>
                          <a:ea typeface="Ubuntu"/>
                          <a:cs typeface="Ubuntu"/>
                          <a:sym typeface="Ubuntu"/>
                        </a:rPr>
                        <a:t>Maximum used native memory size in megabytes for each Hazelcast instance</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0" i="0" dirty="0">
                          <a:latin typeface="Courier" pitchFamily="2" charset="0"/>
                          <a:ea typeface="Courier New"/>
                          <a:cs typeface="Courier New"/>
                          <a:sym typeface="Courier New"/>
                        </a:rPr>
                        <a:t>USED_NATIVE_MEMORY_PERCENTAGE</a:t>
                      </a:r>
                      <a:endParaRPr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a:latin typeface="Ubuntu"/>
                          <a:ea typeface="Ubuntu"/>
                          <a:cs typeface="Ubuntu"/>
                          <a:sym typeface="Ubuntu"/>
                        </a:rPr>
                        <a:t>Maximum used native memory percentage for each Hazelcast instance</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0" i="0" dirty="0">
                          <a:latin typeface="Courier" pitchFamily="2" charset="0"/>
                          <a:ea typeface="Courier New"/>
                          <a:cs typeface="Courier New"/>
                          <a:sym typeface="Courier New"/>
                        </a:rPr>
                        <a:t>FREE_NATIVE_MEMORY_SIZE</a:t>
                      </a:r>
                      <a:endParaRPr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a:latin typeface="Ubuntu"/>
                          <a:ea typeface="Ubuntu"/>
                          <a:cs typeface="Ubuntu"/>
                          <a:sym typeface="Ubuntu"/>
                        </a:rPr>
                        <a:t>Minimum free native memory size in megabytes for each Hazelcast instance</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0" i="0" dirty="0">
                          <a:latin typeface="Courier" pitchFamily="2" charset="0"/>
                          <a:ea typeface="Courier New"/>
                          <a:cs typeface="Courier New"/>
                          <a:sym typeface="Courier New"/>
                        </a:rPr>
                        <a:t>FREE_NATIVE_MEMORY_PERCENTAGE</a:t>
                      </a:r>
                      <a:endParaRPr b="0" i="0" dirty="0">
                        <a:latin typeface="Courier" pitchFamily="2" charset="0"/>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a:latin typeface="Ubuntu"/>
                          <a:ea typeface="Ubuntu"/>
                          <a:cs typeface="Ubuntu"/>
                          <a:sym typeface="Ubuntu"/>
                        </a:rPr>
                        <a:t>Minimum free native memory percentage for each Hazelcast instance</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065684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Limiting Map Size Using PER_NODE</a:t>
            </a:r>
            <a:endParaRPr/>
          </a:p>
        </p:txBody>
      </p:sp>
      <p:sp>
        <p:nvSpPr>
          <p:cNvPr id="231" name="Google Shape;231;p27"/>
          <p:cNvSpPr txBox="1">
            <a:spLocks noGrp="1"/>
          </p:cNvSpPr>
          <p:nvPr>
            <p:ph type="body" idx="1"/>
          </p:nvPr>
        </p:nvSpPr>
        <p:spPr>
          <a:xfrm>
            <a:off x="387225" y="974402"/>
            <a:ext cx="8096400" cy="13881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How big do you want your map to get?</a:t>
            </a:r>
            <a:endParaRPr/>
          </a:p>
        </p:txBody>
      </p:sp>
      <p:pic>
        <p:nvPicPr>
          <p:cNvPr id="232" name="Google Shape;232;p27"/>
          <p:cNvPicPr preferRelativeResize="0"/>
          <p:nvPr/>
        </p:nvPicPr>
        <p:blipFill>
          <a:blip r:embed="rId3">
            <a:alphaModFix/>
          </a:blip>
          <a:stretch>
            <a:fillRect/>
          </a:stretch>
        </p:blipFill>
        <p:spPr>
          <a:xfrm>
            <a:off x="915475" y="1991900"/>
            <a:ext cx="1242125" cy="1242125"/>
          </a:xfrm>
          <a:prstGeom prst="rect">
            <a:avLst/>
          </a:prstGeom>
          <a:noFill/>
          <a:ln>
            <a:noFill/>
          </a:ln>
        </p:spPr>
      </p:pic>
      <p:sp>
        <p:nvSpPr>
          <p:cNvPr id="233" name="Google Shape;233;p27"/>
          <p:cNvSpPr/>
          <p:nvPr/>
        </p:nvSpPr>
        <p:spPr>
          <a:xfrm>
            <a:off x="2265975" y="2033875"/>
            <a:ext cx="1478400" cy="1154100"/>
          </a:xfrm>
          <a:prstGeom prst="wedgeRectCallout">
            <a:avLst>
              <a:gd name="adj1" fmla="val -71053"/>
              <a:gd name="adj2" fmla="val -1967"/>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Ubuntu"/>
                <a:ea typeface="Ubuntu"/>
                <a:cs typeface="Ubuntu"/>
                <a:sym typeface="Ubuntu"/>
              </a:rPr>
              <a:t>I want to limit my map to 10000 entries. I have 5 cluster members.</a:t>
            </a:r>
            <a:endParaRPr>
              <a:latin typeface="Ubuntu"/>
              <a:ea typeface="Ubuntu"/>
              <a:cs typeface="Ubuntu"/>
              <a:sym typeface="Ubuntu"/>
            </a:endParaRPr>
          </a:p>
        </p:txBody>
      </p:sp>
      <p:sp>
        <p:nvSpPr>
          <p:cNvPr id="234" name="Google Shape;234;p27"/>
          <p:cNvSpPr txBox="1"/>
          <p:nvPr/>
        </p:nvSpPr>
        <p:spPr>
          <a:xfrm>
            <a:off x="915475" y="1395675"/>
            <a:ext cx="39840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a:ea typeface="Courier"/>
                <a:cs typeface="Courier"/>
                <a:sym typeface="Courier"/>
              </a:rPr>
              <a:t>max_size = total map size / members</a:t>
            </a:r>
            <a:endParaRPr b="1">
              <a:latin typeface="Courier"/>
              <a:ea typeface="Courier"/>
              <a:cs typeface="Courier"/>
              <a:sym typeface="Courier"/>
            </a:endParaRPr>
          </a:p>
        </p:txBody>
      </p:sp>
      <p:sp>
        <p:nvSpPr>
          <p:cNvPr id="235" name="Google Shape;235;p27"/>
          <p:cNvSpPr txBox="1"/>
          <p:nvPr/>
        </p:nvSpPr>
        <p:spPr>
          <a:xfrm>
            <a:off x="4048800" y="1969373"/>
            <a:ext cx="3984000" cy="726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latin typeface="Courier"/>
                <a:ea typeface="Courier"/>
                <a:cs typeface="Courier"/>
                <a:sym typeface="Courier"/>
              </a:rPr>
              <a:t>max_size = 10000 / 5</a:t>
            </a:r>
            <a:endParaRPr b="1">
              <a:latin typeface="Courier"/>
              <a:ea typeface="Courier"/>
              <a:cs typeface="Courier"/>
              <a:sym typeface="Courier"/>
            </a:endParaRPr>
          </a:p>
          <a:p>
            <a:pPr marL="0" lvl="0" indent="0" algn="l" rtl="0">
              <a:lnSpc>
                <a:spcPct val="150000"/>
              </a:lnSpc>
              <a:spcBef>
                <a:spcPts val="0"/>
              </a:spcBef>
              <a:spcAft>
                <a:spcPts val="0"/>
              </a:spcAft>
              <a:buNone/>
            </a:pPr>
            <a:r>
              <a:rPr lang="en" b="1">
                <a:latin typeface="Courier"/>
                <a:ea typeface="Courier"/>
                <a:cs typeface="Courier"/>
                <a:sym typeface="Courier"/>
              </a:rPr>
              <a:t>max_size = 2000</a:t>
            </a:r>
            <a:endParaRPr b="1">
              <a:latin typeface="Courier"/>
              <a:ea typeface="Courier"/>
              <a:cs typeface="Courier"/>
              <a:sym typeface="Courier"/>
            </a:endParaRPr>
          </a:p>
        </p:txBody>
      </p:sp>
      <p:sp>
        <p:nvSpPr>
          <p:cNvPr id="236" name="Google Shape;236;p27"/>
          <p:cNvSpPr txBox="1"/>
          <p:nvPr/>
        </p:nvSpPr>
        <p:spPr>
          <a:xfrm>
            <a:off x="4048800" y="3833650"/>
            <a:ext cx="3060900" cy="8019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bg1"/>
                </a:solidFill>
                <a:latin typeface="Ubuntu"/>
                <a:ea typeface="Ubuntu"/>
                <a:cs typeface="Ubuntu"/>
                <a:sym typeface="Ubuntu"/>
              </a:rPr>
              <a:t>Cluster member</a:t>
            </a:r>
            <a:endParaRPr>
              <a:solidFill>
                <a:schemeClr val="bg1"/>
              </a:solidFill>
              <a:latin typeface="Ubuntu"/>
              <a:ea typeface="Ubuntu"/>
              <a:cs typeface="Ubuntu"/>
              <a:sym typeface="Ubuntu"/>
            </a:endParaRPr>
          </a:p>
        </p:txBody>
      </p:sp>
      <p:graphicFrame>
        <p:nvGraphicFramePr>
          <p:cNvPr id="237" name="Google Shape;237;p27"/>
          <p:cNvGraphicFramePr/>
          <p:nvPr/>
        </p:nvGraphicFramePr>
        <p:xfrm>
          <a:off x="4222375" y="3965333"/>
          <a:ext cx="1914250" cy="30477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0">
                <a:tc>
                  <a:txBody>
                    <a:bodyPr/>
                    <a:lstStyle/>
                    <a:p>
                      <a:pPr marL="0" lvl="0" indent="0" algn="l" rtl="0">
                        <a:spcBef>
                          <a:spcPts val="0"/>
                        </a:spcBef>
                        <a:spcAft>
                          <a:spcPts val="0"/>
                        </a:spcAft>
                        <a:buNone/>
                      </a:pPr>
                      <a:endParaRPr sz="800">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800">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800">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800">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800">
                        <a:latin typeface="Ubuntu"/>
                        <a:ea typeface="Ubuntu"/>
                        <a:cs typeface="Ubuntu"/>
                        <a:sym typeface="Ubuntu"/>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bl>
          </a:graphicData>
        </a:graphic>
      </p:graphicFrame>
      <p:sp>
        <p:nvSpPr>
          <p:cNvPr id="238" name="Google Shape;238;p27"/>
          <p:cNvSpPr txBox="1"/>
          <p:nvPr/>
        </p:nvSpPr>
        <p:spPr>
          <a:xfrm>
            <a:off x="6136625" y="3931863"/>
            <a:ext cx="7725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latin typeface="Ubuntu"/>
                <a:ea typeface="Ubuntu"/>
                <a:cs typeface="Ubuntu"/>
                <a:sym typeface="Ubuntu"/>
              </a:rPr>
              <a:t>= 2000</a:t>
            </a:r>
            <a:endParaRPr dirty="0">
              <a:solidFill>
                <a:schemeClr val="bg1"/>
              </a:solidFill>
              <a:latin typeface="Ubuntu"/>
              <a:ea typeface="Ubuntu"/>
              <a:cs typeface="Ubuntu"/>
              <a:sym typeface="Ubuntu"/>
            </a:endParaRPr>
          </a:p>
        </p:txBody>
      </p:sp>
      <p:cxnSp>
        <p:nvCxnSpPr>
          <p:cNvPr id="239" name="Google Shape;239;p27"/>
          <p:cNvCxnSpPr>
            <a:stCxn id="240" idx="3"/>
            <a:endCxn id="236" idx="1"/>
          </p:cNvCxnSpPr>
          <p:nvPr/>
        </p:nvCxnSpPr>
        <p:spPr>
          <a:xfrm>
            <a:off x="2352703" y="4234601"/>
            <a:ext cx="1696200" cy="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7"/>
          <p:cNvSpPr txBox="1"/>
          <p:nvPr/>
        </p:nvSpPr>
        <p:spPr>
          <a:xfrm>
            <a:off x="2790750" y="3833650"/>
            <a:ext cx="5148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urier" pitchFamily="2" charset="0"/>
                <a:ea typeface="Courier New"/>
                <a:cs typeface="Courier New"/>
                <a:sym typeface="Courier New"/>
              </a:rPr>
              <a:t>put</a:t>
            </a:r>
            <a:endParaRPr dirty="0">
              <a:latin typeface="Courier" pitchFamily="2" charset="0"/>
              <a:ea typeface="Courier New"/>
              <a:cs typeface="Courier New"/>
              <a:sym typeface="Courier New"/>
            </a:endParaRPr>
          </a:p>
        </p:txBody>
      </p:sp>
      <p:sp>
        <p:nvSpPr>
          <p:cNvPr id="242" name="Google Shape;242;p27"/>
          <p:cNvSpPr/>
          <p:nvPr/>
        </p:nvSpPr>
        <p:spPr>
          <a:xfrm>
            <a:off x="5576458" y="3569575"/>
            <a:ext cx="203350" cy="400975"/>
          </a:xfrm>
          <a:custGeom>
            <a:avLst/>
            <a:gdLst/>
            <a:ahLst/>
            <a:cxnLst/>
            <a:rect l="l" t="t" r="r" b="b"/>
            <a:pathLst>
              <a:path w="8134" h="16039" extrusionOk="0">
                <a:moveTo>
                  <a:pt x="1875" y="16039"/>
                </a:moveTo>
                <a:cubicBezTo>
                  <a:pt x="1614" y="14148"/>
                  <a:pt x="-733" y="7368"/>
                  <a:pt x="310" y="4695"/>
                </a:cubicBezTo>
                <a:cubicBezTo>
                  <a:pt x="1353" y="2022"/>
                  <a:pt x="6830" y="783"/>
                  <a:pt x="8134" y="0"/>
                </a:cubicBezTo>
              </a:path>
            </a:pathLst>
          </a:custGeom>
          <a:noFill/>
          <a:ln w="28575" cap="flat" cmpd="sng">
            <a:solidFill>
              <a:schemeClr val="dk2"/>
            </a:solidFill>
            <a:prstDash val="solid"/>
            <a:round/>
            <a:headEnd type="none" w="med" len="med"/>
            <a:tailEnd type="triangle" w="med" len="med"/>
          </a:ln>
        </p:spPr>
      </p:sp>
      <p:sp>
        <p:nvSpPr>
          <p:cNvPr id="243" name="Google Shape;243;p27"/>
          <p:cNvSpPr/>
          <p:nvPr/>
        </p:nvSpPr>
        <p:spPr>
          <a:xfrm>
            <a:off x="5779800" y="3472250"/>
            <a:ext cx="58800" cy="176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44" name="Google Shape;244;p27"/>
          <p:cNvSpPr txBox="1"/>
          <p:nvPr/>
        </p:nvSpPr>
        <p:spPr>
          <a:xfrm>
            <a:off x="4097575" y="2799400"/>
            <a:ext cx="4469400" cy="5697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0000FF"/>
                </a:solidFill>
                <a:latin typeface="Courier"/>
                <a:ea typeface="Courier"/>
                <a:cs typeface="Courier"/>
                <a:sym typeface="Courier"/>
              </a:rPr>
              <a:t>&lt;max-size </a:t>
            </a:r>
            <a:r>
              <a:rPr lang="en" sz="1200" dirty="0">
                <a:solidFill>
                  <a:srgbClr val="38761D"/>
                </a:solidFill>
                <a:latin typeface="Courier"/>
                <a:ea typeface="Courier"/>
                <a:cs typeface="Courier"/>
                <a:sym typeface="Courier"/>
              </a:rPr>
              <a:t>policy=</a:t>
            </a:r>
            <a:r>
              <a:rPr lang="en" sz="1200" dirty="0">
                <a:solidFill>
                  <a:srgbClr val="FF0000"/>
                </a:solidFill>
                <a:latin typeface="Courier"/>
                <a:ea typeface="Courier"/>
                <a:cs typeface="Courier"/>
                <a:sym typeface="Courier"/>
              </a:rPr>
              <a:t>”PER NODE”</a:t>
            </a:r>
            <a:r>
              <a:rPr lang="en" sz="1200" dirty="0">
                <a:solidFill>
                  <a:srgbClr val="0000FF"/>
                </a:solidFill>
                <a:latin typeface="Courier"/>
                <a:ea typeface="Courier"/>
                <a:cs typeface="Courier"/>
                <a:sym typeface="Courier"/>
              </a:rPr>
              <a:t>&gt;</a:t>
            </a:r>
            <a:r>
              <a:rPr lang="en" sz="1200" b="1" dirty="0">
                <a:latin typeface="Courier"/>
                <a:ea typeface="Courier"/>
                <a:cs typeface="Courier"/>
                <a:sym typeface="Courier"/>
              </a:rPr>
              <a:t>2000</a:t>
            </a:r>
            <a:r>
              <a:rPr lang="en" sz="1200" dirty="0">
                <a:solidFill>
                  <a:srgbClr val="0000FF"/>
                </a:solidFill>
                <a:latin typeface="Courier"/>
                <a:ea typeface="Courier"/>
                <a:cs typeface="Courier"/>
                <a:sym typeface="Courier"/>
              </a:rPr>
              <a:t>&lt;/max-size&gt;</a:t>
            </a:r>
            <a:endParaRPr sz="1200" dirty="0">
              <a:solidFill>
                <a:srgbClr val="0000FF"/>
              </a:solidFill>
              <a:latin typeface="Courier"/>
              <a:ea typeface="Courier"/>
              <a:cs typeface="Courier"/>
              <a:sym typeface="Courier"/>
            </a:endParaRPr>
          </a:p>
          <a:p>
            <a:pPr marL="0" lvl="0" indent="0" algn="l" rtl="0">
              <a:lnSpc>
                <a:spcPct val="115000"/>
              </a:lnSpc>
              <a:spcBef>
                <a:spcPts val="0"/>
              </a:spcBef>
              <a:spcAft>
                <a:spcPts val="0"/>
              </a:spcAft>
              <a:buNone/>
            </a:pPr>
            <a:r>
              <a:rPr lang="en" sz="1200" dirty="0">
                <a:solidFill>
                  <a:srgbClr val="0000FF"/>
                </a:solidFill>
                <a:latin typeface="Courier"/>
                <a:ea typeface="Courier"/>
                <a:cs typeface="Courier"/>
                <a:sym typeface="Courier"/>
              </a:rPr>
              <a:t>&lt;eviction-policy&gt;</a:t>
            </a:r>
            <a:r>
              <a:rPr lang="en" sz="1200" b="1" dirty="0">
                <a:latin typeface="Courier"/>
                <a:ea typeface="Courier"/>
                <a:cs typeface="Courier"/>
                <a:sym typeface="Courier"/>
              </a:rPr>
              <a:t>LFU</a:t>
            </a:r>
            <a:r>
              <a:rPr lang="en" sz="1200" dirty="0">
                <a:solidFill>
                  <a:srgbClr val="0000FF"/>
                </a:solidFill>
                <a:latin typeface="Courier"/>
                <a:ea typeface="Courier"/>
                <a:cs typeface="Courier"/>
                <a:sym typeface="Courier"/>
              </a:rPr>
              <a:t>&lt;/eviction-policy&gt;</a:t>
            </a:r>
            <a:endParaRPr sz="1200" dirty="0">
              <a:solidFill>
                <a:srgbClr val="0000FF"/>
              </a:solidFill>
              <a:latin typeface="Courier"/>
              <a:ea typeface="Courier"/>
              <a:cs typeface="Courier"/>
              <a:sym typeface="Courier"/>
            </a:endParaRPr>
          </a:p>
        </p:txBody>
      </p:sp>
      <p:pic>
        <p:nvPicPr>
          <p:cNvPr id="240" name="Google Shape;240;p27"/>
          <p:cNvPicPr preferRelativeResize="0"/>
          <p:nvPr/>
        </p:nvPicPr>
        <p:blipFill>
          <a:blip r:embed="rId4">
            <a:alphaModFix/>
          </a:blip>
          <a:stretch>
            <a:fillRect/>
          </a:stretch>
        </p:blipFill>
        <p:spPr>
          <a:xfrm>
            <a:off x="1580203" y="3848351"/>
            <a:ext cx="772500" cy="772500"/>
          </a:xfrm>
          <a:prstGeom prst="rect">
            <a:avLst/>
          </a:prstGeom>
          <a:noFill/>
          <a:ln>
            <a:noFill/>
          </a:ln>
        </p:spPr>
      </p:pic>
    </p:spTree>
    <p:extLst>
      <p:ext uri="{BB962C8B-B14F-4D97-AF65-F5344CB8AC3E}">
        <p14:creationId xmlns:p14="http://schemas.microsoft.com/office/powerpoint/2010/main" val="239167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1000"/>
                                        <p:tgtEl>
                                          <p:spTgt spid="2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2"/>
                                        </p:tgtEl>
                                        <p:attrNameLst>
                                          <p:attrName>style.visibility</p:attrName>
                                        </p:attrNameLst>
                                      </p:cBhvr>
                                      <p:to>
                                        <p:strVal val="visible"/>
                                      </p:to>
                                    </p:set>
                                    <p:animEffect transition="in" filter="fade">
                                      <p:cBhvr>
                                        <p:cTn id="17" dur="1000"/>
                                        <p:tgtEl>
                                          <p:spTgt spid="232"/>
                                        </p:tgtEl>
                                      </p:cBhvr>
                                    </p:animEffect>
                                  </p:childTnLst>
                                </p:cTn>
                              </p:par>
                              <p:par>
                                <p:cTn id="18" presetID="10" presetClass="entr" presetSubtype="0" fill="hold" nodeType="withEffect">
                                  <p:stCondLst>
                                    <p:cond delay="0"/>
                                  </p:stCondLst>
                                  <p:childTnLst>
                                    <p:set>
                                      <p:cBhvr>
                                        <p:cTn id="19" dur="1" fill="hold">
                                          <p:stCondLst>
                                            <p:cond delay="0"/>
                                          </p:stCondLst>
                                        </p:cTn>
                                        <p:tgtEl>
                                          <p:spTgt spid="233"/>
                                        </p:tgtEl>
                                        <p:attrNameLst>
                                          <p:attrName>style.visibility</p:attrName>
                                        </p:attrNameLst>
                                      </p:cBhvr>
                                      <p:to>
                                        <p:strVal val="visible"/>
                                      </p:to>
                                    </p:set>
                                    <p:animEffect transition="in" filter="fade">
                                      <p:cBhvr>
                                        <p:cTn id="20" dur="1000"/>
                                        <p:tgtEl>
                                          <p:spTgt spid="2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1000"/>
                                        <p:tgtEl>
                                          <p:spTgt spid="2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4"/>
                                        </p:tgtEl>
                                        <p:attrNameLst>
                                          <p:attrName>style.visibility</p:attrName>
                                        </p:attrNameLst>
                                      </p:cBhvr>
                                      <p:to>
                                        <p:strVal val="visible"/>
                                      </p:to>
                                    </p:set>
                                    <p:animEffect transition="in" filter="fade">
                                      <p:cBhvr>
                                        <p:cTn id="30" dur="1000"/>
                                        <p:tgtEl>
                                          <p:spTgt spid="2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7"/>
                                        </p:tgtEl>
                                        <p:attrNameLst>
                                          <p:attrName>style.visibility</p:attrName>
                                        </p:attrNameLst>
                                      </p:cBhvr>
                                      <p:to>
                                        <p:strVal val="visible"/>
                                      </p:to>
                                    </p:set>
                                    <p:animEffect transition="in" filter="fade">
                                      <p:cBhvr>
                                        <p:cTn id="35" dur="1000"/>
                                        <p:tgtEl>
                                          <p:spTgt spid="237"/>
                                        </p:tgtEl>
                                      </p:cBhvr>
                                    </p:animEffect>
                                  </p:childTnLst>
                                </p:cTn>
                              </p:par>
                              <p:par>
                                <p:cTn id="36" presetID="10" presetClass="entr" presetSubtype="0" fill="hold" nodeType="with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childTnLst>
                                </p:cTn>
                              </p:par>
                              <p:par>
                                <p:cTn id="39" presetID="10" presetClass="entr" presetSubtype="0" fill="hold" nodeType="withEffect">
                                  <p:stCondLst>
                                    <p:cond delay="0"/>
                                  </p:stCondLst>
                                  <p:childTnLst>
                                    <p:set>
                                      <p:cBhvr>
                                        <p:cTn id="40" dur="1" fill="hold">
                                          <p:stCondLst>
                                            <p:cond delay="0"/>
                                          </p:stCondLst>
                                        </p:cTn>
                                        <p:tgtEl>
                                          <p:spTgt spid="239"/>
                                        </p:tgtEl>
                                        <p:attrNameLst>
                                          <p:attrName>style.visibility</p:attrName>
                                        </p:attrNameLst>
                                      </p:cBhvr>
                                      <p:to>
                                        <p:strVal val="visible"/>
                                      </p:to>
                                    </p:set>
                                    <p:animEffect transition="in" filter="fade">
                                      <p:cBhvr>
                                        <p:cTn id="41" dur="1000"/>
                                        <p:tgtEl>
                                          <p:spTgt spid="239"/>
                                        </p:tgtEl>
                                      </p:cBhvr>
                                    </p:animEffect>
                                  </p:childTnLst>
                                </p:cTn>
                              </p:par>
                              <p:par>
                                <p:cTn id="42" presetID="10" presetClass="entr" presetSubtype="0" fill="hold" nodeType="withEffect">
                                  <p:stCondLst>
                                    <p:cond delay="0"/>
                                  </p:stCondLst>
                                  <p:childTnLst>
                                    <p:set>
                                      <p:cBhvr>
                                        <p:cTn id="43" dur="1" fill="hold">
                                          <p:stCondLst>
                                            <p:cond delay="0"/>
                                          </p:stCondLst>
                                        </p:cTn>
                                        <p:tgtEl>
                                          <p:spTgt spid="241"/>
                                        </p:tgtEl>
                                        <p:attrNameLst>
                                          <p:attrName>style.visibility</p:attrName>
                                        </p:attrNameLst>
                                      </p:cBhvr>
                                      <p:to>
                                        <p:strVal val="visible"/>
                                      </p:to>
                                    </p:set>
                                    <p:animEffect transition="in" filter="fade">
                                      <p:cBhvr>
                                        <p:cTn id="44" dur="1000"/>
                                        <p:tgtEl>
                                          <p:spTgt spid="241"/>
                                        </p:tgtEl>
                                      </p:cBhvr>
                                    </p:animEffect>
                                  </p:childTnLst>
                                </p:cTn>
                              </p:par>
                              <p:par>
                                <p:cTn id="45" presetID="10" presetClass="entr" presetSubtype="0" fill="hold" nodeType="withEffect">
                                  <p:stCondLst>
                                    <p:cond delay="0"/>
                                  </p:stCondLst>
                                  <p:childTnLst>
                                    <p:set>
                                      <p:cBhvr>
                                        <p:cTn id="46" dur="1" fill="hold">
                                          <p:stCondLst>
                                            <p:cond delay="0"/>
                                          </p:stCondLst>
                                        </p:cTn>
                                        <p:tgtEl>
                                          <p:spTgt spid="240"/>
                                        </p:tgtEl>
                                        <p:attrNameLst>
                                          <p:attrName>style.visibility</p:attrName>
                                        </p:attrNameLst>
                                      </p:cBhvr>
                                      <p:to>
                                        <p:strVal val="visible"/>
                                      </p:to>
                                    </p:set>
                                    <p:animEffect transition="in" filter="fade">
                                      <p:cBhvr>
                                        <p:cTn id="47" dur="1000"/>
                                        <p:tgtEl>
                                          <p:spTgt spid="240"/>
                                        </p:tgtEl>
                                      </p:cBhvr>
                                    </p:animEffect>
                                  </p:childTnLst>
                                </p:cTn>
                              </p:par>
                              <p:par>
                                <p:cTn id="48" presetID="10" presetClass="entr" presetSubtype="0" fill="hold" nodeType="withEffect">
                                  <p:stCondLst>
                                    <p:cond delay="0"/>
                                  </p:stCondLst>
                                  <p:childTnLst>
                                    <p:set>
                                      <p:cBhvr>
                                        <p:cTn id="49" dur="1" fill="hold">
                                          <p:stCondLst>
                                            <p:cond delay="0"/>
                                          </p:stCondLst>
                                        </p:cTn>
                                        <p:tgtEl>
                                          <p:spTgt spid="236"/>
                                        </p:tgtEl>
                                        <p:attrNameLst>
                                          <p:attrName>style.visibility</p:attrName>
                                        </p:attrNameLst>
                                      </p:cBhvr>
                                      <p:to>
                                        <p:strVal val="visible"/>
                                      </p:to>
                                    </p:set>
                                    <p:animEffect transition="in" filter="fade">
                                      <p:cBhvr>
                                        <p:cTn id="50" dur="1000"/>
                                        <p:tgtEl>
                                          <p:spTgt spid="2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2"/>
                                        </p:tgtEl>
                                        <p:attrNameLst>
                                          <p:attrName>style.visibility</p:attrName>
                                        </p:attrNameLst>
                                      </p:cBhvr>
                                      <p:to>
                                        <p:strVal val="visible"/>
                                      </p:to>
                                    </p:set>
                                    <p:animEffect transition="in" filter="fade">
                                      <p:cBhvr>
                                        <p:cTn id="55" dur="1000"/>
                                        <p:tgtEl>
                                          <p:spTgt spid="242"/>
                                        </p:tgtEl>
                                      </p:cBhvr>
                                    </p:animEffect>
                                  </p:childTnLst>
                                </p:cTn>
                              </p:par>
                              <p:par>
                                <p:cTn id="56" presetID="10" presetClass="entr" presetSubtype="0" fill="hold" nodeType="withEffect">
                                  <p:stCondLst>
                                    <p:cond delay="0"/>
                                  </p:stCondLst>
                                  <p:childTnLst>
                                    <p:set>
                                      <p:cBhvr>
                                        <p:cTn id="57" dur="1" fill="hold">
                                          <p:stCondLst>
                                            <p:cond delay="0"/>
                                          </p:stCondLst>
                                        </p:cTn>
                                        <p:tgtEl>
                                          <p:spTgt spid="243"/>
                                        </p:tgtEl>
                                        <p:attrNameLst>
                                          <p:attrName>style.visibility</p:attrName>
                                        </p:attrNameLst>
                                      </p:cBhvr>
                                      <p:to>
                                        <p:strVal val="visible"/>
                                      </p:to>
                                    </p:set>
                                    <p:animEffect transition="in" filter="fade">
                                      <p:cBhvr>
                                        <p:cTn id="58"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Limiting Map Size Using PER_PARTITION</a:t>
            </a:r>
            <a:endParaRPr/>
          </a:p>
        </p:txBody>
      </p:sp>
      <p:sp>
        <p:nvSpPr>
          <p:cNvPr id="250" name="Google Shape;250;p28"/>
          <p:cNvSpPr txBox="1"/>
          <p:nvPr/>
        </p:nvSpPr>
        <p:spPr>
          <a:xfrm>
            <a:off x="617100" y="1057375"/>
            <a:ext cx="64926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a:ea typeface="Courier"/>
                <a:cs typeface="Courier"/>
                <a:sym typeface="Courier"/>
              </a:rPr>
              <a:t>max_size = total map size / number of partitions</a:t>
            </a:r>
            <a:endParaRPr b="1">
              <a:latin typeface="Courier"/>
              <a:ea typeface="Courier"/>
              <a:cs typeface="Courier"/>
              <a:sym typeface="Courier"/>
            </a:endParaRPr>
          </a:p>
        </p:txBody>
      </p:sp>
      <p:pic>
        <p:nvPicPr>
          <p:cNvPr id="251" name="Google Shape;251;p28"/>
          <p:cNvPicPr preferRelativeResize="0"/>
          <p:nvPr/>
        </p:nvPicPr>
        <p:blipFill>
          <a:blip r:embed="rId3">
            <a:alphaModFix/>
          </a:blip>
          <a:stretch>
            <a:fillRect/>
          </a:stretch>
        </p:blipFill>
        <p:spPr>
          <a:xfrm>
            <a:off x="670975" y="1516775"/>
            <a:ext cx="1242125" cy="1242125"/>
          </a:xfrm>
          <a:prstGeom prst="rect">
            <a:avLst/>
          </a:prstGeom>
          <a:noFill/>
          <a:ln>
            <a:noFill/>
          </a:ln>
        </p:spPr>
      </p:pic>
      <p:sp>
        <p:nvSpPr>
          <p:cNvPr id="252" name="Google Shape;252;p28"/>
          <p:cNvSpPr/>
          <p:nvPr/>
        </p:nvSpPr>
        <p:spPr>
          <a:xfrm>
            <a:off x="2021475" y="1558750"/>
            <a:ext cx="1792500" cy="1154100"/>
          </a:xfrm>
          <a:prstGeom prst="wedgeRectCallout">
            <a:avLst>
              <a:gd name="adj1" fmla="val -71053"/>
              <a:gd name="adj2" fmla="val -1967"/>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Ubuntu"/>
                <a:ea typeface="Ubuntu"/>
                <a:cs typeface="Ubuntu"/>
                <a:sym typeface="Ubuntu"/>
              </a:rPr>
              <a:t>I want to limit my map to 10000 entries. I have 200 partitions.</a:t>
            </a:r>
            <a:endParaRPr>
              <a:latin typeface="Ubuntu"/>
              <a:ea typeface="Ubuntu"/>
              <a:cs typeface="Ubuntu"/>
              <a:sym typeface="Ubuntu"/>
            </a:endParaRPr>
          </a:p>
        </p:txBody>
      </p:sp>
      <p:sp>
        <p:nvSpPr>
          <p:cNvPr id="253" name="Google Shape;253;p28"/>
          <p:cNvSpPr txBox="1"/>
          <p:nvPr/>
        </p:nvSpPr>
        <p:spPr>
          <a:xfrm>
            <a:off x="4109350" y="1703500"/>
            <a:ext cx="3984000" cy="8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a:ea typeface="Courier"/>
                <a:cs typeface="Courier"/>
                <a:sym typeface="Courier"/>
              </a:rPr>
              <a:t>max_size = 10000 / 200</a:t>
            </a:r>
            <a:endParaRPr b="1">
              <a:latin typeface="Courier"/>
              <a:ea typeface="Courier"/>
              <a:cs typeface="Courier"/>
              <a:sym typeface="Courier"/>
            </a:endParaRPr>
          </a:p>
          <a:p>
            <a:pPr marL="0" lvl="0" indent="0" algn="l" rtl="0">
              <a:spcBef>
                <a:spcPts val="0"/>
              </a:spcBef>
              <a:spcAft>
                <a:spcPts val="0"/>
              </a:spcAft>
              <a:buNone/>
            </a:pPr>
            <a:endParaRPr b="1">
              <a:latin typeface="Courier"/>
              <a:ea typeface="Courier"/>
              <a:cs typeface="Courier"/>
              <a:sym typeface="Courier"/>
            </a:endParaRPr>
          </a:p>
          <a:p>
            <a:pPr marL="0" lvl="0" indent="0" algn="l" rtl="0">
              <a:spcBef>
                <a:spcPts val="0"/>
              </a:spcBef>
              <a:spcAft>
                <a:spcPts val="0"/>
              </a:spcAft>
              <a:buNone/>
            </a:pPr>
            <a:r>
              <a:rPr lang="en" b="1">
                <a:latin typeface="Courier"/>
                <a:ea typeface="Courier"/>
                <a:cs typeface="Courier"/>
                <a:sym typeface="Courier"/>
              </a:rPr>
              <a:t>max_size = 50</a:t>
            </a:r>
            <a:endParaRPr b="1">
              <a:latin typeface="Courier"/>
              <a:ea typeface="Courier"/>
              <a:cs typeface="Courier"/>
              <a:sym typeface="Courier"/>
            </a:endParaRPr>
          </a:p>
        </p:txBody>
      </p:sp>
      <p:sp>
        <p:nvSpPr>
          <p:cNvPr id="254" name="Google Shape;254;p28"/>
          <p:cNvSpPr txBox="1">
            <a:spLocks noGrp="1"/>
          </p:cNvSpPr>
          <p:nvPr>
            <p:ph type="body" idx="1"/>
          </p:nvPr>
        </p:nvSpPr>
        <p:spPr>
          <a:xfrm>
            <a:off x="337950" y="3181675"/>
            <a:ext cx="8096400" cy="5841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Not a good option for smaller clusters</a:t>
            </a:r>
            <a:endParaRPr/>
          </a:p>
        </p:txBody>
      </p:sp>
      <p:sp>
        <p:nvSpPr>
          <p:cNvPr id="255" name="Google Shape;255;p28"/>
          <p:cNvSpPr txBox="1"/>
          <p:nvPr/>
        </p:nvSpPr>
        <p:spPr>
          <a:xfrm>
            <a:off x="4048800" y="3833650"/>
            <a:ext cx="3060900" cy="8019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bg1"/>
                </a:solidFill>
                <a:latin typeface="Ubuntu"/>
                <a:ea typeface="Ubuntu"/>
                <a:cs typeface="Ubuntu"/>
                <a:sym typeface="Ubuntu"/>
              </a:rPr>
              <a:t>Cluster member</a:t>
            </a:r>
            <a:endParaRPr>
              <a:solidFill>
                <a:schemeClr val="bg1"/>
              </a:solidFill>
              <a:latin typeface="Ubuntu"/>
              <a:ea typeface="Ubuntu"/>
              <a:cs typeface="Ubuntu"/>
              <a:sym typeface="Ubuntu"/>
            </a:endParaRPr>
          </a:p>
        </p:txBody>
      </p:sp>
      <p:cxnSp>
        <p:nvCxnSpPr>
          <p:cNvPr id="256" name="Google Shape;256;p28"/>
          <p:cNvCxnSpPr>
            <a:stCxn id="257" idx="3"/>
            <a:endCxn id="255" idx="1"/>
          </p:cNvCxnSpPr>
          <p:nvPr/>
        </p:nvCxnSpPr>
        <p:spPr>
          <a:xfrm>
            <a:off x="2352703" y="4234601"/>
            <a:ext cx="1696200" cy="0"/>
          </a:xfrm>
          <a:prstGeom prst="straightConnector1">
            <a:avLst/>
          </a:prstGeom>
          <a:noFill/>
          <a:ln w="28575" cap="flat" cmpd="sng">
            <a:solidFill>
              <a:schemeClr val="dk2"/>
            </a:solidFill>
            <a:prstDash val="solid"/>
            <a:round/>
            <a:headEnd type="none" w="med" len="med"/>
            <a:tailEnd type="triangle" w="med" len="med"/>
          </a:ln>
        </p:spPr>
      </p:cxnSp>
      <p:sp>
        <p:nvSpPr>
          <p:cNvPr id="258" name="Google Shape;258;p28"/>
          <p:cNvSpPr txBox="1"/>
          <p:nvPr/>
        </p:nvSpPr>
        <p:spPr>
          <a:xfrm>
            <a:off x="2790750" y="3833650"/>
            <a:ext cx="5148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urier" pitchFamily="2" charset="0"/>
                <a:ea typeface="Courier New"/>
                <a:cs typeface="Courier New"/>
                <a:sym typeface="Courier New"/>
              </a:rPr>
              <a:t>put</a:t>
            </a:r>
            <a:endParaRPr dirty="0">
              <a:latin typeface="Courier" pitchFamily="2" charset="0"/>
              <a:ea typeface="Courier New"/>
              <a:cs typeface="Courier New"/>
              <a:sym typeface="Courier New"/>
            </a:endParaRPr>
          </a:p>
        </p:txBody>
      </p:sp>
      <p:sp>
        <p:nvSpPr>
          <p:cNvPr id="259" name="Google Shape;259;p28"/>
          <p:cNvSpPr/>
          <p:nvPr/>
        </p:nvSpPr>
        <p:spPr>
          <a:xfrm>
            <a:off x="4200300" y="3986050"/>
            <a:ext cx="371700" cy="28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Ubuntu"/>
                <a:ea typeface="Ubuntu"/>
                <a:cs typeface="Ubuntu"/>
                <a:sym typeface="Ubuntu"/>
              </a:rPr>
              <a:t>50</a:t>
            </a:r>
            <a:endParaRPr sz="1000">
              <a:latin typeface="Ubuntu"/>
              <a:ea typeface="Ubuntu"/>
              <a:cs typeface="Ubuntu"/>
              <a:sym typeface="Ubuntu"/>
            </a:endParaRPr>
          </a:p>
        </p:txBody>
      </p:sp>
      <p:sp>
        <p:nvSpPr>
          <p:cNvPr id="260" name="Google Shape;260;p28"/>
          <p:cNvSpPr/>
          <p:nvPr/>
        </p:nvSpPr>
        <p:spPr>
          <a:xfrm>
            <a:off x="4786288" y="3986050"/>
            <a:ext cx="371700" cy="28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Ubuntu"/>
                <a:ea typeface="Ubuntu"/>
                <a:cs typeface="Ubuntu"/>
                <a:sym typeface="Ubuntu"/>
              </a:rPr>
              <a:t>48</a:t>
            </a:r>
            <a:endParaRPr sz="1000">
              <a:latin typeface="Ubuntu"/>
              <a:ea typeface="Ubuntu"/>
              <a:cs typeface="Ubuntu"/>
              <a:sym typeface="Ubuntu"/>
            </a:endParaRPr>
          </a:p>
        </p:txBody>
      </p:sp>
      <p:sp>
        <p:nvSpPr>
          <p:cNvPr id="261" name="Google Shape;261;p28"/>
          <p:cNvSpPr/>
          <p:nvPr/>
        </p:nvSpPr>
        <p:spPr>
          <a:xfrm>
            <a:off x="5372275" y="3986050"/>
            <a:ext cx="371700" cy="28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Ubuntu"/>
                <a:ea typeface="Ubuntu"/>
                <a:cs typeface="Ubuntu"/>
                <a:sym typeface="Ubuntu"/>
              </a:rPr>
              <a:t>49</a:t>
            </a:r>
            <a:endParaRPr sz="1000">
              <a:latin typeface="Ubuntu"/>
              <a:ea typeface="Ubuntu"/>
              <a:cs typeface="Ubuntu"/>
              <a:sym typeface="Ubuntu"/>
            </a:endParaRPr>
          </a:p>
        </p:txBody>
      </p:sp>
      <p:sp>
        <p:nvSpPr>
          <p:cNvPr id="262" name="Google Shape;262;p28"/>
          <p:cNvSpPr/>
          <p:nvPr/>
        </p:nvSpPr>
        <p:spPr>
          <a:xfrm>
            <a:off x="6544250" y="3986050"/>
            <a:ext cx="371700" cy="28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Ubuntu"/>
                <a:ea typeface="Ubuntu"/>
                <a:cs typeface="Ubuntu"/>
                <a:sym typeface="Ubuntu"/>
              </a:rPr>
              <a:t>50</a:t>
            </a:r>
            <a:endParaRPr sz="1000">
              <a:latin typeface="Ubuntu"/>
              <a:ea typeface="Ubuntu"/>
              <a:cs typeface="Ubuntu"/>
              <a:sym typeface="Ubuntu"/>
            </a:endParaRPr>
          </a:p>
        </p:txBody>
      </p:sp>
      <p:sp>
        <p:nvSpPr>
          <p:cNvPr id="263" name="Google Shape;263;p28"/>
          <p:cNvSpPr/>
          <p:nvPr/>
        </p:nvSpPr>
        <p:spPr>
          <a:xfrm>
            <a:off x="5958263" y="3986050"/>
            <a:ext cx="371700" cy="283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Ubuntu"/>
                <a:ea typeface="Ubuntu"/>
                <a:cs typeface="Ubuntu"/>
                <a:sym typeface="Ubuntu"/>
              </a:rPr>
              <a:t>47</a:t>
            </a:r>
            <a:endParaRPr sz="1000">
              <a:latin typeface="Ubuntu"/>
              <a:ea typeface="Ubuntu"/>
              <a:cs typeface="Ubuntu"/>
              <a:sym typeface="Ubuntu"/>
            </a:endParaRPr>
          </a:p>
        </p:txBody>
      </p:sp>
      <p:pic>
        <p:nvPicPr>
          <p:cNvPr id="257" name="Google Shape;257;p28"/>
          <p:cNvPicPr preferRelativeResize="0"/>
          <p:nvPr/>
        </p:nvPicPr>
        <p:blipFill>
          <a:blip r:embed="rId4">
            <a:alphaModFix/>
          </a:blip>
          <a:stretch>
            <a:fillRect/>
          </a:stretch>
        </p:blipFill>
        <p:spPr>
          <a:xfrm>
            <a:off x="1580203" y="3848351"/>
            <a:ext cx="772500" cy="772500"/>
          </a:xfrm>
          <a:prstGeom prst="rect">
            <a:avLst/>
          </a:prstGeom>
          <a:noFill/>
          <a:ln>
            <a:noFill/>
          </a:ln>
        </p:spPr>
      </p:pic>
    </p:spTree>
    <p:extLst>
      <p:ext uri="{BB962C8B-B14F-4D97-AF65-F5344CB8AC3E}">
        <p14:creationId xmlns:p14="http://schemas.microsoft.com/office/powerpoint/2010/main" val="74228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1"/>
                                        </p:tgtEl>
                                        <p:attrNameLst>
                                          <p:attrName>style.visibility</p:attrName>
                                        </p:attrNameLst>
                                      </p:cBhvr>
                                      <p:to>
                                        <p:strVal val="visible"/>
                                      </p:to>
                                    </p:set>
                                    <p:animEffect transition="in" filter="fade">
                                      <p:cBhvr>
                                        <p:cTn id="12" dur="1000"/>
                                        <p:tgtEl>
                                          <p:spTgt spid="251"/>
                                        </p:tgtEl>
                                      </p:cBhvr>
                                    </p:animEffect>
                                  </p:childTnLst>
                                </p:cTn>
                              </p:par>
                              <p:par>
                                <p:cTn id="13" presetID="10" presetClass="entr" presetSubtype="0" fill="hold" nodeType="with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fade">
                                      <p:cBhvr>
                                        <p:cTn id="15" dur="1000"/>
                                        <p:tgtEl>
                                          <p:spTgt spid="2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3"/>
                                        </p:tgtEl>
                                        <p:attrNameLst>
                                          <p:attrName>style.visibility</p:attrName>
                                        </p:attrNameLst>
                                      </p:cBhvr>
                                      <p:to>
                                        <p:strVal val="visible"/>
                                      </p:to>
                                    </p:set>
                                    <p:animEffect transition="in" filter="fade">
                                      <p:cBhvr>
                                        <p:cTn id="20" dur="1000"/>
                                        <p:tgtEl>
                                          <p:spTgt spid="2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4"/>
                                        </p:tgtEl>
                                        <p:attrNameLst>
                                          <p:attrName>style.visibility</p:attrName>
                                        </p:attrNameLst>
                                      </p:cBhvr>
                                      <p:to>
                                        <p:strVal val="visible"/>
                                      </p:to>
                                    </p:set>
                                    <p:animEffect transition="in" filter="fade">
                                      <p:cBhvr>
                                        <p:cTn id="25" dur="1000"/>
                                        <p:tgtEl>
                                          <p:spTgt spid="2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5"/>
                                        </p:tgtEl>
                                        <p:attrNameLst>
                                          <p:attrName>style.visibility</p:attrName>
                                        </p:attrNameLst>
                                      </p:cBhvr>
                                      <p:to>
                                        <p:strVal val="visible"/>
                                      </p:to>
                                    </p:set>
                                    <p:animEffect transition="in" filter="fade">
                                      <p:cBhvr>
                                        <p:cTn id="30" dur="1000"/>
                                        <p:tgtEl>
                                          <p:spTgt spid="255"/>
                                        </p:tgtEl>
                                      </p:cBhvr>
                                    </p:animEffect>
                                  </p:childTnLst>
                                </p:cTn>
                              </p:par>
                              <p:par>
                                <p:cTn id="31" presetID="10" presetClass="entr" presetSubtype="0" fill="hold" nodeType="withEffect">
                                  <p:stCondLst>
                                    <p:cond delay="0"/>
                                  </p:stCondLst>
                                  <p:childTnLst>
                                    <p:set>
                                      <p:cBhvr>
                                        <p:cTn id="32" dur="1" fill="hold">
                                          <p:stCondLst>
                                            <p:cond delay="0"/>
                                          </p:stCondLst>
                                        </p:cTn>
                                        <p:tgtEl>
                                          <p:spTgt spid="256"/>
                                        </p:tgtEl>
                                        <p:attrNameLst>
                                          <p:attrName>style.visibility</p:attrName>
                                        </p:attrNameLst>
                                      </p:cBhvr>
                                      <p:to>
                                        <p:strVal val="visible"/>
                                      </p:to>
                                    </p:set>
                                    <p:animEffect transition="in" filter="fade">
                                      <p:cBhvr>
                                        <p:cTn id="33" dur="1000"/>
                                        <p:tgtEl>
                                          <p:spTgt spid="256"/>
                                        </p:tgtEl>
                                      </p:cBhvr>
                                    </p:animEffect>
                                  </p:childTnLst>
                                </p:cTn>
                              </p:par>
                              <p:par>
                                <p:cTn id="34" presetID="10" presetClass="entr" presetSubtype="0" fill="hold" nodeType="withEffect">
                                  <p:stCondLst>
                                    <p:cond delay="0"/>
                                  </p:stCondLst>
                                  <p:childTnLst>
                                    <p:set>
                                      <p:cBhvr>
                                        <p:cTn id="35" dur="1" fill="hold">
                                          <p:stCondLst>
                                            <p:cond delay="0"/>
                                          </p:stCondLst>
                                        </p:cTn>
                                        <p:tgtEl>
                                          <p:spTgt spid="258"/>
                                        </p:tgtEl>
                                        <p:attrNameLst>
                                          <p:attrName>style.visibility</p:attrName>
                                        </p:attrNameLst>
                                      </p:cBhvr>
                                      <p:to>
                                        <p:strVal val="visible"/>
                                      </p:to>
                                    </p:set>
                                    <p:animEffect transition="in" filter="fade">
                                      <p:cBhvr>
                                        <p:cTn id="36" dur="1000"/>
                                        <p:tgtEl>
                                          <p:spTgt spid="258"/>
                                        </p:tgtEl>
                                      </p:cBhvr>
                                    </p:animEffect>
                                  </p:childTnLst>
                                </p:cTn>
                              </p:par>
                              <p:par>
                                <p:cTn id="37" presetID="10" presetClass="entr" presetSubtype="0" fill="hold" nodeType="withEffect">
                                  <p:stCondLst>
                                    <p:cond delay="0"/>
                                  </p:stCondLst>
                                  <p:childTnLst>
                                    <p:set>
                                      <p:cBhvr>
                                        <p:cTn id="38" dur="1" fill="hold">
                                          <p:stCondLst>
                                            <p:cond delay="0"/>
                                          </p:stCondLst>
                                        </p:cTn>
                                        <p:tgtEl>
                                          <p:spTgt spid="257"/>
                                        </p:tgtEl>
                                        <p:attrNameLst>
                                          <p:attrName>style.visibility</p:attrName>
                                        </p:attrNameLst>
                                      </p:cBhvr>
                                      <p:to>
                                        <p:strVal val="visible"/>
                                      </p:to>
                                    </p:set>
                                    <p:animEffect transition="in" filter="fade">
                                      <p:cBhvr>
                                        <p:cTn id="39" dur="1000"/>
                                        <p:tgtEl>
                                          <p:spTgt spid="257"/>
                                        </p:tgtEl>
                                      </p:cBhvr>
                                    </p:animEffect>
                                  </p:childTnLst>
                                </p:cTn>
                              </p:par>
                              <p:par>
                                <p:cTn id="40" presetID="10" presetClass="entr" presetSubtype="0" fill="hold" nodeType="withEffect">
                                  <p:stCondLst>
                                    <p:cond delay="0"/>
                                  </p:stCondLst>
                                  <p:childTnLst>
                                    <p:set>
                                      <p:cBhvr>
                                        <p:cTn id="41" dur="1" fill="hold">
                                          <p:stCondLst>
                                            <p:cond delay="0"/>
                                          </p:stCondLst>
                                        </p:cTn>
                                        <p:tgtEl>
                                          <p:spTgt spid="259"/>
                                        </p:tgtEl>
                                        <p:attrNameLst>
                                          <p:attrName>style.visibility</p:attrName>
                                        </p:attrNameLst>
                                      </p:cBhvr>
                                      <p:to>
                                        <p:strVal val="visible"/>
                                      </p:to>
                                    </p:set>
                                    <p:animEffect transition="in" filter="fade">
                                      <p:cBhvr>
                                        <p:cTn id="42" dur="1000"/>
                                        <p:tgtEl>
                                          <p:spTgt spid="259"/>
                                        </p:tgtEl>
                                      </p:cBhvr>
                                    </p:animEffect>
                                  </p:childTnLst>
                                </p:cTn>
                              </p:par>
                              <p:par>
                                <p:cTn id="43" presetID="10" presetClass="entr" presetSubtype="0" fill="hold" nodeType="withEffect">
                                  <p:stCondLst>
                                    <p:cond delay="0"/>
                                  </p:stCondLst>
                                  <p:childTnLst>
                                    <p:set>
                                      <p:cBhvr>
                                        <p:cTn id="44" dur="1" fill="hold">
                                          <p:stCondLst>
                                            <p:cond delay="0"/>
                                          </p:stCondLst>
                                        </p:cTn>
                                        <p:tgtEl>
                                          <p:spTgt spid="260"/>
                                        </p:tgtEl>
                                        <p:attrNameLst>
                                          <p:attrName>style.visibility</p:attrName>
                                        </p:attrNameLst>
                                      </p:cBhvr>
                                      <p:to>
                                        <p:strVal val="visible"/>
                                      </p:to>
                                    </p:set>
                                    <p:animEffect transition="in" filter="fade">
                                      <p:cBhvr>
                                        <p:cTn id="45" dur="1000"/>
                                        <p:tgtEl>
                                          <p:spTgt spid="260"/>
                                        </p:tgtEl>
                                      </p:cBhvr>
                                    </p:animEffect>
                                  </p:childTnLst>
                                </p:cTn>
                              </p:par>
                              <p:par>
                                <p:cTn id="46" presetID="10" presetClass="entr" presetSubtype="0" fill="hold" nodeType="withEffect">
                                  <p:stCondLst>
                                    <p:cond delay="0"/>
                                  </p:stCondLst>
                                  <p:childTnLst>
                                    <p:set>
                                      <p:cBhvr>
                                        <p:cTn id="47" dur="1" fill="hold">
                                          <p:stCondLst>
                                            <p:cond delay="0"/>
                                          </p:stCondLst>
                                        </p:cTn>
                                        <p:tgtEl>
                                          <p:spTgt spid="261"/>
                                        </p:tgtEl>
                                        <p:attrNameLst>
                                          <p:attrName>style.visibility</p:attrName>
                                        </p:attrNameLst>
                                      </p:cBhvr>
                                      <p:to>
                                        <p:strVal val="visible"/>
                                      </p:to>
                                    </p:set>
                                    <p:animEffect transition="in" filter="fade">
                                      <p:cBhvr>
                                        <p:cTn id="48" dur="1000"/>
                                        <p:tgtEl>
                                          <p:spTgt spid="261"/>
                                        </p:tgtEl>
                                      </p:cBhvr>
                                    </p:animEffect>
                                  </p:childTnLst>
                                </p:cTn>
                              </p:par>
                              <p:par>
                                <p:cTn id="49" presetID="10" presetClass="entr" presetSubtype="0" fill="hold" nodeType="with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fade">
                                      <p:cBhvr>
                                        <p:cTn id="51" dur="1000"/>
                                        <p:tgtEl>
                                          <p:spTgt spid="263"/>
                                        </p:tgtEl>
                                      </p:cBhvr>
                                    </p:animEffect>
                                  </p:childTnLst>
                                </p:cTn>
                              </p:par>
                              <p:par>
                                <p:cTn id="52" presetID="10" presetClass="entr" presetSubtype="0" fill="hold" nodeType="withEffect">
                                  <p:stCondLst>
                                    <p:cond delay="0"/>
                                  </p:stCondLst>
                                  <p:childTnLst>
                                    <p:set>
                                      <p:cBhvr>
                                        <p:cTn id="53" dur="1" fill="hold">
                                          <p:stCondLst>
                                            <p:cond delay="0"/>
                                          </p:stCondLst>
                                        </p:cTn>
                                        <p:tgtEl>
                                          <p:spTgt spid="262"/>
                                        </p:tgtEl>
                                        <p:attrNameLst>
                                          <p:attrName>style.visibility</p:attrName>
                                        </p:attrNameLst>
                                      </p:cBhvr>
                                      <p:to>
                                        <p:strVal val="visible"/>
                                      </p:to>
                                    </p:set>
                                    <p:animEffect transition="in" filter="fade">
                                      <p:cBhvr>
                                        <p:cTn id="54"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Controlling Map Size by Memory Use</a:t>
            </a:r>
            <a:endParaRPr/>
          </a:p>
        </p:txBody>
      </p:sp>
      <p:pic>
        <p:nvPicPr>
          <p:cNvPr id="269" name="Google Shape;269;p29"/>
          <p:cNvPicPr preferRelativeResize="0"/>
          <p:nvPr/>
        </p:nvPicPr>
        <p:blipFill>
          <a:blip r:embed="rId3">
            <a:alphaModFix/>
          </a:blip>
          <a:stretch>
            <a:fillRect/>
          </a:stretch>
        </p:blipFill>
        <p:spPr>
          <a:xfrm>
            <a:off x="529175" y="1106025"/>
            <a:ext cx="1242125" cy="1242125"/>
          </a:xfrm>
          <a:prstGeom prst="rect">
            <a:avLst/>
          </a:prstGeom>
          <a:noFill/>
          <a:ln>
            <a:noFill/>
          </a:ln>
        </p:spPr>
      </p:pic>
      <p:sp>
        <p:nvSpPr>
          <p:cNvPr id="270" name="Google Shape;270;p29"/>
          <p:cNvSpPr/>
          <p:nvPr/>
        </p:nvSpPr>
        <p:spPr>
          <a:xfrm>
            <a:off x="1889175" y="969700"/>
            <a:ext cx="1660200" cy="1125300"/>
          </a:xfrm>
          <a:prstGeom prst="wedgeRectCallout">
            <a:avLst>
              <a:gd name="adj1" fmla="val -73201"/>
              <a:gd name="adj2" fmla="val 11570"/>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Ubuntu"/>
                <a:ea typeface="Ubuntu"/>
                <a:cs typeface="Ubuntu"/>
                <a:sym typeface="Ubuntu"/>
              </a:rPr>
              <a:t>I want to make sure no one map uses up all the available memory</a:t>
            </a:r>
            <a:endParaRPr>
              <a:latin typeface="Ubuntu"/>
              <a:ea typeface="Ubuntu"/>
              <a:cs typeface="Ubuntu"/>
              <a:sym typeface="Ubuntu"/>
            </a:endParaRPr>
          </a:p>
        </p:txBody>
      </p:sp>
      <p:sp>
        <p:nvSpPr>
          <p:cNvPr id="271" name="Google Shape;271;p29"/>
          <p:cNvSpPr txBox="1">
            <a:spLocks noGrp="1"/>
          </p:cNvSpPr>
          <p:nvPr>
            <p:ph type="body" idx="1"/>
          </p:nvPr>
        </p:nvSpPr>
        <p:spPr>
          <a:xfrm>
            <a:off x="387225" y="2571750"/>
            <a:ext cx="8096400" cy="18585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Used memory is per map, not per cluster member</a:t>
            </a:r>
            <a:endParaRPr/>
          </a:p>
          <a:p>
            <a:pPr marL="914400" lvl="1" indent="-342900" algn="l" rtl="0">
              <a:spcBef>
                <a:spcPts val="1000"/>
              </a:spcBef>
              <a:spcAft>
                <a:spcPts val="1000"/>
              </a:spcAft>
              <a:buSzPts val="1800"/>
              <a:buChar char="•"/>
            </a:pPr>
            <a:r>
              <a:rPr lang="en"/>
              <a:t>Consider number of cluster members, total map size, and other maps/memory use </a:t>
            </a:r>
            <a:endParaRPr/>
          </a:p>
        </p:txBody>
      </p:sp>
      <p:sp>
        <p:nvSpPr>
          <p:cNvPr id="272" name="Google Shape;272;p29"/>
          <p:cNvSpPr txBox="1"/>
          <p:nvPr/>
        </p:nvSpPr>
        <p:spPr>
          <a:xfrm>
            <a:off x="3686300" y="1247488"/>
            <a:ext cx="5183400" cy="5697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0000FF"/>
                </a:solidFill>
                <a:latin typeface="Courier"/>
                <a:ea typeface="Courier"/>
                <a:cs typeface="Courier"/>
                <a:sym typeface="Courier"/>
              </a:rPr>
              <a:t>&lt;max-size </a:t>
            </a:r>
            <a:r>
              <a:rPr lang="en" sz="1200">
                <a:solidFill>
                  <a:srgbClr val="38761D"/>
                </a:solidFill>
                <a:latin typeface="Courier"/>
                <a:ea typeface="Courier"/>
                <a:cs typeface="Courier"/>
                <a:sym typeface="Courier"/>
              </a:rPr>
              <a:t>policy=</a:t>
            </a:r>
            <a:r>
              <a:rPr lang="en" sz="1200">
                <a:solidFill>
                  <a:srgbClr val="FF0000"/>
                </a:solidFill>
                <a:latin typeface="Courier"/>
                <a:ea typeface="Courier"/>
                <a:cs typeface="Courier"/>
                <a:sym typeface="Courier"/>
              </a:rPr>
              <a:t>”USED_HEAP_SIZE”</a:t>
            </a:r>
            <a:r>
              <a:rPr lang="en" sz="1200">
                <a:solidFill>
                  <a:srgbClr val="0000FF"/>
                </a:solidFill>
                <a:latin typeface="Courier"/>
                <a:ea typeface="Courier"/>
                <a:cs typeface="Courier"/>
                <a:sym typeface="Courier"/>
              </a:rPr>
              <a:t>&gt;</a:t>
            </a:r>
            <a:r>
              <a:rPr lang="en" sz="1200" b="1">
                <a:latin typeface="Courier"/>
                <a:ea typeface="Courier"/>
                <a:cs typeface="Courier"/>
                <a:sym typeface="Courier"/>
              </a:rPr>
              <a:t>100</a:t>
            </a:r>
            <a:r>
              <a:rPr lang="en" sz="1200">
                <a:solidFill>
                  <a:srgbClr val="0000FF"/>
                </a:solidFill>
                <a:latin typeface="Courier"/>
                <a:ea typeface="Courier"/>
                <a:cs typeface="Courier"/>
                <a:sym typeface="Courier"/>
              </a:rPr>
              <a:t>&lt;/max-size&gt;</a:t>
            </a:r>
            <a:endParaRPr sz="1200">
              <a:solidFill>
                <a:srgbClr val="0000FF"/>
              </a:solidFill>
              <a:latin typeface="Courier"/>
              <a:ea typeface="Courier"/>
              <a:cs typeface="Courier"/>
              <a:sym typeface="Courier"/>
            </a:endParaRPr>
          </a:p>
          <a:p>
            <a:pPr marL="0" lvl="0" indent="0" algn="l" rtl="0">
              <a:lnSpc>
                <a:spcPct val="115000"/>
              </a:lnSpc>
              <a:spcBef>
                <a:spcPts val="0"/>
              </a:spcBef>
              <a:spcAft>
                <a:spcPts val="0"/>
              </a:spcAft>
              <a:buNone/>
            </a:pPr>
            <a:r>
              <a:rPr lang="en" sz="1200">
                <a:solidFill>
                  <a:srgbClr val="0000FF"/>
                </a:solidFill>
                <a:latin typeface="Courier"/>
                <a:ea typeface="Courier"/>
                <a:cs typeface="Courier"/>
                <a:sym typeface="Courier"/>
              </a:rPr>
              <a:t>&lt;eviction-policy&gt;</a:t>
            </a:r>
            <a:r>
              <a:rPr lang="en" sz="1200" b="1">
                <a:latin typeface="Courier"/>
                <a:ea typeface="Courier"/>
                <a:cs typeface="Courier"/>
                <a:sym typeface="Courier"/>
              </a:rPr>
              <a:t>LFU</a:t>
            </a:r>
            <a:r>
              <a:rPr lang="en" sz="1200">
                <a:solidFill>
                  <a:srgbClr val="0000FF"/>
                </a:solidFill>
                <a:latin typeface="Courier"/>
                <a:ea typeface="Courier"/>
                <a:cs typeface="Courier"/>
                <a:sym typeface="Courier"/>
              </a:rPr>
              <a:t>&lt;/eviction-policy&gt;</a:t>
            </a:r>
            <a:endParaRPr sz="1200">
              <a:solidFill>
                <a:srgbClr val="0000FF"/>
              </a:solidFill>
              <a:latin typeface="Courier"/>
              <a:ea typeface="Courier"/>
              <a:cs typeface="Courier"/>
              <a:sym typeface="Courier"/>
            </a:endParaRPr>
          </a:p>
        </p:txBody>
      </p:sp>
      <p:sp>
        <p:nvSpPr>
          <p:cNvPr id="273" name="Google Shape;273;p29"/>
          <p:cNvSpPr txBox="1"/>
          <p:nvPr/>
        </p:nvSpPr>
        <p:spPr>
          <a:xfrm>
            <a:off x="660975" y="3682825"/>
            <a:ext cx="7700700" cy="89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b="1">
                <a:latin typeface="Courier"/>
                <a:ea typeface="Courier"/>
                <a:cs typeface="Courier"/>
                <a:sym typeface="Courier"/>
              </a:rPr>
              <a:t>Total map size: 500 MB</a:t>
            </a:r>
            <a:endParaRPr b="1">
              <a:latin typeface="Courier"/>
              <a:ea typeface="Courier"/>
              <a:cs typeface="Courier"/>
              <a:sym typeface="Courier"/>
            </a:endParaRPr>
          </a:p>
          <a:p>
            <a:pPr marL="0" lvl="0" indent="0" algn="l" rtl="0">
              <a:lnSpc>
                <a:spcPct val="115000"/>
              </a:lnSpc>
              <a:spcBef>
                <a:spcPts val="0"/>
              </a:spcBef>
              <a:spcAft>
                <a:spcPts val="0"/>
              </a:spcAft>
              <a:buNone/>
            </a:pPr>
            <a:r>
              <a:rPr lang="en" b="1">
                <a:latin typeface="Courier"/>
                <a:ea typeface="Courier"/>
                <a:cs typeface="Courier"/>
                <a:sym typeface="Courier"/>
              </a:rPr>
              <a:t>Cluster members: 5      Cluster members: 2	     Cluster members: 1</a:t>
            </a:r>
            <a:endParaRPr b="1">
              <a:latin typeface="Courier"/>
              <a:ea typeface="Courier"/>
              <a:cs typeface="Courier"/>
              <a:sym typeface="Courier"/>
            </a:endParaRPr>
          </a:p>
          <a:p>
            <a:pPr marL="0" lvl="0" indent="0" algn="l" rtl="0">
              <a:lnSpc>
                <a:spcPct val="115000"/>
              </a:lnSpc>
              <a:spcBef>
                <a:spcPts val="0"/>
              </a:spcBef>
              <a:spcAft>
                <a:spcPts val="0"/>
              </a:spcAft>
              <a:buNone/>
            </a:pPr>
            <a:r>
              <a:rPr lang="en" b="1">
                <a:latin typeface="Courier"/>
                <a:ea typeface="Courier"/>
                <a:cs typeface="Courier"/>
                <a:sym typeface="Courier"/>
              </a:rPr>
              <a:t>USED_HEAP_SIZE: 100 MB  USED_HEAP_SIZE: 250 MB	 USED_HEAP_SIZE: 500 MB</a:t>
            </a:r>
            <a:endParaRPr b="1">
              <a:latin typeface="Courier"/>
              <a:ea typeface="Courier"/>
              <a:cs typeface="Courier"/>
              <a:sym typeface="Courier"/>
            </a:endParaRPr>
          </a:p>
        </p:txBody>
      </p:sp>
    </p:spTree>
    <p:extLst>
      <p:ext uri="{BB962C8B-B14F-4D97-AF65-F5344CB8AC3E}">
        <p14:creationId xmlns:p14="http://schemas.microsoft.com/office/powerpoint/2010/main" val="91431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par>
                                <p:cTn id="8" presetID="10" presetClass="entr" presetSubtype="0" fill="hold" nodeType="withEffect">
                                  <p:stCondLst>
                                    <p:cond delay="0"/>
                                  </p:stCondLst>
                                  <p:childTnLst>
                                    <p:set>
                                      <p:cBhvr>
                                        <p:cTn id="9" dur="1" fill="hold">
                                          <p:stCondLst>
                                            <p:cond delay="0"/>
                                          </p:stCondLst>
                                        </p:cTn>
                                        <p:tgtEl>
                                          <p:spTgt spid="270"/>
                                        </p:tgtEl>
                                        <p:attrNameLst>
                                          <p:attrName>style.visibility</p:attrName>
                                        </p:attrNameLst>
                                      </p:cBhvr>
                                      <p:to>
                                        <p:strVal val="visible"/>
                                      </p:to>
                                    </p:set>
                                    <p:animEffect transition="in" filter="fade">
                                      <p:cBhvr>
                                        <p:cTn id="10" dur="1000"/>
                                        <p:tgtEl>
                                          <p:spTgt spid="2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2"/>
                                        </p:tgtEl>
                                        <p:attrNameLst>
                                          <p:attrName>style.visibility</p:attrName>
                                        </p:attrNameLst>
                                      </p:cBhvr>
                                      <p:to>
                                        <p:strVal val="visible"/>
                                      </p:to>
                                    </p:set>
                                    <p:animEffect transition="in" filter="fade">
                                      <p:cBhvr>
                                        <p:cTn id="15" dur="1000"/>
                                        <p:tgtEl>
                                          <p:spTgt spid="2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1"/>
                                        </p:tgtEl>
                                        <p:attrNameLst>
                                          <p:attrName>style.visibility</p:attrName>
                                        </p:attrNameLst>
                                      </p:cBhvr>
                                      <p:to>
                                        <p:strVal val="visible"/>
                                      </p:to>
                                    </p:set>
                                    <p:animEffect transition="in" filter="fade">
                                      <p:cBhvr>
                                        <p:cTn id="20" dur="1000"/>
                                        <p:tgtEl>
                                          <p:spTgt spid="27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1"/>
                                        </p:tgtEl>
                                        <p:attrNameLst>
                                          <p:attrName>style.visibility</p:attrName>
                                        </p:attrNameLst>
                                      </p:cBhvr>
                                      <p:to>
                                        <p:strVal val="visible"/>
                                      </p:to>
                                    </p:set>
                                    <p:animEffect transition="in" filter="fade">
                                      <p:cBhvr>
                                        <p:cTn id="25" dur="1000"/>
                                        <p:tgtEl>
                                          <p:spTgt spid="27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Controlling Memory Utilization</a:t>
            </a:r>
            <a:endParaRPr/>
          </a:p>
        </p:txBody>
      </p:sp>
      <p:pic>
        <p:nvPicPr>
          <p:cNvPr id="279" name="Google Shape;279;p30"/>
          <p:cNvPicPr preferRelativeResize="0"/>
          <p:nvPr/>
        </p:nvPicPr>
        <p:blipFill>
          <a:blip r:embed="rId3">
            <a:alphaModFix/>
          </a:blip>
          <a:stretch>
            <a:fillRect/>
          </a:stretch>
        </p:blipFill>
        <p:spPr>
          <a:xfrm>
            <a:off x="529175" y="1106025"/>
            <a:ext cx="1242125" cy="1242125"/>
          </a:xfrm>
          <a:prstGeom prst="rect">
            <a:avLst/>
          </a:prstGeom>
          <a:noFill/>
          <a:ln>
            <a:noFill/>
          </a:ln>
        </p:spPr>
      </p:pic>
      <p:sp>
        <p:nvSpPr>
          <p:cNvPr id="280" name="Google Shape;280;p30"/>
          <p:cNvSpPr/>
          <p:nvPr/>
        </p:nvSpPr>
        <p:spPr>
          <a:xfrm>
            <a:off x="1889175" y="969700"/>
            <a:ext cx="1565700" cy="1201500"/>
          </a:xfrm>
          <a:prstGeom prst="wedgeRectCallout">
            <a:avLst>
              <a:gd name="adj1" fmla="val -71969"/>
              <a:gd name="adj2" fmla="val 7665"/>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Ubuntu"/>
                <a:ea typeface="Ubuntu"/>
                <a:cs typeface="Ubuntu"/>
                <a:sym typeface="Ubuntu"/>
              </a:rPr>
              <a:t>I want to evict entries if unused memory is less than 5% of total memory.</a:t>
            </a:r>
            <a:endParaRPr>
              <a:latin typeface="Ubuntu"/>
              <a:ea typeface="Ubuntu"/>
              <a:cs typeface="Ubuntu"/>
              <a:sym typeface="Ubuntu"/>
            </a:endParaRPr>
          </a:p>
        </p:txBody>
      </p:sp>
      <p:sp>
        <p:nvSpPr>
          <p:cNvPr id="281" name="Google Shape;281;p30"/>
          <p:cNvSpPr txBox="1"/>
          <p:nvPr/>
        </p:nvSpPr>
        <p:spPr>
          <a:xfrm>
            <a:off x="3604525" y="1184500"/>
            <a:ext cx="5183400" cy="5697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0000FF"/>
                </a:solidFill>
                <a:latin typeface="Courier"/>
                <a:ea typeface="Courier"/>
                <a:cs typeface="Courier"/>
                <a:sym typeface="Courier"/>
              </a:rPr>
              <a:t>&lt;max-size </a:t>
            </a:r>
            <a:r>
              <a:rPr lang="en" sz="1200">
                <a:solidFill>
                  <a:srgbClr val="38761D"/>
                </a:solidFill>
                <a:latin typeface="Courier"/>
                <a:ea typeface="Courier"/>
                <a:cs typeface="Courier"/>
                <a:sym typeface="Courier"/>
              </a:rPr>
              <a:t>policy=</a:t>
            </a:r>
            <a:r>
              <a:rPr lang="en" sz="1200">
                <a:solidFill>
                  <a:srgbClr val="FF0000"/>
                </a:solidFill>
                <a:latin typeface="Courier"/>
                <a:ea typeface="Courier"/>
                <a:cs typeface="Courier"/>
                <a:sym typeface="Courier"/>
              </a:rPr>
              <a:t>”FREE_HEAP_PERCENTAGE”</a:t>
            </a:r>
            <a:r>
              <a:rPr lang="en" sz="1200">
                <a:solidFill>
                  <a:srgbClr val="0000FF"/>
                </a:solidFill>
                <a:latin typeface="Courier"/>
                <a:ea typeface="Courier"/>
                <a:cs typeface="Courier"/>
                <a:sym typeface="Courier"/>
              </a:rPr>
              <a:t>&gt;</a:t>
            </a:r>
            <a:r>
              <a:rPr lang="en" sz="1200" b="1">
                <a:latin typeface="Courier"/>
                <a:ea typeface="Courier"/>
                <a:cs typeface="Courier"/>
                <a:sym typeface="Courier"/>
              </a:rPr>
              <a:t>5</a:t>
            </a:r>
            <a:r>
              <a:rPr lang="en" sz="1200">
                <a:solidFill>
                  <a:srgbClr val="0000FF"/>
                </a:solidFill>
                <a:latin typeface="Courier"/>
                <a:ea typeface="Courier"/>
                <a:cs typeface="Courier"/>
                <a:sym typeface="Courier"/>
              </a:rPr>
              <a:t>&lt;/max-size&gt;</a:t>
            </a:r>
            <a:endParaRPr sz="1200">
              <a:solidFill>
                <a:srgbClr val="0000FF"/>
              </a:solidFill>
              <a:latin typeface="Courier"/>
              <a:ea typeface="Courier"/>
              <a:cs typeface="Courier"/>
              <a:sym typeface="Courier"/>
            </a:endParaRPr>
          </a:p>
          <a:p>
            <a:pPr marL="0" lvl="0" indent="0" algn="l" rtl="0">
              <a:lnSpc>
                <a:spcPct val="115000"/>
              </a:lnSpc>
              <a:spcBef>
                <a:spcPts val="0"/>
              </a:spcBef>
              <a:spcAft>
                <a:spcPts val="0"/>
              </a:spcAft>
              <a:buNone/>
            </a:pPr>
            <a:r>
              <a:rPr lang="en" sz="1200">
                <a:solidFill>
                  <a:srgbClr val="0000FF"/>
                </a:solidFill>
                <a:latin typeface="Courier"/>
                <a:ea typeface="Courier"/>
                <a:cs typeface="Courier"/>
                <a:sym typeface="Courier"/>
              </a:rPr>
              <a:t>&lt;eviction-policy&gt;</a:t>
            </a:r>
            <a:r>
              <a:rPr lang="en" sz="1200" b="1">
                <a:latin typeface="Courier"/>
                <a:ea typeface="Courier"/>
                <a:cs typeface="Courier"/>
                <a:sym typeface="Courier"/>
              </a:rPr>
              <a:t>LFU</a:t>
            </a:r>
            <a:r>
              <a:rPr lang="en" sz="1200">
                <a:solidFill>
                  <a:srgbClr val="0000FF"/>
                </a:solidFill>
                <a:latin typeface="Courier"/>
                <a:ea typeface="Courier"/>
                <a:cs typeface="Courier"/>
                <a:sym typeface="Courier"/>
              </a:rPr>
              <a:t>&lt;/eviction-policy&gt;</a:t>
            </a:r>
            <a:endParaRPr sz="1200">
              <a:solidFill>
                <a:srgbClr val="0000FF"/>
              </a:solidFill>
              <a:latin typeface="Courier"/>
              <a:ea typeface="Courier"/>
              <a:cs typeface="Courier"/>
              <a:sym typeface="Courier"/>
            </a:endParaRPr>
          </a:p>
        </p:txBody>
      </p:sp>
      <p:sp>
        <p:nvSpPr>
          <p:cNvPr id="282" name="Google Shape;282;p30"/>
          <p:cNvSpPr txBox="1">
            <a:spLocks noGrp="1"/>
          </p:cNvSpPr>
          <p:nvPr>
            <p:ph type="body" idx="1"/>
          </p:nvPr>
        </p:nvSpPr>
        <p:spPr>
          <a:xfrm>
            <a:off x="387225" y="2767649"/>
            <a:ext cx="8096400" cy="14013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Free memory options are good for wildcard or default policy </a:t>
            </a:r>
            <a:endParaRPr/>
          </a:p>
          <a:p>
            <a:pPr marL="914400" lvl="1" indent="-342900" algn="l" rtl="0">
              <a:spcBef>
                <a:spcPts val="1000"/>
              </a:spcBef>
              <a:spcAft>
                <a:spcPts val="0"/>
              </a:spcAft>
              <a:buSzPts val="1800"/>
              <a:buChar char="•"/>
            </a:pPr>
            <a:r>
              <a:rPr lang="en"/>
              <a:t>Individual map size is not a consideration</a:t>
            </a:r>
            <a:endParaRPr/>
          </a:p>
          <a:p>
            <a:pPr marL="914400" lvl="1" indent="-342900" algn="l" rtl="0">
              <a:spcBef>
                <a:spcPts val="1000"/>
              </a:spcBef>
              <a:spcAft>
                <a:spcPts val="1000"/>
              </a:spcAft>
              <a:buSzPts val="1800"/>
              <a:buChar char="•"/>
            </a:pPr>
            <a:r>
              <a:rPr lang="en"/>
              <a:t>If “something else” consumes memory, maps get evicted</a:t>
            </a:r>
            <a:endParaRPr/>
          </a:p>
        </p:txBody>
      </p:sp>
    </p:spTree>
    <p:extLst>
      <p:ext uri="{BB962C8B-B14F-4D97-AF65-F5344CB8AC3E}">
        <p14:creationId xmlns:p14="http://schemas.microsoft.com/office/powerpoint/2010/main" val="101864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0"/>
                                        </p:tgtEl>
                                        <p:attrNameLst>
                                          <p:attrName>style.visibility</p:attrName>
                                        </p:attrNameLst>
                                      </p:cBhvr>
                                      <p:to>
                                        <p:strVal val="visible"/>
                                      </p:to>
                                    </p:set>
                                    <p:animEffect transition="in" filter="fade">
                                      <p:cBhvr>
                                        <p:cTn id="10" dur="1000"/>
                                        <p:tgtEl>
                                          <p:spTgt spid="280"/>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81"/>
                                        </p:tgtEl>
                                        <p:attrNameLst>
                                          <p:attrName>style.visibility</p:attrName>
                                        </p:attrNameLst>
                                      </p:cBhvr>
                                      <p:to>
                                        <p:strVal val="visible"/>
                                      </p:to>
                                    </p:set>
                                    <p:animEffect transition="in" filter="fade">
                                      <p:cBhvr>
                                        <p:cTn id="14" dur="1000"/>
                                        <p:tgtEl>
                                          <p:spTgt spid="28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2">
                                            <p:txEl>
                                              <p:pRg st="0" end="0"/>
                                            </p:txEl>
                                          </p:spTgt>
                                        </p:tgtEl>
                                        <p:attrNameLst>
                                          <p:attrName>style.visibility</p:attrName>
                                        </p:attrNameLst>
                                      </p:cBhvr>
                                      <p:to>
                                        <p:strVal val="visible"/>
                                      </p:to>
                                    </p:set>
                                    <p:animEffect transition="in" filter="fade">
                                      <p:cBhvr>
                                        <p:cTn id="19" dur="1000"/>
                                        <p:tgtEl>
                                          <p:spTgt spid="28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2">
                                            <p:txEl>
                                              <p:pRg st="1" end="1"/>
                                            </p:txEl>
                                          </p:spTgt>
                                        </p:tgtEl>
                                        <p:attrNameLst>
                                          <p:attrName>style.visibility</p:attrName>
                                        </p:attrNameLst>
                                      </p:cBhvr>
                                      <p:to>
                                        <p:strVal val="visible"/>
                                      </p:to>
                                    </p:set>
                                    <p:animEffect transition="in" filter="fade">
                                      <p:cBhvr>
                                        <p:cTn id="24" dur="1000"/>
                                        <p:tgtEl>
                                          <p:spTgt spid="28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2">
                                            <p:txEl>
                                              <p:pRg st="2" end="2"/>
                                            </p:txEl>
                                          </p:spTgt>
                                        </p:tgtEl>
                                        <p:attrNameLst>
                                          <p:attrName>style.visibility</p:attrName>
                                        </p:attrNameLst>
                                      </p:cBhvr>
                                      <p:to>
                                        <p:strVal val="visible"/>
                                      </p:to>
                                    </p:set>
                                    <p:animEffect transition="in" filter="fade">
                                      <p:cBhvr>
                                        <p:cTn id="29" dur="1000"/>
                                        <p:tgtEl>
                                          <p:spTgt spid="2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Manual Eviction</a:t>
            </a:r>
            <a:endParaRPr/>
          </a:p>
        </p:txBody>
      </p:sp>
      <p:sp>
        <p:nvSpPr>
          <p:cNvPr id="288" name="Google Shape;288;p31"/>
          <p:cNvSpPr txBox="1">
            <a:spLocks noGrp="1"/>
          </p:cNvSpPr>
          <p:nvPr>
            <p:ph type="body" idx="1"/>
          </p:nvPr>
        </p:nvSpPr>
        <p:spPr>
          <a:xfrm>
            <a:off x="387225" y="1975051"/>
            <a:ext cx="8096400" cy="24228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Removes all unlocked entries from map</a:t>
            </a:r>
            <a:endParaRPr/>
          </a:p>
          <a:p>
            <a:pPr marL="914400" lvl="1" indent="-342900" algn="l" rtl="0">
              <a:spcBef>
                <a:spcPts val="1000"/>
              </a:spcBef>
              <a:spcAft>
                <a:spcPts val="1000"/>
              </a:spcAft>
              <a:buSzPts val="1800"/>
              <a:buChar char="•"/>
            </a:pPr>
            <a:r>
              <a:rPr lang="en"/>
              <a:t>Any eviction method will not remove locked entries</a:t>
            </a:r>
            <a:endParaRPr/>
          </a:p>
        </p:txBody>
      </p:sp>
      <p:sp>
        <p:nvSpPr>
          <p:cNvPr id="289" name="Google Shape;289;p31"/>
          <p:cNvSpPr txBox="1"/>
          <p:nvPr/>
        </p:nvSpPr>
        <p:spPr>
          <a:xfrm>
            <a:off x="624873" y="1391075"/>
            <a:ext cx="1969800" cy="3912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114300" marR="114300" lvl="0" indent="0" algn="l" rtl="0">
              <a:lnSpc>
                <a:spcPct val="145000"/>
              </a:lnSpc>
              <a:spcBef>
                <a:spcPts val="0"/>
              </a:spcBef>
              <a:spcAft>
                <a:spcPts val="0"/>
              </a:spcAft>
              <a:buNone/>
            </a:pPr>
            <a:r>
              <a:rPr lang="en" dirty="0" err="1">
                <a:latin typeface="Courier"/>
                <a:ea typeface="Courier"/>
                <a:cs typeface="Courier"/>
                <a:sym typeface="Courier"/>
              </a:rPr>
              <a:t>map.evictAll</a:t>
            </a:r>
            <a:r>
              <a:rPr lang="en" dirty="0">
                <a:latin typeface="Courier"/>
                <a:ea typeface="Courier"/>
                <a:cs typeface="Courier"/>
                <a:sym typeface="Courier"/>
              </a:rPr>
              <a:t>()</a:t>
            </a:r>
            <a:endParaRPr dirty="0">
              <a:latin typeface="Courier"/>
              <a:ea typeface="Courier"/>
              <a:cs typeface="Courier"/>
              <a:sym typeface="Courier"/>
            </a:endParaRPr>
          </a:p>
        </p:txBody>
      </p:sp>
    </p:spTree>
    <p:extLst>
      <p:ext uri="{BB962C8B-B14F-4D97-AF65-F5344CB8AC3E}">
        <p14:creationId xmlns:p14="http://schemas.microsoft.com/office/powerpoint/2010/main" val="7510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1000"/>
                                        <p:tgtEl>
                                          <p:spTgt spid="2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8">
                                            <p:txEl>
                                              <p:pRg st="0" end="0"/>
                                            </p:txEl>
                                          </p:spTgt>
                                        </p:tgtEl>
                                        <p:attrNameLst>
                                          <p:attrName>style.visibility</p:attrName>
                                        </p:attrNameLst>
                                      </p:cBhvr>
                                      <p:to>
                                        <p:strVal val="visible"/>
                                      </p:to>
                                    </p:set>
                                    <p:animEffect transition="in" filter="fade">
                                      <p:cBhvr>
                                        <p:cTn id="12" dur="1000"/>
                                        <p:tgtEl>
                                          <p:spTgt spid="2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8">
                                            <p:txEl>
                                              <p:pRg st="1" end="1"/>
                                            </p:txEl>
                                          </p:spTgt>
                                        </p:tgtEl>
                                        <p:attrNameLst>
                                          <p:attrName>style.visibility</p:attrName>
                                        </p:attrNameLst>
                                      </p:cBhvr>
                                      <p:to>
                                        <p:strVal val="visible"/>
                                      </p:to>
                                    </p:set>
                                    <p:animEffect transition="in" filter="fade">
                                      <p:cBhvr>
                                        <p:cTn id="17" dur="1000"/>
                                        <p:tgtEl>
                                          <p:spTgt spid="2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04A5-7107-2048-9BE1-FC9488276417}"/>
              </a:ext>
            </a:extLst>
          </p:cNvPr>
          <p:cNvSpPr>
            <a:spLocks noGrp="1"/>
          </p:cNvSpPr>
          <p:nvPr>
            <p:ph type="title"/>
          </p:nvPr>
        </p:nvSpPr>
        <p:spPr/>
        <p:txBody>
          <a:bodyPr/>
          <a:lstStyle/>
          <a:p>
            <a:r>
              <a:rPr lang="en-US" dirty="0"/>
              <a:t>Attendee Laptop Requirements</a:t>
            </a:r>
          </a:p>
        </p:txBody>
      </p:sp>
      <p:sp>
        <p:nvSpPr>
          <p:cNvPr id="3" name="Text Placeholder 2">
            <a:extLst>
              <a:ext uri="{FF2B5EF4-FFF2-40B4-BE49-F238E27FC236}">
                <a16:creationId xmlns:a16="http://schemas.microsoft.com/office/drawing/2014/main" id="{28853C5F-90BE-584B-BE03-DFA020D86168}"/>
              </a:ext>
            </a:extLst>
          </p:cNvPr>
          <p:cNvSpPr>
            <a:spLocks noGrp="1"/>
          </p:cNvSpPr>
          <p:nvPr>
            <p:ph type="body" sz="quarter" idx="10"/>
          </p:nvPr>
        </p:nvSpPr>
        <p:spPr>
          <a:xfrm>
            <a:off x="529174" y="1047964"/>
            <a:ext cx="8096400" cy="3852724"/>
          </a:xfrm>
        </p:spPr>
        <p:txBody>
          <a:bodyPr/>
          <a:lstStyle/>
          <a:p>
            <a:pPr marL="95250" indent="0">
              <a:buNone/>
            </a:pPr>
            <a:r>
              <a:rPr lang="en-US" sz="1600" dirty="0">
                <a:solidFill>
                  <a:schemeClr val="bg2"/>
                </a:solidFill>
              </a:rPr>
              <a:t>Windows or Mac</a:t>
            </a:r>
          </a:p>
          <a:p>
            <a:pPr marL="95250" indent="0">
              <a:buNone/>
            </a:pPr>
            <a:r>
              <a:rPr lang="en-US" sz="1600" dirty="0">
                <a:solidFill>
                  <a:schemeClr val="bg2"/>
                </a:solidFill>
              </a:rPr>
              <a:t>4G RAM</a:t>
            </a:r>
          </a:p>
          <a:p>
            <a:pPr marL="95250" indent="0">
              <a:buNone/>
            </a:pPr>
            <a:r>
              <a:rPr lang="en-US" sz="1600" dirty="0">
                <a:solidFill>
                  <a:schemeClr val="bg2"/>
                </a:solidFill>
              </a:rPr>
              <a:t>A Java 1.8 JDK (or higher)</a:t>
            </a:r>
          </a:p>
          <a:p>
            <a:pPr marL="95250" indent="0">
              <a:buNone/>
            </a:pPr>
            <a:r>
              <a:rPr lang="en-US" sz="1600" dirty="0">
                <a:solidFill>
                  <a:schemeClr val="bg2"/>
                </a:solidFill>
              </a:rPr>
              <a:t>Maven</a:t>
            </a:r>
          </a:p>
          <a:p>
            <a:pPr marL="95250" indent="0">
              <a:buNone/>
            </a:pPr>
            <a:r>
              <a:rPr lang="en-US" sz="1600" dirty="0">
                <a:solidFill>
                  <a:schemeClr val="bg2"/>
                </a:solidFill>
              </a:rPr>
              <a:t>Git </a:t>
            </a:r>
          </a:p>
          <a:p>
            <a:pPr marL="95250" indent="0">
              <a:buNone/>
            </a:pPr>
            <a:r>
              <a:rPr lang="en-US" sz="1600" dirty="0">
                <a:solidFill>
                  <a:schemeClr val="bg2"/>
                </a:solidFill>
              </a:rPr>
              <a:t>A Java IDE (IntelliJ, Eclipse, etc.)</a:t>
            </a:r>
          </a:p>
          <a:p>
            <a:pPr marL="552450" lvl="1" indent="0">
              <a:buNone/>
            </a:pPr>
            <a:r>
              <a:rPr lang="en-US" sz="1300" dirty="0">
                <a:solidFill>
                  <a:schemeClr val="bg2"/>
                </a:solidFill>
              </a:rPr>
              <a:t>For Jet training, IntelliJ is </a:t>
            </a:r>
            <a:r>
              <a:rPr lang="en-US" sz="1300" i="1" dirty="0">
                <a:solidFill>
                  <a:schemeClr val="bg2"/>
                </a:solidFill>
              </a:rPr>
              <a:t>strongly preferred </a:t>
            </a:r>
            <a:r>
              <a:rPr lang="en-US" sz="1300" dirty="0">
                <a:solidFill>
                  <a:schemeClr val="bg2"/>
                </a:solidFill>
              </a:rPr>
              <a:t>due to the fact that its assistive features handle complex generic types better than those of Eclipse. The community edition is free and works very well.</a:t>
            </a:r>
          </a:p>
          <a:p>
            <a:pPr marL="95250" indent="0">
              <a:buNone/>
            </a:pPr>
            <a:r>
              <a:rPr lang="en-US" sz="1600" dirty="0">
                <a:solidFill>
                  <a:schemeClr val="bg2"/>
                </a:solidFill>
              </a:rPr>
              <a:t>Docker Desktop</a:t>
            </a:r>
          </a:p>
          <a:p>
            <a:pPr marL="552450" lvl="1" indent="0">
              <a:buNone/>
            </a:pPr>
            <a:r>
              <a:rPr lang="en-US" sz="1300" dirty="0">
                <a:solidFill>
                  <a:schemeClr val="bg2"/>
                </a:solidFill>
              </a:rPr>
              <a:t>Please install this before the first day. Docker Desktop does not support some old versions of Windows 10.</a:t>
            </a:r>
          </a:p>
          <a:p>
            <a:pPr marL="552450" lvl="1" indent="0">
              <a:buNone/>
            </a:pPr>
            <a:endParaRPr lang="en-US" sz="1300" dirty="0">
              <a:solidFill>
                <a:schemeClr val="bg2"/>
              </a:solidFill>
            </a:endParaRPr>
          </a:p>
        </p:txBody>
      </p:sp>
    </p:spTree>
    <p:extLst>
      <p:ext uri="{BB962C8B-B14F-4D97-AF65-F5344CB8AC3E}">
        <p14:creationId xmlns:p14="http://schemas.microsoft.com/office/powerpoint/2010/main" val="32071921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FEDE-8429-A848-989E-24445DD4FDEE}"/>
              </a:ext>
            </a:extLst>
          </p:cNvPr>
          <p:cNvSpPr>
            <a:spLocks noGrp="1"/>
          </p:cNvSpPr>
          <p:nvPr>
            <p:ph type="title"/>
          </p:nvPr>
        </p:nvSpPr>
        <p:spPr/>
        <p:txBody>
          <a:bodyPr/>
          <a:lstStyle/>
          <a:p>
            <a:r>
              <a:rPr lang="en-US" dirty="0"/>
              <a:t>Lab 7: Eviction</a:t>
            </a:r>
          </a:p>
        </p:txBody>
      </p:sp>
      <p:sp>
        <p:nvSpPr>
          <p:cNvPr id="3" name="Text Placeholder 2">
            <a:extLst>
              <a:ext uri="{FF2B5EF4-FFF2-40B4-BE49-F238E27FC236}">
                <a16:creationId xmlns:a16="http://schemas.microsoft.com/office/drawing/2014/main" id="{96584D86-C485-B042-A5EE-800E3AB11092}"/>
              </a:ext>
            </a:extLst>
          </p:cNvPr>
          <p:cNvSpPr>
            <a:spLocks noGrp="1"/>
          </p:cNvSpPr>
          <p:nvPr>
            <p:ph type="body" sz="quarter" idx="10"/>
          </p:nvPr>
        </p:nvSpPr>
        <p:spPr/>
        <p:txBody>
          <a:bodyPr/>
          <a:lstStyle/>
          <a:p>
            <a:r>
              <a:rPr lang="en-US" dirty="0"/>
              <a:t>Configure eviction with 5 elements per member</a:t>
            </a:r>
          </a:p>
          <a:p>
            <a:r>
              <a:rPr lang="en-US" dirty="0"/>
              <a:t>Push data to cluster</a:t>
            </a:r>
          </a:p>
          <a:p>
            <a:endParaRPr lang="en-US" dirty="0"/>
          </a:p>
          <a:p>
            <a:endParaRPr lang="en-US" dirty="0"/>
          </a:p>
          <a:p>
            <a:endParaRPr lang="en-US" dirty="0"/>
          </a:p>
          <a:p>
            <a:endParaRPr lang="en-US" dirty="0"/>
          </a:p>
          <a:p>
            <a:r>
              <a:rPr lang="en-US" dirty="0"/>
              <a:t>Estimated time: 15 minutes</a:t>
            </a:r>
          </a:p>
        </p:txBody>
      </p:sp>
      <p:sp>
        <p:nvSpPr>
          <p:cNvPr id="4" name="Footer Placeholder 3">
            <a:extLst>
              <a:ext uri="{FF2B5EF4-FFF2-40B4-BE49-F238E27FC236}">
                <a16:creationId xmlns:a16="http://schemas.microsoft.com/office/drawing/2014/main" id="{3FDA2191-0F50-B64B-980B-D8BB5AFCF314}"/>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Picture 4">
            <a:extLst>
              <a:ext uri="{FF2B5EF4-FFF2-40B4-BE49-F238E27FC236}">
                <a16:creationId xmlns:a16="http://schemas.microsoft.com/office/drawing/2014/main" id="{0E86DF4F-01AA-294C-B0E6-353E5011A002}"/>
              </a:ext>
            </a:extLst>
          </p:cNvPr>
          <p:cNvPicPr>
            <a:picLocks/>
          </p:cNvPicPr>
          <p:nvPr/>
        </p:nvPicPr>
        <p:blipFill>
          <a:blip r:embed="rId3"/>
          <a:stretch>
            <a:fillRect/>
          </a:stretch>
        </p:blipFill>
        <p:spPr>
          <a:xfrm>
            <a:off x="7192496" y="297674"/>
            <a:ext cx="1422329" cy="1422329"/>
          </a:xfrm>
          <a:prstGeom prst="rect">
            <a:avLst/>
          </a:prstGeom>
        </p:spPr>
      </p:pic>
    </p:spTree>
    <p:extLst>
      <p:ext uri="{BB962C8B-B14F-4D97-AF65-F5344CB8AC3E}">
        <p14:creationId xmlns:p14="http://schemas.microsoft.com/office/powerpoint/2010/main" val="21743047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DE1168A-FDD9-AA4C-A735-B4955007ADAB}"/>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E96200E8-F605-954E-85B4-27FDB5D659FB}"/>
              </a:ext>
            </a:extLst>
          </p:cNvPr>
          <p:cNvSpPr>
            <a:spLocks noGrp="1"/>
          </p:cNvSpPr>
          <p:nvPr>
            <p:ph type="ctrTitle"/>
          </p:nvPr>
        </p:nvSpPr>
        <p:spPr/>
        <p:txBody>
          <a:bodyPr/>
          <a:lstStyle/>
          <a:p>
            <a:r>
              <a:rPr lang="en-US" dirty="0"/>
              <a:t>High-Density Memory Store</a:t>
            </a:r>
          </a:p>
        </p:txBody>
      </p:sp>
      <p:sp>
        <p:nvSpPr>
          <p:cNvPr id="4" name="Footer Placeholder 3">
            <a:extLst>
              <a:ext uri="{FF2B5EF4-FFF2-40B4-BE49-F238E27FC236}">
                <a16:creationId xmlns:a16="http://schemas.microsoft.com/office/drawing/2014/main" id="{A2287BE0-7917-454F-AB9E-C216530BF080}"/>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3375073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1358-DCF5-CD49-9330-6B241A00BFC3}"/>
              </a:ext>
            </a:extLst>
          </p:cNvPr>
          <p:cNvSpPr>
            <a:spLocks noGrp="1"/>
          </p:cNvSpPr>
          <p:nvPr>
            <p:ph type="title"/>
          </p:nvPr>
        </p:nvSpPr>
        <p:spPr/>
        <p:txBody>
          <a:bodyPr/>
          <a:lstStyle/>
          <a:p>
            <a:r>
              <a:rPr lang="en-US" dirty="0"/>
              <a:t>High-Density Memory Store (HDMS)</a:t>
            </a:r>
          </a:p>
        </p:txBody>
      </p:sp>
      <p:sp>
        <p:nvSpPr>
          <p:cNvPr id="3" name="Text Placeholder 2">
            <a:extLst>
              <a:ext uri="{FF2B5EF4-FFF2-40B4-BE49-F238E27FC236}">
                <a16:creationId xmlns:a16="http://schemas.microsoft.com/office/drawing/2014/main" id="{82A9D135-1555-2645-9587-92C5B60E965C}"/>
              </a:ext>
            </a:extLst>
          </p:cNvPr>
          <p:cNvSpPr>
            <a:spLocks noGrp="1"/>
          </p:cNvSpPr>
          <p:nvPr>
            <p:ph type="body" sz="quarter" idx="10"/>
          </p:nvPr>
        </p:nvSpPr>
        <p:spPr>
          <a:xfrm>
            <a:off x="529173" y="1077951"/>
            <a:ext cx="3462120" cy="3389971"/>
          </a:xfrm>
        </p:spPr>
        <p:txBody>
          <a:bodyPr>
            <a:normAutofit fontScale="92500" lnSpcReduction="10000"/>
          </a:bodyPr>
          <a:lstStyle/>
          <a:p>
            <a:r>
              <a:rPr lang="en-US" dirty="0"/>
              <a:t>Enterprise feature</a:t>
            </a:r>
          </a:p>
          <a:p>
            <a:r>
              <a:rPr lang="en-US" dirty="0"/>
              <a:t>Alternative in-memory storage implementation</a:t>
            </a:r>
          </a:p>
          <a:p>
            <a:r>
              <a:rPr lang="en-US" dirty="0"/>
              <a:t> Data stored outside of garbage-collected heap</a:t>
            </a:r>
          </a:p>
          <a:p>
            <a:pPr lvl="1"/>
            <a:r>
              <a:rPr lang="en-US" dirty="0"/>
              <a:t>Managed by IMDG itself</a:t>
            </a:r>
          </a:p>
          <a:p>
            <a:r>
              <a:rPr lang="en-US" dirty="0">
                <a:sym typeface="Calibri"/>
              </a:rPr>
              <a:t>Maximizes usable memory per machine </a:t>
            </a:r>
          </a:p>
          <a:p>
            <a:r>
              <a:rPr lang="en-US" dirty="0">
                <a:sym typeface="Calibri"/>
              </a:rPr>
              <a:t>Scales into hundreds of gigabytes.</a:t>
            </a:r>
          </a:p>
          <a:p>
            <a:endParaRPr lang="en-US" dirty="0"/>
          </a:p>
        </p:txBody>
      </p:sp>
      <p:sp>
        <p:nvSpPr>
          <p:cNvPr id="4" name="Footer Placeholder 3">
            <a:extLst>
              <a:ext uri="{FF2B5EF4-FFF2-40B4-BE49-F238E27FC236}">
                <a16:creationId xmlns:a16="http://schemas.microsoft.com/office/drawing/2014/main" id="{7F7855DA-AAD6-D844-AF35-E1DE584DDF6D}"/>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pSp>
        <p:nvGrpSpPr>
          <p:cNvPr id="5" name="Group 672">
            <a:extLst>
              <a:ext uri="{FF2B5EF4-FFF2-40B4-BE49-F238E27FC236}">
                <a16:creationId xmlns:a16="http://schemas.microsoft.com/office/drawing/2014/main" id="{3E7B46FB-8FBE-4542-A4E6-421A6A823627}"/>
              </a:ext>
            </a:extLst>
          </p:cNvPr>
          <p:cNvGrpSpPr>
            <a:grpSpLocks noChangeAspect="1"/>
          </p:cNvGrpSpPr>
          <p:nvPr/>
        </p:nvGrpSpPr>
        <p:grpSpPr>
          <a:xfrm>
            <a:off x="4130566" y="1079850"/>
            <a:ext cx="4708634" cy="3251982"/>
            <a:chOff x="0" y="0"/>
            <a:chExt cx="5546137" cy="4936839"/>
          </a:xfrm>
        </p:grpSpPr>
        <p:sp>
          <p:nvSpPr>
            <p:cNvPr id="6" name="Shape 643">
              <a:extLst>
                <a:ext uri="{FF2B5EF4-FFF2-40B4-BE49-F238E27FC236}">
                  <a16:creationId xmlns:a16="http://schemas.microsoft.com/office/drawing/2014/main" id="{2BE73CD6-6A82-E54C-9E3D-61EECBA57229}"/>
                </a:ext>
              </a:extLst>
            </p:cNvPr>
            <p:cNvSpPr/>
            <p:nvPr/>
          </p:nvSpPr>
          <p:spPr>
            <a:xfrm>
              <a:off x="81125" y="0"/>
              <a:ext cx="4113079" cy="1130833"/>
            </a:xfrm>
            <a:prstGeom prst="rect">
              <a:avLst/>
            </a:prstGeom>
            <a:solidFill>
              <a:schemeClr val="accent4"/>
            </a:solidFill>
            <a:ln w="12700" cap="flat">
              <a:noFill/>
              <a:miter lim="400000"/>
            </a:ln>
            <a:effectLst/>
          </p:spPr>
          <p:txBody>
            <a:bodyPr wrap="square" lIns="0" tIns="0" rIns="0" bIns="0" numCol="1" anchor="b">
              <a:noAutofit/>
            </a:bodyPr>
            <a:lstStyle/>
            <a:p>
              <a:pPr lvl="0" algn="ctr">
                <a:spcBef>
                  <a:spcPts val="2400"/>
                </a:spcBef>
                <a:defRPr sz="1600">
                  <a:solidFill>
                    <a:srgbClr val="444444"/>
                  </a:solidFill>
                </a:defRPr>
              </a:pPr>
              <a:endParaRPr dirty="0">
                <a:latin typeface="Ubuntu" panose="020B0504030602030204" pitchFamily="34" charset="0"/>
              </a:endParaRPr>
            </a:p>
          </p:txBody>
        </p:sp>
        <p:sp>
          <p:nvSpPr>
            <p:cNvPr id="7" name="Shape 644">
              <a:extLst>
                <a:ext uri="{FF2B5EF4-FFF2-40B4-BE49-F238E27FC236}">
                  <a16:creationId xmlns:a16="http://schemas.microsoft.com/office/drawing/2014/main" id="{CA19EE2E-BA38-0F47-80D7-5380775C2AA4}"/>
                </a:ext>
              </a:extLst>
            </p:cNvPr>
            <p:cNvSpPr/>
            <p:nvPr/>
          </p:nvSpPr>
          <p:spPr>
            <a:xfrm>
              <a:off x="81125" y="1341806"/>
              <a:ext cx="4113079" cy="3595033"/>
            </a:xfrm>
            <a:prstGeom prst="rect">
              <a:avLst/>
            </a:prstGeom>
            <a:solidFill>
              <a:schemeClr val="accent4"/>
            </a:solidFill>
            <a:ln w="12700" cap="flat">
              <a:noFill/>
              <a:miter lim="400000"/>
            </a:ln>
            <a:effectLst/>
          </p:spPr>
          <p:txBody>
            <a:bodyPr wrap="square" lIns="0" tIns="0" rIns="0" bIns="0" numCol="1" anchor="b">
              <a:noAutofit/>
            </a:bodyPr>
            <a:lstStyle/>
            <a:p>
              <a:pPr lvl="0" algn="ctr">
                <a:spcBef>
                  <a:spcPts val="2400"/>
                </a:spcBef>
                <a:defRPr sz="1600">
                  <a:solidFill>
                    <a:srgbClr val="444444"/>
                  </a:solidFill>
                </a:defRPr>
              </a:pPr>
              <a:endParaRPr dirty="0">
                <a:latin typeface="Ubuntu" panose="020B0504030602030204" pitchFamily="34" charset="0"/>
              </a:endParaRPr>
            </a:p>
          </p:txBody>
        </p:sp>
        <p:sp>
          <p:nvSpPr>
            <p:cNvPr id="26" name="Shape 645">
              <a:extLst>
                <a:ext uri="{FF2B5EF4-FFF2-40B4-BE49-F238E27FC236}">
                  <a16:creationId xmlns:a16="http://schemas.microsoft.com/office/drawing/2014/main" id="{0C000197-0366-4B4D-B376-F113643A9A03}"/>
                </a:ext>
              </a:extLst>
            </p:cNvPr>
            <p:cNvSpPr/>
            <p:nvPr/>
          </p:nvSpPr>
          <p:spPr>
            <a:xfrm>
              <a:off x="1555010" y="1644918"/>
              <a:ext cx="2426556" cy="684258"/>
            </a:xfrm>
            <a:prstGeom prst="rect">
              <a:avLst/>
            </a:prstGeom>
            <a:solidFill>
              <a:srgbClr val="444444"/>
            </a:solidFill>
            <a:ln w="15875" cap="flat">
              <a:noFill/>
              <a:prstDash val="solid"/>
              <a:bevel/>
            </a:ln>
            <a:effectLst/>
          </p:spPr>
          <p:txBody>
            <a:bodyPr wrap="square" lIns="0" tIns="0" rIns="0" bIns="0" numCol="1" anchor="ctr">
              <a:noAutofit/>
            </a:bodyPr>
            <a:lstStyle/>
            <a:p>
              <a:pPr algn="ctr">
                <a:spcBef>
                  <a:spcPts val="2400"/>
                </a:spcBef>
                <a:defRPr sz="1200">
                  <a:solidFill>
                    <a:srgbClr val="FFFFFF"/>
                  </a:solidFill>
                </a:defRPr>
              </a:pPr>
              <a:r>
                <a:rPr lang="en-US" sz="1100" dirty="0">
                  <a:solidFill>
                    <a:srgbClr val="FFFFFF"/>
                  </a:solidFill>
                  <a:latin typeface="Ubuntu" panose="020B0504030602030204" pitchFamily="34" charset="0"/>
                </a:rPr>
                <a:t>On-Heap Memory Store </a:t>
              </a:r>
              <a:br>
                <a:rPr lang="en-US" sz="1100" dirty="0">
                  <a:solidFill>
                    <a:srgbClr val="FFFFFF"/>
                  </a:solidFill>
                  <a:latin typeface="Ubuntu" panose="020B0504030602030204" pitchFamily="34" charset="0"/>
                </a:rPr>
              </a:br>
              <a:r>
                <a:rPr lang="en-US" sz="1100" dirty="0">
                  <a:solidFill>
                    <a:srgbClr val="FFFFFF"/>
                  </a:solidFill>
                  <a:latin typeface="Ubuntu" panose="020B0504030602030204" pitchFamily="34" charset="0"/>
                </a:rPr>
                <a:t>(Objects Stored as Objects)</a:t>
              </a:r>
            </a:p>
          </p:txBody>
        </p:sp>
        <p:sp>
          <p:nvSpPr>
            <p:cNvPr id="24" name="Shape 648">
              <a:extLst>
                <a:ext uri="{FF2B5EF4-FFF2-40B4-BE49-F238E27FC236}">
                  <a16:creationId xmlns:a16="http://schemas.microsoft.com/office/drawing/2014/main" id="{AE3A9A0D-B698-4D47-9D96-651E4C487476}"/>
                </a:ext>
              </a:extLst>
            </p:cNvPr>
            <p:cNvSpPr/>
            <p:nvPr/>
          </p:nvSpPr>
          <p:spPr>
            <a:xfrm>
              <a:off x="1555010" y="2388249"/>
              <a:ext cx="2426556" cy="2110878"/>
            </a:xfrm>
            <a:prstGeom prst="rect">
              <a:avLst/>
            </a:prstGeom>
            <a:solidFill>
              <a:srgbClr val="444444"/>
            </a:solidFill>
            <a:ln w="15875" cap="flat">
              <a:noFill/>
              <a:prstDash val="solid"/>
              <a:bevel/>
            </a:ln>
            <a:effectLst/>
          </p:spPr>
          <p:txBody>
            <a:bodyPr wrap="square" lIns="0" tIns="0" rIns="0" bIns="0" numCol="1" anchor="ctr" anchorCtr="0">
              <a:noAutofit/>
            </a:bodyPr>
            <a:lstStyle/>
            <a:p>
              <a:pPr algn="ctr">
                <a:spcBef>
                  <a:spcPts val="2400"/>
                </a:spcBef>
                <a:defRPr sz="1200">
                  <a:solidFill>
                    <a:srgbClr val="FFFFFF"/>
                  </a:solidFill>
                </a:defRPr>
              </a:pPr>
              <a:r>
                <a:rPr lang="en-US" sz="1100" dirty="0">
                  <a:solidFill>
                    <a:srgbClr val="FFFFFF"/>
                  </a:solidFill>
                  <a:latin typeface="Ubuntu" panose="020B0504030602030204" pitchFamily="34" charset="0"/>
                </a:rPr>
                <a:t>High-Density Memory Store</a:t>
              </a:r>
              <a:br>
                <a:rPr lang="en-US" sz="1100" dirty="0">
                  <a:solidFill>
                    <a:srgbClr val="FFFFFF"/>
                  </a:solidFill>
                  <a:latin typeface="Ubuntu" panose="020B0504030602030204" pitchFamily="34" charset="0"/>
                </a:rPr>
              </a:br>
              <a:r>
                <a:rPr lang="en-US" sz="1100" dirty="0">
                  <a:solidFill>
                    <a:srgbClr val="FFFFFF"/>
                  </a:solidFill>
                  <a:latin typeface="Ubuntu" panose="020B0504030602030204" pitchFamily="34" charset="0"/>
                </a:rPr>
                <a:t>(Objects Serialized and </a:t>
              </a:r>
              <a:br>
                <a:rPr lang="en-US" sz="1100" dirty="0">
                  <a:solidFill>
                    <a:srgbClr val="FFFFFF"/>
                  </a:solidFill>
                  <a:latin typeface="Ubuntu" panose="020B0504030602030204" pitchFamily="34" charset="0"/>
                </a:rPr>
              </a:br>
              <a:r>
                <a:rPr lang="en-US" sz="1100" dirty="0">
                  <a:solidFill>
                    <a:srgbClr val="FFFFFF"/>
                  </a:solidFill>
                  <a:latin typeface="Ubuntu" panose="020B0504030602030204" pitchFamily="34" charset="0"/>
                </a:rPr>
                <a:t>Stored as Bytes)</a:t>
              </a:r>
            </a:p>
          </p:txBody>
        </p:sp>
        <p:sp>
          <p:nvSpPr>
            <p:cNvPr id="10" name="Shape 657">
              <a:extLst>
                <a:ext uri="{FF2B5EF4-FFF2-40B4-BE49-F238E27FC236}">
                  <a16:creationId xmlns:a16="http://schemas.microsoft.com/office/drawing/2014/main" id="{9607F7B6-70B1-8D4C-886A-E5B4AF5796FC}"/>
                </a:ext>
              </a:extLst>
            </p:cNvPr>
            <p:cNvSpPr/>
            <p:nvPr/>
          </p:nvSpPr>
          <p:spPr>
            <a:xfrm>
              <a:off x="4516862" y="1644918"/>
              <a:ext cx="1029275" cy="11680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defRPr>
                  <a:solidFill>
                    <a:srgbClr val="000000"/>
                  </a:solidFill>
                </a:defRPr>
              </a:pPr>
              <a:r>
                <a:rPr sz="1100" dirty="0">
                  <a:solidFill>
                    <a:srgbClr val="444444"/>
                  </a:solidFill>
                  <a:latin typeface="Ubuntu" panose="020B0504030602030204" pitchFamily="34" charset="0"/>
                </a:rPr>
                <a:t>2-4GB</a:t>
              </a:r>
              <a:br>
                <a:rPr sz="1100" dirty="0">
                  <a:solidFill>
                    <a:srgbClr val="444444"/>
                  </a:solidFill>
                  <a:latin typeface="Ubuntu" panose="020B0504030602030204" pitchFamily="34" charset="0"/>
                </a:rPr>
              </a:br>
              <a:r>
                <a:rPr sz="1100" dirty="0">
                  <a:solidFill>
                    <a:srgbClr val="444444"/>
                  </a:solidFill>
                  <a:latin typeface="Ubuntu" panose="020B0504030602030204" pitchFamily="34" charset="0"/>
                </a:rPr>
                <a:t>(Limited by</a:t>
              </a:r>
              <a:br>
                <a:rPr lang="en-AU" sz="1100" dirty="0">
                  <a:solidFill>
                    <a:srgbClr val="444444"/>
                  </a:solidFill>
                  <a:latin typeface="Ubuntu" panose="020B0504030602030204" pitchFamily="34" charset="0"/>
                </a:rPr>
              </a:br>
              <a:r>
                <a:rPr sz="1100" dirty="0">
                  <a:solidFill>
                    <a:srgbClr val="444444"/>
                  </a:solidFill>
                  <a:latin typeface="Ubuntu" panose="020B0504030602030204" pitchFamily="34" charset="0"/>
                </a:rPr>
                <a:t>Garbage </a:t>
              </a:r>
              <a:br>
                <a:rPr lang="en-AU" sz="1100" dirty="0">
                  <a:solidFill>
                    <a:srgbClr val="444444"/>
                  </a:solidFill>
                  <a:latin typeface="Ubuntu" panose="020B0504030602030204" pitchFamily="34" charset="0"/>
                </a:rPr>
              </a:br>
              <a:r>
                <a:rPr sz="1100" dirty="0">
                  <a:solidFill>
                    <a:srgbClr val="444444"/>
                  </a:solidFill>
                  <a:latin typeface="Ubuntu" panose="020B0504030602030204" pitchFamily="34" charset="0"/>
                </a:rPr>
                <a:t>Collection)</a:t>
              </a:r>
            </a:p>
          </p:txBody>
        </p:sp>
        <p:sp>
          <p:nvSpPr>
            <p:cNvPr id="11" name="Shape 658">
              <a:extLst>
                <a:ext uri="{FF2B5EF4-FFF2-40B4-BE49-F238E27FC236}">
                  <a16:creationId xmlns:a16="http://schemas.microsoft.com/office/drawing/2014/main" id="{FD6D0B92-741B-1E44-BBB2-1FA2E201F211}"/>
                </a:ext>
              </a:extLst>
            </p:cNvPr>
            <p:cNvSpPr/>
            <p:nvPr/>
          </p:nvSpPr>
          <p:spPr>
            <a:xfrm>
              <a:off x="4516862" y="3063679"/>
              <a:ext cx="1029275" cy="11680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defRPr>
                  <a:solidFill>
                    <a:srgbClr val="000000"/>
                  </a:solidFill>
                </a:defRPr>
              </a:pPr>
              <a:r>
                <a:rPr sz="1100" dirty="0">
                  <a:solidFill>
                    <a:srgbClr val="444444"/>
                  </a:solidFill>
                  <a:latin typeface="Ubuntu" panose="020B0504030602030204" pitchFamily="34" charset="0"/>
                </a:rPr>
                <a:t>0-1TB</a:t>
              </a:r>
              <a:br>
                <a:rPr sz="1100" dirty="0">
                  <a:solidFill>
                    <a:srgbClr val="444444"/>
                  </a:solidFill>
                  <a:latin typeface="Ubuntu" panose="020B0504030602030204" pitchFamily="34" charset="0"/>
                </a:rPr>
              </a:br>
              <a:r>
                <a:rPr sz="1100" dirty="0">
                  <a:solidFill>
                    <a:srgbClr val="444444"/>
                  </a:solidFill>
                  <a:latin typeface="Ubuntu" panose="020B0504030602030204" pitchFamily="34" charset="0"/>
                </a:rPr>
                <a:t>(Limited by Machine </a:t>
              </a:r>
              <a:br>
                <a:rPr lang="en-AU" sz="1100" dirty="0">
                  <a:solidFill>
                    <a:srgbClr val="444444"/>
                  </a:solidFill>
                  <a:latin typeface="Ubuntu" panose="020B0504030602030204" pitchFamily="34" charset="0"/>
                </a:rPr>
              </a:br>
              <a:r>
                <a:rPr sz="1100" dirty="0">
                  <a:solidFill>
                    <a:srgbClr val="444444"/>
                  </a:solidFill>
                  <a:latin typeface="Ubuntu" panose="020B0504030602030204" pitchFamily="34" charset="0"/>
                </a:rPr>
                <a:t>RAM)</a:t>
              </a:r>
            </a:p>
          </p:txBody>
        </p:sp>
        <p:sp>
          <p:nvSpPr>
            <p:cNvPr id="12" name="Shape 660">
              <a:extLst>
                <a:ext uri="{FF2B5EF4-FFF2-40B4-BE49-F238E27FC236}">
                  <a16:creationId xmlns:a16="http://schemas.microsoft.com/office/drawing/2014/main" id="{6A76119C-2306-454A-B59C-CFAA26891C8C}"/>
                </a:ext>
              </a:extLst>
            </p:cNvPr>
            <p:cNvSpPr/>
            <p:nvPr/>
          </p:nvSpPr>
          <p:spPr>
            <a:xfrm>
              <a:off x="207328" y="1892749"/>
              <a:ext cx="1280759" cy="12887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spcBef>
                  <a:spcPts val="400"/>
                </a:spcBef>
                <a:defRPr>
                  <a:solidFill>
                    <a:srgbClr val="000000"/>
                  </a:solidFill>
                </a:defRPr>
              </a:pPr>
              <a:r>
                <a:rPr sz="1100" dirty="0">
                  <a:solidFill>
                    <a:srgbClr val="444444"/>
                  </a:solidFill>
                  <a:latin typeface="Ubuntu" panose="020B0504030602030204" pitchFamily="34" charset="0"/>
                </a:rPr>
                <a:t>Memory Stores</a:t>
              </a:r>
              <a:endParaRPr sz="1200" dirty="0">
                <a:latin typeface="Ubuntu" panose="020B0504030602030204" pitchFamily="34" charset="0"/>
                <a:ea typeface="Calibri"/>
                <a:cs typeface="Arial" panose="020B0604020202020204" pitchFamily="34" charset="0"/>
                <a:sym typeface="Calibri"/>
              </a:endParaRPr>
            </a:p>
            <a:p>
              <a:pPr marL="68880" lvl="0" indent="-68880">
                <a:spcBef>
                  <a:spcPts val="400"/>
                </a:spcBef>
                <a:buClr>
                  <a:srgbClr val="444444"/>
                </a:buClr>
                <a:buSzPct val="100000"/>
                <a:buFont typeface="Arial"/>
                <a:buChar char="•"/>
                <a:defRPr>
                  <a:solidFill>
                    <a:srgbClr val="000000"/>
                  </a:solidFill>
                </a:defRPr>
              </a:pPr>
              <a:r>
                <a:rPr sz="1050" dirty="0">
                  <a:solidFill>
                    <a:srgbClr val="444444"/>
                  </a:solidFill>
                  <a:latin typeface="Ubuntu" panose="020B0504030602030204" pitchFamily="34" charset="0"/>
                </a:rPr>
                <a:t>Member</a:t>
              </a:r>
              <a:endParaRPr sz="1200" dirty="0">
                <a:latin typeface="Ubuntu" panose="020B0504030602030204" pitchFamily="34" charset="0"/>
                <a:ea typeface="Calibri"/>
                <a:cs typeface="Arial" panose="020B0604020202020204" pitchFamily="34" charset="0"/>
                <a:sym typeface="Calibri"/>
              </a:endParaRPr>
            </a:p>
            <a:p>
              <a:pPr marL="68880" lvl="0" indent="-68880">
                <a:spcBef>
                  <a:spcPts val="400"/>
                </a:spcBef>
                <a:buClr>
                  <a:srgbClr val="444444"/>
                </a:buClr>
                <a:buSzPct val="100000"/>
                <a:buFont typeface="Arial"/>
                <a:buChar char="•"/>
                <a:defRPr>
                  <a:solidFill>
                    <a:srgbClr val="000000"/>
                  </a:solidFill>
                </a:defRPr>
              </a:pPr>
              <a:r>
                <a:rPr sz="1050" dirty="0">
                  <a:solidFill>
                    <a:srgbClr val="444444"/>
                  </a:solidFill>
                  <a:latin typeface="Ubuntu" panose="020B0504030602030204" pitchFamily="34" charset="0"/>
                </a:rPr>
                <a:t>Client </a:t>
              </a:r>
              <a:br>
                <a:rPr sz="1050" dirty="0">
                  <a:solidFill>
                    <a:srgbClr val="444444"/>
                  </a:solidFill>
                  <a:latin typeface="Ubuntu" panose="020B0504030602030204" pitchFamily="34" charset="0"/>
                </a:rPr>
              </a:br>
              <a:r>
                <a:rPr sz="1050" dirty="0">
                  <a:solidFill>
                    <a:srgbClr val="444444"/>
                  </a:solidFill>
                  <a:latin typeface="Ubuntu" panose="020B0504030602030204" pitchFamily="34" charset="0"/>
                </a:rPr>
                <a:t>(Near Cache)</a:t>
              </a:r>
            </a:p>
          </p:txBody>
        </p:sp>
        <p:sp>
          <p:nvSpPr>
            <p:cNvPr id="13" name="Shape 661">
              <a:extLst>
                <a:ext uri="{FF2B5EF4-FFF2-40B4-BE49-F238E27FC236}">
                  <a16:creationId xmlns:a16="http://schemas.microsoft.com/office/drawing/2014/main" id="{52E2A0DC-F306-2444-BF1C-C05065C38A9D}"/>
                </a:ext>
              </a:extLst>
            </p:cNvPr>
            <p:cNvSpPr/>
            <p:nvPr/>
          </p:nvSpPr>
          <p:spPr>
            <a:xfrm>
              <a:off x="1761619" y="4499125"/>
              <a:ext cx="1996285" cy="3971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spcBef>
                  <a:spcPts val="400"/>
                </a:spcBef>
                <a:defRPr sz="1200">
                  <a:solidFill>
                    <a:srgbClr val="444444"/>
                  </a:solidFill>
                </a:defRPr>
              </a:lvl1pPr>
            </a:lstStyle>
            <a:p>
              <a:pPr lvl="0">
                <a:defRPr sz="1800">
                  <a:solidFill>
                    <a:srgbClr val="000000"/>
                  </a:solidFill>
                </a:defRPr>
              </a:pPr>
              <a:r>
                <a:rPr sz="1100" dirty="0">
                  <a:solidFill>
                    <a:srgbClr val="444444"/>
                  </a:solidFill>
                  <a:latin typeface="Ubuntu" panose="020B0504030602030204" pitchFamily="34" charset="0"/>
                </a:rPr>
                <a:t>RAM in JVM Process</a:t>
              </a:r>
            </a:p>
          </p:txBody>
        </p:sp>
        <p:sp>
          <p:nvSpPr>
            <p:cNvPr id="14" name="Shape 662">
              <a:extLst>
                <a:ext uri="{FF2B5EF4-FFF2-40B4-BE49-F238E27FC236}">
                  <a16:creationId xmlns:a16="http://schemas.microsoft.com/office/drawing/2014/main" id="{116E100C-6EAE-B54B-B3B1-EE76A7867245}"/>
                </a:ext>
              </a:extLst>
            </p:cNvPr>
            <p:cNvSpPr/>
            <p:nvPr/>
          </p:nvSpPr>
          <p:spPr>
            <a:xfrm>
              <a:off x="0" y="1248977"/>
              <a:ext cx="4278594" cy="1"/>
            </a:xfrm>
            <a:prstGeom prst="line">
              <a:avLst/>
            </a:prstGeom>
            <a:noFill/>
            <a:ln w="15875" cap="flat">
              <a:solidFill>
                <a:srgbClr val="B4B4B4"/>
              </a:solidFill>
              <a:prstDash val="sysDash"/>
              <a:bevel/>
            </a:ln>
            <a:effectLst/>
          </p:spPr>
          <p:txBody>
            <a:bodyPr wrap="square" lIns="0" tIns="0" rIns="0" bIns="0" numCol="1" anchor="t">
              <a:noAutofit/>
            </a:bodyPr>
            <a:lstStyle/>
            <a:p>
              <a:pPr lvl="0">
                <a:defRPr sz="1200">
                  <a:solidFill>
                    <a:srgbClr val="000000"/>
                  </a:solidFill>
                  <a:latin typeface="+mj-lt"/>
                  <a:ea typeface="+mj-ea"/>
                  <a:cs typeface="+mj-cs"/>
                  <a:sym typeface="Helvetica"/>
                </a:defRPr>
              </a:pPr>
              <a:endParaRPr sz="1100" dirty="0">
                <a:latin typeface="Ubuntu" panose="020B0504030602030204" pitchFamily="34" charset="0"/>
              </a:endParaRPr>
            </a:p>
          </p:txBody>
        </p:sp>
        <p:sp>
          <p:nvSpPr>
            <p:cNvPr id="15" name="Shape 663">
              <a:extLst>
                <a:ext uri="{FF2B5EF4-FFF2-40B4-BE49-F238E27FC236}">
                  <a16:creationId xmlns:a16="http://schemas.microsoft.com/office/drawing/2014/main" id="{6BC04171-BA1F-3B4C-A14E-CD25FC892DAE}"/>
                </a:ext>
              </a:extLst>
            </p:cNvPr>
            <p:cNvSpPr/>
            <p:nvPr/>
          </p:nvSpPr>
          <p:spPr>
            <a:xfrm>
              <a:off x="3981565" y="1685245"/>
              <a:ext cx="457809" cy="612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669" y="21600"/>
                  </a:lnTo>
                </a:path>
              </a:pathLst>
            </a:custGeom>
            <a:noFill/>
            <a:ln w="15875" cap="flat">
              <a:solidFill>
                <a:srgbClr val="444444"/>
              </a:solidFill>
              <a:prstDash val="sysDash"/>
              <a:bevel/>
            </a:ln>
            <a:effectLst/>
          </p:spPr>
          <p:txBody>
            <a:bodyPr wrap="square" lIns="0" tIns="0" rIns="0" bIns="0" numCol="1" anchor="t">
              <a:noAutofit/>
            </a:bodyPr>
            <a:lstStyle/>
            <a:p>
              <a:pPr lvl="0"/>
              <a:endParaRPr sz="1200" dirty="0">
                <a:latin typeface="Ubuntu" panose="020B0504030602030204" pitchFamily="34" charset="0"/>
              </a:endParaRPr>
            </a:p>
          </p:txBody>
        </p:sp>
        <p:sp>
          <p:nvSpPr>
            <p:cNvPr id="16" name="Shape 664">
              <a:extLst>
                <a:ext uri="{FF2B5EF4-FFF2-40B4-BE49-F238E27FC236}">
                  <a16:creationId xmlns:a16="http://schemas.microsoft.com/office/drawing/2014/main" id="{346D7744-2C8C-404A-B9C4-BCC8E446E5C2}"/>
                </a:ext>
              </a:extLst>
            </p:cNvPr>
            <p:cNvSpPr/>
            <p:nvPr/>
          </p:nvSpPr>
          <p:spPr>
            <a:xfrm>
              <a:off x="3981565" y="2413565"/>
              <a:ext cx="457809" cy="20422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669" y="21600"/>
                  </a:lnTo>
                </a:path>
              </a:pathLst>
            </a:custGeom>
            <a:noFill/>
            <a:ln w="15875" cap="flat">
              <a:solidFill>
                <a:srgbClr val="444444"/>
              </a:solidFill>
              <a:prstDash val="sysDash"/>
              <a:bevel/>
            </a:ln>
            <a:effectLst/>
          </p:spPr>
          <p:txBody>
            <a:bodyPr wrap="square" lIns="0" tIns="0" rIns="0" bIns="0" numCol="1" anchor="t">
              <a:noAutofit/>
            </a:bodyPr>
            <a:lstStyle/>
            <a:p>
              <a:pPr lvl="0"/>
              <a:endParaRPr sz="1200" dirty="0">
                <a:latin typeface="Ubuntu" panose="020B0504030602030204" pitchFamily="34" charset="0"/>
              </a:endParaRPr>
            </a:p>
          </p:txBody>
        </p:sp>
        <p:sp>
          <p:nvSpPr>
            <p:cNvPr id="17" name="Shape 665">
              <a:extLst>
                <a:ext uri="{FF2B5EF4-FFF2-40B4-BE49-F238E27FC236}">
                  <a16:creationId xmlns:a16="http://schemas.microsoft.com/office/drawing/2014/main" id="{76381EB4-BBAF-534D-97D4-F50174A6DFFB}"/>
                </a:ext>
              </a:extLst>
            </p:cNvPr>
            <p:cNvSpPr/>
            <p:nvPr/>
          </p:nvSpPr>
          <p:spPr>
            <a:xfrm>
              <a:off x="375467" y="410753"/>
              <a:ext cx="894151" cy="3971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spcBef>
                  <a:spcPts val="400"/>
                </a:spcBef>
                <a:defRPr sz="1200">
                  <a:solidFill>
                    <a:srgbClr val="444444"/>
                  </a:solidFill>
                </a:defRPr>
              </a:lvl1pPr>
            </a:lstStyle>
            <a:p>
              <a:pPr lvl="0">
                <a:defRPr sz="1800">
                  <a:solidFill>
                    <a:srgbClr val="000000"/>
                  </a:solidFill>
                </a:defRPr>
              </a:pPr>
              <a:r>
                <a:rPr sz="1100" dirty="0">
                  <a:solidFill>
                    <a:srgbClr val="444444"/>
                  </a:solidFill>
                  <a:latin typeface="Ubuntu" panose="020B0504030602030204" pitchFamily="34" charset="0"/>
                </a:rPr>
                <a:t>APIs</a:t>
              </a:r>
            </a:p>
          </p:txBody>
        </p:sp>
        <p:sp>
          <p:nvSpPr>
            <p:cNvPr id="22" name="Shape 666">
              <a:extLst>
                <a:ext uri="{FF2B5EF4-FFF2-40B4-BE49-F238E27FC236}">
                  <a16:creationId xmlns:a16="http://schemas.microsoft.com/office/drawing/2014/main" id="{600B6A88-82DC-2344-9626-79023E0C0013}"/>
                </a:ext>
              </a:extLst>
            </p:cNvPr>
            <p:cNvSpPr/>
            <p:nvPr/>
          </p:nvSpPr>
          <p:spPr>
            <a:xfrm>
              <a:off x="1407178" y="228497"/>
              <a:ext cx="1239749" cy="673837"/>
            </a:xfrm>
            <a:prstGeom prst="rect">
              <a:avLst/>
            </a:prstGeom>
            <a:solidFill>
              <a:srgbClr val="FFFFFF"/>
            </a:solidFill>
            <a:ln w="15875" cap="flat">
              <a:noFill/>
              <a:prstDash val="solid"/>
              <a:bevel/>
            </a:ln>
            <a:effectLst/>
          </p:spPr>
          <p:txBody>
            <a:bodyPr wrap="square" lIns="0" tIns="0" rIns="0" bIns="0" numCol="1" anchor="ctr">
              <a:noAutofit/>
            </a:bodyPr>
            <a:lstStyle/>
            <a:p>
              <a:pPr algn="ctr">
                <a:spcBef>
                  <a:spcPts val="2400"/>
                </a:spcBef>
                <a:defRPr sz="1200">
                  <a:solidFill>
                    <a:srgbClr val="444444"/>
                  </a:solidFill>
                </a:defRPr>
              </a:pPr>
              <a:r>
                <a:rPr lang="en-US" sz="1100" dirty="0" err="1">
                  <a:solidFill>
                    <a:srgbClr val="444444"/>
                  </a:solidFill>
                  <a:latin typeface="Ubuntu" panose="020B0504030602030204" pitchFamily="34" charset="0"/>
                </a:rPr>
                <a:t>JCache</a:t>
              </a:r>
              <a:br>
                <a:rPr lang="en-US" sz="1100" dirty="0">
                  <a:solidFill>
                    <a:srgbClr val="444444"/>
                  </a:solidFill>
                  <a:latin typeface="Ubuntu" panose="020B0504030602030204" pitchFamily="34" charset="0"/>
                </a:rPr>
              </a:br>
              <a:r>
                <a:rPr lang="en-US" sz="1100" dirty="0">
                  <a:solidFill>
                    <a:srgbClr val="444444"/>
                  </a:solidFill>
                  <a:latin typeface="Ubuntu" panose="020B0504030602030204" pitchFamily="34" charset="0"/>
                </a:rPr>
                <a:t>(</a:t>
              </a:r>
              <a:r>
                <a:rPr lang="en-US" sz="1100" dirty="0" err="1">
                  <a:solidFill>
                    <a:srgbClr val="444444"/>
                  </a:solidFill>
                  <a:latin typeface="Ubuntu" panose="020B0504030602030204" pitchFamily="34" charset="0"/>
                </a:rPr>
                <a:t>Icache</a:t>
              </a:r>
              <a:r>
                <a:rPr lang="en-US" sz="1100" dirty="0">
                  <a:solidFill>
                    <a:srgbClr val="444444"/>
                  </a:solidFill>
                  <a:latin typeface="Ubuntu" panose="020B0504030602030204" pitchFamily="34" charset="0"/>
                </a:rPr>
                <a:t>)</a:t>
              </a:r>
            </a:p>
          </p:txBody>
        </p:sp>
        <p:sp>
          <p:nvSpPr>
            <p:cNvPr id="20" name="Shape 669">
              <a:extLst>
                <a:ext uri="{FF2B5EF4-FFF2-40B4-BE49-F238E27FC236}">
                  <a16:creationId xmlns:a16="http://schemas.microsoft.com/office/drawing/2014/main" id="{832268C5-11DD-F249-A422-6928C760E9E8}"/>
                </a:ext>
              </a:extLst>
            </p:cNvPr>
            <p:cNvSpPr/>
            <p:nvPr/>
          </p:nvSpPr>
          <p:spPr>
            <a:xfrm>
              <a:off x="2741817" y="228497"/>
              <a:ext cx="1239749" cy="673837"/>
            </a:xfrm>
            <a:prstGeom prst="rect">
              <a:avLst/>
            </a:prstGeom>
            <a:solidFill>
              <a:srgbClr val="FFFFFF"/>
            </a:solidFill>
            <a:ln w="15875" cap="flat">
              <a:noFill/>
              <a:prstDash val="solid"/>
              <a:bevel/>
            </a:ln>
            <a:effectLst/>
          </p:spPr>
          <p:txBody>
            <a:bodyPr wrap="square" lIns="0" tIns="0" rIns="0" bIns="0" numCol="1" anchor="ctr">
              <a:noAutofit/>
            </a:bodyPr>
            <a:lstStyle/>
            <a:p>
              <a:pPr algn="ctr">
                <a:spcBef>
                  <a:spcPts val="2400"/>
                </a:spcBef>
                <a:defRPr sz="1200">
                  <a:solidFill>
                    <a:srgbClr val="444444"/>
                  </a:solidFill>
                </a:defRPr>
              </a:pPr>
              <a:r>
                <a:rPr lang="en-US" sz="1100" dirty="0">
                  <a:solidFill>
                    <a:srgbClr val="444444"/>
                  </a:solidFill>
                  <a:latin typeface="Ubuntu" panose="020B0504030602030204" pitchFamily="34" charset="0"/>
                </a:rPr>
                <a:t>Map</a:t>
              </a:r>
              <a:br>
                <a:rPr lang="en-US" sz="1100" dirty="0">
                  <a:solidFill>
                    <a:srgbClr val="444444"/>
                  </a:solidFill>
                  <a:latin typeface="Ubuntu" panose="020B0504030602030204" pitchFamily="34" charset="0"/>
                </a:rPr>
              </a:br>
              <a:r>
                <a:rPr lang="en-US" sz="1100" dirty="0">
                  <a:solidFill>
                    <a:srgbClr val="444444"/>
                  </a:solidFill>
                  <a:latin typeface="Ubuntu" panose="020B0504030602030204" pitchFamily="34" charset="0"/>
                </a:rPr>
                <a:t>(</a:t>
              </a:r>
              <a:r>
                <a:rPr lang="en-US" sz="1100" dirty="0" err="1">
                  <a:solidFill>
                    <a:srgbClr val="444444"/>
                  </a:solidFill>
                  <a:latin typeface="Ubuntu" panose="020B0504030602030204" pitchFamily="34" charset="0"/>
                </a:rPr>
                <a:t>IMap</a:t>
              </a:r>
              <a:r>
                <a:rPr lang="en-US" sz="1100" dirty="0">
                  <a:solidFill>
                    <a:srgbClr val="444444"/>
                  </a:solidFill>
                  <a:latin typeface="Ubuntu" panose="020B0504030602030204" pitchFamily="34" charset="0"/>
                </a:rPr>
                <a:t>)</a:t>
              </a:r>
            </a:p>
          </p:txBody>
        </p:sp>
      </p:grpSp>
    </p:spTree>
    <p:extLst>
      <p:ext uri="{BB962C8B-B14F-4D97-AF65-F5344CB8AC3E}">
        <p14:creationId xmlns:p14="http://schemas.microsoft.com/office/powerpoint/2010/main" val="128264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D0D0-71AF-BB44-90F1-226F61C8E7E7}"/>
              </a:ext>
            </a:extLst>
          </p:cNvPr>
          <p:cNvSpPr>
            <a:spLocks noGrp="1"/>
          </p:cNvSpPr>
          <p:nvPr>
            <p:ph type="title"/>
          </p:nvPr>
        </p:nvSpPr>
        <p:spPr/>
        <p:txBody>
          <a:bodyPr/>
          <a:lstStyle/>
          <a:p>
            <a:r>
              <a:rPr lang="en-US" dirty="0"/>
              <a:t>Optimizing Garbage Collection</a:t>
            </a:r>
          </a:p>
        </p:txBody>
      </p:sp>
      <p:sp>
        <p:nvSpPr>
          <p:cNvPr id="3" name="Text Placeholder 2">
            <a:extLst>
              <a:ext uri="{FF2B5EF4-FFF2-40B4-BE49-F238E27FC236}">
                <a16:creationId xmlns:a16="http://schemas.microsoft.com/office/drawing/2014/main" id="{D37AEA61-46BD-3D4E-A2A2-043718CE50F6}"/>
              </a:ext>
            </a:extLst>
          </p:cNvPr>
          <p:cNvSpPr>
            <a:spLocks noGrp="1"/>
          </p:cNvSpPr>
          <p:nvPr>
            <p:ph type="body" sz="quarter" idx="10"/>
          </p:nvPr>
        </p:nvSpPr>
        <p:spPr/>
        <p:txBody>
          <a:bodyPr/>
          <a:lstStyle/>
          <a:p>
            <a:r>
              <a:rPr lang="en-US" dirty="0">
                <a:sym typeface="Calibri"/>
              </a:rPr>
              <a:t>Minimizes heap size handled by garbage collector</a:t>
            </a:r>
          </a:p>
          <a:p>
            <a:r>
              <a:rPr lang="en-US" dirty="0">
                <a:sym typeface="Calibri"/>
              </a:rPr>
              <a:t>Delivers more predictable latency</a:t>
            </a:r>
          </a:p>
        </p:txBody>
      </p:sp>
      <p:sp>
        <p:nvSpPr>
          <p:cNvPr id="4" name="Footer Placeholder 3">
            <a:extLst>
              <a:ext uri="{FF2B5EF4-FFF2-40B4-BE49-F238E27FC236}">
                <a16:creationId xmlns:a16="http://schemas.microsoft.com/office/drawing/2014/main" id="{51DCC46F-6F44-904F-AB5B-0E6478CCAE8A}"/>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aphicFrame>
        <p:nvGraphicFramePr>
          <p:cNvPr id="8" name="Table 2609">
            <a:extLst>
              <a:ext uri="{FF2B5EF4-FFF2-40B4-BE49-F238E27FC236}">
                <a16:creationId xmlns:a16="http://schemas.microsoft.com/office/drawing/2014/main" id="{8869B07F-72C3-FA4E-AEFD-19FD061580FD}"/>
              </a:ext>
            </a:extLst>
          </p:cNvPr>
          <p:cNvGraphicFramePr>
            <a:graphicFrameLocks noChangeAspect="1"/>
          </p:cNvGraphicFramePr>
          <p:nvPr/>
        </p:nvGraphicFramePr>
        <p:xfrm>
          <a:off x="1519379" y="2236749"/>
          <a:ext cx="5659186" cy="1828800"/>
        </p:xfrm>
        <a:graphic>
          <a:graphicData uri="http://schemas.openxmlformats.org/drawingml/2006/table">
            <a:tbl>
              <a:tblPr firstRow="1" firstCol="1">
                <a:tableStyleId>{5C22544A-7EE6-4342-B048-85BDC9FD1C3A}</a:tableStyleId>
              </a:tblPr>
              <a:tblGrid>
                <a:gridCol w="1910603">
                  <a:extLst>
                    <a:ext uri="{9D8B030D-6E8A-4147-A177-3AD203B41FA5}">
                      <a16:colId xmlns:a16="http://schemas.microsoft.com/office/drawing/2014/main" val="237210380"/>
                    </a:ext>
                  </a:extLst>
                </a:gridCol>
                <a:gridCol w="1766309">
                  <a:extLst>
                    <a:ext uri="{9D8B030D-6E8A-4147-A177-3AD203B41FA5}">
                      <a16:colId xmlns:a16="http://schemas.microsoft.com/office/drawing/2014/main" val="20000"/>
                    </a:ext>
                  </a:extLst>
                </a:gridCol>
                <a:gridCol w="1982274">
                  <a:extLst>
                    <a:ext uri="{9D8B030D-6E8A-4147-A177-3AD203B41FA5}">
                      <a16:colId xmlns:a16="http://schemas.microsoft.com/office/drawing/2014/main" val="20002"/>
                    </a:ext>
                  </a:extLst>
                </a:gridCol>
              </a:tblGrid>
              <a:tr h="0">
                <a:tc>
                  <a:txBody>
                    <a:bodyPr/>
                    <a:lstStyle/>
                    <a:p>
                      <a:pPr algn="ctr">
                        <a:defRPr sz="1800" b="0">
                          <a:solidFill>
                            <a:srgbClr val="000000"/>
                          </a:solidFill>
                        </a:defRPr>
                      </a:pPr>
                      <a:endParaRPr sz="1800" b="0" dirty="0">
                        <a:solidFill>
                          <a:schemeClr val="bg1"/>
                        </a:solidFill>
                        <a:latin typeface="Ubuntu" panose="020B0504030602030204" pitchFamily="34" charset="0"/>
                      </a:endParaRPr>
                    </a:p>
                  </a:txBody>
                  <a:tcPr marL="45720" marR="45720" horzOverflow="overflow"/>
                </a:tc>
                <a:tc>
                  <a:txBody>
                    <a:bodyPr/>
                    <a:lstStyle/>
                    <a:p>
                      <a:pPr algn="ctr">
                        <a:defRPr sz="1800" b="0">
                          <a:solidFill>
                            <a:srgbClr val="000000"/>
                          </a:solidFill>
                        </a:defRPr>
                      </a:pPr>
                      <a:r>
                        <a:rPr sz="1800" dirty="0">
                          <a:solidFill>
                            <a:schemeClr val="bg1"/>
                          </a:solidFill>
                          <a:latin typeface="Ubuntu" panose="020B0504030602030204" pitchFamily="34" charset="0"/>
                        </a:rPr>
                        <a:t>On</a:t>
                      </a:r>
                      <a:r>
                        <a:rPr lang="en-AU" sz="1800" dirty="0">
                          <a:solidFill>
                            <a:schemeClr val="bg1"/>
                          </a:solidFill>
                          <a:latin typeface="Ubuntu" panose="020B0504030602030204" pitchFamily="34" charset="0"/>
                        </a:rPr>
                        <a:t>-</a:t>
                      </a:r>
                      <a:r>
                        <a:rPr sz="1800" dirty="0">
                          <a:solidFill>
                            <a:schemeClr val="bg1"/>
                          </a:solidFill>
                          <a:latin typeface="Ubuntu" panose="020B0504030602030204" pitchFamily="34" charset="0"/>
                        </a:rPr>
                        <a:t>Heap</a:t>
                      </a:r>
                      <a:endParaRPr sz="1800" b="0" dirty="0">
                        <a:solidFill>
                          <a:schemeClr val="bg1"/>
                        </a:solidFill>
                        <a:latin typeface="Ubuntu" panose="020B0504030602030204" pitchFamily="34" charset="0"/>
                      </a:endParaRPr>
                    </a:p>
                  </a:txBody>
                  <a:tcPr marL="45720" marR="45720" horzOverflow="overflow"/>
                </a:tc>
                <a:tc>
                  <a:txBody>
                    <a:bodyPr/>
                    <a:lstStyle/>
                    <a:p>
                      <a:pPr algn="ctr">
                        <a:defRPr sz="1800" b="0">
                          <a:solidFill>
                            <a:srgbClr val="000000"/>
                          </a:solidFill>
                        </a:defRPr>
                      </a:pPr>
                      <a:r>
                        <a:rPr sz="1800" dirty="0">
                          <a:solidFill>
                            <a:schemeClr val="bg1"/>
                          </a:solidFill>
                          <a:latin typeface="Ubuntu" panose="020B0504030602030204" pitchFamily="34" charset="0"/>
                        </a:rPr>
                        <a:t>HD</a:t>
                      </a:r>
                      <a:r>
                        <a:rPr lang="de-DE" sz="1800" dirty="0">
                          <a:solidFill>
                            <a:schemeClr val="bg1"/>
                          </a:solidFill>
                          <a:latin typeface="Ubuntu" panose="020B0504030602030204" pitchFamily="34" charset="0"/>
                        </a:rPr>
                        <a:t>MS</a:t>
                      </a:r>
                      <a:endParaRPr sz="1800" b="0" dirty="0">
                        <a:solidFill>
                          <a:schemeClr val="bg1"/>
                        </a:solidFill>
                        <a:latin typeface="Ubuntu" panose="020B0504030602030204" pitchFamily="34" charset="0"/>
                      </a:endParaRPr>
                    </a:p>
                  </a:txBody>
                  <a:tcPr marL="45720" marR="45720" horzOverflow="overflow"/>
                </a:tc>
                <a:extLst>
                  <a:ext uri="{0D108BD9-81ED-4DB2-BD59-A6C34878D82A}">
                    <a16:rowId xmlns:a16="http://schemas.microsoft.com/office/drawing/2014/main" val="10000"/>
                  </a:ext>
                </a:extLst>
              </a:tr>
              <a:tr h="0">
                <a:tc>
                  <a:txBody>
                    <a:bodyPr/>
                    <a:lstStyle/>
                    <a:p>
                      <a:pPr algn="l">
                        <a:defRPr sz="1800">
                          <a:solidFill>
                            <a:srgbClr val="000000"/>
                          </a:solidFill>
                        </a:defRPr>
                      </a:pPr>
                      <a:r>
                        <a:rPr sz="1800" b="0" dirty="0">
                          <a:solidFill>
                            <a:schemeClr val="bg1"/>
                          </a:solidFill>
                          <a:latin typeface="Ubuntu" panose="020B0504030602030204" pitchFamily="34" charset="0"/>
                        </a:rPr>
                        <a:t>Native</a:t>
                      </a:r>
                      <a:r>
                        <a:rPr lang="en-AU" sz="1800" b="0" dirty="0">
                          <a:solidFill>
                            <a:schemeClr val="bg1"/>
                          </a:solidFill>
                          <a:latin typeface="Ubuntu" panose="020B0504030602030204" pitchFamily="34" charset="0"/>
                        </a:rPr>
                        <a:t> Storage</a:t>
                      </a:r>
                      <a:endParaRPr sz="1800" b="0" i="0" dirty="0">
                        <a:solidFill>
                          <a:schemeClr val="bg1"/>
                        </a:solidFill>
                        <a:latin typeface="Ubuntu" panose="020B0504030602030204" pitchFamily="34" charset="0"/>
                      </a:endParaRPr>
                    </a:p>
                  </a:txBody>
                  <a:tcPr marL="45720" marR="45720" horzOverflow="overflow"/>
                </a:tc>
                <a:tc>
                  <a:txBody>
                    <a:bodyPr/>
                    <a:lstStyle/>
                    <a:p>
                      <a:pPr algn="l">
                        <a:defRPr sz="1800">
                          <a:solidFill>
                            <a:srgbClr val="000000"/>
                          </a:solidFill>
                        </a:defRPr>
                      </a:pPr>
                      <a:r>
                        <a:rPr sz="1800" dirty="0">
                          <a:latin typeface="Ubuntu" panose="020B0504030602030204" pitchFamily="34" charset="0"/>
                        </a:rPr>
                        <a:t>0 MB</a:t>
                      </a:r>
                      <a:endParaRPr sz="1800" b="0" i="0" dirty="0">
                        <a:solidFill>
                          <a:schemeClr val="accent2"/>
                        </a:solidFill>
                        <a:latin typeface="Ubuntu" panose="020B0504030602030204" pitchFamily="34" charset="0"/>
                      </a:endParaRPr>
                    </a:p>
                  </a:txBody>
                  <a:tcPr marL="45720" marR="45720" horzOverflow="overflow"/>
                </a:tc>
                <a:tc>
                  <a:txBody>
                    <a:bodyPr/>
                    <a:lstStyle/>
                    <a:p>
                      <a:pPr algn="l">
                        <a:defRPr sz="1800">
                          <a:solidFill>
                            <a:srgbClr val="000000"/>
                          </a:solidFill>
                        </a:defRPr>
                      </a:pPr>
                      <a:r>
                        <a:rPr sz="1800" dirty="0">
                          <a:latin typeface="Ubuntu" panose="020B0504030602030204" pitchFamily="34" charset="0"/>
                        </a:rPr>
                        <a:t>3.3 GB</a:t>
                      </a:r>
                      <a:endParaRPr sz="1800" b="0" i="0" dirty="0">
                        <a:solidFill>
                          <a:schemeClr val="accent2"/>
                        </a:solidFill>
                        <a:latin typeface="Ubuntu" panose="020B0504030602030204" pitchFamily="34" charset="0"/>
                      </a:endParaRPr>
                    </a:p>
                  </a:txBody>
                  <a:tcPr marL="45720" marR="45720" horzOverflow="overflow"/>
                </a:tc>
                <a:extLst>
                  <a:ext uri="{0D108BD9-81ED-4DB2-BD59-A6C34878D82A}">
                    <a16:rowId xmlns:a16="http://schemas.microsoft.com/office/drawing/2014/main" val="10001"/>
                  </a:ext>
                </a:extLst>
              </a:tr>
              <a:tr h="0">
                <a:tc>
                  <a:txBody>
                    <a:bodyPr/>
                    <a:lstStyle/>
                    <a:p>
                      <a:pPr algn="l">
                        <a:defRPr sz="1800">
                          <a:solidFill>
                            <a:srgbClr val="000000"/>
                          </a:solidFill>
                        </a:defRPr>
                      </a:pPr>
                      <a:r>
                        <a:rPr sz="1800" b="0" dirty="0">
                          <a:solidFill>
                            <a:schemeClr val="bg1"/>
                          </a:solidFill>
                          <a:latin typeface="Ubuntu" panose="020B0504030602030204" pitchFamily="34" charset="0"/>
                        </a:rPr>
                        <a:t>Heap Storage</a:t>
                      </a:r>
                      <a:endParaRPr sz="1800" b="0" i="0" dirty="0">
                        <a:solidFill>
                          <a:schemeClr val="bg1"/>
                        </a:solidFill>
                        <a:latin typeface="Ubuntu" panose="020B0504030602030204" pitchFamily="34" charset="0"/>
                      </a:endParaRPr>
                    </a:p>
                  </a:txBody>
                  <a:tcPr marL="45720" marR="45720" horzOverflow="overflow"/>
                </a:tc>
                <a:tc>
                  <a:txBody>
                    <a:bodyPr/>
                    <a:lstStyle/>
                    <a:p>
                      <a:pPr algn="l">
                        <a:defRPr sz="1800">
                          <a:solidFill>
                            <a:srgbClr val="000000"/>
                          </a:solidFill>
                        </a:defRPr>
                      </a:pPr>
                      <a:r>
                        <a:rPr sz="1800" dirty="0">
                          <a:latin typeface="Ubuntu" panose="020B0504030602030204" pitchFamily="34" charset="0"/>
                        </a:rPr>
                        <a:t>3.9 GB</a:t>
                      </a:r>
                      <a:endParaRPr sz="1800" b="0" i="0" dirty="0">
                        <a:solidFill>
                          <a:schemeClr val="accent2"/>
                        </a:solidFill>
                        <a:latin typeface="Ubuntu" panose="020B0504030602030204" pitchFamily="34" charset="0"/>
                      </a:endParaRPr>
                    </a:p>
                  </a:txBody>
                  <a:tcPr marL="45720" marR="45720" horzOverflow="overflow"/>
                </a:tc>
                <a:tc>
                  <a:txBody>
                    <a:bodyPr/>
                    <a:lstStyle/>
                    <a:p>
                      <a:pPr algn="l">
                        <a:defRPr sz="1800">
                          <a:solidFill>
                            <a:srgbClr val="000000"/>
                          </a:solidFill>
                        </a:defRPr>
                      </a:pPr>
                      <a:r>
                        <a:rPr sz="1800" dirty="0">
                          <a:latin typeface="Ubuntu" panose="020B0504030602030204" pitchFamily="34" charset="0"/>
                        </a:rPr>
                        <a:t>0.6 GB</a:t>
                      </a:r>
                      <a:endParaRPr sz="1800" b="0" i="0" dirty="0">
                        <a:solidFill>
                          <a:schemeClr val="accent2"/>
                        </a:solidFill>
                        <a:latin typeface="Ubuntu" panose="020B0504030602030204" pitchFamily="34" charset="0"/>
                      </a:endParaRPr>
                    </a:p>
                  </a:txBody>
                  <a:tcPr marL="45720" marR="45720" horzOverflow="overflow"/>
                </a:tc>
                <a:extLst>
                  <a:ext uri="{0D108BD9-81ED-4DB2-BD59-A6C34878D82A}">
                    <a16:rowId xmlns:a16="http://schemas.microsoft.com/office/drawing/2014/main" val="10002"/>
                  </a:ext>
                </a:extLst>
              </a:tr>
              <a:tr h="0">
                <a:tc>
                  <a:txBody>
                    <a:bodyPr/>
                    <a:lstStyle/>
                    <a:p>
                      <a:pPr algn="l">
                        <a:defRPr sz="1800">
                          <a:solidFill>
                            <a:srgbClr val="000000"/>
                          </a:solidFill>
                        </a:defRPr>
                      </a:pPr>
                      <a:r>
                        <a:rPr sz="1800" b="0" dirty="0">
                          <a:solidFill>
                            <a:schemeClr val="bg1"/>
                          </a:solidFill>
                          <a:latin typeface="Ubuntu" panose="020B0504030602030204" pitchFamily="34" charset="0"/>
                        </a:rPr>
                        <a:t>Major GC</a:t>
                      </a:r>
                      <a:endParaRPr sz="1800" b="0" i="0" dirty="0">
                        <a:solidFill>
                          <a:schemeClr val="bg1"/>
                        </a:solidFill>
                        <a:latin typeface="Ubuntu" panose="020B0504030602030204" pitchFamily="34" charset="0"/>
                      </a:endParaRPr>
                    </a:p>
                  </a:txBody>
                  <a:tcPr marL="45720" marR="45720" horzOverflow="overflow"/>
                </a:tc>
                <a:tc>
                  <a:txBody>
                    <a:bodyPr/>
                    <a:lstStyle/>
                    <a:p>
                      <a:pPr algn="l">
                        <a:defRPr sz="1800">
                          <a:solidFill>
                            <a:srgbClr val="000000"/>
                          </a:solidFill>
                        </a:defRPr>
                      </a:pPr>
                      <a:r>
                        <a:rPr sz="1800" dirty="0">
                          <a:latin typeface="Ubuntu" panose="020B0504030602030204" pitchFamily="34" charset="0"/>
                        </a:rPr>
                        <a:t>9 (4900 </a:t>
                      </a:r>
                      <a:r>
                        <a:rPr sz="1800" dirty="0" err="1">
                          <a:latin typeface="Ubuntu" panose="020B0504030602030204" pitchFamily="34" charset="0"/>
                        </a:rPr>
                        <a:t>ms</a:t>
                      </a:r>
                      <a:r>
                        <a:rPr sz="1800" dirty="0">
                          <a:latin typeface="Ubuntu" panose="020B0504030602030204" pitchFamily="34" charset="0"/>
                        </a:rPr>
                        <a:t>)</a:t>
                      </a:r>
                      <a:endParaRPr sz="1800" b="0" i="0" dirty="0">
                        <a:solidFill>
                          <a:schemeClr val="accent2"/>
                        </a:solidFill>
                        <a:latin typeface="Ubuntu" panose="020B0504030602030204" pitchFamily="34" charset="0"/>
                      </a:endParaRPr>
                    </a:p>
                  </a:txBody>
                  <a:tcPr marL="45720" marR="45720" horzOverflow="overflow"/>
                </a:tc>
                <a:tc>
                  <a:txBody>
                    <a:bodyPr/>
                    <a:lstStyle/>
                    <a:p>
                      <a:pPr algn="l">
                        <a:defRPr sz="1800">
                          <a:solidFill>
                            <a:srgbClr val="000000"/>
                          </a:solidFill>
                        </a:defRPr>
                      </a:pPr>
                      <a:r>
                        <a:rPr sz="1800" dirty="0">
                          <a:latin typeface="Ubuntu" panose="020B0504030602030204" pitchFamily="34" charset="0"/>
                        </a:rPr>
                        <a:t>0 (0 </a:t>
                      </a:r>
                      <a:r>
                        <a:rPr sz="1800" dirty="0" err="1">
                          <a:latin typeface="Ubuntu" panose="020B0504030602030204" pitchFamily="34" charset="0"/>
                        </a:rPr>
                        <a:t>ms</a:t>
                      </a:r>
                      <a:r>
                        <a:rPr sz="1800" dirty="0">
                          <a:latin typeface="Ubuntu" panose="020B0504030602030204" pitchFamily="34" charset="0"/>
                        </a:rPr>
                        <a:t>)</a:t>
                      </a:r>
                      <a:endParaRPr sz="1800" b="0" i="0" dirty="0">
                        <a:solidFill>
                          <a:schemeClr val="accent2"/>
                        </a:solidFill>
                        <a:latin typeface="Ubuntu" panose="020B0504030602030204" pitchFamily="34" charset="0"/>
                      </a:endParaRPr>
                    </a:p>
                  </a:txBody>
                  <a:tcPr marL="45720" marR="45720" horzOverflow="overflow"/>
                </a:tc>
                <a:extLst>
                  <a:ext uri="{0D108BD9-81ED-4DB2-BD59-A6C34878D82A}">
                    <a16:rowId xmlns:a16="http://schemas.microsoft.com/office/drawing/2014/main" val="10003"/>
                  </a:ext>
                </a:extLst>
              </a:tr>
              <a:tr h="0">
                <a:tc>
                  <a:txBody>
                    <a:bodyPr/>
                    <a:lstStyle/>
                    <a:p>
                      <a:pPr algn="l">
                        <a:defRPr sz="1800">
                          <a:solidFill>
                            <a:srgbClr val="000000"/>
                          </a:solidFill>
                        </a:defRPr>
                      </a:pPr>
                      <a:r>
                        <a:rPr sz="1800" b="0" dirty="0">
                          <a:solidFill>
                            <a:schemeClr val="bg1"/>
                          </a:solidFill>
                          <a:latin typeface="Ubuntu" panose="020B0504030602030204" pitchFamily="34" charset="0"/>
                        </a:rPr>
                        <a:t>Minor GC</a:t>
                      </a:r>
                      <a:endParaRPr sz="1800" b="0" i="0" dirty="0">
                        <a:solidFill>
                          <a:schemeClr val="bg1"/>
                        </a:solidFill>
                        <a:latin typeface="Ubuntu" panose="020B0504030602030204" pitchFamily="34" charset="0"/>
                      </a:endParaRPr>
                    </a:p>
                  </a:txBody>
                  <a:tcPr marL="45720" marR="45720" horzOverflow="overflow"/>
                </a:tc>
                <a:tc>
                  <a:txBody>
                    <a:bodyPr/>
                    <a:lstStyle/>
                    <a:p>
                      <a:pPr algn="l">
                        <a:defRPr sz="1800">
                          <a:solidFill>
                            <a:srgbClr val="000000"/>
                          </a:solidFill>
                        </a:defRPr>
                      </a:pPr>
                      <a:r>
                        <a:rPr sz="1800" dirty="0">
                          <a:latin typeface="Ubuntu" panose="020B0504030602030204" pitchFamily="34" charset="0"/>
                        </a:rPr>
                        <a:t>31 (4200 </a:t>
                      </a:r>
                      <a:r>
                        <a:rPr sz="1800" dirty="0" err="1">
                          <a:latin typeface="Ubuntu" panose="020B0504030602030204" pitchFamily="34" charset="0"/>
                        </a:rPr>
                        <a:t>ms</a:t>
                      </a:r>
                      <a:r>
                        <a:rPr sz="1800" dirty="0">
                          <a:latin typeface="Ubuntu" panose="020B0504030602030204" pitchFamily="34" charset="0"/>
                        </a:rPr>
                        <a:t>)</a:t>
                      </a:r>
                      <a:endParaRPr sz="1800" b="0" i="0" dirty="0">
                        <a:solidFill>
                          <a:schemeClr val="accent2"/>
                        </a:solidFill>
                        <a:latin typeface="Ubuntu" panose="020B0504030602030204" pitchFamily="34" charset="0"/>
                      </a:endParaRPr>
                    </a:p>
                  </a:txBody>
                  <a:tcPr marL="45720" marR="45720" horzOverflow="overflow"/>
                </a:tc>
                <a:tc>
                  <a:txBody>
                    <a:bodyPr/>
                    <a:lstStyle/>
                    <a:p>
                      <a:pPr algn="l">
                        <a:defRPr sz="1800">
                          <a:solidFill>
                            <a:srgbClr val="000000"/>
                          </a:solidFill>
                        </a:defRPr>
                      </a:pPr>
                      <a:r>
                        <a:rPr sz="1800" dirty="0">
                          <a:latin typeface="Ubuntu" panose="020B0504030602030204" pitchFamily="34" charset="0"/>
                        </a:rPr>
                        <a:t>356 (349 </a:t>
                      </a:r>
                      <a:r>
                        <a:rPr sz="1800" dirty="0" err="1">
                          <a:latin typeface="Ubuntu" panose="020B0504030602030204" pitchFamily="34" charset="0"/>
                        </a:rPr>
                        <a:t>ms</a:t>
                      </a:r>
                      <a:r>
                        <a:rPr sz="1800" dirty="0">
                          <a:latin typeface="Ubuntu" panose="020B0504030602030204" pitchFamily="34" charset="0"/>
                        </a:rPr>
                        <a:t>)</a:t>
                      </a:r>
                      <a:endParaRPr sz="1800" b="0" i="0" dirty="0">
                        <a:solidFill>
                          <a:schemeClr val="accent2"/>
                        </a:solidFill>
                        <a:latin typeface="Ubuntu" panose="020B0504030602030204" pitchFamily="34" charset="0"/>
                      </a:endParaRPr>
                    </a:p>
                  </a:txBody>
                  <a:tcPr marL="45720" marR="45720"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96656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8A888-5274-DA4F-89DA-FA7D10CADC65}"/>
              </a:ext>
            </a:extLst>
          </p:cNvPr>
          <p:cNvSpPr>
            <a:spLocks noGrp="1"/>
          </p:cNvSpPr>
          <p:nvPr>
            <p:ph type="title"/>
          </p:nvPr>
        </p:nvSpPr>
        <p:spPr/>
        <p:txBody>
          <a:bodyPr/>
          <a:lstStyle/>
          <a:p>
            <a:r>
              <a:rPr lang="en-US" dirty="0"/>
              <a:t>Configuring HDMS</a:t>
            </a:r>
          </a:p>
        </p:txBody>
      </p:sp>
      <p:sp>
        <p:nvSpPr>
          <p:cNvPr id="3" name="Text Placeholder 2">
            <a:extLst>
              <a:ext uri="{FF2B5EF4-FFF2-40B4-BE49-F238E27FC236}">
                <a16:creationId xmlns:a16="http://schemas.microsoft.com/office/drawing/2014/main" id="{D48B3A0B-4468-1544-B093-AE96A38EDC92}"/>
              </a:ext>
            </a:extLst>
          </p:cNvPr>
          <p:cNvSpPr>
            <a:spLocks noGrp="1"/>
          </p:cNvSpPr>
          <p:nvPr>
            <p:ph type="body" sz="quarter" idx="10"/>
          </p:nvPr>
        </p:nvSpPr>
        <p:spPr/>
        <p:txBody>
          <a:bodyPr/>
          <a:lstStyle/>
          <a:p>
            <a:pPr marL="552450" indent="-457200">
              <a:buFont typeface="+mj-lt"/>
              <a:buAutoNum type="arabicPeriod"/>
            </a:pPr>
            <a:r>
              <a:rPr lang="en-US" dirty="0"/>
              <a:t>Set up HDMS and define size</a:t>
            </a:r>
          </a:p>
          <a:p>
            <a:pPr marL="1009650" lvl="1" indent="-457200"/>
            <a:r>
              <a:rPr lang="en-US" dirty="0"/>
              <a:t>Note: memory assigned to HDMS is not part of heap or available to rest of JVM</a:t>
            </a:r>
          </a:p>
          <a:p>
            <a:pPr marL="1009650" lvl="1" indent="-457200"/>
            <a:endParaRPr lang="en-US" dirty="0"/>
          </a:p>
          <a:p>
            <a:pPr marL="1009650" lvl="1" indent="-457200"/>
            <a:endParaRPr lang="en-US" dirty="0"/>
          </a:p>
          <a:p>
            <a:pPr marL="552450" indent="-457200">
              <a:buFont typeface="+mj-lt"/>
              <a:buAutoNum type="arabicPeriod"/>
            </a:pPr>
            <a:endParaRPr lang="en-US" dirty="0"/>
          </a:p>
          <a:p>
            <a:pPr marL="552450" indent="-457200">
              <a:buFont typeface="+mj-lt"/>
              <a:buAutoNum type="arabicPeriod"/>
            </a:pPr>
            <a:r>
              <a:rPr lang="en-US" dirty="0"/>
              <a:t>Define data structure(s) that will use HDMS</a:t>
            </a:r>
          </a:p>
          <a:p>
            <a:pPr marL="552450" indent="-457200">
              <a:buFont typeface="+mj-lt"/>
              <a:buAutoNum type="arabicPeriod"/>
            </a:pPr>
            <a:endParaRPr lang="en-US" dirty="0"/>
          </a:p>
        </p:txBody>
      </p:sp>
      <p:sp>
        <p:nvSpPr>
          <p:cNvPr id="4" name="Footer Placeholder 3">
            <a:extLst>
              <a:ext uri="{FF2B5EF4-FFF2-40B4-BE49-F238E27FC236}">
                <a16:creationId xmlns:a16="http://schemas.microsoft.com/office/drawing/2014/main" id="{217E79AF-729E-524F-AB3E-D192341C16E6}"/>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C18D45B2-217F-1E40-80B1-02462F08FA5B}"/>
              </a:ext>
            </a:extLst>
          </p:cNvPr>
          <p:cNvSpPr/>
          <p:nvPr/>
        </p:nvSpPr>
        <p:spPr>
          <a:xfrm>
            <a:off x="1202551" y="2178917"/>
            <a:ext cx="3758332" cy="1046440"/>
          </a:xfrm>
          <a:prstGeom prst="rect">
            <a:avLst/>
          </a:prstGeom>
          <a:solidFill>
            <a:schemeClr val="bg1">
              <a:lumMod val="95000"/>
            </a:schemeClr>
          </a:solidFill>
          <a:ln>
            <a:solidFill>
              <a:schemeClr val="tx1"/>
            </a:solidFill>
          </a:ln>
        </p:spPr>
        <p:txBody>
          <a:bodyPr wrap="square">
            <a:spAutoFit/>
          </a:bodyPr>
          <a:lstStyle/>
          <a:p>
            <a:r>
              <a:rPr lang="en-US" sz="1200" dirty="0">
                <a:latin typeface="Courier" pitchFamily="2" charset="0"/>
              </a:rPr>
              <a:t>&lt;</a:t>
            </a:r>
            <a:r>
              <a:rPr lang="en-US" sz="1200" dirty="0" err="1">
                <a:solidFill>
                  <a:srgbClr val="000080"/>
                </a:solidFill>
                <a:latin typeface="Courier" pitchFamily="2" charset="0"/>
              </a:rPr>
              <a:t>hazelcast</a:t>
            </a:r>
            <a:r>
              <a:rPr lang="en-US" sz="1200" dirty="0">
                <a:latin typeface="Courier" pitchFamily="2" charset="0"/>
              </a:rPr>
              <a:t>&gt;</a:t>
            </a:r>
          </a:p>
          <a:p>
            <a:r>
              <a:rPr lang="en-US" sz="1200" dirty="0">
                <a:latin typeface="Courier" pitchFamily="2" charset="0"/>
              </a:rPr>
              <a:t>  &lt;</a:t>
            </a:r>
            <a:r>
              <a:rPr lang="en-US" sz="1200" dirty="0">
                <a:solidFill>
                  <a:srgbClr val="000080"/>
                </a:solidFill>
                <a:latin typeface="Courier" pitchFamily="2" charset="0"/>
              </a:rPr>
              <a:t>native-memory </a:t>
            </a:r>
            <a:r>
              <a:rPr lang="en-US" sz="1200" dirty="0">
                <a:solidFill>
                  <a:srgbClr val="0000FF"/>
                </a:solidFill>
                <a:latin typeface="Courier" pitchFamily="2" charset="0"/>
              </a:rPr>
              <a:t>enabled</a:t>
            </a:r>
            <a:r>
              <a:rPr lang="en-US" sz="1200" dirty="0">
                <a:solidFill>
                  <a:srgbClr val="008000"/>
                </a:solidFill>
                <a:latin typeface="Courier" pitchFamily="2" charset="0"/>
              </a:rPr>
              <a:t>="true"</a:t>
            </a:r>
            <a:r>
              <a:rPr lang="en-US" sz="1200" dirty="0">
                <a:latin typeface="Courier" pitchFamily="2" charset="0"/>
              </a:rPr>
              <a:t>&gt;</a:t>
            </a:r>
            <a:br>
              <a:rPr lang="en-US" sz="1200" dirty="0">
                <a:latin typeface="Courier" pitchFamily="2" charset="0"/>
              </a:rPr>
            </a:br>
            <a:r>
              <a:rPr lang="en-US" sz="1200" dirty="0">
                <a:latin typeface="Courier" pitchFamily="2" charset="0"/>
              </a:rPr>
              <a:t>    &lt;</a:t>
            </a:r>
            <a:r>
              <a:rPr lang="en-US" sz="1200" dirty="0">
                <a:solidFill>
                  <a:srgbClr val="000080"/>
                </a:solidFill>
                <a:latin typeface="Courier" pitchFamily="2" charset="0"/>
              </a:rPr>
              <a:t>size </a:t>
            </a:r>
            <a:r>
              <a:rPr lang="en-US" sz="1200" dirty="0">
                <a:solidFill>
                  <a:srgbClr val="0000FF"/>
                </a:solidFill>
                <a:latin typeface="Courier" pitchFamily="2" charset="0"/>
              </a:rPr>
              <a:t>value</a:t>
            </a:r>
            <a:r>
              <a:rPr lang="en-US" sz="1200" dirty="0">
                <a:solidFill>
                  <a:srgbClr val="008000"/>
                </a:solidFill>
                <a:latin typeface="Courier" pitchFamily="2" charset="0"/>
              </a:rPr>
              <a:t>="1" </a:t>
            </a:r>
            <a:r>
              <a:rPr lang="en-US" sz="1200" dirty="0">
                <a:solidFill>
                  <a:srgbClr val="0000FF"/>
                </a:solidFill>
                <a:latin typeface="Courier" pitchFamily="2" charset="0"/>
              </a:rPr>
              <a:t>unit</a:t>
            </a:r>
            <a:r>
              <a:rPr lang="en-US" sz="1200" dirty="0">
                <a:solidFill>
                  <a:srgbClr val="008000"/>
                </a:solidFill>
                <a:latin typeface="Courier" pitchFamily="2" charset="0"/>
              </a:rPr>
              <a:t>="GIGABYTES"</a:t>
            </a:r>
            <a:r>
              <a:rPr lang="en-US" sz="1200" dirty="0">
                <a:latin typeface="Courier" pitchFamily="2" charset="0"/>
              </a:rPr>
              <a:t>/&gt;</a:t>
            </a:r>
            <a:br>
              <a:rPr lang="en-US" sz="1200" dirty="0">
                <a:latin typeface="Courier" pitchFamily="2" charset="0"/>
              </a:rPr>
            </a:br>
            <a:r>
              <a:rPr lang="en-US" sz="1200" dirty="0">
                <a:latin typeface="Courier" pitchFamily="2" charset="0"/>
              </a:rPr>
              <a:t>  &lt;/</a:t>
            </a:r>
            <a:r>
              <a:rPr lang="en-US" sz="1200" dirty="0">
                <a:solidFill>
                  <a:srgbClr val="000080"/>
                </a:solidFill>
                <a:latin typeface="Courier" pitchFamily="2" charset="0"/>
              </a:rPr>
              <a:t>native-memory</a:t>
            </a:r>
            <a:r>
              <a:rPr lang="en-US" sz="1200" dirty="0">
                <a:latin typeface="Courier" pitchFamily="2" charset="0"/>
              </a:rPr>
              <a:t>&gt;</a:t>
            </a:r>
          </a:p>
          <a:p>
            <a:r>
              <a:rPr lang="en-US" sz="1200" dirty="0">
                <a:latin typeface="Courier" pitchFamily="2" charset="0"/>
              </a:rPr>
              <a:t>&lt;/</a:t>
            </a:r>
            <a:r>
              <a:rPr lang="en-US" sz="1200" dirty="0" err="1">
                <a:solidFill>
                  <a:srgbClr val="000080"/>
                </a:solidFill>
                <a:latin typeface="Courier" pitchFamily="2" charset="0"/>
              </a:rPr>
              <a:t>hazelcast</a:t>
            </a:r>
            <a:r>
              <a:rPr lang="en-US" sz="1200" dirty="0">
                <a:latin typeface="Courier" pitchFamily="2" charset="0"/>
              </a:rPr>
              <a:t>&gt;</a:t>
            </a:r>
          </a:p>
        </p:txBody>
      </p:sp>
      <p:sp>
        <p:nvSpPr>
          <p:cNvPr id="7" name="Rectangle 6">
            <a:extLst>
              <a:ext uri="{FF2B5EF4-FFF2-40B4-BE49-F238E27FC236}">
                <a16:creationId xmlns:a16="http://schemas.microsoft.com/office/drawing/2014/main" id="{3F3B1DFD-67F5-E44F-8231-7220DA9D5A8D}"/>
              </a:ext>
            </a:extLst>
          </p:cNvPr>
          <p:cNvSpPr/>
          <p:nvPr/>
        </p:nvSpPr>
        <p:spPr>
          <a:xfrm>
            <a:off x="1202552" y="3818491"/>
            <a:ext cx="4572000" cy="1015663"/>
          </a:xfrm>
          <a:prstGeom prst="rect">
            <a:avLst/>
          </a:prstGeom>
          <a:solidFill>
            <a:schemeClr val="bg1">
              <a:lumMod val="95000"/>
            </a:schemeClr>
          </a:solidFill>
          <a:ln>
            <a:solidFill>
              <a:schemeClr val="tx1"/>
            </a:solidFill>
          </a:ln>
        </p:spPr>
        <p:txBody>
          <a:bodyPr wrap="square">
            <a:spAutoFit/>
          </a:bodyPr>
          <a:lstStyle/>
          <a:p>
            <a:r>
              <a:rPr lang="en-US" sz="1200" dirty="0">
                <a:latin typeface="Courier" pitchFamily="2" charset="0"/>
              </a:rPr>
              <a:t>&lt;</a:t>
            </a:r>
            <a:r>
              <a:rPr lang="en-US" sz="1200" dirty="0" err="1">
                <a:solidFill>
                  <a:srgbClr val="000080"/>
                </a:solidFill>
                <a:latin typeface="Courier" pitchFamily="2" charset="0"/>
              </a:rPr>
              <a:t>hazelcast</a:t>
            </a:r>
            <a:r>
              <a:rPr lang="en-US" sz="1200" dirty="0">
                <a:latin typeface="Courier" pitchFamily="2" charset="0"/>
              </a:rPr>
              <a:t>&gt;</a:t>
            </a:r>
          </a:p>
          <a:p>
            <a:r>
              <a:rPr lang="en-US" sz="1200" dirty="0">
                <a:latin typeface="Courier" pitchFamily="2" charset="0"/>
              </a:rPr>
              <a:t> &lt;</a:t>
            </a:r>
            <a:r>
              <a:rPr lang="en-US" sz="1200" dirty="0">
                <a:solidFill>
                  <a:srgbClr val="000080"/>
                </a:solidFill>
                <a:latin typeface="Courier" pitchFamily="2" charset="0"/>
              </a:rPr>
              <a:t>map </a:t>
            </a:r>
            <a:r>
              <a:rPr lang="en-US" sz="1200" dirty="0">
                <a:solidFill>
                  <a:srgbClr val="0000FF"/>
                </a:solidFill>
                <a:latin typeface="Courier" pitchFamily="2" charset="0"/>
              </a:rPr>
              <a:t>name</a:t>
            </a:r>
            <a:r>
              <a:rPr lang="en-US" sz="1200" dirty="0">
                <a:solidFill>
                  <a:srgbClr val="008000"/>
                </a:solidFill>
                <a:latin typeface="Courier" pitchFamily="2" charset="0"/>
              </a:rPr>
              <a:t>="training"</a:t>
            </a:r>
            <a:r>
              <a:rPr lang="en-US" sz="1200" dirty="0">
                <a:latin typeface="Courier" pitchFamily="2" charset="0"/>
              </a:rPr>
              <a:t>&gt;</a:t>
            </a:r>
            <a:br>
              <a:rPr lang="en-US" sz="1200" dirty="0">
                <a:latin typeface="Courier" pitchFamily="2" charset="0"/>
              </a:rPr>
            </a:br>
            <a:r>
              <a:rPr lang="en-US" sz="1200" dirty="0">
                <a:solidFill>
                  <a:srgbClr val="808080"/>
                </a:solidFill>
                <a:latin typeface="Courier" pitchFamily="2" charset="0"/>
              </a:rPr>
              <a:t>    </a:t>
            </a:r>
            <a:r>
              <a:rPr lang="en-US" sz="1200" dirty="0">
                <a:latin typeface="Courier" pitchFamily="2" charset="0"/>
              </a:rPr>
              <a:t>&lt;</a:t>
            </a:r>
            <a:r>
              <a:rPr lang="en-US" sz="1200" dirty="0">
                <a:solidFill>
                  <a:srgbClr val="000080"/>
                </a:solidFill>
                <a:latin typeface="Courier" pitchFamily="2" charset="0"/>
              </a:rPr>
              <a:t>in-memory-format</a:t>
            </a:r>
            <a:r>
              <a:rPr lang="en-US" sz="1200" dirty="0">
                <a:latin typeface="Courier" pitchFamily="2" charset="0"/>
              </a:rPr>
              <a:t>&gt;NATIVE&lt;/</a:t>
            </a:r>
            <a:r>
              <a:rPr lang="en-US" sz="1200" dirty="0">
                <a:solidFill>
                  <a:srgbClr val="000080"/>
                </a:solidFill>
                <a:latin typeface="Courier" pitchFamily="2" charset="0"/>
              </a:rPr>
              <a:t>in-memory-format</a:t>
            </a:r>
            <a:r>
              <a:rPr lang="en-US" sz="1200" dirty="0">
                <a:latin typeface="Courier" pitchFamily="2" charset="0"/>
              </a:rPr>
              <a:t>&gt;</a:t>
            </a:r>
            <a:br>
              <a:rPr lang="en-US" sz="1200" dirty="0">
                <a:latin typeface="Courier" pitchFamily="2" charset="0"/>
              </a:rPr>
            </a:br>
            <a:r>
              <a:rPr lang="en-US" sz="1200" dirty="0">
                <a:latin typeface="Courier" pitchFamily="2" charset="0"/>
              </a:rPr>
              <a:t>  &lt;/</a:t>
            </a:r>
            <a:r>
              <a:rPr lang="en-US" sz="1200" dirty="0">
                <a:solidFill>
                  <a:srgbClr val="000080"/>
                </a:solidFill>
                <a:latin typeface="Courier" pitchFamily="2" charset="0"/>
              </a:rPr>
              <a:t>map</a:t>
            </a:r>
            <a:r>
              <a:rPr lang="en-US" sz="1200" dirty="0">
                <a:latin typeface="Courier" pitchFamily="2" charset="0"/>
              </a:rPr>
              <a:t>&gt;</a:t>
            </a:r>
            <a:br>
              <a:rPr lang="en-US" sz="1200" dirty="0">
                <a:latin typeface="Courier" pitchFamily="2" charset="0"/>
              </a:rPr>
            </a:br>
            <a:r>
              <a:rPr lang="en-US" sz="1200" dirty="0">
                <a:latin typeface="Courier" pitchFamily="2" charset="0"/>
              </a:rPr>
              <a:t>&lt;/</a:t>
            </a:r>
            <a:r>
              <a:rPr lang="en-US" sz="1200" dirty="0" err="1">
                <a:solidFill>
                  <a:srgbClr val="000080"/>
                </a:solidFill>
                <a:latin typeface="Courier" pitchFamily="2" charset="0"/>
              </a:rPr>
              <a:t>hazelcast</a:t>
            </a:r>
            <a:r>
              <a:rPr lang="en-US" sz="1200" dirty="0">
                <a:latin typeface="Courier" pitchFamily="2" charset="0"/>
              </a:rPr>
              <a:t>&gt;</a:t>
            </a:r>
          </a:p>
        </p:txBody>
      </p:sp>
    </p:spTree>
    <p:extLst>
      <p:ext uri="{BB962C8B-B14F-4D97-AF65-F5344CB8AC3E}">
        <p14:creationId xmlns:p14="http://schemas.microsoft.com/office/powerpoint/2010/main" val="8680659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6423-C630-DF40-858A-55B5250CB3C1}"/>
              </a:ext>
            </a:extLst>
          </p:cNvPr>
          <p:cNvSpPr>
            <a:spLocks noGrp="1"/>
          </p:cNvSpPr>
          <p:nvPr>
            <p:ph type="title"/>
          </p:nvPr>
        </p:nvSpPr>
        <p:spPr/>
        <p:txBody>
          <a:bodyPr/>
          <a:lstStyle/>
          <a:p>
            <a:r>
              <a:rPr lang="en-US" dirty="0"/>
              <a:t>Sidebar: In Memory Format Setting</a:t>
            </a:r>
          </a:p>
        </p:txBody>
      </p:sp>
      <p:sp>
        <p:nvSpPr>
          <p:cNvPr id="3" name="Text Placeholder 2">
            <a:extLst>
              <a:ext uri="{FF2B5EF4-FFF2-40B4-BE49-F238E27FC236}">
                <a16:creationId xmlns:a16="http://schemas.microsoft.com/office/drawing/2014/main" id="{E4587F1C-0258-DD48-97DF-9D85C24874D7}"/>
              </a:ext>
            </a:extLst>
          </p:cNvPr>
          <p:cNvSpPr>
            <a:spLocks noGrp="1"/>
          </p:cNvSpPr>
          <p:nvPr>
            <p:ph type="body" sz="quarter" idx="10"/>
          </p:nvPr>
        </p:nvSpPr>
        <p:spPr/>
        <p:txBody>
          <a:bodyPr/>
          <a:lstStyle/>
          <a:p>
            <a:pPr lvl="0">
              <a:spcAft>
                <a:spcPts val="0"/>
              </a:spcAft>
            </a:pPr>
            <a:r>
              <a:rPr lang="en-US" dirty="0"/>
              <a:t>Default is </a:t>
            </a:r>
            <a:r>
              <a:rPr lang="en-US" sz="1800" dirty="0">
                <a:latin typeface="Courier" pitchFamily="2" charset="0"/>
                <a:ea typeface="Courier New"/>
                <a:cs typeface="Courier New"/>
                <a:sym typeface="Courier New"/>
              </a:rPr>
              <a:t>BINARY</a:t>
            </a:r>
            <a:r>
              <a:rPr lang="en-US" dirty="0"/>
              <a:t> </a:t>
            </a:r>
          </a:p>
          <a:p>
            <a:pPr lvl="1">
              <a:spcBef>
                <a:spcPts val="1000"/>
              </a:spcBef>
              <a:spcAft>
                <a:spcPts val="0"/>
              </a:spcAft>
            </a:pPr>
            <a:r>
              <a:rPr lang="en-US" dirty="0"/>
              <a:t>Both key and value stored in serialized binary format</a:t>
            </a:r>
          </a:p>
          <a:p>
            <a:pPr lvl="1">
              <a:spcBef>
                <a:spcPts val="1000"/>
              </a:spcBef>
              <a:spcAft>
                <a:spcPts val="0"/>
              </a:spcAft>
            </a:pPr>
            <a:r>
              <a:rPr lang="en-US" dirty="0"/>
              <a:t>Best if most map operations are gets and puts</a:t>
            </a:r>
          </a:p>
          <a:p>
            <a:pPr>
              <a:spcBef>
                <a:spcPts val="1000"/>
              </a:spcBef>
              <a:spcAft>
                <a:spcPts val="0"/>
              </a:spcAft>
              <a:buFont typeface="Courier New"/>
              <a:buChar char="•"/>
            </a:pPr>
            <a:r>
              <a:rPr lang="en-US" dirty="0">
                <a:latin typeface="Courier" pitchFamily="2" charset="0"/>
                <a:ea typeface="Courier New"/>
                <a:cs typeface="Courier New"/>
                <a:sym typeface="Courier New"/>
              </a:rPr>
              <a:t>NATIVE</a:t>
            </a:r>
            <a:r>
              <a:rPr lang="en-US" dirty="0"/>
              <a:t> is same as binary but uses HDMS</a:t>
            </a:r>
          </a:p>
          <a:p>
            <a:pPr lvl="0">
              <a:spcBef>
                <a:spcPts val="1000"/>
              </a:spcBef>
              <a:spcAft>
                <a:spcPts val="0"/>
              </a:spcAft>
            </a:pPr>
            <a:r>
              <a:rPr lang="en-US" sz="1800" dirty="0">
                <a:latin typeface="Courier" pitchFamily="2" charset="0"/>
                <a:ea typeface="Courier New"/>
                <a:cs typeface="Courier New"/>
                <a:sym typeface="Courier New"/>
              </a:rPr>
              <a:t>OBJECT</a:t>
            </a:r>
            <a:r>
              <a:rPr lang="en-US" dirty="0"/>
              <a:t> stores value in non-serialized format</a:t>
            </a:r>
          </a:p>
          <a:p>
            <a:pPr lvl="1">
              <a:spcBef>
                <a:spcPts val="1000"/>
              </a:spcBef>
              <a:spcAft>
                <a:spcPts val="0"/>
              </a:spcAft>
            </a:pPr>
            <a:r>
              <a:rPr lang="en-US" dirty="0"/>
              <a:t>Key is still binary</a:t>
            </a:r>
          </a:p>
          <a:p>
            <a:pPr lvl="1">
              <a:spcBef>
                <a:spcPts val="1000"/>
              </a:spcBef>
              <a:spcAft>
                <a:spcPts val="0"/>
              </a:spcAft>
            </a:pPr>
            <a:r>
              <a:rPr lang="en-US" dirty="0"/>
              <a:t>Best if map operations are mostly queries and and entry processing</a:t>
            </a:r>
          </a:p>
          <a:p>
            <a:pPr lvl="2">
              <a:spcBef>
                <a:spcPts val="1000"/>
              </a:spcBef>
              <a:spcAft>
                <a:spcPts val="1000"/>
              </a:spcAft>
            </a:pPr>
            <a:r>
              <a:rPr lang="en-US" dirty="0"/>
              <a:t>Removes deserialization cost</a:t>
            </a:r>
          </a:p>
        </p:txBody>
      </p:sp>
      <p:sp>
        <p:nvSpPr>
          <p:cNvPr id="4" name="Footer Placeholder 3">
            <a:extLst>
              <a:ext uri="{FF2B5EF4-FFF2-40B4-BE49-F238E27FC236}">
                <a16:creationId xmlns:a16="http://schemas.microsoft.com/office/drawing/2014/main" id="{4A5324E3-AD08-6048-A773-3F8F3788004D}"/>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501888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05B9DFEB-7A82-1D4B-965C-A124414982D3}"/>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6799EADF-632E-F842-81EF-F460DE9830FC}"/>
              </a:ext>
            </a:extLst>
          </p:cNvPr>
          <p:cNvSpPr>
            <a:spLocks noGrp="1"/>
          </p:cNvSpPr>
          <p:nvPr>
            <p:ph type="ctrTitle"/>
          </p:nvPr>
        </p:nvSpPr>
        <p:spPr/>
        <p:txBody>
          <a:bodyPr/>
          <a:lstStyle/>
          <a:p>
            <a:r>
              <a:rPr lang="en-US" dirty="0" err="1"/>
              <a:t>IMap</a:t>
            </a:r>
            <a:r>
              <a:rPr lang="en-US" dirty="0"/>
              <a:t>: Persistent Data </a:t>
            </a:r>
            <a:br>
              <a:rPr lang="en-US" dirty="0"/>
            </a:br>
            <a:r>
              <a:rPr lang="en-US" dirty="0"/>
              <a:t>(External Connectivity)</a:t>
            </a:r>
          </a:p>
        </p:txBody>
      </p:sp>
      <p:sp>
        <p:nvSpPr>
          <p:cNvPr id="4" name="Footer Placeholder 3">
            <a:extLst>
              <a:ext uri="{FF2B5EF4-FFF2-40B4-BE49-F238E27FC236}">
                <a16:creationId xmlns:a16="http://schemas.microsoft.com/office/drawing/2014/main" id="{72C7D6F2-0E1D-3D46-98B1-206AAD680510}"/>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5484034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Persistent Data Overview</a:t>
            </a:r>
            <a:endParaRPr/>
          </a:p>
        </p:txBody>
      </p:sp>
      <p:cxnSp>
        <p:nvCxnSpPr>
          <p:cNvPr id="127" name="Google Shape;127;p22"/>
          <p:cNvCxnSpPr>
            <a:stCxn id="128" idx="3"/>
            <a:endCxn id="129" idx="1"/>
          </p:cNvCxnSpPr>
          <p:nvPr/>
        </p:nvCxnSpPr>
        <p:spPr>
          <a:xfrm>
            <a:off x="4751501" y="1773353"/>
            <a:ext cx="1686900" cy="0"/>
          </a:xfrm>
          <a:prstGeom prst="straightConnector1">
            <a:avLst/>
          </a:prstGeom>
          <a:noFill/>
          <a:ln w="28575" cap="flat" cmpd="sng">
            <a:solidFill>
              <a:srgbClr val="00B294"/>
            </a:solidFill>
            <a:prstDash val="solid"/>
            <a:round/>
            <a:headEnd type="triangle" w="med" len="med"/>
            <a:tailEnd type="triangle" w="med" len="med"/>
          </a:ln>
        </p:spPr>
      </p:cxnSp>
      <p:grpSp>
        <p:nvGrpSpPr>
          <p:cNvPr id="130" name="Google Shape;130;p22"/>
          <p:cNvGrpSpPr/>
          <p:nvPr/>
        </p:nvGrpSpPr>
        <p:grpSpPr>
          <a:xfrm>
            <a:off x="1189803" y="1210014"/>
            <a:ext cx="6181447" cy="1126677"/>
            <a:chOff x="1189803" y="1210014"/>
            <a:chExt cx="6181447" cy="1126677"/>
          </a:xfrm>
        </p:grpSpPr>
        <p:pic>
          <p:nvPicPr>
            <p:cNvPr id="129" name="Google Shape;129;p22"/>
            <p:cNvPicPr preferRelativeResize="0"/>
            <p:nvPr/>
          </p:nvPicPr>
          <p:blipFill rotWithShape="1">
            <a:blip r:embed="rId3">
              <a:alphaModFix/>
            </a:blip>
            <a:srcRect l="12861"/>
            <a:stretch/>
          </p:blipFill>
          <p:spPr>
            <a:xfrm>
              <a:off x="6438550" y="1238200"/>
              <a:ext cx="932700" cy="1070325"/>
            </a:xfrm>
            <a:prstGeom prst="rect">
              <a:avLst/>
            </a:prstGeom>
            <a:noFill/>
            <a:ln>
              <a:noFill/>
            </a:ln>
          </p:spPr>
        </p:pic>
        <p:pic>
          <p:nvPicPr>
            <p:cNvPr id="128" name="Google Shape;128;p22"/>
            <p:cNvPicPr preferRelativeResize="0"/>
            <p:nvPr/>
          </p:nvPicPr>
          <p:blipFill rotWithShape="1">
            <a:blip r:embed="rId4">
              <a:alphaModFix/>
            </a:blip>
            <a:srcRect/>
            <a:stretch/>
          </p:blipFill>
          <p:spPr>
            <a:xfrm>
              <a:off x="3511725" y="1210014"/>
              <a:ext cx="1239776" cy="1126677"/>
            </a:xfrm>
            <a:prstGeom prst="rect">
              <a:avLst/>
            </a:prstGeom>
            <a:noFill/>
            <a:ln>
              <a:noFill/>
            </a:ln>
          </p:spPr>
        </p:pic>
        <p:pic>
          <p:nvPicPr>
            <p:cNvPr id="131" name="Google Shape;131;p22"/>
            <p:cNvPicPr preferRelativeResize="0"/>
            <p:nvPr/>
          </p:nvPicPr>
          <p:blipFill>
            <a:blip r:embed="rId5">
              <a:alphaModFix/>
            </a:blip>
            <a:stretch>
              <a:fillRect/>
            </a:stretch>
          </p:blipFill>
          <p:spPr>
            <a:xfrm>
              <a:off x="1189803" y="1387103"/>
              <a:ext cx="772500" cy="772500"/>
            </a:xfrm>
            <a:prstGeom prst="rect">
              <a:avLst/>
            </a:prstGeom>
            <a:noFill/>
            <a:ln>
              <a:noFill/>
            </a:ln>
          </p:spPr>
        </p:pic>
      </p:grpSp>
      <p:cxnSp>
        <p:nvCxnSpPr>
          <p:cNvPr id="132" name="Google Shape;132;p22"/>
          <p:cNvCxnSpPr>
            <a:stCxn id="131" idx="3"/>
            <a:endCxn id="128" idx="1"/>
          </p:cNvCxnSpPr>
          <p:nvPr/>
        </p:nvCxnSpPr>
        <p:spPr>
          <a:xfrm>
            <a:off x="1962303" y="1773353"/>
            <a:ext cx="1549500" cy="0"/>
          </a:xfrm>
          <a:prstGeom prst="straightConnector1">
            <a:avLst/>
          </a:prstGeom>
          <a:noFill/>
          <a:ln w="28575" cap="flat" cmpd="sng">
            <a:solidFill>
              <a:srgbClr val="505050"/>
            </a:solidFill>
            <a:prstDash val="solid"/>
            <a:round/>
            <a:headEnd type="triangle" w="med" len="med"/>
            <a:tailEnd type="triangle" w="med" len="med"/>
          </a:ln>
        </p:spPr>
      </p:cxnSp>
      <p:sp>
        <p:nvSpPr>
          <p:cNvPr id="133" name="Google Shape;133;p22"/>
          <p:cNvSpPr txBox="1"/>
          <p:nvPr/>
        </p:nvSpPr>
        <p:spPr>
          <a:xfrm>
            <a:off x="2406425" y="1464825"/>
            <a:ext cx="629100" cy="6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a:ea typeface="Courier"/>
                <a:cs typeface="Courier"/>
                <a:sym typeface="Courier"/>
              </a:rPr>
              <a:t>get</a:t>
            </a:r>
            <a:endParaRPr>
              <a:latin typeface="Courier"/>
              <a:ea typeface="Courier"/>
              <a:cs typeface="Courier"/>
              <a:sym typeface="Courier"/>
            </a:endParaRPr>
          </a:p>
          <a:p>
            <a:pPr marL="0" lvl="0" indent="0" algn="ctr" rtl="0">
              <a:spcBef>
                <a:spcPts val="0"/>
              </a:spcBef>
              <a:spcAft>
                <a:spcPts val="0"/>
              </a:spcAft>
              <a:buNone/>
            </a:pPr>
            <a:endParaRPr sz="800">
              <a:latin typeface="Courier"/>
              <a:ea typeface="Courier"/>
              <a:cs typeface="Courier"/>
              <a:sym typeface="Courier"/>
            </a:endParaRPr>
          </a:p>
          <a:p>
            <a:pPr marL="0" lvl="0" indent="0" algn="ctr" rtl="0">
              <a:spcBef>
                <a:spcPts val="0"/>
              </a:spcBef>
              <a:spcAft>
                <a:spcPts val="0"/>
              </a:spcAft>
              <a:buNone/>
            </a:pPr>
            <a:r>
              <a:rPr lang="en">
                <a:latin typeface="Courier"/>
                <a:ea typeface="Courier"/>
                <a:cs typeface="Courier"/>
                <a:sym typeface="Courier"/>
              </a:rPr>
              <a:t>put</a:t>
            </a:r>
            <a:endParaRPr>
              <a:latin typeface="Courier"/>
              <a:ea typeface="Courier"/>
              <a:cs typeface="Courier"/>
              <a:sym typeface="Courier"/>
            </a:endParaRPr>
          </a:p>
        </p:txBody>
      </p:sp>
      <p:sp>
        <p:nvSpPr>
          <p:cNvPr id="134" name="Google Shape;134;p22"/>
          <p:cNvSpPr txBox="1"/>
          <p:nvPr/>
        </p:nvSpPr>
        <p:spPr>
          <a:xfrm>
            <a:off x="5015575" y="1464800"/>
            <a:ext cx="1158900" cy="6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a:ea typeface="Courier"/>
                <a:cs typeface="Courier"/>
                <a:sym typeface="Courier"/>
              </a:rPr>
              <a:t>MapLoader</a:t>
            </a:r>
            <a:endParaRPr>
              <a:latin typeface="Courier"/>
              <a:ea typeface="Courier"/>
              <a:cs typeface="Courier"/>
              <a:sym typeface="Courier"/>
            </a:endParaRPr>
          </a:p>
          <a:p>
            <a:pPr marL="0" lvl="0" indent="0" algn="ctr" rtl="0">
              <a:spcBef>
                <a:spcPts val="0"/>
              </a:spcBef>
              <a:spcAft>
                <a:spcPts val="0"/>
              </a:spcAft>
              <a:buNone/>
            </a:pPr>
            <a:endParaRPr sz="800">
              <a:latin typeface="Courier"/>
              <a:ea typeface="Courier"/>
              <a:cs typeface="Courier"/>
              <a:sym typeface="Courier"/>
            </a:endParaRPr>
          </a:p>
          <a:p>
            <a:pPr marL="0" lvl="0" indent="0" algn="ctr" rtl="0">
              <a:spcBef>
                <a:spcPts val="0"/>
              </a:spcBef>
              <a:spcAft>
                <a:spcPts val="0"/>
              </a:spcAft>
              <a:buNone/>
            </a:pPr>
            <a:r>
              <a:rPr lang="en">
                <a:latin typeface="Courier"/>
                <a:ea typeface="Courier"/>
                <a:cs typeface="Courier"/>
                <a:sym typeface="Courier"/>
              </a:rPr>
              <a:t>MapStore</a:t>
            </a:r>
            <a:endParaRPr>
              <a:latin typeface="Courier"/>
              <a:ea typeface="Courier"/>
              <a:cs typeface="Courier"/>
              <a:sym typeface="Courier"/>
            </a:endParaRPr>
          </a:p>
        </p:txBody>
      </p:sp>
      <p:sp>
        <p:nvSpPr>
          <p:cNvPr id="135" name="Google Shape;135;p22"/>
          <p:cNvSpPr txBox="1"/>
          <p:nvPr/>
        </p:nvSpPr>
        <p:spPr>
          <a:xfrm>
            <a:off x="2321975" y="2681150"/>
            <a:ext cx="7980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a:ea typeface="Courier"/>
                <a:cs typeface="Courier"/>
                <a:sym typeface="Courier"/>
              </a:rPr>
              <a:t>get 1</a:t>
            </a:r>
            <a:endParaRPr>
              <a:latin typeface="Courier"/>
              <a:ea typeface="Courier"/>
              <a:cs typeface="Courier"/>
              <a:sym typeface="Courier"/>
            </a:endParaRPr>
          </a:p>
        </p:txBody>
      </p:sp>
      <p:sp>
        <p:nvSpPr>
          <p:cNvPr id="136" name="Google Shape;136;p22"/>
          <p:cNvSpPr txBox="1"/>
          <p:nvPr/>
        </p:nvSpPr>
        <p:spPr>
          <a:xfrm>
            <a:off x="5134825" y="2681150"/>
            <a:ext cx="9210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a:ea typeface="Courier"/>
                <a:cs typeface="Courier"/>
                <a:sym typeface="Courier"/>
              </a:rPr>
              <a:t>load 1</a:t>
            </a:r>
            <a:endParaRPr>
              <a:latin typeface="Courier"/>
              <a:ea typeface="Courier"/>
              <a:cs typeface="Courier"/>
              <a:sym typeface="Courier"/>
            </a:endParaRPr>
          </a:p>
        </p:txBody>
      </p:sp>
      <p:graphicFrame>
        <p:nvGraphicFramePr>
          <p:cNvPr id="137" name="Google Shape;137;p22"/>
          <p:cNvGraphicFramePr/>
          <p:nvPr/>
        </p:nvGraphicFramePr>
        <p:xfrm>
          <a:off x="3935975" y="2689650"/>
          <a:ext cx="382850" cy="1645740"/>
        </p:xfrm>
        <a:graphic>
          <a:graphicData uri="http://schemas.openxmlformats.org/drawingml/2006/table">
            <a:tbl>
              <a:tblPr>
                <a:noFill/>
              </a:tblPr>
              <a:tblGrid>
                <a:gridCol w="3828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38" name="Google Shape;138;p22"/>
          <p:cNvSpPr/>
          <p:nvPr/>
        </p:nvSpPr>
        <p:spPr>
          <a:xfrm>
            <a:off x="3935874" y="2690575"/>
            <a:ext cx="382800" cy="2733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39" name="Google Shape;139;p22"/>
          <p:cNvSpPr txBox="1">
            <a:spLocks noGrp="1"/>
          </p:cNvSpPr>
          <p:nvPr>
            <p:ph type="body" idx="1"/>
          </p:nvPr>
        </p:nvSpPr>
        <p:spPr>
          <a:xfrm>
            <a:off x="4835075" y="3294100"/>
            <a:ext cx="3790500" cy="12135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Read-through persistence</a:t>
            </a:r>
            <a:endParaRPr/>
          </a:p>
        </p:txBody>
      </p:sp>
    </p:spTree>
    <p:extLst>
      <p:ext uri="{BB962C8B-B14F-4D97-AF65-F5344CB8AC3E}">
        <p14:creationId xmlns:p14="http://schemas.microsoft.com/office/powerpoint/2010/main" val="229855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10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10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1000"/>
                                        <p:tgtEl>
                                          <p:spTgt spid="1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animEffect transition="in" filter="fade">
                                      <p:cBhvr>
                                        <p:cTn id="27" dur="1000"/>
                                        <p:tgtEl>
                                          <p:spTgt spid="1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1000"/>
                                        <p:tgtEl>
                                          <p:spTgt spid="135"/>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fade">
                                      <p:cBhvr>
                                        <p:cTn id="36" dur="1000"/>
                                        <p:tgtEl>
                                          <p:spTgt spid="1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1000"/>
                                        <p:tgtEl>
                                          <p:spTgt spid="13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1000"/>
                                        <p:tgtEl>
                                          <p:spTgt spid="13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Look Aside Caching</a:t>
            </a:r>
            <a:endParaRPr dirty="0"/>
          </a:p>
        </p:txBody>
      </p:sp>
      <p:cxnSp>
        <p:nvCxnSpPr>
          <p:cNvPr id="127" name="Google Shape;127;p22"/>
          <p:cNvCxnSpPr>
            <a:cxnSpLocks/>
            <a:endCxn id="129" idx="1"/>
          </p:cNvCxnSpPr>
          <p:nvPr/>
        </p:nvCxnSpPr>
        <p:spPr>
          <a:xfrm>
            <a:off x="2107647" y="1711912"/>
            <a:ext cx="4330903" cy="61441"/>
          </a:xfrm>
          <a:prstGeom prst="straightConnector1">
            <a:avLst/>
          </a:prstGeom>
          <a:noFill/>
          <a:ln w="28575" cap="flat" cmpd="sng">
            <a:solidFill>
              <a:srgbClr val="00B294"/>
            </a:solidFill>
            <a:prstDash val="solid"/>
            <a:round/>
            <a:headEnd type="triangle" w="med" len="med"/>
            <a:tailEnd type="none" w="med" len="med"/>
          </a:ln>
        </p:spPr>
      </p:cxnSp>
      <p:pic>
        <p:nvPicPr>
          <p:cNvPr id="129" name="Google Shape;129;p22"/>
          <p:cNvPicPr preferRelativeResize="0"/>
          <p:nvPr/>
        </p:nvPicPr>
        <p:blipFill rotWithShape="1">
          <a:blip r:embed="rId3">
            <a:alphaModFix/>
          </a:blip>
          <a:srcRect l="12861"/>
          <a:stretch/>
        </p:blipFill>
        <p:spPr>
          <a:xfrm>
            <a:off x="6438550" y="1238190"/>
            <a:ext cx="932700" cy="1070325"/>
          </a:xfrm>
          <a:prstGeom prst="rect">
            <a:avLst/>
          </a:prstGeom>
          <a:noFill/>
          <a:ln>
            <a:noFill/>
          </a:ln>
        </p:spPr>
      </p:pic>
      <p:pic>
        <p:nvPicPr>
          <p:cNvPr id="128" name="Google Shape;128;p22"/>
          <p:cNvPicPr preferRelativeResize="0"/>
          <p:nvPr/>
        </p:nvPicPr>
        <p:blipFill rotWithShape="1">
          <a:blip r:embed="rId4">
            <a:alphaModFix/>
          </a:blip>
          <a:srcRect/>
          <a:stretch/>
        </p:blipFill>
        <p:spPr>
          <a:xfrm>
            <a:off x="3511803" y="2400639"/>
            <a:ext cx="1239776" cy="1126677"/>
          </a:xfrm>
          <a:prstGeom prst="rect">
            <a:avLst/>
          </a:prstGeom>
          <a:noFill/>
          <a:ln>
            <a:noFill/>
          </a:ln>
        </p:spPr>
      </p:pic>
      <p:pic>
        <p:nvPicPr>
          <p:cNvPr id="131" name="Google Shape;131;p22"/>
          <p:cNvPicPr preferRelativeResize="0"/>
          <p:nvPr/>
        </p:nvPicPr>
        <p:blipFill>
          <a:blip r:embed="rId5">
            <a:alphaModFix/>
          </a:blip>
          <a:stretch>
            <a:fillRect/>
          </a:stretch>
        </p:blipFill>
        <p:spPr>
          <a:xfrm>
            <a:off x="1189803" y="1387103"/>
            <a:ext cx="772500" cy="772500"/>
          </a:xfrm>
          <a:prstGeom prst="rect">
            <a:avLst/>
          </a:prstGeom>
          <a:noFill/>
          <a:ln>
            <a:noFill/>
          </a:ln>
        </p:spPr>
      </p:pic>
      <p:cxnSp>
        <p:nvCxnSpPr>
          <p:cNvPr id="132" name="Google Shape;132;p22"/>
          <p:cNvCxnSpPr>
            <a:stCxn id="131" idx="3"/>
            <a:endCxn id="128" idx="1"/>
          </p:cNvCxnSpPr>
          <p:nvPr/>
        </p:nvCxnSpPr>
        <p:spPr>
          <a:xfrm>
            <a:off x="1962303" y="1773353"/>
            <a:ext cx="1549500" cy="1190625"/>
          </a:xfrm>
          <a:prstGeom prst="straightConnector1">
            <a:avLst/>
          </a:prstGeom>
          <a:noFill/>
          <a:ln w="28575" cap="flat" cmpd="sng">
            <a:solidFill>
              <a:srgbClr val="505050"/>
            </a:solidFill>
            <a:prstDash val="solid"/>
            <a:round/>
            <a:headEnd type="triangle" w="med" len="med"/>
            <a:tailEnd type="none" w="med" len="med"/>
          </a:ln>
        </p:spPr>
      </p:cxnSp>
      <p:sp>
        <p:nvSpPr>
          <p:cNvPr id="135" name="Google Shape;135;p22"/>
          <p:cNvSpPr txBox="1"/>
          <p:nvPr/>
        </p:nvSpPr>
        <p:spPr>
          <a:xfrm>
            <a:off x="2107647" y="2515553"/>
            <a:ext cx="7980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urier"/>
                <a:ea typeface="Courier"/>
                <a:cs typeface="Courier"/>
                <a:sym typeface="Courier"/>
              </a:rPr>
              <a:t>get 1</a:t>
            </a:r>
            <a:endParaRPr dirty="0">
              <a:latin typeface="Courier"/>
              <a:ea typeface="Courier"/>
              <a:cs typeface="Courier"/>
              <a:sym typeface="Courier"/>
            </a:endParaRPr>
          </a:p>
        </p:txBody>
      </p:sp>
      <p:sp>
        <p:nvSpPr>
          <p:cNvPr id="21" name="Google Shape;159;p23">
            <a:extLst>
              <a:ext uri="{FF2B5EF4-FFF2-40B4-BE49-F238E27FC236}">
                <a16:creationId xmlns:a16="http://schemas.microsoft.com/office/drawing/2014/main" id="{82743A1E-8F59-F14F-99DB-1957471040D4}"/>
              </a:ext>
            </a:extLst>
          </p:cNvPr>
          <p:cNvSpPr/>
          <p:nvPr/>
        </p:nvSpPr>
        <p:spPr>
          <a:xfrm>
            <a:off x="1625103" y="2545853"/>
            <a:ext cx="337200" cy="3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Ubuntu"/>
                <a:ea typeface="Ubuntu"/>
                <a:cs typeface="Ubuntu"/>
                <a:sym typeface="Ubuntu"/>
              </a:rPr>
              <a:t>1</a:t>
            </a:r>
            <a:endParaRPr sz="1100" dirty="0">
              <a:solidFill>
                <a:srgbClr val="FFFFFF"/>
              </a:solidFill>
              <a:latin typeface="Ubuntu"/>
              <a:ea typeface="Ubuntu"/>
              <a:cs typeface="Ubuntu"/>
              <a:sym typeface="Ubuntu"/>
            </a:endParaRPr>
          </a:p>
        </p:txBody>
      </p:sp>
      <p:sp>
        <p:nvSpPr>
          <p:cNvPr id="26" name="Google Shape;159;p23">
            <a:extLst>
              <a:ext uri="{FF2B5EF4-FFF2-40B4-BE49-F238E27FC236}">
                <a16:creationId xmlns:a16="http://schemas.microsoft.com/office/drawing/2014/main" id="{E6DCD185-4ED9-7E44-B511-17C7C8253FFB}"/>
              </a:ext>
            </a:extLst>
          </p:cNvPr>
          <p:cNvSpPr/>
          <p:nvPr/>
        </p:nvSpPr>
        <p:spPr>
          <a:xfrm>
            <a:off x="2380853" y="1242728"/>
            <a:ext cx="337200" cy="3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Ubuntu"/>
                <a:ea typeface="Ubuntu"/>
                <a:cs typeface="Ubuntu"/>
                <a:sym typeface="Ubuntu"/>
              </a:rPr>
              <a:t>2</a:t>
            </a:r>
            <a:endParaRPr sz="1100" dirty="0">
              <a:solidFill>
                <a:srgbClr val="FFFFFF"/>
              </a:solidFill>
              <a:latin typeface="Ubuntu"/>
              <a:ea typeface="Ubuntu"/>
              <a:cs typeface="Ubuntu"/>
              <a:sym typeface="Ubuntu"/>
            </a:endParaRPr>
          </a:p>
        </p:txBody>
      </p:sp>
      <p:sp>
        <p:nvSpPr>
          <p:cNvPr id="27" name="Google Shape;135;p22">
            <a:extLst>
              <a:ext uri="{FF2B5EF4-FFF2-40B4-BE49-F238E27FC236}">
                <a16:creationId xmlns:a16="http://schemas.microsoft.com/office/drawing/2014/main" id="{3C9E7F14-BD54-C047-98A8-6AA4B5D5F137}"/>
              </a:ext>
            </a:extLst>
          </p:cNvPr>
          <p:cNvSpPr txBox="1"/>
          <p:nvPr/>
        </p:nvSpPr>
        <p:spPr>
          <a:xfrm>
            <a:off x="2783928" y="1238190"/>
            <a:ext cx="2978341"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urier"/>
                <a:ea typeface="Courier"/>
                <a:cs typeface="Courier"/>
                <a:sym typeface="Courier"/>
              </a:rPr>
              <a:t>Read DB (if not in cache)</a:t>
            </a:r>
            <a:endParaRPr dirty="0">
              <a:latin typeface="Courier"/>
              <a:ea typeface="Courier"/>
              <a:cs typeface="Courier"/>
              <a:sym typeface="Courier"/>
            </a:endParaRPr>
          </a:p>
        </p:txBody>
      </p:sp>
      <p:cxnSp>
        <p:nvCxnSpPr>
          <p:cNvPr id="28" name="Google Shape;127;p22">
            <a:extLst>
              <a:ext uri="{FF2B5EF4-FFF2-40B4-BE49-F238E27FC236}">
                <a16:creationId xmlns:a16="http://schemas.microsoft.com/office/drawing/2014/main" id="{B3DD877D-978E-F84D-9D67-71834601AEE0}"/>
              </a:ext>
            </a:extLst>
          </p:cNvPr>
          <p:cNvCxnSpPr>
            <a:cxnSpLocks/>
          </p:cNvCxnSpPr>
          <p:nvPr/>
        </p:nvCxnSpPr>
        <p:spPr>
          <a:xfrm flipH="1" flipV="1">
            <a:off x="2196047" y="1803491"/>
            <a:ext cx="1277766" cy="994175"/>
          </a:xfrm>
          <a:prstGeom prst="straightConnector1">
            <a:avLst/>
          </a:prstGeom>
          <a:noFill/>
          <a:ln w="28575" cap="flat" cmpd="sng">
            <a:solidFill>
              <a:srgbClr val="00B294"/>
            </a:solidFill>
            <a:prstDash val="solid"/>
            <a:round/>
            <a:headEnd type="triangle" w="med" len="med"/>
            <a:tailEnd type="none" w="med" len="med"/>
          </a:ln>
        </p:spPr>
      </p:cxnSp>
      <p:sp>
        <p:nvSpPr>
          <p:cNvPr id="33" name="Google Shape;159;p23">
            <a:extLst>
              <a:ext uri="{FF2B5EF4-FFF2-40B4-BE49-F238E27FC236}">
                <a16:creationId xmlns:a16="http://schemas.microsoft.com/office/drawing/2014/main" id="{D4E4AE39-90D1-D640-8335-D7F46A6B6B13}"/>
              </a:ext>
            </a:extLst>
          </p:cNvPr>
          <p:cNvSpPr/>
          <p:nvPr/>
        </p:nvSpPr>
        <p:spPr>
          <a:xfrm>
            <a:off x="2792758" y="1885666"/>
            <a:ext cx="337200" cy="3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Ubuntu"/>
                <a:ea typeface="Ubuntu"/>
                <a:cs typeface="Ubuntu"/>
                <a:sym typeface="Ubuntu"/>
              </a:rPr>
              <a:t>3</a:t>
            </a:r>
            <a:endParaRPr sz="1100" dirty="0">
              <a:solidFill>
                <a:srgbClr val="FFFFFF"/>
              </a:solidFill>
              <a:latin typeface="Ubuntu"/>
              <a:ea typeface="Ubuntu"/>
              <a:cs typeface="Ubuntu"/>
              <a:sym typeface="Ubuntu"/>
            </a:endParaRPr>
          </a:p>
        </p:txBody>
      </p:sp>
      <p:sp>
        <p:nvSpPr>
          <p:cNvPr id="34" name="Google Shape;135;p22">
            <a:extLst>
              <a:ext uri="{FF2B5EF4-FFF2-40B4-BE49-F238E27FC236}">
                <a16:creationId xmlns:a16="http://schemas.microsoft.com/office/drawing/2014/main" id="{1560CEE5-A849-2448-B747-7DEB4F70E8D3}"/>
              </a:ext>
            </a:extLst>
          </p:cNvPr>
          <p:cNvSpPr txBox="1"/>
          <p:nvPr/>
        </p:nvSpPr>
        <p:spPr>
          <a:xfrm>
            <a:off x="3129958" y="1903096"/>
            <a:ext cx="2978341"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ourier"/>
                <a:ea typeface="Courier"/>
                <a:cs typeface="Courier"/>
                <a:sym typeface="Courier"/>
              </a:rPr>
              <a:t>Write to Cache</a:t>
            </a:r>
            <a:endParaRPr dirty="0">
              <a:latin typeface="Courier"/>
              <a:ea typeface="Courier"/>
              <a:cs typeface="Courier"/>
              <a:sym typeface="Courier"/>
            </a:endParaRPr>
          </a:p>
        </p:txBody>
      </p:sp>
    </p:spTree>
    <p:extLst>
      <p:ext uri="{BB962C8B-B14F-4D97-AF65-F5344CB8AC3E}">
        <p14:creationId xmlns:p14="http://schemas.microsoft.com/office/powerpoint/2010/main" val="81891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1000"/>
                                        <p:tgtEl>
                                          <p:spTgt spid="135"/>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Write-Through Persistence</a:t>
            </a:r>
            <a:endParaRPr/>
          </a:p>
        </p:txBody>
      </p:sp>
      <p:sp>
        <p:nvSpPr>
          <p:cNvPr id="145" name="Google Shape;145;p23"/>
          <p:cNvSpPr txBox="1">
            <a:spLocks noGrp="1"/>
          </p:cNvSpPr>
          <p:nvPr>
            <p:ph type="body" idx="1"/>
          </p:nvPr>
        </p:nvSpPr>
        <p:spPr>
          <a:xfrm>
            <a:off x="387214" y="974403"/>
            <a:ext cx="8096400" cy="3194700"/>
          </a:xfrm>
          <a:prstGeom prst="rect">
            <a:avLst/>
          </a:prstGeom>
        </p:spPr>
        <p:txBody>
          <a:bodyPr spcFirstLastPara="1" wrap="square" lIns="68575" tIns="34275" rIns="68575" bIns="34275" anchor="t" anchorCtr="0">
            <a:noAutofit/>
          </a:bodyPr>
          <a:lstStyle/>
          <a:p>
            <a:pPr marL="0" lvl="0" indent="0" algn="l" rtl="0">
              <a:spcBef>
                <a:spcPts val="0"/>
              </a:spcBef>
              <a:spcAft>
                <a:spcPts val="1000"/>
              </a:spcAft>
              <a:buNone/>
            </a:pPr>
            <a:endParaRPr/>
          </a:p>
        </p:txBody>
      </p:sp>
      <p:cxnSp>
        <p:nvCxnSpPr>
          <p:cNvPr id="146" name="Google Shape;146;p23"/>
          <p:cNvCxnSpPr>
            <a:stCxn id="147" idx="3"/>
            <a:endCxn id="148" idx="1"/>
          </p:cNvCxnSpPr>
          <p:nvPr/>
        </p:nvCxnSpPr>
        <p:spPr>
          <a:xfrm>
            <a:off x="4751501" y="1773353"/>
            <a:ext cx="1686900" cy="0"/>
          </a:xfrm>
          <a:prstGeom prst="straightConnector1">
            <a:avLst/>
          </a:prstGeom>
          <a:noFill/>
          <a:ln w="28575" cap="flat" cmpd="sng">
            <a:solidFill>
              <a:srgbClr val="00B294"/>
            </a:solidFill>
            <a:prstDash val="solid"/>
            <a:round/>
            <a:headEnd type="triangle" w="med" len="med"/>
            <a:tailEnd type="triangle" w="med" len="med"/>
          </a:ln>
        </p:spPr>
      </p:cxnSp>
      <p:grpSp>
        <p:nvGrpSpPr>
          <p:cNvPr id="149" name="Google Shape;149;p23"/>
          <p:cNvGrpSpPr/>
          <p:nvPr/>
        </p:nvGrpSpPr>
        <p:grpSpPr>
          <a:xfrm>
            <a:off x="1189803" y="1210014"/>
            <a:ext cx="6181447" cy="1126677"/>
            <a:chOff x="1189803" y="1210014"/>
            <a:chExt cx="6181447" cy="1126677"/>
          </a:xfrm>
        </p:grpSpPr>
        <p:pic>
          <p:nvPicPr>
            <p:cNvPr id="148" name="Google Shape;148;p23"/>
            <p:cNvPicPr preferRelativeResize="0"/>
            <p:nvPr/>
          </p:nvPicPr>
          <p:blipFill rotWithShape="1">
            <a:blip r:embed="rId3">
              <a:alphaModFix/>
            </a:blip>
            <a:srcRect l="12861"/>
            <a:stretch/>
          </p:blipFill>
          <p:spPr>
            <a:xfrm>
              <a:off x="6438550" y="1238200"/>
              <a:ext cx="932700" cy="1070325"/>
            </a:xfrm>
            <a:prstGeom prst="rect">
              <a:avLst/>
            </a:prstGeom>
            <a:noFill/>
            <a:ln>
              <a:noFill/>
            </a:ln>
          </p:spPr>
        </p:pic>
        <p:pic>
          <p:nvPicPr>
            <p:cNvPr id="147" name="Google Shape;147;p23"/>
            <p:cNvPicPr preferRelativeResize="0"/>
            <p:nvPr/>
          </p:nvPicPr>
          <p:blipFill rotWithShape="1">
            <a:blip r:embed="rId4">
              <a:alphaModFix/>
            </a:blip>
            <a:srcRect/>
            <a:stretch/>
          </p:blipFill>
          <p:spPr>
            <a:xfrm>
              <a:off x="3511725" y="1210014"/>
              <a:ext cx="1239776" cy="1126677"/>
            </a:xfrm>
            <a:prstGeom prst="rect">
              <a:avLst/>
            </a:prstGeom>
            <a:noFill/>
            <a:ln>
              <a:noFill/>
            </a:ln>
          </p:spPr>
        </p:pic>
        <p:pic>
          <p:nvPicPr>
            <p:cNvPr id="150" name="Google Shape;150;p23"/>
            <p:cNvPicPr preferRelativeResize="0"/>
            <p:nvPr/>
          </p:nvPicPr>
          <p:blipFill>
            <a:blip r:embed="rId5">
              <a:alphaModFix/>
            </a:blip>
            <a:stretch>
              <a:fillRect/>
            </a:stretch>
          </p:blipFill>
          <p:spPr>
            <a:xfrm>
              <a:off x="1189803" y="1387103"/>
              <a:ext cx="772500" cy="772500"/>
            </a:xfrm>
            <a:prstGeom prst="rect">
              <a:avLst/>
            </a:prstGeom>
            <a:noFill/>
            <a:ln>
              <a:noFill/>
            </a:ln>
          </p:spPr>
        </p:pic>
      </p:grpSp>
      <p:cxnSp>
        <p:nvCxnSpPr>
          <p:cNvPr id="151" name="Google Shape;151;p23"/>
          <p:cNvCxnSpPr>
            <a:stCxn id="150" idx="3"/>
            <a:endCxn id="147" idx="1"/>
          </p:cNvCxnSpPr>
          <p:nvPr/>
        </p:nvCxnSpPr>
        <p:spPr>
          <a:xfrm>
            <a:off x="1962303" y="1773353"/>
            <a:ext cx="1549500" cy="0"/>
          </a:xfrm>
          <a:prstGeom prst="straightConnector1">
            <a:avLst/>
          </a:prstGeom>
          <a:noFill/>
          <a:ln w="28575" cap="flat" cmpd="sng">
            <a:solidFill>
              <a:srgbClr val="505050"/>
            </a:solidFill>
            <a:prstDash val="solid"/>
            <a:round/>
            <a:headEnd type="triangle" w="med" len="med"/>
            <a:tailEnd type="triangle" w="med" len="med"/>
          </a:ln>
        </p:spPr>
      </p:cxnSp>
      <p:sp>
        <p:nvSpPr>
          <p:cNvPr id="152" name="Google Shape;152;p23"/>
          <p:cNvSpPr txBox="1"/>
          <p:nvPr/>
        </p:nvSpPr>
        <p:spPr>
          <a:xfrm>
            <a:off x="1697000" y="2643313"/>
            <a:ext cx="1549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a:ea typeface="Courier"/>
                <a:cs typeface="Courier"/>
                <a:sym typeface="Courier"/>
              </a:rPr>
              <a:t>put 1, value</a:t>
            </a:r>
            <a:endParaRPr>
              <a:latin typeface="Courier"/>
              <a:ea typeface="Courier"/>
              <a:cs typeface="Courier"/>
              <a:sym typeface="Courier"/>
            </a:endParaRPr>
          </a:p>
        </p:txBody>
      </p:sp>
      <p:sp>
        <p:nvSpPr>
          <p:cNvPr id="153" name="Google Shape;153;p23"/>
          <p:cNvSpPr txBox="1"/>
          <p:nvPr/>
        </p:nvSpPr>
        <p:spPr>
          <a:xfrm>
            <a:off x="4825175" y="2643313"/>
            <a:ext cx="18069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a:ea typeface="Courier"/>
                <a:cs typeface="Courier"/>
                <a:sym typeface="Courier"/>
              </a:rPr>
              <a:t>store 1, value</a:t>
            </a:r>
            <a:endParaRPr>
              <a:latin typeface="Courier"/>
              <a:ea typeface="Courier"/>
              <a:cs typeface="Courier"/>
              <a:sym typeface="Courier"/>
            </a:endParaRPr>
          </a:p>
        </p:txBody>
      </p:sp>
      <p:graphicFrame>
        <p:nvGraphicFramePr>
          <p:cNvPr id="154" name="Google Shape;154;p23"/>
          <p:cNvGraphicFramePr/>
          <p:nvPr/>
        </p:nvGraphicFramePr>
        <p:xfrm>
          <a:off x="3935975" y="2689650"/>
          <a:ext cx="382850" cy="1645740"/>
        </p:xfrm>
        <a:graphic>
          <a:graphicData uri="http://schemas.openxmlformats.org/drawingml/2006/table">
            <a:tbl>
              <a:tblPr>
                <a:noFill/>
              </a:tblPr>
              <a:tblGrid>
                <a:gridCol w="3828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55" name="Google Shape;155;p23"/>
          <p:cNvSpPr txBox="1">
            <a:spLocks noGrp="1"/>
          </p:cNvSpPr>
          <p:nvPr>
            <p:ph type="body" idx="1"/>
          </p:nvPr>
        </p:nvSpPr>
        <p:spPr>
          <a:xfrm>
            <a:off x="4825175" y="3238225"/>
            <a:ext cx="3790500" cy="12135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Synchronous updates to data store</a:t>
            </a:r>
            <a:endParaRPr/>
          </a:p>
        </p:txBody>
      </p:sp>
      <p:sp>
        <p:nvSpPr>
          <p:cNvPr id="156" name="Google Shape;156;p23"/>
          <p:cNvSpPr/>
          <p:nvPr/>
        </p:nvSpPr>
        <p:spPr>
          <a:xfrm>
            <a:off x="3935874" y="2690575"/>
            <a:ext cx="382800" cy="273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7" name="Google Shape;157;p23"/>
          <p:cNvSpPr/>
          <p:nvPr/>
        </p:nvSpPr>
        <p:spPr>
          <a:xfrm>
            <a:off x="3935874" y="2690563"/>
            <a:ext cx="382800" cy="273300"/>
          </a:xfrm>
          <a:prstGeom prst="rect">
            <a:avLst/>
          </a:prstGeom>
          <a:solidFill>
            <a:srgbClr val="FFB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58" name="Google Shape;158;p23"/>
          <p:cNvSpPr/>
          <p:nvPr/>
        </p:nvSpPr>
        <p:spPr>
          <a:xfrm>
            <a:off x="4581925" y="2658463"/>
            <a:ext cx="337200" cy="3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Ubuntu"/>
                <a:ea typeface="Ubuntu"/>
                <a:cs typeface="Ubuntu"/>
                <a:sym typeface="Ubuntu"/>
              </a:rPr>
              <a:t>2</a:t>
            </a:r>
            <a:endParaRPr sz="1100">
              <a:solidFill>
                <a:srgbClr val="FFFFFF"/>
              </a:solidFill>
              <a:latin typeface="Ubuntu"/>
              <a:ea typeface="Ubuntu"/>
              <a:cs typeface="Ubuntu"/>
              <a:sym typeface="Ubuntu"/>
            </a:endParaRPr>
          </a:p>
        </p:txBody>
      </p:sp>
      <p:sp>
        <p:nvSpPr>
          <p:cNvPr id="159" name="Google Shape;159;p23"/>
          <p:cNvSpPr/>
          <p:nvPr/>
        </p:nvSpPr>
        <p:spPr>
          <a:xfrm>
            <a:off x="1428950" y="2658463"/>
            <a:ext cx="337200" cy="3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Ubuntu"/>
                <a:ea typeface="Ubuntu"/>
                <a:cs typeface="Ubuntu"/>
                <a:sym typeface="Ubuntu"/>
              </a:rPr>
              <a:t>1</a:t>
            </a:r>
            <a:endParaRPr sz="1100">
              <a:solidFill>
                <a:srgbClr val="FFFFFF"/>
              </a:solidFill>
              <a:latin typeface="Ubuntu"/>
              <a:ea typeface="Ubuntu"/>
              <a:cs typeface="Ubuntu"/>
              <a:sym typeface="Ubuntu"/>
            </a:endParaRPr>
          </a:p>
        </p:txBody>
      </p:sp>
      <p:sp>
        <p:nvSpPr>
          <p:cNvPr id="160" name="Google Shape;160;p23"/>
          <p:cNvSpPr/>
          <p:nvPr/>
        </p:nvSpPr>
        <p:spPr>
          <a:xfrm>
            <a:off x="3562775" y="2658463"/>
            <a:ext cx="337200" cy="3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Ubuntu"/>
                <a:ea typeface="Ubuntu"/>
                <a:cs typeface="Ubuntu"/>
                <a:sym typeface="Ubuntu"/>
              </a:rPr>
              <a:t>3</a:t>
            </a:r>
            <a:endParaRPr sz="1100">
              <a:solidFill>
                <a:srgbClr val="FFFFFF"/>
              </a:solidFill>
              <a:latin typeface="Ubuntu"/>
              <a:ea typeface="Ubuntu"/>
              <a:cs typeface="Ubuntu"/>
              <a:sym typeface="Ubuntu"/>
            </a:endParaRPr>
          </a:p>
        </p:txBody>
      </p:sp>
    </p:spTree>
    <p:extLst>
      <p:ext uri="{BB962C8B-B14F-4D97-AF65-F5344CB8AC3E}">
        <p14:creationId xmlns:p14="http://schemas.microsoft.com/office/powerpoint/2010/main" val="278041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childTnLst>
                                </p:cTn>
                              </p:par>
                              <p:par>
                                <p:cTn id="13" presetID="10"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1000"/>
                                        <p:tgtEl>
                                          <p:spTgt spid="1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1000"/>
                                        <p:tgtEl>
                                          <p:spTgt spid="153"/>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1000"/>
                                        <p:tgtEl>
                                          <p:spTgt spid="1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7"/>
                                        </p:tgtEl>
                                        <p:attrNameLst>
                                          <p:attrName>style.visibility</p:attrName>
                                        </p:attrNameLst>
                                      </p:cBhvr>
                                      <p:to>
                                        <p:strVal val="visible"/>
                                      </p:to>
                                    </p:set>
                                    <p:animEffect transition="in" filter="fade">
                                      <p:cBhvr>
                                        <p:cTn id="28" dur="1000"/>
                                        <p:tgtEl>
                                          <p:spTgt spid="157"/>
                                        </p:tgtEl>
                                      </p:cBhvr>
                                    </p:animEffect>
                                  </p:childTnLst>
                                </p:cTn>
                              </p:par>
                              <p:par>
                                <p:cTn id="29" presetID="10"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ctrTitle"/>
          </p:nvPr>
        </p:nvSpPr>
        <p:spPr>
          <a:xfrm>
            <a:off x="655389" y="1766413"/>
            <a:ext cx="7289075" cy="121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Stream Processing Essentials</a:t>
            </a:r>
            <a:endParaRPr dirty="0"/>
          </a:p>
        </p:txBody>
      </p:sp>
      <p:sp>
        <p:nvSpPr>
          <p:cNvPr id="115" name="Google Shape;115;p20"/>
          <p:cNvSpPr txBox="1">
            <a:spLocks noGrp="1"/>
          </p:cNvSpPr>
          <p:nvPr>
            <p:ph type="subTitle" idx="1"/>
          </p:nvPr>
        </p:nvSpPr>
        <p:spPr>
          <a:xfrm>
            <a:off x="658363" y="3374937"/>
            <a:ext cx="5122800" cy="280800"/>
          </a:xfrm>
          <a:prstGeom prst="rect">
            <a:avLst/>
          </a:prstGeom>
        </p:spPr>
        <p:txBody>
          <a:bodyPr spcFirstLastPara="1" wrap="square" lIns="0" tIns="34275" rIns="0" bIns="34275" anchor="t" anchorCtr="0">
            <a:noAutofit/>
          </a:bodyPr>
          <a:lstStyle/>
          <a:p>
            <a:pPr marL="0" lvl="0" indent="0" algn="l" rtl="0">
              <a:spcBef>
                <a:spcPts val="500"/>
              </a:spcBef>
              <a:spcAft>
                <a:spcPts val="500"/>
              </a:spcAft>
              <a:buNone/>
            </a:pPr>
            <a:endParaRPr/>
          </a:p>
        </p:txBody>
      </p:sp>
    </p:spTree>
    <p:extLst>
      <p:ext uri="{BB962C8B-B14F-4D97-AF65-F5344CB8AC3E}">
        <p14:creationId xmlns:p14="http://schemas.microsoft.com/office/powerpoint/2010/main" val="25766862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Write-Behind Persistence</a:t>
            </a:r>
            <a:endParaRPr/>
          </a:p>
        </p:txBody>
      </p:sp>
      <p:sp>
        <p:nvSpPr>
          <p:cNvPr id="166" name="Google Shape;166;p24"/>
          <p:cNvSpPr txBox="1">
            <a:spLocks noGrp="1"/>
          </p:cNvSpPr>
          <p:nvPr>
            <p:ph type="body" idx="1"/>
          </p:nvPr>
        </p:nvSpPr>
        <p:spPr>
          <a:xfrm>
            <a:off x="387214" y="974403"/>
            <a:ext cx="8096400" cy="3194700"/>
          </a:xfrm>
          <a:prstGeom prst="rect">
            <a:avLst/>
          </a:prstGeom>
        </p:spPr>
        <p:txBody>
          <a:bodyPr spcFirstLastPara="1" wrap="square" lIns="68575" tIns="34275" rIns="68575" bIns="34275" anchor="t" anchorCtr="0">
            <a:noAutofit/>
          </a:bodyPr>
          <a:lstStyle/>
          <a:p>
            <a:pPr marL="0" lvl="0" indent="0" algn="l" rtl="0">
              <a:spcBef>
                <a:spcPts val="0"/>
              </a:spcBef>
              <a:spcAft>
                <a:spcPts val="1000"/>
              </a:spcAft>
              <a:buNone/>
            </a:pPr>
            <a:endParaRPr/>
          </a:p>
        </p:txBody>
      </p:sp>
      <p:sp>
        <p:nvSpPr>
          <p:cNvPr id="167" name="Google Shape;167;p24"/>
          <p:cNvSpPr txBox="1">
            <a:spLocks noGrp="1"/>
          </p:cNvSpPr>
          <p:nvPr>
            <p:ph type="body" idx="1"/>
          </p:nvPr>
        </p:nvSpPr>
        <p:spPr>
          <a:xfrm>
            <a:off x="387214" y="974403"/>
            <a:ext cx="8096400" cy="3194700"/>
          </a:xfrm>
          <a:prstGeom prst="rect">
            <a:avLst/>
          </a:prstGeom>
        </p:spPr>
        <p:txBody>
          <a:bodyPr spcFirstLastPara="1" wrap="square" lIns="68575" tIns="34275" rIns="68575" bIns="34275" anchor="t" anchorCtr="0">
            <a:noAutofit/>
          </a:bodyPr>
          <a:lstStyle/>
          <a:p>
            <a:pPr marL="0" lvl="0" indent="0" algn="l" rtl="0">
              <a:spcBef>
                <a:spcPts val="0"/>
              </a:spcBef>
              <a:spcAft>
                <a:spcPts val="1000"/>
              </a:spcAft>
              <a:buNone/>
            </a:pPr>
            <a:endParaRPr/>
          </a:p>
        </p:txBody>
      </p:sp>
      <p:cxnSp>
        <p:nvCxnSpPr>
          <p:cNvPr id="168" name="Google Shape;168;p24"/>
          <p:cNvCxnSpPr>
            <a:stCxn id="169" idx="3"/>
            <a:endCxn id="170" idx="1"/>
          </p:cNvCxnSpPr>
          <p:nvPr/>
        </p:nvCxnSpPr>
        <p:spPr>
          <a:xfrm>
            <a:off x="4751501" y="1773353"/>
            <a:ext cx="1686900" cy="0"/>
          </a:xfrm>
          <a:prstGeom prst="straightConnector1">
            <a:avLst/>
          </a:prstGeom>
          <a:noFill/>
          <a:ln w="28575" cap="flat" cmpd="sng">
            <a:solidFill>
              <a:srgbClr val="00B294"/>
            </a:solidFill>
            <a:prstDash val="solid"/>
            <a:round/>
            <a:headEnd type="triangle" w="med" len="med"/>
            <a:tailEnd type="triangle" w="med" len="med"/>
          </a:ln>
        </p:spPr>
      </p:cxnSp>
      <p:grpSp>
        <p:nvGrpSpPr>
          <p:cNvPr id="171" name="Google Shape;171;p24"/>
          <p:cNvGrpSpPr/>
          <p:nvPr/>
        </p:nvGrpSpPr>
        <p:grpSpPr>
          <a:xfrm>
            <a:off x="1189803" y="1210014"/>
            <a:ext cx="6181447" cy="1126677"/>
            <a:chOff x="1189803" y="1210014"/>
            <a:chExt cx="6181447" cy="1126677"/>
          </a:xfrm>
        </p:grpSpPr>
        <p:pic>
          <p:nvPicPr>
            <p:cNvPr id="170" name="Google Shape;170;p24"/>
            <p:cNvPicPr preferRelativeResize="0"/>
            <p:nvPr/>
          </p:nvPicPr>
          <p:blipFill rotWithShape="1">
            <a:blip r:embed="rId3">
              <a:alphaModFix/>
            </a:blip>
            <a:srcRect l="12861"/>
            <a:stretch/>
          </p:blipFill>
          <p:spPr>
            <a:xfrm>
              <a:off x="6438550" y="1238200"/>
              <a:ext cx="932700" cy="1070325"/>
            </a:xfrm>
            <a:prstGeom prst="rect">
              <a:avLst/>
            </a:prstGeom>
            <a:noFill/>
            <a:ln>
              <a:noFill/>
            </a:ln>
          </p:spPr>
        </p:pic>
        <p:pic>
          <p:nvPicPr>
            <p:cNvPr id="169" name="Google Shape;169;p24"/>
            <p:cNvPicPr preferRelativeResize="0"/>
            <p:nvPr/>
          </p:nvPicPr>
          <p:blipFill rotWithShape="1">
            <a:blip r:embed="rId4">
              <a:alphaModFix/>
            </a:blip>
            <a:srcRect/>
            <a:stretch/>
          </p:blipFill>
          <p:spPr>
            <a:xfrm>
              <a:off x="3511725" y="1210014"/>
              <a:ext cx="1239776" cy="1126677"/>
            </a:xfrm>
            <a:prstGeom prst="rect">
              <a:avLst/>
            </a:prstGeom>
            <a:noFill/>
            <a:ln>
              <a:noFill/>
            </a:ln>
          </p:spPr>
        </p:pic>
        <p:pic>
          <p:nvPicPr>
            <p:cNvPr id="172" name="Google Shape;172;p24"/>
            <p:cNvPicPr preferRelativeResize="0"/>
            <p:nvPr/>
          </p:nvPicPr>
          <p:blipFill>
            <a:blip r:embed="rId5">
              <a:alphaModFix/>
            </a:blip>
            <a:stretch>
              <a:fillRect/>
            </a:stretch>
          </p:blipFill>
          <p:spPr>
            <a:xfrm>
              <a:off x="1189803" y="1387103"/>
              <a:ext cx="772500" cy="772500"/>
            </a:xfrm>
            <a:prstGeom prst="rect">
              <a:avLst/>
            </a:prstGeom>
            <a:noFill/>
            <a:ln>
              <a:noFill/>
            </a:ln>
          </p:spPr>
        </p:pic>
      </p:grpSp>
      <p:cxnSp>
        <p:nvCxnSpPr>
          <p:cNvPr id="173" name="Google Shape;173;p24"/>
          <p:cNvCxnSpPr>
            <a:stCxn id="172" idx="3"/>
            <a:endCxn id="169" idx="1"/>
          </p:cNvCxnSpPr>
          <p:nvPr/>
        </p:nvCxnSpPr>
        <p:spPr>
          <a:xfrm>
            <a:off x="1962303" y="1773353"/>
            <a:ext cx="1549500" cy="0"/>
          </a:xfrm>
          <a:prstGeom prst="straightConnector1">
            <a:avLst/>
          </a:prstGeom>
          <a:noFill/>
          <a:ln w="28575" cap="flat" cmpd="sng">
            <a:solidFill>
              <a:srgbClr val="505050"/>
            </a:solidFill>
            <a:prstDash val="solid"/>
            <a:round/>
            <a:headEnd type="triangle" w="med" len="med"/>
            <a:tailEnd type="triangle" w="med" len="med"/>
          </a:ln>
        </p:spPr>
      </p:cxnSp>
      <p:sp>
        <p:nvSpPr>
          <p:cNvPr id="174" name="Google Shape;174;p24"/>
          <p:cNvSpPr txBox="1"/>
          <p:nvPr/>
        </p:nvSpPr>
        <p:spPr>
          <a:xfrm>
            <a:off x="1697000" y="2643313"/>
            <a:ext cx="1549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a:ea typeface="Courier"/>
                <a:cs typeface="Courier"/>
                <a:sym typeface="Courier"/>
              </a:rPr>
              <a:t>put 1, value</a:t>
            </a:r>
            <a:endParaRPr>
              <a:latin typeface="Courier"/>
              <a:ea typeface="Courier"/>
              <a:cs typeface="Courier"/>
              <a:sym typeface="Courier"/>
            </a:endParaRPr>
          </a:p>
        </p:txBody>
      </p:sp>
      <p:sp>
        <p:nvSpPr>
          <p:cNvPr id="175" name="Google Shape;175;p24"/>
          <p:cNvSpPr txBox="1"/>
          <p:nvPr/>
        </p:nvSpPr>
        <p:spPr>
          <a:xfrm>
            <a:off x="4825175" y="2643313"/>
            <a:ext cx="18069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a:ea typeface="Courier"/>
                <a:cs typeface="Courier"/>
                <a:sym typeface="Courier"/>
              </a:rPr>
              <a:t>store 1, value</a:t>
            </a:r>
            <a:endParaRPr>
              <a:latin typeface="Courier"/>
              <a:ea typeface="Courier"/>
              <a:cs typeface="Courier"/>
              <a:sym typeface="Courier"/>
            </a:endParaRPr>
          </a:p>
        </p:txBody>
      </p:sp>
      <p:graphicFrame>
        <p:nvGraphicFramePr>
          <p:cNvPr id="176" name="Google Shape;176;p24"/>
          <p:cNvGraphicFramePr/>
          <p:nvPr/>
        </p:nvGraphicFramePr>
        <p:xfrm>
          <a:off x="3935975" y="2689650"/>
          <a:ext cx="382850" cy="1645740"/>
        </p:xfrm>
        <a:graphic>
          <a:graphicData uri="http://schemas.openxmlformats.org/drawingml/2006/table">
            <a:tbl>
              <a:tblPr>
                <a:noFill/>
              </a:tblPr>
              <a:tblGrid>
                <a:gridCol w="3828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600">
                        <a:latin typeface="Ubuntu"/>
                        <a:ea typeface="Ubuntu"/>
                        <a:cs typeface="Ubuntu"/>
                        <a:sym typeface="Ubuntu"/>
                      </a:endParaRPr>
                    </a:p>
                  </a:txBody>
                  <a:tcPr marL="91425" marR="91425" marT="91425" marB="91425">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7" name="Google Shape;177;p24"/>
          <p:cNvSpPr txBox="1">
            <a:spLocks noGrp="1"/>
          </p:cNvSpPr>
          <p:nvPr>
            <p:ph type="body" idx="1"/>
          </p:nvPr>
        </p:nvSpPr>
        <p:spPr>
          <a:xfrm>
            <a:off x="4835075" y="3238225"/>
            <a:ext cx="3790500" cy="12135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Asynchronous updates to data store</a:t>
            </a:r>
            <a:endParaRPr/>
          </a:p>
        </p:txBody>
      </p:sp>
      <p:sp>
        <p:nvSpPr>
          <p:cNvPr id="178" name="Google Shape;178;p24"/>
          <p:cNvSpPr/>
          <p:nvPr/>
        </p:nvSpPr>
        <p:spPr>
          <a:xfrm>
            <a:off x="3935874" y="2690575"/>
            <a:ext cx="382800" cy="273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9" name="Google Shape;179;p24"/>
          <p:cNvSpPr/>
          <p:nvPr/>
        </p:nvSpPr>
        <p:spPr>
          <a:xfrm>
            <a:off x="3935874" y="2690563"/>
            <a:ext cx="382800" cy="273300"/>
          </a:xfrm>
          <a:prstGeom prst="rect">
            <a:avLst/>
          </a:prstGeom>
          <a:solidFill>
            <a:srgbClr val="FFB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0" name="Google Shape;180;p24"/>
          <p:cNvSpPr/>
          <p:nvPr/>
        </p:nvSpPr>
        <p:spPr>
          <a:xfrm>
            <a:off x="4581925" y="2658463"/>
            <a:ext cx="337200" cy="3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FFFFF"/>
                </a:solidFill>
                <a:latin typeface="Ubuntu"/>
                <a:ea typeface="Ubuntu"/>
                <a:cs typeface="Ubuntu"/>
                <a:sym typeface="Ubuntu"/>
              </a:rPr>
              <a:t>3</a:t>
            </a:r>
            <a:endParaRPr sz="1100">
              <a:solidFill>
                <a:srgbClr val="FFFFFF"/>
              </a:solidFill>
              <a:latin typeface="Ubuntu"/>
              <a:ea typeface="Ubuntu"/>
              <a:cs typeface="Ubuntu"/>
              <a:sym typeface="Ubuntu"/>
            </a:endParaRPr>
          </a:p>
        </p:txBody>
      </p:sp>
      <p:sp>
        <p:nvSpPr>
          <p:cNvPr id="181" name="Google Shape;181;p24"/>
          <p:cNvSpPr/>
          <p:nvPr/>
        </p:nvSpPr>
        <p:spPr>
          <a:xfrm>
            <a:off x="1428950" y="2658463"/>
            <a:ext cx="337200" cy="3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Ubuntu"/>
                <a:ea typeface="Ubuntu"/>
                <a:cs typeface="Ubuntu"/>
                <a:sym typeface="Ubuntu"/>
              </a:rPr>
              <a:t>1</a:t>
            </a:r>
            <a:endParaRPr sz="1100">
              <a:solidFill>
                <a:srgbClr val="FFFFFF"/>
              </a:solidFill>
              <a:latin typeface="Ubuntu"/>
              <a:ea typeface="Ubuntu"/>
              <a:cs typeface="Ubuntu"/>
              <a:sym typeface="Ubuntu"/>
            </a:endParaRPr>
          </a:p>
        </p:txBody>
      </p:sp>
      <p:sp>
        <p:nvSpPr>
          <p:cNvPr id="182" name="Google Shape;182;p24"/>
          <p:cNvSpPr/>
          <p:nvPr/>
        </p:nvSpPr>
        <p:spPr>
          <a:xfrm>
            <a:off x="3562775" y="2658463"/>
            <a:ext cx="337200" cy="3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Ubuntu"/>
                <a:ea typeface="Ubuntu"/>
                <a:cs typeface="Ubuntu"/>
                <a:sym typeface="Ubuntu"/>
              </a:rPr>
              <a:t>2</a:t>
            </a:r>
            <a:endParaRPr sz="1100">
              <a:solidFill>
                <a:srgbClr val="FFFFFF"/>
              </a:solidFill>
              <a:latin typeface="Ubuntu"/>
              <a:ea typeface="Ubuntu"/>
              <a:cs typeface="Ubuntu"/>
              <a:sym typeface="Ubuntu"/>
            </a:endParaRPr>
          </a:p>
        </p:txBody>
      </p:sp>
      <p:sp>
        <p:nvSpPr>
          <p:cNvPr id="183" name="Google Shape;183;p24"/>
          <p:cNvSpPr/>
          <p:nvPr/>
        </p:nvSpPr>
        <p:spPr>
          <a:xfrm>
            <a:off x="3935874" y="2690563"/>
            <a:ext cx="382800" cy="273300"/>
          </a:xfrm>
          <a:prstGeom prst="rect">
            <a:avLst/>
          </a:prstGeom>
          <a:solidFill>
            <a:srgbClr val="666666">
              <a:alpha val="580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4" name="Google Shape;184;p24"/>
          <p:cNvSpPr txBox="1">
            <a:spLocks noGrp="1"/>
          </p:cNvSpPr>
          <p:nvPr>
            <p:ph type="body" idx="1"/>
          </p:nvPr>
        </p:nvSpPr>
        <p:spPr>
          <a:xfrm>
            <a:off x="4835075" y="3989575"/>
            <a:ext cx="3790500" cy="5379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Allows batch operations</a:t>
            </a:r>
            <a:endParaRPr/>
          </a:p>
        </p:txBody>
      </p:sp>
    </p:spTree>
    <p:extLst>
      <p:ext uri="{BB962C8B-B14F-4D97-AF65-F5344CB8AC3E}">
        <p14:creationId xmlns:p14="http://schemas.microsoft.com/office/powerpoint/2010/main" val="33636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1000"/>
                                        <p:tgtEl>
                                          <p:spTgt spid="181"/>
                                        </p:tgtEl>
                                      </p:cBhvr>
                                    </p:animEffect>
                                  </p:childTnLst>
                                </p:cTn>
                              </p:par>
                              <p:par>
                                <p:cTn id="13" presetID="10" presetClass="entr" presetSubtype="0" fill="hold" nodeType="withEffect">
                                  <p:stCondLst>
                                    <p:cond delay="0"/>
                                  </p:stCondLst>
                                  <p:childTnLst>
                                    <p:set>
                                      <p:cBhvr>
                                        <p:cTn id="14" dur="1" fill="hold">
                                          <p:stCondLst>
                                            <p:cond delay="0"/>
                                          </p:stCondLst>
                                        </p:cTn>
                                        <p:tgtEl>
                                          <p:spTgt spid="174"/>
                                        </p:tgtEl>
                                        <p:attrNameLst>
                                          <p:attrName>style.visibility</p:attrName>
                                        </p:attrNameLst>
                                      </p:cBhvr>
                                      <p:to>
                                        <p:strVal val="visible"/>
                                      </p:to>
                                    </p:set>
                                    <p:animEffect transition="in" filter="fade">
                                      <p:cBhvr>
                                        <p:cTn id="15" dur="1000"/>
                                        <p:tgtEl>
                                          <p:spTgt spid="1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2"/>
                                        </p:tgtEl>
                                        <p:attrNameLst>
                                          <p:attrName>style.visibility</p:attrName>
                                        </p:attrNameLst>
                                      </p:cBhvr>
                                      <p:to>
                                        <p:strVal val="visible"/>
                                      </p:to>
                                    </p:set>
                                    <p:animEffect transition="in" filter="fade">
                                      <p:cBhvr>
                                        <p:cTn id="20" dur="1000"/>
                                        <p:tgtEl>
                                          <p:spTgt spid="182"/>
                                        </p:tgtEl>
                                      </p:cBhvr>
                                    </p:animEffect>
                                  </p:childTnLst>
                                </p:cTn>
                              </p:par>
                              <p:par>
                                <p:cTn id="21" presetID="10" presetClass="entr" presetSubtype="0" fill="hold" nodeType="withEffect">
                                  <p:stCondLst>
                                    <p:cond delay="0"/>
                                  </p:stCondLst>
                                  <p:childTnLst>
                                    <p:set>
                                      <p:cBhvr>
                                        <p:cTn id="22" dur="1" fill="hold">
                                          <p:stCondLst>
                                            <p:cond delay="0"/>
                                          </p:stCondLst>
                                        </p:cTn>
                                        <p:tgtEl>
                                          <p:spTgt spid="179"/>
                                        </p:tgtEl>
                                        <p:attrNameLst>
                                          <p:attrName>style.visibility</p:attrName>
                                        </p:attrNameLst>
                                      </p:cBhvr>
                                      <p:to>
                                        <p:strVal val="visible"/>
                                      </p:to>
                                    </p:set>
                                    <p:animEffect transition="in" filter="fade">
                                      <p:cBhvr>
                                        <p:cTn id="23" dur="1000"/>
                                        <p:tgtEl>
                                          <p:spTgt spid="17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fade">
                                      <p:cBhvr>
                                        <p:cTn id="28" dur="1000"/>
                                        <p:tgtEl>
                                          <p:spTgt spid="18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0"/>
                                        </p:tgtEl>
                                        <p:attrNameLst>
                                          <p:attrName>style.visibility</p:attrName>
                                        </p:attrNameLst>
                                      </p:cBhvr>
                                      <p:to>
                                        <p:strVal val="visible"/>
                                      </p:to>
                                    </p:set>
                                    <p:animEffect transition="in" filter="fade">
                                      <p:cBhvr>
                                        <p:cTn id="33" dur="1000"/>
                                        <p:tgtEl>
                                          <p:spTgt spid="180"/>
                                        </p:tgtEl>
                                      </p:cBhvr>
                                    </p:animEffect>
                                  </p:childTnLst>
                                </p:cTn>
                              </p:par>
                              <p:par>
                                <p:cTn id="34" presetID="10" presetClass="entr" presetSubtype="0" fill="hold" nodeType="with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1000"/>
                                        <p:tgtEl>
                                          <p:spTgt spid="17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1000"/>
                                        <p:tgtEl>
                                          <p:spTgt spid="183"/>
                                        </p:tgtEl>
                                      </p:cBhvr>
                                    </p:animEffect>
                                    <p:set>
                                      <p:cBhvr>
                                        <p:cTn id="41" dur="1" fill="hold">
                                          <p:stCondLst>
                                            <p:cond delay="1000"/>
                                          </p:stCondLst>
                                        </p:cTn>
                                        <p:tgtEl>
                                          <p:spTgt spid="18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4"/>
                                        </p:tgtEl>
                                        <p:attrNameLst>
                                          <p:attrName>style.visibility</p:attrName>
                                        </p:attrNameLst>
                                      </p:cBhvr>
                                      <p:to>
                                        <p:strVal val="visible"/>
                                      </p:to>
                                    </p:set>
                                    <p:animEffect transition="in" filter="fade">
                                      <p:cBhvr>
                                        <p:cTn id="46"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Implementation</a:t>
            </a:r>
            <a:endParaRPr/>
          </a:p>
        </p:txBody>
      </p:sp>
      <p:sp>
        <p:nvSpPr>
          <p:cNvPr id="212" name="Google Shape;212;p26"/>
          <p:cNvSpPr txBox="1">
            <a:spLocks noGrp="1"/>
          </p:cNvSpPr>
          <p:nvPr>
            <p:ph type="body" idx="1"/>
          </p:nvPr>
        </p:nvSpPr>
        <p:spPr>
          <a:xfrm>
            <a:off x="387214" y="974403"/>
            <a:ext cx="8096400" cy="31947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Create class for MapLoader/MapStore</a:t>
            </a:r>
            <a:endParaRPr/>
          </a:p>
          <a:p>
            <a:pPr marL="914400" lvl="1" indent="-342900" algn="l" rtl="0">
              <a:spcBef>
                <a:spcPts val="1000"/>
              </a:spcBef>
              <a:spcAft>
                <a:spcPts val="0"/>
              </a:spcAft>
              <a:buSzPts val="1800"/>
              <a:buChar char="•"/>
            </a:pPr>
            <a:r>
              <a:rPr lang="en"/>
              <a:t>MapStore is subinterface of MapLoader</a:t>
            </a:r>
            <a:endParaRPr/>
          </a:p>
          <a:p>
            <a:pPr marL="914400" lvl="1" indent="-342900" algn="l" rtl="0">
              <a:spcBef>
                <a:spcPts val="1000"/>
              </a:spcBef>
              <a:spcAft>
                <a:spcPts val="1000"/>
              </a:spcAft>
              <a:buSzPts val="1800"/>
              <a:buChar char="•"/>
            </a:pPr>
            <a:r>
              <a:rPr lang="en"/>
              <a:t>Class contains details for each type of transaction</a:t>
            </a:r>
            <a:endParaRPr/>
          </a:p>
        </p:txBody>
      </p:sp>
      <p:sp>
        <p:nvSpPr>
          <p:cNvPr id="213" name="Google Shape;213;p26"/>
          <p:cNvSpPr txBox="1"/>
          <p:nvPr/>
        </p:nvSpPr>
        <p:spPr>
          <a:xfrm>
            <a:off x="387225" y="2143500"/>
            <a:ext cx="3000000" cy="1589700"/>
          </a:xfrm>
          <a:prstGeom prst="rect">
            <a:avLst/>
          </a:prstGeom>
          <a:noFill/>
          <a:ln>
            <a:noFill/>
          </a:ln>
        </p:spPr>
        <p:txBody>
          <a:bodyPr spcFirstLastPara="1" wrap="square" lIns="91425" tIns="91425" rIns="91425" bIns="91425" anchor="t" anchorCtr="0">
            <a:noAutofit/>
          </a:bodyPr>
          <a:lstStyle/>
          <a:p>
            <a:pPr marL="1371600" lvl="2" indent="-323850" algn="l" rtl="0">
              <a:spcBef>
                <a:spcPts val="0"/>
              </a:spcBef>
              <a:spcAft>
                <a:spcPts val="0"/>
              </a:spcAft>
              <a:buClr>
                <a:schemeClr val="dk1"/>
              </a:buClr>
              <a:buSzPts val="1500"/>
              <a:buFont typeface="Courier"/>
              <a:buChar char="•"/>
            </a:pPr>
            <a:r>
              <a:rPr lang="en" sz="1500">
                <a:solidFill>
                  <a:schemeClr val="dk1"/>
                </a:solidFill>
                <a:latin typeface="Courier"/>
                <a:ea typeface="Courier"/>
                <a:cs typeface="Courier"/>
                <a:sym typeface="Courier"/>
              </a:rPr>
              <a:t>load</a:t>
            </a:r>
            <a:endParaRPr sz="1500">
              <a:solidFill>
                <a:schemeClr val="dk1"/>
              </a:solidFill>
              <a:latin typeface="Courier"/>
              <a:ea typeface="Courier"/>
              <a:cs typeface="Courier"/>
              <a:sym typeface="Courier"/>
            </a:endParaRPr>
          </a:p>
          <a:p>
            <a:pPr marL="1371600" lvl="2" indent="-323850" algn="l" rtl="0">
              <a:spcBef>
                <a:spcPts val="1000"/>
              </a:spcBef>
              <a:spcAft>
                <a:spcPts val="0"/>
              </a:spcAft>
              <a:buClr>
                <a:schemeClr val="dk1"/>
              </a:buClr>
              <a:buSzPts val="1500"/>
              <a:buFont typeface="Courier"/>
              <a:buChar char="•"/>
            </a:pPr>
            <a:r>
              <a:rPr lang="en" sz="1500">
                <a:solidFill>
                  <a:schemeClr val="dk1"/>
                </a:solidFill>
                <a:latin typeface="Courier"/>
                <a:ea typeface="Courier"/>
                <a:cs typeface="Courier"/>
                <a:sym typeface="Courier"/>
              </a:rPr>
              <a:t>loadAll</a:t>
            </a:r>
            <a:endParaRPr sz="1500">
              <a:solidFill>
                <a:schemeClr val="dk1"/>
              </a:solidFill>
              <a:latin typeface="Courier"/>
              <a:ea typeface="Courier"/>
              <a:cs typeface="Courier"/>
              <a:sym typeface="Courier"/>
            </a:endParaRPr>
          </a:p>
          <a:p>
            <a:pPr marL="1371600" lvl="2" indent="-323850" algn="l" rtl="0">
              <a:spcBef>
                <a:spcPts val="1000"/>
              </a:spcBef>
              <a:spcAft>
                <a:spcPts val="0"/>
              </a:spcAft>
              <a:buClr>
                <a:schemeClr val="dk1"/>
              </a:buClr>
              <a:buSzPts val="1500"/>
              <a:buFont typeface="Courier"/>
              <a:buChar char="•"/>
            </a:pPr>
            <a:r>
              <a:rPr lang="en" sz="1500">
                <a:solidFill>
                  <a:schemeClr val="dk1"/>
                </a:solidFill>
                <a:latin typeface="Courier"/>
                <a:ea typeface="Courier"/>
                <a:cs typeface="Courier"/>
                <a:sym typeface="Courier"/>
              </a:rPr>
              <a:t>delete</a:t>
            </a:r>
            <a:endParaRPr sz="1500">
              <a:solidFill>
                <a:schemeClr val="dk1"/>
              </a:solidFill>
              <a:latin typeface="Courier"/>
              <a:ea typeface="Courier"/>
              <a:cs typeface="Courier"/>
              <a:sym typeface="Courier"/>
            </a:endParaRPr>
          </a:p>
          <a:p>
            <a:pPr marL="1371600" lvl="2" indent="-323850" algn="l" rtl="0">
              <a:spcBef>
                <a:spcPts val="1000"/>
              </a:spcBef>
              <a:spcAft>
                <a:spcPts val="1000"/>
              </a:spcAft>
              <a:buClr>
                <a:schemeClr val="dk1"/>
              </a:buClr>
              <a:buSzPts val="1500"/>
              <a:buFont typeface="Courier"/>
              <a:buChar char="•"/>
            </a:pPr>
            <a:r>
              <a:rPr lang="en" sz="1500">
                <a:solidFill>
                  <a:schemeClr val="dk1"/>
                </a:solidFill>
                <a:latin typeface="Courier"/>
                <a:ea typeface="Courier"/>
                <a:cs typeface="Courier"/>
                <a:sym typeface="Courier"/>
              </a:rPr>
              <a:t>deleteAll</a:t>
            </a:r>
            <a:endParaRPr sz="1500">
              <a:solidFill>
                <a:schemeClr val="dk1"/>
              </a:solidFill>
              <a:latin typeface="Courier"/>
              <a:ea typeface="Courier"/>
              <a:cs typeface="Courier"/>
              <a:sym typeface="Courier"/>
            </a:endParaRPr>
          </a:p>
        </p:txBody>
      </p:sp>
      <p:sp>
        <p:nvSpPr>
          <p:cNvPr id="214" name="Google Shape;214;p26"/>
          <p:cNvSpPr txBox="1"/>
          <p:nvPr/>
        </p:nvSpPr>
        <p:spPr>
          <a:xfrm>
            <a:off x="3387225" y="2143500"/>
            <a:ext cx="3000000" cy="1589700"/>
          </a:xfrm>
          <a:prstGeom prst="rect">
            <a:avLst/>
          </a:prstGeom>
          <a:noFill/>
          <a:ln>
            <a:noFill/>
          </a:ln>
        </p:spPr>
        <p:txBody>
          <a:bodyPr spcFirstLastPara="1" wrap="square" lIns="91425" tIns="91425" rIns="91425" bIns="91425" anchor="t" anchorCtr="0">
            <a:noAutofit/>
          </a:bodyPr>
          <a:lstStyle/>
          <a:p>
            <a:pPr marL="1371600" lvl="2" indent="-323850" algn="l" rtl="0">
              <a:spcBef>
                <a:spcPts val="0"/>
              </a:spcBef>
              <a:spcAft>
                <a:spcPts val="0"/>
              </a:spcAft>
              <a:buClr>
                <a:schemeClr val="dk1"/>
              </a:buClr>
              <a:buSzPts val="1500"/>
              <a:buFont typeface="Courier"/>
              <a:buChar char="•"/>
            </a:pPr>
            <a:r>
              <a:rPr lang="en" sz="1500">
                <a:solidFill>
                  <a:schemeClr val="dk1"/>
                </a:solidFill>
                <a:latin typeface="Courier"/>
                <a:ea typeface="Courier"/>
                <a:cs typeface="Courier"/>
                <a:sym typeface="Courier"/>
              </a:rPr>
              <a:t>store</a:t>
            </a:r>
            <a:endParaRPr sz="1500">
              <a:solidFill>
                <a:schemeClr val="dk1"/>
              </a:solidFill>
              <a:latin typeface="Courier"/>
              <a:ea typeface="Courier"/>
              <a:cs typeface="Courier"/>
              <a:sym typeface="Courier"/>
            </a:endParaRPr>
          </a:p>
          <a:p>
            <a:pPr marL="1371600" lvl="2" indent="-323850" algn="l" rtl="0">
              <a:spcBef>
                <a:spcPts val="1000"/>
              </a:spcBef>
              <a:spcAft>
                <a:spcPts val="0"/>
              </a:spcAft>
              <a:buClr>
                <a:schemeClr val="dk1"/>
              </a:buClr>
              <a:buSzPts val="1500"/>
              <a:buFont typeface="Courier"/>
              <a:buChar char="•"/>
            </a:pPr>
            <a:r>
              <a:rPr lang="en" sz="1500">
                <a:solidFill>
                  <a:schemeClr val="dk1"/>
                </a:solidFill>
                <a:latin typeface="Courier"/>
                <a:ea typeface="Courier"/>
                <a:cs typeface="Courier"/>
                <a:sym typeface="Courier"/>
              </a:rPr>
              <a:t>storeAll</a:t>
            </a:r>
            <a:endParaRPr sz="1500">
              <a:solidFill>
                <a:schemeClr val="dk1"/>
              </a:solidFill>
              <a:latin typeface="Courier"/>
              <a:ea typeface="Courier"/>
              <a:cs typeface="Courier"/>
              <a:sym typeface="Courier"/>
            </a:endParaRPr>
          </a:p>
          <a:p>
            <a:pPr marL="1371600" lvl="2" indent="-323850" algn="l" rtl="0">
              <a:spcBef>
                <a:spcPts val="1000"/>
              </a:spcBef>
              <a:spcAft>
                <a:spcPts val="1000"/>
              </a:spcAft>
              <a:buClr>
                <a:schemeClr val="dk1"/>
              </a:buClr>
              <a:buSzPts val="1500"/>
              <a:buFont typeface="Courier"/>
              <a:buChar char="•"/>
            </a:pPr>
            <a:r>
              <a:rPr lang="en" sz="1500">
                <a:solidFill>
                  <a:schemeClr val="dk1"/>
                </a:solidFill>
                <a:latin typeface="Courier"/>
                <a:ea typeface="Courier"/>
                <a:cs typeface="Courier"/>
                <a:sym typeface="Courier"/>
              </a:rPr>
              <a:t>loadAllKeys</a:t>
            </a:r>
            <a:endParaRPr sz="1500">
              <a:solidFill>
                <a:schemeClr val="dk1"/>
              </a:solidFill>
              <a:latin typeface="Courier"/>
              <a:ea typeface="Courier"/>
              <a:cs typeface="Courier"/>
              <a:sym typeface="Courier"/>
            </a:endParaRPr>
          </a:p>
        </p:txBody>
      </p:sp>
      <p:sp>
        <p:nvSpPr>
          <p:cNvPr id="215" name="Google Shape;215;p26"/>
          <p:cNvSpPr txBox="1">
            <a:spLocks noGrp="1"/>
          </p:cNvSpPr>
          <p:nvPr>
            <p:ph type="body" idx="1"/>
          </p:nvPr>
        </p:nvSpPr>
        <p:spPr>
          <a:xfrm>
            <a:off x="387225" y="4050902"/>
            <a:ext cx="8096400" cy="588300"/>
          </a:xfrm>
          <a:prstGeom prst="rect">
            <a:avLst/>
          </a:prstGeom>
        </p:spPr>
        <p:txBody>
          <a:bodyPr spcFirstLastPara="1" wrap="square" lIns="68575" tIns="34275" rIns="68575" bIns="34275" anchor="t" anchorCtr="0">
            <a:noAutofit/>
          </a:bodyPr>
          <a:lstStyle/>
          <a:p>
            <a:pPr marL="457200" marR="0" lvl="0" indent="-361950" algn="l" rtl="0">
              <a:lnSpc>
                <a:spcPct val="100000"/>
              </a:lnSpc>
              <a:spcBef>
                <a:spcPts val="0"/>
              </a:spcBef>
              <a:spcAft>
                <a:spcPts val="1000"/>
              </a:spcAft>
              <a:buClr>
                <a:schemeClr val="dk1"/>
              </a:buClr>
              <a:buSzPts val="2100"/>
              <a:buFont typeface="Ubuntu"/>
              <a:buChar char="•"/>
            </a:pPr>
            <a:r>
              <a:rPr lang="en"/>
              <a:t>Reference class in map configuration</a:t>
            </a:r>
            <a:endParaRPr/>
          </a:p>
        </p:txBody>
      </p:sp>
      <p:sp>
        <p:nvSpPr>
          <p:cNvPr id="216" name="Google Shape;216;p26"/>
          <p:cNvSpPr txBox="1"/>
          <p:nvPr/>
        </p:nvSpPr>
        <p:spPr>
          <a:xfrm>
            <a:off x="387225" y="3593700"/>
            <a:ext cx="7505700" cy="457200"/>
          </a:xfrm>
          <a:prstGeom prst="rect">
            <a:avLst/>
          </a:prstGeom>
          <a:noFill/>
          <a:ln>
            <a:noFill/>
          </a:ln>
        </p:spPr>
        <p:txBody>
          <a:bodyPr spcFirstLastPara="1" wrap="square" lIns="91425" tIns="91425" rIns="91425" bIns="91425" anchor="t" anchorCtr="0">
            <a:noAutofit/>
          </a:bodyPr>
          <a:lstStyle/>
          <a:p>
            <a:pPr marL="914400" lvl="1" indent="-342900" algn="l" rtl="0">
              <a:spcBef>
                <a:spcPts val="0"/>
              </a:spcBef>
              <a:spcAft>
                <a:spcPts val="1000"/>
              </a:spcAft>
              <a:buClr>
                <a:schemeClr val="dk1"/>
              </a:buClr>
              <a:buSzPts val="1800"/>
              <a:buFont typeface="Ubuntu"/>
              <a:buChar char="•"/>
            </a:pPr>
            <a:r>
              <a:rPr lang="en" sz="1800" dirty="0">
                <a:solidFill>
                  <a:schemeClr val="dk1"/>
                </a:solidFill>
                <a:latin typeface="Ubuntu"/>
                <a:ea typeface="Ubuntu"/>
                <a:cs typeface="Ubuntu"/>
                <a:sym typeface="Ubuntu"/>
              </a:rPr>
              <a:t>Class contains location of data store </a:t>
            </a:r>
            <a:endParaRPr dirty="0">
              <a:latin typeface="Ubuntu" panose="020B0504030602030204" pitchFamily="34" charset="0"/>
            </a:endParaRPr>
          </a:p>
        </p:txBody>
      </p:sp>
    </p:spTree>
    <p:extLst>
      <p:ext uri="{BB962C8B-B14F-4D97-AF65-F5344CB8AC3E}">
        <p14:creationId xmlns:p14="http://schemas.microsoft.com/office/powerpoint/2010/main" val="424749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10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10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10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1000"/>
                                        <p:tgtEl>
                                          <p:spTgt spid="213"/>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10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6"/>
                                        </p:tgtEl>
                                        <p:attrNameLst>
                                          <p:attrName>style.visibility</p:attrName>
                                        </p:attrNameLst>
                                      </p:cBhvr>
                                      <p:to>
                                        <p:strVal val="visible"/>
                                      </p:to>
                                    </p:set>
                                    <p:animEffect transition="in" filter="fade">
                                      <p:cBhvr>
                                        <p:cTn id="30" dur="1000"/>
                                        <p:tgtEl>
                                          <p:spTgt spid="2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fade">
                                      <p:cBhvr>
                                        <p:cTn id="35"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8FB6-2A26-0E43-B0A5-7263ED13144D}"/>
              </a:ext>
            </a:extLst>
          </p:cNvPr>
          <p:cNvSpPr>
            <a:spLocks noGrp="1"/>
          </p:cNvSpPr>
          <p:nvPr>
            <p:ph type="title"/>
          </p:nvPr>
        </p:nvSpPr>
        <p:spPr/>
        <p:txBody>
          <a:bodyPr/>
          <a:lstStyle/>
          <a:p>
            <a:r>
              <a:rPr lang="en-US" dirty="0" err="1">
                <a:latin typeface="Courier" pitchFamily="2" charset="0"/>
              </a:rPr>
              <a:t>MapLoader</a:t>
            </a:r>
            <a:endParaRPr lang="en-US" dirty="0">
              <a:latin typeface="Courier" pitchFamily="2" charset="0"/>
            </a:endParaRPr>
          </a:p>
        </p:txBody>
      </p:sp>
      <p:sp>
        <p:nvSpPr>
          <p:cNvPr id="3" name="Text Placeholder 2">
            <a:extLst>
              <a:ext uri="{FF2B5EF4-FFF2-40B4-BE49-F238E27FC236}">
                <a16:creationId xmlns:a16="http://schemas.microsoft.com/office/drawing/2014/main" id="{B19DB1DF-F152-3542-B0E7-3E353CBF4969}"/>
              </a:ext>
            </a:extLst>
          </p:cNvPr>
          <p:cNvSpPr>
            <a:spLocks noGrp="1"/>
          </p:cNvSpPr>
          <p:nvPr>
            <p:ph type="body" idx="1"/>
          </p:nvPr>
        </p:nvSpPr>
        <p:spPr>
          <a:xfrm>
            <a:off x="529164" y="2270234"/>
            <a:ext cx="8096400" cy="1958743"/>
          </a:xfrm>
        </p:spPr>
        <p:txBody>
          <a:bodyPr/>
          <a:lstStyle/>
          <a:p>
            <a:r>
              <a:rPr lang="en-US" dirty="0"/>
              <a:t>When call is made for </a:t>
            </a:r>
            <a:r>
              <a:rPr lang="en-US" dirty="0" err="1">
                <a:latin typeface="Courier" pitchFamily="2" charset="0"/>
              </a:rPr>
              <a:t>IMap.get</a:t>
            </a:r>
            <a:r>
              <a:rPr lang="en-US" dirty="0">
                <a:latin typeface="Courier" pitchFamily="2" charset="0"/>
              </a:rPr>
              <a:t>(K)</a:t>
            </a:r>
          </a:p>
          <a:p>
            <a:pPr lvl="1"/>
            <a:r>
              <a:rPr lang="en-US" dirty="0">
                <a:latin typeface="Ubuntu" panose="020B0504030602030204" pitchFamily="34" charset="0"/>
              </a:rPr>
              <a:t>If entry exists, it is returned; loader code is not called</a:t>
            </a:r>
          </a:p>
          <a:p>
            <a:pPr lvl="1"/>
            <a:r>
              <a:rPr lang="en-US" dirty="0">
                <a:latin typeface="Ubuntu" panose="020B0504030602030204" pitchFamily="34" charset="0"/>
              </a:rPr>
              <a:t>If entry does not exist, loader code is called</a:t>
            </a:r>
          </a:p>
          <a:p>
            <a:pPr lvl="2"/>
            <a:r>
              <a:rPr lang="en-US" dirty="0">
                <a:latin typeface="Ubuntu" panose="020B0504030602030204" pitchFamily="34" charset="0"/>
              </a:rPr>
              <a:t>If code returns null, caller gets null</a:t>
            </a:r>
          </a:p>
          <a:p>
            <a:pPr lvl="2"/>
            <a:r>
              <a:rPr lang="en-US" dirty="0">
                <a:latin typeface="Ubuntu" panose="020B0504030602030204" pitchFamily="34" charset="0"/>
              </a:rPr>
              <a:t>If code returns non-null, entry is added to </a:t>
            </a:r>
            <a:r>
              <a:rPr lang="en-US" dirty="0" err="1">
                <a:latin typeface="Ubuntu" panose="020B0504030602030204" pitchFamily="34" charset="0"/>
              </a:rPr>
              <a:t>IMap</a:t>
            </a:r>
            <a:r>
              <a:rPr lang="en-US" dirty="0">
                <a:latin typeface="Ubuntu" panose="020B0504030602030204" pitchFamily="34" charset="0"/>
              </a:rPr>
              <a:t> and returned to caller</a:t>
            </a:r>
          </a:p>
        </p:txBody>
      </p:sp>
      <p:sp>
        <p:nvSpPr>
          <p:cNvPr id="4" name="Rectangle 3">
            <a:extLst>
              <a:ext uri="{FF2B5EF4-FFF2-40B4-BE49-F238E27FC236}">
                <a16:creationId xmlns:a16="http://schemas.microsoft.com/office/drawing/2014/main" id="{05F22AAA-746A-DB4A-AD15-79A802530055}"/>
              </a:ext>
            </a:extLst>
          </p:cNvPr>
          <p:cNvSpPr/>
          <p:nvPr/>
        </p:nvSpPr>
        <p:spPr>
          <a:xfrm>
            <a:off x="529164" y="1034278"/>
            <a:ext cx="7311553" cy="954107"/>
          </a:xfrm>
          <a:prstGeom prst="rect">
            <a:avLst/>
          </a:prstGeom>
          <a:solidFill>
            <a:schemeClr val="bg1">
              <a:lumMod val="95000"/>
            </a:schemeClr>
          </a:solidFill>
          <a:ln>
            <a:solidFill>
              <a:schemeClr val="tx1"/>
            </a:solidFill>
          </a:ln>
        </p:spPr>
        <p:txBody>
          <a:bodyPr wrap="square">
            <a:spAutoFit/>
          </a:bodyPr>
          <a:lstStyle/>
          <a:p>
            <a:r>
              <a:rPr lang="en-US" dirty="0">
                <a:solidFill>
                  <a:srgbClr val="7F0055"/>
                </a:solidFill>
                <a:latin typeface="Courier" pitchFamily="2" charset="0"/>
              </a:rPr>
              <a:t>public</a:t>
            </a:r>
            <a:r>
              <a:rPr lang="en-US" dirty="0">
                <a:latin typeface="Courier" pitchFamily="2" charset="0"/>
              </a:rPr>
              <a:t> </a:t>
            </a:r>
            <a:r>
              <a:rPr lang="en-US" dirty="0">
                <a:solidFill>
                  <a:srgbClr val="7F0055"/>
                </a:solidFill>
                <a:latin typeface="Courier" pitchFamily="2" charset="0"/>
              </a:rPr>
              <a:t>class</a:t>
            </a:r>
            <a:r>
              <a:rPr lang="en-US" dirty="0">
                <a:latin typeface="Courier" pitchFamily="2" charset="0"/>
              </a:rPr>
              <a:t> </a:t>
            </a:r>
            <a:r>
              <a:rPr lang="en-US" u="sng" dirty="0" err="1">
                <a:latin typeface="Courier" pitchFamily="2" charset="0"/>
              </a:rPr>
              <a:t>MyExternalConnectivity</a:t>
            </a:r>
            <a:r>
              <a:rPr lang="en-US" u="sng" dirty="0">
                <a:latin typeface="Courier" pitchFamily="2" charset="0"/>
              </a:rPr>
              <a:t> </a:t>
            </a:r>
            <a:r>
              <a:rPr lang="en-US" u="sng" dirty="0">
                <a:solidFill>
                  <a:srgbClr val="7F0055"/>
                </a:solidFill>
                <a:latin typeface="Courier" pitchFamily="2" charset="0"/>
              </a:rPr>
              <a:t>implements</a:t>
            </a:r>
            <a:r>
              <a:rPr lang="en-US" u="sng" dirty="0">
                <a:latin typeface="Courier" pitchFamily="2" charset="0"/>
              </a:rPr>
              <a:t> </a:t>
            </a:r>
            <a:r>
              <a:rPr lang="en-US" u="sng" dirty="0" err="1">
                <a:latin typeface="Courier" pitchFamily="2" charset="0"/>
              </a:rPr>
              <a:t>MapLoader</a:t>
            </a:r>
            <a:r>
              <a:rPr lang="en-US" u="sng" dirty="0">
                <a:latin typeface="Courier" pitchFamily="2" charset="0"/>
              </a:rPr>
              <a:t>&lt;K, V&gt; {</a:t>
            </a:r>
            <a:endParaRPr lang="en-US" dirty="0">
              <a:latin typeface="Courier" pitchFamily="2" charset="0"/>
            </a:endParaRPr>
          </a:p>
          <a:p>
            <a:r>
              <a:rPr lang="en-US" dirty="0">
                <a:latin typeface="Courier" pitchFamily="2" charset="0"/>
              </a:rPr>
              <a:t>	</a:t>
            </a:r>
            <a:r>
              <a:rPr lang="en-US" dirty="0">
                <a:solidFill>
                  <a:srgbClr val="7F0055"/>
                </a:solidFill>
                <a:latin typeface="Courier" pitchFamily="2" charset="0"/>
              </a:rPr>
              <a:t>public</a:t>
            </a:r>
            <a:r>
              <a:rPr lang="en-US" dirty="0">
                <a:latin typeface="Courier" pitchFamily="2" charset="0"/>
              </a:rPr>
              <a:t> </a:t>
            </a:r>
            <a:r>
              <a:rPr lang="en-US" u="sng" dirty="0">
                <a:latin typeface="Courier" pitchFamily="2" charset="0"/>
              </a:rPr>
              <a:t>V load(K </a:t>
            </a:r>
            <a:r>
              <a:rPr lang="en-US" u="sng" dirty="0">
                <a:solidFill>
                  <a:srgbClr val="6A3E3E"/>
                </a:solidFill>
                <a:latin typeface="Courier" pitchFamily="2" charset="0"/>
              </a:rPr>
              <a:t>key</a:t>
            </a:r>
            <a:r>
              <a:rPr lang="en-US" u="sng" dirty="0">
                <a:latin typeface="Courier" pitchFamily="2" charset="0"/>
              </a:rPr>
              <a:t>) {</a:t>
            </a:r>
          </a:p>
          <a:p>
            <a:r>
              <a:rPr lang="en-US" dirty="0">
                <a:latin typeface="Courier" pitchFamily="2" charset="0"/>
              </a:rPr>
              <a:t>		</a:t>
            </a:r>
            <a:r>
              <a:rPr lang="en-US" dirty="0">
                <a:solidFill>
                  <a:srgbClr val="7F0055"/>
                </a:solidFill>
                <a:latin typeface="Courier" pitchFamily="2" charset="0"/>
              </a:rPr>
              <a:t>return</a:t>
            </a:r>
            <a:r>
              <a:rPr lang="en-US" dirty="0">
                <a:latin typeface="Courier" pitchFamily="2" charset="0"/>
              </a:rPr>
              <a:t> </a:t>
            </a:r>
            <a:r>
              <a:rPr lang="mr-IN" dirty="0">
                <a:solidFill>
                  <a:srgbClr val="7F0055"/>
                </a:solidFill>
                <a:latin typeface="Courier" pitchFamily="2" charset="0"/>
              </a:rPr>
              <a:t>…</a:t>
            </a:r>
            <a:r>
              <a:rPr lang="en-US" dirty="0">
                <a:latin typeface="Courier" pitchFamily="2" charset="0"/>
              </a:rPr>
              <a:t>;</a:t>
            </a:r>
          </a:p>
          <a:p>
            <a:r>
              <a:rPr lang="en-US" dirty="0">
                <a:latin typeface="Courier" pitchFamily="2" charset="0"/>
              </a:rPr>
              <a:t>	}</a:t>
            </a:r>
          </a:p>
        </p:txBody>
      </p:sp>
    </p:spTree>
    <p:extLst>
      <p:ext uri="{BB962C8B-B14F-4D97-AF65-F5344CB8AC3E}">
        <p14:creationId xmlns:p14="http://schemas.microsoft.com/office/powerpoint/2010/main" val="368808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Pre-Loading</a:t>
            </a:r>
            <a:endParaRPr dirty="0"/>
          </a:p>
        </p:txBody>
      </p:sp>
      <p:sp>
        <p:nvSpPr>
          <p:cNvPr id="228" name="Google Shape;228;p28"/>
          <p:cNvSpPr txBox="1">
            <a:spLocks noGrp="1"/>
          </p:cNvSpPr>
          <p:nvPr>
            <p:ph type="body" idx="1"/>
          </p:nvPr>
        </p:nvSpPr>
        <p:spPr>
          <a:xfrm>
            <a:off x="387225" y="974400"/>
            <a:ext cx="8096400" cy="34143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AutoNum type="arabicPeriod"/>
            </a:pPr>
            <a:r>
              <a:rPr lang="en" dirty="0" err="1">
                <a:latin typeface="Courier"/>
                <a:ea typeface="Courier"/>
                <a:cs typeface="Courier"/>
                <a:sym typeface="Courier"/>
              </a:rPr>
              <a:t>getMap</a:t>
            </a:r>
            <a:r>
              <a:rPr lang="en" dirty="0">
                <a:latin typeface="Courier"/>
                <a:ea typeface="Courier"/>
                <a:cs typeface="Courier"/>
                <a:sym typeface="Courier"/>
              </a:rPr>
              <a:t>()</a:t>
            </a:r>
            <a:r>
              <a:rPr lang="en" dirty="0"/>
              <a:t> triggers </a:t>
            </a:r>
            <a:r>
              <a:rPr lang="en" dirty="0" err="1">
                <a:latin typeface="Courier"/>
                <a:ea typeface="Courier"/>
                <a:cs typeface="Courier"/>
                <a:sym typeface="Courier"/>
              </a:rPr>
              <a:t>MapLoader.loadAllKeys</a:t>
            </a:r>
            <a:endParaRPr dirty="0"/>
          </a:p>
          <a:p>
            <a:pPr marL="914400" lvl="1" indent="-342900" algn="l" rtl="0">
              <a:spcBef>
                <a:spcPts val="1000"/>
              </a:spcBef>
              <a:spcAft>
                <a:spcPts val="0"/>
              </a:spcAft>
              <a:buSzPts val="1800"/>
              <a:buAutoNum type="alphaLcPeriod"/>
            </a:pPr>
            <a:r>
              <a:rPr lang="en" dirty="0" err="1">
                <a:latin typeface="Courier"/>
                <a:ea typeface="Courier"/>
                <a:cs typeface="Courier"/>
                <a:sym typeface="Courier"/>
              </a:rPr>
              <a:t>loadAllKeys</a:t>
            </a:r>
            <a:r>
              <a:rPr lang="en" dirty="0"/>
              <a:t> returns </a:t>
            </a:r>
            <a:r>
              <a:rPr lang="en" dirty="0" err="1">
                <a:latin typeface="Courier"/>
                <a:ea typeface="Courier"/>
                <a:cs typeface="Courier"/>
                <a:sym typeface="Courier"/>
              </a:rPr>
              <a:t>Iterable</a:t>
            </a:r>
            <a:r>
              <a:rPr lang="en" dirty="0"/>
              <a:t> that can be populated by queries</a:t>
            </a:r>
            <a:endParaRPr dirty="0"/>
          </a:p>
          <a:p>
            <a:pPr marL="457200" lvl="0" indent="-361950" algn="l" rtl="0">
              <a:spcBef>
                <a:spcPts val="1000"/>
              </a:spcBef>
              <a:spcAft>
                <a:spcPts val="0"/>
              </a:spcAft>
              <a:buSzPts val="2100"/>
              <a:buAutoNum type="arabicPeriod"/>
            </a:pPr>
            <a:r>
              <a:rPr lang="en" dirty="0"/>
              <a:t>Member is selected as “key-loader” and retrieves all keys </a:t>
            </a:r>
            <a:endParaRPr dirty="0"/>
          </a:p>
          <a:p>
            <a:pPr marL="457200" lvl="0" indent="-361950" algn="l" rtl="0">
              <a:spcBef>
                <a:spcPts val="1000"/>
              </a:spcBef>
              <a:spcAft>
                <a:spcPts val="0"/>
              </a:spcAft>
              <a:buSzPts val="2100"/>
              <a:buAutoNum type="arabicPeriod"/>
            </a:pPr>
            <a:r>
              <a:rPr lang="en" dirty="0"/>
              <a:t>Member distributes keys in batches to all other members</a:t>
            </a:r>
            <a:endParaRPr dirty="0"/>
          </a:p>
          <a:p>
            <a:pPr marL="457200" lvl="0" indent="-361950" algn="l" rtl="0">
              <a:spcBef>
                <a:spcPts val="1000"/>
              </a:spcBef>
              <a:spcAft>
                <a:spcPts val="0"/>
              </a:spcAft>
              <a:buSzPts val="2100"/>
              <a:buAutoNum type="arabicPeriod"/>
            </a:pPr>
            <a:r>
              <a:rPr lang="en" dirty="0"/>
              <a:t>Members retrieve values using </a:t>
            </a:r>
            <a:r>
              <a:rPr lang="en" dirty="0" err="1">
                <a:latin typeface="Courier"/>
                <a:ea typeface="Courier"/>
                <a:cs typeface="Courier"/>
                <a:sym typeface="Courier"/>
              </a:rPr>
              <a:t>MapLoader.LoadAll</a:t>
            </a:r>
            <a:r>
              <a:rPr lang="en" dirty="0">
                <a:latin typeface="Courier"/>
                <a:ea typeface="Courier"/>
                <a:cs typeface="Courier"/>
                <a:sym typeface="Courier"/>
              </a:rPr>
              <a:t>(Keys)</a:t>
            </a:r>
            <a:endParaRPr dirty="0"/>
          </a:p>
          <a:p>
            <a:pPr marL="914400" lvl="1" indent="-342900" algn="l" rtl="0">
              <a:spcBef>
                <a:spcPts val="1000"/>
              </a:spcBef>
              <a:spcAft>
                <a:spcPts val="0"/>
              </a:spcAft>
              <a:buSzPts val="1800"/>
              <a:buAutoNum type="alphaLcPeriod"/>
            </a:pPr>
            <a:r>
              <a:rPr lang="en" dirty="0"/>
              <a:t>Initial Load Mode = LAZY, </a:t>
            </a:r>
            <a:r>
              <a:rPr lang="en" dirty="0" err="1">
                <a:latin typeface="Courier"/>
                <a:ea typeface="Courier"/>
                <a:cs typeface="Courier"/>
                <a:sym typeface="Courier"/>
              </a:rPr>
              <a:t>getMap</a:t>
            </a:r>
            <a:r>
              <a:rPr lang="en" dirty="0"/>
              <a:t> call returns when partition is loaded</a:t>
            </a:r>
            <a:endParaRPr dirty="0"/>
          </a:p>
          <a:p>
            <a:pPr marL="914400" lvl="1" indent="-342900" algn="l" rtl="0">
              <a:spcBef>
                <a:spcPts val="1000"/>
              </a:spcBef>
              <a:spcAft>
                <a:spcPts val="1000"/>
              </a:spcAft>
              <a:buSzPts val="1800"/>
              <a:buAutoNum type="alphaLcPeriod"/>
            </a:pPr>
            <a:r>
              <a:rPr lang="en" dirty="0"/>
              <a:t>Initial Lode Mode = EAGER, </a:t>
            </a:r>
            <a:r>
              <a:rPr lang="en" dirty="0" err="1">
                <a:latin typeface="Courier"/>
                <a:ea typeface="Courier"/>
                <a:cs typeface="Courier"/>
                <a:sym typeface="Courier"/>
              </a:rPr>
              <a:t>getMap</a:t>
            </a:r>
            <a:r>
              <a:rPr lang="en" dirty="0"/>
              <a:t> call returns when entire map is loaded</a:t>
            </a:r>
            <a:endParaRPr dirty="0"/>
          </a:p>
        </p:txBody>
      </p:sp>
    </p:spTree>
    <p:extLst>
      <p:ext uri="{BB962C8B-B14F-4D97-AF65-F5344CB8AC3E}">
        <p14:creationId xmlns:p14="http://schemas.microsoft.com/office/powerpoint/2010/main" val="125263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animEffect transition="in" filter="fade">
                                      <p:cBhvr>
                                        <p:cTn id="7" dur="1000"/>
                                        <p:tgtEl>
                                          <p:spTgt spid="2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xEl>
                                              <p:pRg st="1" end="1"/>
                                            </p:txEl>
                                          </p:spTgt>
                                        </p:tgtEl>
                                        <p:attrNameLst>
                                          <p:attrName>style.visibility</p:attrName>
                                        </p:attrNameLst>
                                      </p:cBhvr>
                                      <p:to>
                                        <p:strVal val="visible"/>
                                      </p:to>
                                    </p:set>
                                    <p:animEffect transition="in" filter="fade">
                                      <p:cBhvr>
                                        <p:cTn id="12" dur="1000"/>
                                        <p:tgtEl>
                                          <p:spTgt spid="2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8">
                                            <p:txEl>
                                              <p:pRg st="2" end="2"/>
                                            </p:txEl>
                                          </p:spTgt>
                                        </p:tgtEl>
                                        <p:attrNameLst>
                                          <p:attrName>style.visibility</p:attrName>
                                        </p:attrNameLst>
                                      </p:cBhvr>
                                      <p:to>
                                        <p:strVal val="visible"/>
                                      </p:to>
                                    </p:set>
                                    <p:animEffect transition="in" filter="fade">
                                      <p:cBhvr>
                                        <p:cTn id="17" dur="1000"/>
                                        <p:tgtEl>
                                          <p:spTgt spid="2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xEl>
                                              <p:pRg st="3" end="3"/>
                                            </p:txEl>
                                          </p:spTgt>
                                        </p:tgtEl>
                                        <p:attrNameLst>
                                          <p:attrName>style.visibility</p:attrName>
                                        </p:attrNameLst>
                                      </p:cBhvr>
                                      <p:to>
                                        <p:strVal val="visible"/>
                                      </p:to>
                                    </p:set>
                                    <p:animEffect transition="in" filter="fade">
                                      <p:cBhvr>
                                        <p:cTn id="22" dur="1000"/>
                                        <p:tgtEl>
                                          <p:spTgt spid="2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8">
                                            <p:txEl>
                                              <p:pRg st="4" end="4"/>
                                            </p:txEl>
                                          </p:spTgt>
                                        </p:tgtEl>
                                        <p:attrNameLst>
                                          <p:attrName>style.visibility</p:attrName>
                                        </p:attrNameLst>
                                      </p:cBhvr>
                                      <p:to>
                                        <p:strVal val="visible"/>
                                      </p:to>
                                    </p:set>
                                    <p:animEffect transition="in" filter="fade">
                                      <p:cBhvr>
                                        <p:cTn id="27" dur="1000"/>
                                        <p:tgtEl>
                                          <p:spTgt spid="2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8">
                                            <p:txEl>
                                              <p:pRg st="5" end="5"/>
                                            </p:txEl>
                                          </p:spTgt>
                                        </p:tgtEl>
                                        <p:attrNameLst>
                                          <p:attrName>style.visibility</p:attrName>
                                        </p:attrNameLst>
                                      </p:cBhvr>
                                      <p:to>
                                        <p:strVal val="visible"/>
                                      </p:to>
                                    </p:set>
                                    <p:animEffect transition="in" filter="fade">
                                      <p:cBhvr>
                                        <p:cTn id="32" dur="1000"/>
                                        <p:tgtEl>
                                          <p:spTgt spid="2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8">
                                            <p:txEl>
                                              <p:pRg st="6" end="6"/>
                                            </p:txEl>
                                          </p:spTgt>
                                        </p:tgtEl>
                                        <p:attrNameLst>
                                          <p:attrName>style.visibility</p:attrName>
                                        </p:attrNameLst>
                                      </p:cBhvr>
                                      <p:to>
                                        <p:strVal val="visible"/>
                                      </p:to>
                                    </p:set>
                                    <p:animEffect transition="in" filter="fade">
                                      <p:cBhvr>
                                        <p:cTn id="37" dur="1000"/>
                                        <p:tgtEl>
                                          <p:spTgt spid="2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4682-34C5-AB4A-B6EB-C9E71027AA35}"/>
              </a:ext>
            </a:extLst>
          </p:cNvPr>
          <p:cNvSpPr>
            <a:spLocks noGrp="1"/>
          </p:cNvSpPr>
          <p:nvPr>
            <p:ph type="title"/>
          </p:nvPr>
        </p:nvSpPr>
        <p:spPr/>
        <p:txBody>
          <a:bodyPr/>
          <a:lstStyle/>
          <a:p>
            <a:r>
              <a:rPr lang="en-US" dirty="0" err="1">
                <a:latin typeface="Courier" pitchFamily="2" charset="0"/>
              </a:rPr>
              <a:t>MapStore</a:t>
            </a:r>
            <a:endParaRPr lang="en-US" dirty="0">
              <a:latin typeface="Courier" pitchFamily="2" charset="0"/>
            </a:endParaRPr>
          </a:p>
        </p:txBody>
      </p:sp>
      <p:sp>
        <p:nvSpPr>
          <p:cNvPr id="3" name="Text Placeholder 2">
            <a:extLst>
              <a:ext uri="{FF2B5EF4-FFF2-40B4-BE49-F238E27FC236}">
                <a16:creationId xmlns:a16="http://schemas.microsoft.com/office/drawing/2014/main" id="{29C2AEBD-E0C5-AD45-9BA0-71032A2CA282}"/>
              </a:ext>
            </a:extLst>
          </p:cNvPr>
          <p:cNvSpPr>
            <a:spLocks noGrp="1"/>
          </p:cNvSpPr>
          <p:nvPr>
            <p:ph type="body" idx="1"/>
          </p:nvPr>
        </p:nvSpPr>
        <p:spPr/>
        <p:txBody>
          <a:bodyPr/>
          <a:lstStyle/>
          <a:p>
            <a:r>
              <a:rPr lang="en-US" dirty="0"/>
              <a:t>When </a:t>
            </a:r>
            <a:r>
              <a:rPr lang="en-US" dirty="0" err="1"/>
              <a:t>IMap</a:t>
            </a:r>
            <a:r>
              <a:rPr lang="en-US" dirty="0"/>
              <a:t> contents change, </a:t>
            </a:r>
            <a:r>
              <a:rPr lang="en-US" dirty="0" err="1">
                <a:latin typeface="Courier" pitchFamily="2" charset="0"/>
              </a:rPr>
              <a:t>MapStore</a:t>
            </a:r>
            <a:r>
              <a:rPr lang="en-US" dirty="0"/>
              <a:t> code is called to update the external store</a:t>
            </a:r>
          </a:p>
        </p:txBody>
      </p:sp>
      <p:sp>
        <p:nvSpPr>
          <p:cNvPr id="4" name="Rectangle 3">
            <a:extLst>
              <a:ext uri="{FF2B5EF4-FFF2-40B4-BE49-F238E27FC236}">
                <a16:creationId xmlns:a16="http://schemas.microsoft.com/office/drawing/2014/main" id="{B060BF62-02CF-CE42-B4A1-FBCA2542BC8A}"/>
              </a:ext>
            </a:extLst>
          </p:cNvPr>
          <p:cNvSpPr/>
          <p:nvPr/>
        </p:nvSpPr>
        <p:spPr>
          <a:xfrm>
            <a:off x="985345" y="1810389"/>
            <a:ext cx="7173310" cy="2677656"/>
          </a:xfrm>
          <a:prstGeom prst="rect">
            <a:avLst/>
          </a:prstGeom>
          <a:solidFill>
            <a:schemeClr val="bg1">
              <a:lumMod val="95000"/>
            </a:schemeClr>
          </a:solidFill>
          <a:ln>
            <a:solidFill>
              <a:schemeClr val="tx1"/>
            </a:solidFill>
          </a:ln>
        </p:spPr>
        <p:txBody>
          <a:bodyPr wrap="square">
            <a:spAutoFit/>
          </a:bodyPr>
          <a:lstStyle/>
          <a:p>
            <a:r>
              <a:rPr lang="en-US" sz="1200" dirty="0">
                <a:solidFill>
                  <a:srgbClr val="7F0055"/>
                </a:solidFill>
                <a:latin typeface="Courier" pitchFamily="2" charset="0"/>
              </a:rPr>
              <a:t>public</a:t>
            </a:r>
            <a:r>
              <a:rPr lang="en-US" sz="1200" dirty="0">
                <a:latin typeface="Courier" pitchFamily="2" charset="0"/>
              </a:rPr>
              <a:t> </a:t>
            </a:r>
            <a:r>
              <a:rPr lang="en-US" sz="1200" dirty="0">
                <a:solidFill>
                  <a:srgbClr val="7F0055"/>
                </a:solidFill>
                <a:latin typeface="Courier" pitchFamily="2" charset="0"/>
              </a:rPr>
              <a:t>class</a:t>
            </a:r>
            <a:r>
              <a:rPr lang="en-US" sz="1200" dirty="0">
                <a:latin typeface="Courier" pitchFamily="2" charset="0"/>
              </a:rPr>
              <a:t> </a:t>
            </a:r>
            <a:r>
              <a:rPr lang="en-US" sz="1200" u="sng" dirty="0" err="1">
                <a:latin typeface="Courier" pitchFamily="2" charset="0"/>
              </a:rPr>
              <a:t>MyExternalConnectivity</a:t>
            </a:r>
            <a:r>
              <a:rPr lang="en-US" sz="1200" u="sng" dirty="0">
                <a:latin typeface="Courier" pitchFamily="2" charset="0"/>
              </a:rPr>
              <a:t> </a:t>
            </a:r>
            <a:r>
              <a:rPr lang="en-US" sz="1200" u="sng" dirty="0">
                <a:solidFill>
                  <a:srgbClr val="7F0055"/>
                </a:solidFill>
                <a:latin typeface="Courier" pitchFamily="2" charset="0"/>
              </a:rPr>
              <a:t>implements</a:t>
            </a:r>
            <a:r>
              <a:rPr lang="en-US" sz="1200" u="sng" dirty="0">
                <a:latin typeface="Courier" pitchFamily="2" charset="0"/>
              </a:rPr>
              <a:t> </a:t>
            </a:r>
            <a:r>
              <a:rPr lang="en-US" sz="1200" u="sng" dirty="0" err="1">
                <a:latin typeface="Courier" pitchFamily="2" charset="0"/>
              </a:rPr>
              <a:t>MapStore</a:t>
            </a:r>
            <a:r>
              <a:rPr lang="en-US" sz="1200" u="sng" dirty="0">
                <a:latin typeface="Courier" pitchFamily="2" charset="0"/>
              </a:rPr>
              <a:t>&lt;K, V&gt; {</a:t>
            </a:r>
            <a:endParaRPr lang="en-US" sz="1200" dirty="0">
              <a:latin typeface="Courier" pitchFamily="2" charset="0"/>
            </a:endParaRPr>
          </a:p>
          <a:p>
            <a:r>
              <a:rPr lang="en-US" sz="1200" dirty="0">
                <a:latin typeface="Courier" pitchFamily="2" charset="0"/>
              </a:rPr>
              <a:t>	</a:t>
            </a:r>
            <a:r>
              <a:rPr lang="en-US" sz="1200" dirty="0">
                <a:solidFill>
                  <a:srgbClr val="7F0055"/>
                </a:solidFill>
                <a:latin typeface="Courier" pitchFamily="2" charset="0"/>
              </a:rPr>
              <a:t>public</a:t>
            </a:r>
            <a:r>
              <a:rPr lang="en-US" sz="1200" dirty="0">
                <a:latin typeface="Courier" pitchFamily="2" charset="0"/>
              </a:rPr>
              <a:t> </a:t>
            </a:r>
            <a:r>
              <a:rPr lang="en-US" sz="1200" dirty="0">
                <a:solidFill>
                  <a:srgbClr val="7F0055"/>
                </a:solidFill>
                <a:latin typeface="Courier" pitchFamily="2" charset="0"/>
              </a:rPr>
              <a:t>void</a:t>
            </a:r>
            <a:r>
              <a:rPr lang="en-US" sz="1200" dirty="0">
                <a:latin typeface="Courier" pitchFamily="2" charset="0"/>
              </a:rPr>
              <a:t> store(</a:t>
            </a:r>
            <a:r>
              <a:rPr lang="en-US" sz="1200" u="sng" dirty="0">
                <a:latin typeface="Courier" pitchFamily="2" charset="0"/>
              </a:rPr>
              <a:t>K </a:t>
            </a:r>
            <a:r>
              <a:rPr lang="en-US" sz="1200" u="sng" dirty="0">
                <a:solidFill>
                  <a:srgbClr val="6A3E3E"/>
                </a:solidFill>
                <a:latin typeface="Courier" pitchFamily="2" charset="0"/>
              </a:rPr>
              <a:t>key</a:t>
            </a:r>
            <a:r>
              <a:rPr lang="en-US" sz="1200" u="sng" dirty="0">
                <a:latin typeface="Courier" pitchFamily="2" charset="0"/>
              </a:rPr>
              <a:t>, V </a:t>
            </a:r>
            <a:r>
              <a:rPr lang="en-US" sz="1200" u="sng" dirty="0">
                <a:solidFill>
                  <a:srgbClr val="6A3E3E"/>
                </a:solidFill>
                <a:latin typeface="Courier" pitchFamily="2" charset="0"/>
              </a:rPr>
              <a:t>value</a:t>
            </a:r>
            <a:r>
              <a:rPr lang="en-US" sz="1200" u="sng" dirty="0">
                <a:latin typeface="Courier" pitchFamily="2" charset="0"/>
              </a:rPr>
              <a:t>) {</a:t>
            </a:r>
          </a:p>
          <a:p>
            <a:r>
              <a:rPr lang="en-US" sz="1200" dirty="0">
                <a:latin typeface="Courier" pitchFamily="2" charset="0"/>
              </a:rPr>
              <a:t>			</a:t>
            </a:r>
            <a:r>
              <a:rPr lang="mr-IN" sz="1200" dirty="0">
                <a:solidFill>
                  <a:srgbClr val="7F0055"/>
                </a:solidFill>
                <a:latin typeface="Courier" pitchFamily="2" charset="0"/>
              </a:rPr>
              <a:t>…</a:t>
            </a:r>
            <a:r>
              <a:rPr lang="en-US" sz="1200" dirty="0">
                <a:latin typeface="Courier" pitchFamily="2" charset="0"/>
              </a:rPr>
              <a:t>;</a:t>
            </a:r>
          </a:p>
          <a:p>
            <a:r>
              <a:rPr lang="en-US" sz="1200" dirty="0">
                <a:latin typeface="Courier" pitchFamily="2" charset="0"/>
              </a:rPr>
              <a:t>	}</a:t>
            </a:r>
          </a:p>
          <a:p>
            <a:r>
              <a:rPr lang="en-US" sz="1200" dirty="0">
                <a:latin typeface="Courier" pitchFamily="2" charset="0"/>
              </a:rPr>
              <a:t>	</a:t>
            </a:r>
            <a:r>
              <a:rPr lang="en-US" sz="1200" dirty="0">
                <a:solidFill>
                  <a:srgbClr val="7F0055"/>
                </a:solidFill>
                <a:latin typeface="Courier" pitchFamily="2" charset="0"/>
              </a:rPr>
              <a:t>public</a:t>
            </a:r>
            <a:r>
              <a:rPr lang="en-US" sz="1200" dirty="0">
                <a:latin typeface="Courier" pitchFamily="2" charset="0"/>
              </a:rPr>
              <a:t> </a:t>
            </a:r>
            <a:r>
              <a:rPr lang="en-US" sz="1200" dirty="0">
                <a:solidFill>
                  <a:srgbClr val="7F0055"/>
                </a:solidFill>
                <a:latin typeface="Courier" pitchFamily="2" charset="0"/>
              </a:rPr>
              <a:t>void</a:t>
            </a:r>
            <a:r>
              <a:rPr lang="en-US" sz="1200" dirty="0">
                <a:latin typeface="Courier" pitchFamily="2" charset="0"/>
              </a:rPr>
              <a:t> delete(</a:t>
            </a:r>
            <a:r>
              <a:rPr lang="en-US" sz="1200" u="sng" dirty="0">
                <a:latin typeface="Courier" pitchFamily="2" charset="0"/>
              </a:rPr>
              <a:t>K </a:t>
            </a:r>
            <a:r>
              <a:rPr lang="en-US" sz="1200" u="sng" dirty="0">
                <a:solidFill>
                  <a:srgbClr val="6A3E3E"/>
                </a:solidFill>
                <a:latin typeface="Courier" pitchFamily="2" charset="0"/>
              </a:rPr>
              <a:t>key</a:t>
            </a:r>
            <a:r>
              <a:rPr lang="en-US" sz="1200" u="sng" dirty="0">
                <a:latin typeface="Courier" pitchFamily="2" charset="0"/>
              </a:rPr>
              <a:t>) {</a:t>
            </a:r>
          </a:p>
          <a:p>
            <a:r>
              <a:rPr lang="en-US" sz="1200" dirty="0">
                <a:latin typeface="Courier" pitchFamily="2" charset="0"/>
              </a:rPr>
              <a:t>			</a:t>
            </a:r>
            <a:r>
              <a:rPr lang="mr-IN" sz="1200" dirty="0">
                <a:solidFill>
                  <a:srgbClr val="7F0055"/>
                </a:solidFill>
                <a:latin typeface="Courier" pitchFamily="2" charset="0"/>
              </a:rPr>
              <a:t>…</a:t>
            </a:r>
            <a:r>
              <a:rPr lang="en-US" sz="1200" dirty="0">
                <a:latin typeface="Courier" pitchFamily="2" charset="0"/>
              </a:rPr>
              <a:t>;</a:t>
            </a:r>
          </a:p>
          <a:p>
            <a:r>
              <a:rPr lang="en-US" sz="1200" dirty="0">
                <a:latin typeface="Courier" pitchFamily="2" charset="0"/>
              </a:rPr>
              <a:t>	}</a:t>
            </a:r>
          </a:p>
          <a:p>
            <a:r>
              <a:rPr lang="en-US" sz="1200" dirty="0">
                <a:solidFill>
                  <a:schemeClr val="bg1">
                    <a:lumMod val="50000"/>
                  </a:schemeClr>
                </a:solidFill>
                <a:latin typeface="Courier" pitchFamily="2" charset="0"/>
              </a:rPr>
              <a:t>//bulk methods</a:t>
            </a:r>
          </a:p>
          <a:p>
            <a:r>
              <a:rPr lang="en-US" sz="1200" dirty="0">
                <a:solidFill>
                  <a:srgbClr val="7F0055"/>
                </a:solidFill>
                <a:latin typeface="Courier" pitchFamily="2" charset="0"/>
              </a:rPr>
              <a:t>          public</a:t>
            </a:r>
            <a:r>
              <a:rPr lang="en-US" sz="1200" dirty="0">
                <a:latin typeface="Courier" pitchFamily="2" charset="0"/>
              </a:rPr>
              <a:t> </a:t>
            </a:r>
            <a:r>
              <a:rPr lang="en-US" sz="1200" dirty="0">
                <a:solidFill>
                  <a:srgbClr val="7F0055"/>
                </a:solidFill>
                <a:latin typeface="Courier" pitchFamily="2" charset="0"/>
              </a:rPr>
              <a:t>void</a:t>
            </a:r>
            <a:r>
              <a:rPr lang="en-US" sz="1200" dirty="0">
                <a:latin typeface="Courier" pitchFamily="2" charset="0"/>
              </a:rPr>
              <a:t> </a:t>
            </a:r>
            <a:r>
              <a:rPr lang="en-US" sz="1200" u="sng" dirty="0" err="1">
                <a:latin typeface="Courier" pitchFamily="2" charset="0"/>
              </a:rPr>
              <a:t>storeAll</a:t>
            </a:r>
            <a:r>
              <a:rPr lang="en-US" sz="1200" u="sng" dirty="0">
                <a:latin typeface="Courier" pitchFamily="2" charset="0"/>
              </a:rPr>
              <a:t>(Map&lt;K, V&gt; </a:t>
            </a:r>
            <a:r>
              <a:rPr lang="en-US" sz="1200" u="sng" dirty="0">
                <a:solidFill>
                  <a:srgbClr val="6A3E3E"/>
                </a:solidFill>
                <a:latin typeface="Courier" pitchFamily="2" charset="0"/>
              </a:rPr>
              <a:t>map</a:t>
            </a:r>
            <a:r>
              <a:rPr lang="en-US" sz="1200" u="sng" dirty="0">
                <a:latin typeface="Courier" pitchFamily="2" charset="0"/>
              </a:rPr>
              <a:t>) {</a:t>
            </a:r>
          </a:p>
          <a:p>
            <a:r>
              <a:rPr lang="en-US" sz="1200" dirty="0">
                <a:latin typeface="Courier" pitchFamily="2" charset="0"/>
              </a:rPr>
              <a:t>			</a:t>
            </a:r>
            <a:r>
              <a:rPr lang="mr-IN" sz="1200" dirty="0">
                <a:solidFill>
                  <a:srgbClr val="7F0055"/>
                </a:solidFill>
                <a:latin typeface="Courier" pitchFamily="2" charset="0"/>
              </a:rPr>
              <a:t>…</a:t>
            </a:r>
            <a:r>
              <a:rPr lang="en-US" sz="1200" dirty="0">
                <a:latin typeface="Courier" pitchFamily="2" charset="0"/>
              </a:rPr>
              <a:t>;</a:t>
            </a:r>
          </a:p>
          <a:p>
            <a:r>
              <a:rPr lang="en-US" sz="1200" dirty="0">
                <a:latin typeface="Courier" pitchFamily="2" charset="0"/>
              </a:rPr>
              <a:t>	}</a:t>
            </a:r>
          </a:p>
          <a:p>
            <a:r>
              <a:rPr lang="en-US" sz="1200" dirty="0">
                <a:latin typeface="Courier" pitchFamily="2" charset="0"/>
              </a:rPr>
              <a:t>	</a:t>
            </a:r>
            <a:r>
              <a:rPr lang="en-US" sz="1200" dirty="0">
                <a:solidFill>
                  <a:srgbClr val="7F0055"/>
                </a:solidFill>
                <a:latin typeface="Courier" pitchFamily="2" charset="0"/>
              </a:rPr>
              <a:t>public</a:t>
            </a:r>
            <a:r>
              <a:rPr lang="en-US" sz="1200" dirty="0">
                <a:latin typeface="Courier" pitchFamily="2" charset="0"/>
              </a:rPr>
              <a:t> </a:t>
            </a:r>
            <a:r>
              <a:rPr lang="en-US" sz="1200" dirty="0">
                <a:solidFill>
                  <a:srgbClr val="7F0055"/>
                </a:solidFill>
                <a:latin typeface="Courier" pitchFamily="2" charset="0"/>
              </a:rPr>
              <a:t>void</a:t>
            </a:r>
            <a:r>
              <a:rPr lang="en-US" sz="1200" dirty="0">
                <a:latin typeface="Courier" pitchFamily="2" charset="0"/>
              </a:rPr>
              <a:t> </a:t>
            </a:r>
            <a:r>
              <a:rPr lang="en-US" sz="1200" u="sng" dirty="0" err="1">
                <a:latin typeface="Courier" pitchFamily="2" charset="0"/>
              </a:rPr>
              <a:t>deleteAll</a:t>
            </a:r>
            <a:r>
              <a:rPr lang="en-US" sz="1200" u="sng" dirty="0">
                <a:latin typeface="Courier" pitchFamily="2" charset="0"/>
              </a:rPr>
              <a:t>(Collection&lt;K&gt; </a:t>
            </a:r>
            <a:r>
              <a:rPr lang="en-US" sz="1200" u="sng" dirty="0">
                <a:solidFill>
                  <a:srgbClr val="6A3E3E"/>
                </a:solidFill>
                <a:latin typeface="Courier" pitchFamily="2" charset="0"/>
              </a:rPr>
              <a:t>keys</a:t>
            </a:r>
            <a:r>
              <a:rPr lang="en-US" sz="1200" u="sng" dirty="0">
                <a:latin typeface="Courier" pitchFamily="2" charset="0"/>
              </a:rPr>
              <a:t>) {</a:t>
            </a:r>
          </a:p>
          <a:p>
            <a:r>
              <a:rPr lang="en-US" sz="1200" dirty="0">
                <a:latin typeface="Courier" pitchFamily="2" charset="0"/>
              </a:rPr>
              <a:t>			</a:t>
            </a:r>
            <a:r>
              <a:rPr lang="mr-IN" sz="1200" dirty="0">
                <a:solidFill>
                  <a:srgbClr val="7F0055"/>
                </a:solidFill>
                <a:latin typeface="Courier" pitchFamily="2" charset="0"/>
              </a:rPr>
              <a:t>…</a:t>
            </a:r>
            <a:r>
              <a:rPr lang="en-US" sz="1200" dirty="0">
                <a:latin typeface="Courier" pitchFamily="2" charset="0"/>
              </a:rPr>
              <a:t>;</a:t>
            </a:r>
          </a:p>
          <a:p>
            <a:r>
              <a:rPr lang="en-US" sz="1200" dirty="0">
                <a:latin typeface="Courier" pitchFamily="2" charset="0"/>
              </a:rPr>
              <a:t>	}</a:t>
            </a:r>
          </a:p>
        </p:txBody>
      </p:sp>
    </p:spTree>
    <p:extLst>
      <p:ext uri="{BB962C8B-B14F-4D97-AF65-F5344CB8AC3E}">
        <p14:creationId xmlns:p14="http://schemas.microsoft.com/office/powerpoint/2010/main" val="133200686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aphicFrame>
        <p:nvGraphicFramePr>
          <p:cNvPr id="189" name="Google Shape;189;p25"/>
          <p:cNvGraphicFramePr/>
          <p:nvPr/>
        </p:nvGraphicFramePr>
        <p:xfrm>
          <a:off x="763525" y="1494175"/>
          <a:ext cx="7239000" cy="1584840"/>
        </p:xfrm>
        <a:graphic>
          <a:graphicData uri="http://schemas.openxmlformats.org/drawingml/2006/table">
            <a:tbl>
              <a:tblPr>
                <a:noFill/>
              </a:tblPr>
              <a:tblGrid>
                <a:gridCol w="2023375">
                  <a:extLst>
                    <a:ext uri="{9D8B030D-6E8A-4147-A177-3AD203B41FA5}">
                      <a16:colId xmlns:a16="http://schemas.microsoft.com/office/drawing/2014/main" val="20000"/>
                    </a:ext>
                  </a:extLst>
                </a:gridCol>
                <a:gridCol w="1596125">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dirty="0">
                          <a:solidFill>
                            <a:schemeClr val="bg1"/>
                          </a:solidFill>
                          <a:latin typeface="Ubuntu"/>
                          <a:ea typeface="Ubuntu"/>
                          <a:cs typeface="Ubuntu"/>
                          <a:sym typeface="Ubuntu"/>
                        </a:rPr>
                        <a:t>Method</a:t>
                      </a:r>
                      <a:endParaRPr dirty="0">
                        <a:solidFill>
                          <a:schemeClr val="bg1"/>
                        </a:solidFill>
                        <a:latin typeface="Ubuntu"/>
                        <a:ea typeface="Ubuntu"/>
                        <a:cs typeface="Ubuntu"/>
                        <a:sym typeface="Ubuntu"/>
                      </a:endParaRPr>
                    </a:p>
                  </a:txBody>
                  <a:tcPr marL="91425" marR="91425" marT="91425" marB="91425">
                    <a:solidFill>
                      <a:schemeClr val="accent1"/>
                    </a:solidFill>
                  </a:tcPr>
                </a:tc>
                <a:tc>
                  <a:txBody>
                    <a:bodyPr/>
                    <a:lstStyle/>
                    <a:p>
                      <a:pPr marL="0" lvl="0" indent="0" algn="ctr" rtl="0">
                        <a:spcBef>
                          <a:spcPts val="0"/>
                        </a:spcBef>
                        <a:spcAft>
                          <a:spcPts val="0"/>
                        </a:spcAft>
                        <a:buNone/>
                      </a:pPr>
                      <a:r>
                        <a:rPr lang="en" dirty="0">
                          <a:solidFill>
                            <a:schemeClr val="bg1"/>
                          </a:solidFill>
                          <a:latin typeface="Ubuntu"/>
                          <a:ea typeface="Ubuntu"/>
                          <a:cs typeface="Ubuntu"/>
                          <a:sym typeface="Ubuntu"/>
                        </a:rPr>
                        <a:t>Erase in-memory</a:t>
                      </a:r>
                      <a:endParaRPr dirty="0">
                        <a:solidFill>
                          <a:schemeClr val="bg1"/>
                        </a:solidFill>
                        <a:latin typeface="Ubuntu"/>
                        <a:ea typeface="Ubuntu"/>
                        <a:cs typeface="Ubuntu"/>
                        <a:sym typeface="Ubuntu"/>
                      </a:endParaRPr>
                    </a:p>
                  </a:txBody>
                  <a:tcPr marL="91425" marR="91425" marT="91425" marB="91425" anchor="ctr">
                    <a:solidFill>
                      <a:schemeClr val="accent1"/>
                    </a:solidFill>
                  </a:tcPr>
                </a:tc>
                <a:tc>
                  <a:txBody>
                    <a:bodyPr/>
                    <a:lstStyle/>
                    <a:p>
                      <a:pPr marL="0" lvl="0" indent="0" algn="ctr" rtl="0">
                        <a:spcBef>
                          <a:spcPts val="0"/>
                        </a:spcBef>
                        <a:spcAft>
                          <a:spcPts val="0"/>
                        </a:spcAft>
                        <a:buNone/>
                      </a:pPr>
                      <a:r>
                        <a:rPr lang="en" dirty="0">
                          <a:solidFill>
                            <a:schemeClr val="bg1"/>
                          </a:solidFill>
                          <a:latin typeface="Ubuntu"/>
                          <a:ea typeface="Ubuntu"/>
                          <a:cs typeface="Ubuntu"/>
                          <a:sym typeface="Ubuntu"/>
                        </a:rPr>
                        <a:t>Erase from store</a:t>
                      </a:r>
                      <a:endParaRPr dirty="0">
                        <a:solidFill>
                          <a:schemeClr val="bg1"/>
                        </a:solidFill>
                        <a:latin typeface="Ubuntu"/>
                        <a:ea typeface="Ubuntu"/>
                        <a:cs typeface="Ubuntu"/>
                        <a:sym typeface="Ubuntu"/>
                      </a:endParaRPr>
                    </a:p>
                  </a:txBody>
                  <a:tcPr marL="91425" marR="91425" marT="91425" marB="91425" anchor="ctr">
                    <a:solidFill>
                      <a:schemeClr val="accent1"/>
                    </a:solidFill>
                  </a:tcPr>
                </a:tc>
                <a:tc>
                  <a:txBody>
                    <a:bodyPr/>
                    <a:lstStyle/>
                    <a:p>
                      <a:pPr marL="0" lvl="0" indent="0" algn="ctr" rtl="0">
                        <a:spcBef>
                          <a:spcPts val="0"/>
                        </a:spcBef>
                        <a:spcAft>
                          <a:spcPts val="0"/>
                        </a:spcAft>
                        <a:buNone/>
                      </a:pPr>
                      <a:r>
                        <a:rPr lang="en" dirty="0">
                          <a:solidFill>
                            <a:schemeClr val="bg1"/>
                          </a:solidFill>
                          <a:latin typeface="Ubuntu"/>
                          <a:ea typeface="Ubuntu"/>
                          <a:cs typeface="Ubuntu"/>
                          <a:sym typeface="Ubuntu"/>
                        </a:rPr>
                        <a:t>Return value</a:t>
                      </a:r>
                      <a:endParaRPr dirty="0">
                        <a:solidFill>
                          <a:schemeClr val="bg1"/>
                        </a:solidFill>
                        <a:latin typeface="Ubuntu"/>
                        <a:ea typeface="Ubuntu"/>
                        <a:cs typeface="Ubuntu"/>
                        <a:sym typeface="Ubuntu"/>
                      </a:endParaRPr>
                    </a:p>
                  </a:txBody>
                  <a:tcPr marL="91425" marR="91425" marT="91425" marB="91425" anchor="ctr">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a:latin typeface="Ubuntu"/>
                        <a:ea typeface="Ubuntu"/>
                        <a:cs typeface="Ubuntu"/>
                        <a:sym typeface="Ubuntu"/>
                      </a:endParaRPr>
                    </a:p>
                  </a:txBody>
                  <a:tcPr marL="91425" marR="91425" marT="91425" marB="91425"/>
                </a:tc>
                <a:tc>
                  <a:txBody>
                    <a:bodyPr/>
                    <a:lstStyle/>
                    <a:p>
                      <a:pPr marL="0" lvl="0" indent="0" algn="l" rtl="0">
                        <a:spcBef>
                          <a:spcPts val="0"/>
                        </a:spcBef>
                        <a:spcAft>
                          <a:spcPts val="0"/>
                        </a:spcAft>
                        <a:buNone/>
                      </a:pPr>
                      <a:endParaRPr dirty="0">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bl>
          </a:graphicData>
        </a:graphic>
      </p:graphicFrame>
      <p:sp>
        <p:nvSpPr>
          <p:cNvPr id="190" name="Google Shape;190;p25"/>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Evict, Delete, Remove</a:t>
            </a:r>
            <a:endParaRPr/>
          </a:p>
        </p:txBody>
      </p:sp>
      <p:grpSp>
        <p:nvGrpSpPr>
          <p:cNvPr id="191" name="Google Shape;191;p25"/>
          <p:cNvGrpSpPr/>
          <p:nvPr/>
        </p:nvGrpSpPr>
        <p:grpSpPr>
          <a:xfrm>
            <a:off x="763525" y="2686575"/>
            <a:ext cx="6505850" cy="367800"/>
            <a:chOff x="763525" y="2686575"/>
            <a:chExt cx="6505850" cy="367800"/>
          </a:xfrm>
        </p:grpSpPr>
        <p:sp>
          <p:nvSpPr>
            <p:cNvPr id="192" name="Google Shape;192;p25"/>
            <p:cNvSpPr txBox="1"/>
            <p:nvPr/>
          </p:nvSpPr>
          <p:spPr>
            <a:xfrm>
              <a:off x="763525" y="2686575"/>
              <a:ext cx="18069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map.remove</a:t>
              </a:r>
              <a:endParaRPr>
                <a:latin typeface="Courier"/>
                <a:ea typeface="Courier"/>
                <a:cs typeface="Courier"/>
                <a:sym typeface="Courier"/>
              </a:endParaRPr>
            </a:p>
          </p:txBody>
        </p:sp>
        <p:sp>
          <p:nvSpPr>
            <p:cNvPr id="193" name="Google Shape;193;p25"/>
            <p:cNvSpPr txBox="1"/>
            <p:nvPr/>
          </p:nvSpPr>
          <p:spPr>
            <a:xfrm>
              <a:off x="3368725" y="2686575"/>
              <a:ext cx="361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sp>
          <p:nvSpPr>
            <p:cNvPr id="194" name="Google Shape;194;p25"/>
            <p:cNvSpPr txBox="1"/>
            <p:nvPr/>
          </p:nvSpPr>
          <p:spPr>
            <a:xfrm>
              <a:off x="5066600" y="2686575"/>
              <a:ext cx="361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sp>
          <p:nvSpPr>
            <p:cNvPr id="195" name="Google Shape;195;p25"/>
            <p:cNvSpPr txBox="1"/>
            <p:nvPr/>
          </p:nvSpPr>
          <p:spPr>
            <a:xfrm>
              <a:off x="6907875" y="2686575"/>
              <a:ext cx="361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grpSp>
      <p:grpSp>
        <p:nvGrpSpPr>
          <p:cNvPr id="196" name="Google Shape;196;p25"/>
          <p:cNvGrpSpPr/>
          <p:nvPr/>
        </p:nvGrpSpPr>
        <p:grpSpPr>
          <a:xfrm>
            <a:off x="763525" y="1902675"/>
            <a:ext cx="6505850" cy="367800"/>
            <a:chOff x="763525" y="1902675"/>
            <a:chExt cx="6505850" cy="367800"/>
          </a:xfrm>
        </p:grpSpPr>
        <p:sp>
          <p:nvSpPr>
            <p:cNvPr id="197" name="Google Shape;197;p25"/>
            <p:cNvSpPr txBox="1"/>
            <p:nvPr/>
          </p:nvSpPr>
          <p:spPr>
            <a:xfrm>
              <a:off x="763525" y="1902675"/>
              <a:ext cx="16083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map.evict</a:t>
              </a:r>
              <a:endParaRPr>
                <a:latin typeface="Courier"/>
                <a:ea typeface="Courier"/>
                <a:cs typeface="Courier"/>
                <a:sym typeface="Courier"/>
              </a:endParaRPr>
            </a:p>
          </p:txBody>
        </p:sp>
        <p:sp>
          <p:nvSpPr>
            <p:cNvPr id="198" name="Google Shape;198;p25"/>
            <p:cNvSpPr txBox="1"/>
            <p:nvPr/>
          </p:nvSpPr>
          <p:spPr>
            <a:xfrm>
              <a:off x="3368725" y="1902675"/>
              <a:ext cx="361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sp>
          <p:nvSpPr>
            <p:cNvPr id="199" name="Google Shape;199;p25"/>
            <p:cNvSpPr txBox="1"/>
            <p:nvPr/>
          </p:nvSpPr>
          <p:spPr>
            <a:xfrm>
              <a:off x="5066600" y="1902675"/>
              <a:ext cx="361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N</a:t>
              </a:r>
              <a:endParaRPr>
                <a:latin typeface="Ubuntu"/>
                <a:ea typeface="Ubuntu"/>
                <a:cs typeface="Ubuntu"/>
                <a:sym typeface="Ubuntu"/>
              </a:endParaRPr>
            </a:p>
          </p:txBody>
        </p:sp>
        <p:sp>
          <p:nvSpPr>
            <p:cNvPr id="200" name="Google Shape;200;p25"/>
            <p:cNvSpPr txBox="1"/>
            <p:nvPr/>
          </p:nvSpPr>
          <p:spPr>
            <a:xfrm>
              <a:off x="6907875" y="1902675"/>
              <a:ext cx="361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N</a:t>
              </a:r>
              <a:endParaRPr>
                <a:latin typeface="Ubuntu"/>
                <a:ea typeface="Ubuntu"/>
                <a:cs typeface="Ubuntu"/>
                <a:sym typeface="Ubuntu"/>
              </a:endParaRPr>
            </a:p>
          </p:txBody>
        </p:sp>
      </p:grpSp>
      <p:grpSp>
        <p:nvGrpSpPr>
          <p:cNvPr id="201" name="Google Shape;201;p25"/>
          <p:cNvGrpSpPr/>
          <p:nvPr/>
        </p:nvGrpSpPr>
        <p:grpSpPr>
          <a:xfrm>
            <a:off x="763525" y="2302675"/>
            <a:ext cx="6505850" cy="367800"/>
            <a:chOff x="763525" y="2302675"/>
            <a:chExt cx="6505850" cy="367800"/>
          </a:xfrm>
        </p:grpSpPr>
        <p:sp>
          <p:nvSpPr>
            <p:cNvPr id="202" name="Google Shape;202;p25"/>
            <p:cNvSpPr txBox="1"/>
            <p:nvPr/>
          </p:nvSpPr>
          <p:spPr>
            <a:xfrm>
              <a:off x="763525" y="2302675"/>
              <a:ext cx="16083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urier"/>
                  <a:ea typeface="Courier"/>
                  <a:cs typeface="Courier"/>
                  <a:sym typeface="Courier"/>
                </a:rPr>
                <a:t>map.delete</a:t>
              </a:r>
              <a:endParaRPr>
                <a:latin typeface="Courier"/>
                <a:ea typeface="Courier"/>
                <a:cs typeface="Courier"/>
                <a:sym typeface="Courier"/>
              </a:endParaRPr>
            </a:p>
          </p:txBody>
        </p:sp>
        <p:sp>
          <p:nvSpPr>
            <p:cNvPr id="203" name="Google Shape;203;p25"/>
            <p:cNvSpPr txBox="1"/>
            <p:nvPr/>
          </p:nvSpPr>
          <p:spPr>
            <a:xfrm>
              <a:off x="3368725" y="2302675"/>
              <a:ext cx="361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sp>
          <p:nvSpPr>
            <p:cNvPr id="204" name="Google Shape;204;p25"/>
            <p:cNvSpPr txBox="1"/>
            <p:nvPr/>
          </p:nvSpPr>
          <p:spPr>
            <a:xfrm>
              <a:off x="5066600" y="2302675"/>
              <a:ext cx="361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Y</a:t>
              </a:r>
              <a:endParaRPr>
                <a:latin typeface="Ubuntu"/>
                <a:ea typeface="Ubuntu"/>
                <a:cs typeface="Ubuntu"/>
                <a:sym typeface="Ubuntu"/>
              </a:endParaRPr>
            </a:p>
          </p:txBody>
        </p:sp>
        <p:sp>
          <p:nvSpPr>
            <p:cNvPr id="205" name="Google Shape;205;p25"/>
            <p:cNvSpPr txBox="1"/>
            <p:nvPr/>
          </p:nvSpPr>
          <p:spPr>
            <a:xfrm>
              <a:off x="6907875" y="2302675"/>
              <a:ext cx="3615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N</a:t>
              </a:r>
              <a:endParaRPr>
                <a:latin typeface="Ubuntu"/>
                <a:ea typeface="Ubuntu"/>
                <a:cs typeface="Ubuntu"/>
                <a:sym typeface="Ubuntu"/>
              </a:endParaRPr>
            </a:p>
          </p:txBody>
        </p:sp>
      </p:grpSp>
      <p:sp>
        <p:nvSpPr>
          <p:cNvPr id="206" name="Google Shape;206;p25"/>
          <p:cNvSpPr txBox="1">
            <a:spLocks noGrp="1"/>
          </p:cNvSpPr>
          <p:nvPr>
            <p:ph type="body" idx="1"/>
          </p:nvPr>
        </p:nvSpPr>
        <p:spPr>
          <a:xfrm>
            <a:off x="387225" y="3442202"/>
            <a:ext cx="8096400" cy="7269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Use the right method for your desired outcome</a:t>
            </a:r>
            <a:endParaRPr/>
          </a:p>
        </p:txBody>
      </p:sp>
    </p:spTree>
    <p:extLst>
      <p:ext uri="{BB962C8B-B14F-4D97-AF65-F5344CB8AC3E}">
        <p14:creationId xmlns:p14="http://schemas.microsoft.com/office/powerpoint/2010/main" val="4957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10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1000"/>
                                        <p:tgtEl>
                                          <p:spTgt spid="1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Configuration</a:t>
            </a:r>
            <a:endParaRPr/>
          </a:p>
        </p:txBody>
      </p:sp>
      <p:sp>
        <p:nvSpPr>
          <p:cNvPr id="222" name="Google Shape;222;p27"/>
          <p:cNvSpPr txBox="1"/>
          <p:nvPr/>
        </p:nvSpPr>
        <p:spPr>
          <a:xfrm>
            <a:off x="604453" y="1239915"/>
            <a:ext cx="7499023" cy="2643596"/>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114300" marR="114300" lvl="0" indent="0" algn="l" rtl="0">
              <a:spcBef>
                <a:spcPts val="0"/>
              </a:spcBef>
              <a:spcAft>
                <a:spcPts val="600"/>
              </a:spcAft>
              <a:buNone/>
            </a:pPr>
            <a:r>
              <a:rPr lang="en" dirty="0">
                <a:solidFill>
                  <a:schemeClr val="dk1"/>
                </a:solidFill>
                <a:latin typeface="Courier"/>
                <a:ea typeface="Courier"/>
                <a:cs typeface="Courier"/>
                <a:sym typeface="Courier"/>
              </a:rPr>
              <a:t> </a:t>
            </a:r>
            <a:r>
              <a:rPr lang="en" dirty="0">
                <a:solidFill>
                  <a:srgbClr val="008080"/>
                </a:solidFill>
                <a:latin typeface="Courier"/>
                <a:ea typeface="Courier"/>
                <a:cs typeface="Courier"/>
                <a:sym typeface="Courier"/>
              </a:rPr>
              <a:t>&lt;map</a:t>
            </a:r>
            <a:r>
              <a:rPr lang="en" dirty="0">
                <a:solidFill>
                  <a:schemeClr val="dk1"/>
                </a:solidFill>
                <a:latin typeface="Courier"/>
                <a:ea typeface="Courier"/>
                <a:cs typeface="Courier"/>
                <a:sym typeface="Courier"/>
              </a:rPr>
              <a:t> </a:t>
            </a:r>
            <a:r>
              <a:rPr lang="en" dirty="0">
                <a:solidFill>
                  <a:srgbClr val="000080"/>
                </a:solidFill>
                <a:latin typeface="Courier"/>
                <a:ea typeface="Courier"/>
                <a:cs typeface="Courier"/>
                <a:sym typeface="Courier"/>
              </a:rPr>
              <a:t>name</a:t>
            </a:r>
            <a:r>
              <a:rPr lang="en" dirty="0">
                <a:solidFill>
                  <a:schemeClr val="dk1"/>
                </a:solidFill>
                <a:latin typeface="Courier"/>
                <a:ea typeface="Courier"/>
                <a:cs typeface="Courier"/>
                <a:sym typeface="Courier"/>
              </a:rPr>
              <a:t>=</a:t>
            </a:r>
            <a:r>
              <a:rPr lang="en" dirty="0">
                <a:solidFill>
                  <a:srgbClr val="DD1144"/>
                </a:solidFill>
                <a:latin typeface="Courier"/>
                <a:ea typeface="Courier"/>
                <a:cs typeface="Courier"/>
                <a:sym typeface="Courier"/>
              </a:rPr>
              <a:t>"</a:t>
            </a:r>
            <a:r>
              <a:rPr lang="en" dirty="0" err="1">
                <a:solidFill>
                  <a:srgbClr val="DD1144"/>
                </a:solidFill>
                <a:latin typeface="Courier"/>
                <a:ea typeface="Courier"/>
                <a:cs typeface="Courier"/>
                <a:sym typeface="Courier"/>
              </a:rPr>
              <a:t>dataStoreMap</a:t>
            </a:r>
            <a:r>
              <a:rPr lang="en" dirty="0">
                <a:solidFill>
                  <a:srgbClr val="DD1144"/>
                </a:solidFill>
                <a:latin typeface="Courier"/>
                <a:ea typeface="Courier"/>
                <a:cs typeface="Courier"/>
                <a:sym typeface="Courier"/>
              </a:rPr>
              <a:t>"</a:t>
            </a:r>
            <a:r>
              <a:rPr lang="en" dirty="0">
                <a:solidFill>
                  <a:srgbClr val="008080"/>
                </a:solidFill>
                <a:latin typeface="Courier"/>
                <a:ea typeface="Courier"/>
                <a:cs typeface="Courier"/>
                <a:sym typeface="Courier"/>
              </a:rPr>
              <a:t>&gt;</a:t>
            </a:r>
            <a:br>
              <a:rPr lang="en" dirty="0">
                <a:solidFill>
                  <a:schemeClr val="dk1"/>
                </a:solidFill>
                <a:latin typeface="Courier"/>
                <a:ea typeface="Courier"/>
                <a:cs typeface="Courier"/>
                <a:sym typeface="Courier"/>
              </a:rPr>
            </a:br>
            <a:r>
              <a:rPr lang="en" dirty="0">
                <a:solidFill>
                  <a:schemeClr val="dk1"/>
                </a:solidFill>
                <a:latin typeface="Courier"/>
                <a:ea typeface="Courier"/>
                <a:cs typeface="Courier"/>
                <a:sym typeface="Courier"/>
              </a:rPr>
              <a:t>    …</a:t>
            </a:r>
            <a:endParaRPr dirty="0">
              <a:solidFill>
                <a:schemeClr val="dk1"/>
              </a:solidFill>
              <a:latin typeface="Courier"/>
              <a:ea typeface="Courier"/>
              <a:cs typeface="Courier"/>
              <a:sym typeface="Courier"/>
            </a:endParaRPr>
          </a:p>
          <a:p>
            <a:pPr marL="114300" marR="114300" lvl="0" indent="0" algn="l" rtl="0">
              <a:spcBef>
                <a:spcPts val="0"/>
              </a:spcBef>
              <a:spcAft>
                <a:spcPts val="600"/>
              </a:spcAft>
              <a:buNone/>
            </a:pPr>
            <a:r>
              <a:rPr lang="en" dirty="0">
                <a:solidFill>
                  <a:schemeClr val="dk1"/>
                </a:solidFill>
                <a:latin typeface="Courier"/>
                <a:ea typeface="Courier"/>
                <a:cs typeface="Courier"/>
                <a:sym typeface="Courier"/>
              </a:rPr>
              <a:t>    </a:t>
            </a:r>
            <a:r>
              <a:rPr lang="en" dirty="0">
                <a:solidFill>
                  <a:srgbClr val="008080"/>
                </a:solidFill>
                <a:latin typeface="Courier"/>
                <a:ea typeface="Courier"/>
                <a:cs typeface="Courier"/>
                <a:sym typeface="Courier"/>
              </a:rPr>
              <a:t>&lt;map-store</a:t>
            </a:r>
            <a:r>
              <a:rPr lang="en" dirty="0">
                <a:solidFill>
                  <a:schemeClr val="dk1"/>
                </a:solidFill>
                <a:latin typeface="Courier"/>
                <a:ea typeface="Courier"/>
                <a:cs typeface="Courier"/>
                <a:sym typeface="Courier"/>
              </a:rPr>
              <a:t> </a:t>
            </a:r>
            <a:r>
              <a:rPr lang="en" dirty="0">
                <a:solidFill>
                  <a:srgbClr val="000080"/>
                </a:solidFill>
                <a:latin typeface="Courier"/>
                <a:ea typeface="Courier"/>
                <a:cs typeface="Courier"/>
                <a:sym typeface="Courier"/>
              </a:rPr>
              <a:t>enabled</a:t>
            </a:r>
            <a:r>
              <a:rPr lang="en" dirty="0">
                <a:solidFill>
                  <a:schemeClr val="dk1"/>
                </a:solidFill>
                <a:latin typeface="Courier"/>
                <a:ea typeface="Courier"/>
                <a:cs typeface="Courier"/>
                <a:sym typeface="Courier"/>
              </a:rPr>
              <a:t>=</a:t>
            </a:r>
            <a:r>
              <a:rPr lang="en" dirty="0">
                <a:solidFill>
                  <a:srgbClr val="DD1144"/>
                </a:solidFill>
                <a:latin typeface="Courier"/>
                <a:ea typeface="Courier"/>
                <a:cs typeface="Courier"/>
                <a:sym typeface="Courier"/>
              </a:rPr>
              <a:t>"true"</a:t>
            </a:r>
            <a:r>
              <a:rPr lang="en" dirty="0">
                <a:solidFill>
                  <a:schemeClr val="dk1"/>
                </a:solidFill>
                <a:latin typeface="Courier"/>
                <a:ea typeface="Courier"/>
                <a:cs typeface="Courier"/>
                <a:sym typeface="Courier"/>
              </a:rPr>
              <a:t> </a:t>
            </a:r>
            <a:r>
              <a:rPr lang="en" dirty="0">
                <a:solidFill>
                  <a:srgbClr val="000080"/>
                </a:solidFill>
                <a:latin typeface="Courier"/>
                <a:ea typeface="Courier"/>
                <a:cs typeface="Courier"/>
                <a:sym typeface="Courier"/>
              </a:rPr>
              <a:t>initial-mode</a:t>
            </a:r>
            <a:r>
              <a:rPr lang="en" dirty="0">
                <a:solidFill>
                  <a:schemeClr val="dk1"/>
                </a:solidFill>
                <a:latin typeface="Courier"/>
                <a:ea typeface="Courier"/>
                <a:cs typeface="Courier"/>
                <a:sym typeface="Courier"/>
              </a:rPr>
              <a:t>=</a:t>
            </a:r>
            <a:r>
              <a:rPr lang="en" dirty="0">
                <a:solidFill>
                  <a:srgbClr val="DD1144"/>
                </a:solidFill>
                <a:latin typeface="Courier"/>
                <a:ea typeface="Courier"/>
                <a:cs typeface="Courier"/>
                <a:sym typeface="Courier"/>
              </a:rPr>
              <a:t>"LAZY"</a:t>
            </a:r>
            <a:r>
              <a:rPr lang="en" dirty="0">
                <a:solidFill>
                  <a:srgbClr val="008080"/>
                </a:solidFill>
                <a:latin typeface="Courier"/>
                <a:ea typeface="Courier"/>
                <a:cs typeface="Courier"/>
                <a:sym typeface="Courier"/>
              </a:rPr>
              <a:t>&gt;</a:t>
            </a:r>
            <a:endParaRPr dirty="0">
              <a:solidFill>
                <a:schemeClr val="dk1"/>
              </a:solidFill>
              <a:latin typeface="Courier"/>
              <a:ea typeface="Courier"/>
              <a:cs typeface="Courier"/>
              <a:sym typeface="Courier"/>
            </a:endParaRPr>
          </a:p>
          <a:p>
            <a:pPr marL="114300" marR="114300" lvl="0" indent="0" algn="l" rtl="0">
              <a:spcBef>
                <a:spcPts val="0"/>
              </a:spcBef>
              <a:spcAft>
                <a:spcPts val="600"/>
              </a:spcAft>
              <a:buNone/>
            </a:pPr>
            <a:r>
              <a:rPr lang="en" dirty="0">
                <a:solidFill>
                  <a:schemeClr val="dk1"/>
                </a:solidFill>
                <a:latin typeface="Courier"/>
                <a:ea typeface="Courier"/>
                <a:cs typeface="Courier"/>
                <a:sym typeface="Courier"/>
              </a:rPr>
              <a:t>      </a:t>
            </a:r>
            <a:r>
              <a:rPr lang="en" dirty="0">
                <a:solidFill>
                  <a:srgbClr val="008080"/>
                </a:solidFill>
                <a:latin typeface="Courier"/>
                <a:ea typeface="Courier"/>
                <a:cs typeface="Courier"/>
                <a:sym typeface="Courier"/>
              </a:rPr>
              <a:t>&lt;class-name&gt;</a:t>
            </a:r>
            <a:r>
              <a:rPr lang="en" dirty="0" err="1">
                <a:solidFill>
                  <a:schemeClr val="dk1"/>
                </a:solidFill>
                <a:latin typeface="Courier"/>
                <a:ea typeface="Courier"/>
                <a:cs typeface="Courier"/>
                <a:sym typeface="Courier"/>
              </a:rPr>
              <a:t>com.hazelcast.examples.DummyStore</a:t>
            </a:r>
            <a:r>
              <a:rPr lang="en" dirty="0">
                <a:solidFill>
                  <a:srgbClr val="008080"/>
                </a:solidFill>
                <a:latin typeface="Courier"/>
                <a:ea typeface="Courier"/>
                <a:cs typeface="Courier"/>
                <a:sym typeface="Courier"/>
              </a:rPr>
              <a:t>&lt;/class-name&gt;</a:t>
            </a:r>
            <a:endParaRPr dirty="0">
              <a:solidFill>
                <a:schemeClr val="dk1"/>
              </a:solidFill>
              <a:latin typeface="Courier"/>
              <a:ea typeface="Courier"/>
              <a:cs typeface="Courier"/>
              <a:sym typeface="Courier"/>
            </a:endParaRPr>
          </a:p>
          <a:p>
            <a:pPr marL="114300" marR="114300" lvl="0" indent="0" algn="l" rtl="0">
              <a:spcBef>
                <a:spcPts val="0"/>
              </a:spcBef>
              <a:spcAft>
                <a:spcPts val="600"/>
              </a:spcAft>
              <a:buNone/>
            </a:pPr>
            <a:r>
              <a:rPr lang="en" dirty="0">
                <a:solidFill>
                  <a:schemeClr val="dk1"/>
                </a:solidFill>
                <a:latin typeface="Courier"/>
                <a:ea typeface="Courier"/>
                <a:cs typeface="Courier"/>
                <a:sym typeface="Courier"/>
              </a:rPr>
              <a:t>      </a:t>
            </a:r>
            <a:r>
              <a:rPr lang="en" dirty="0">
                <a:solidFill>
                  <a:srgbClr val="008080"/>
                </a:solidFill>
                <a:latin typeface="Courier"/>
                <a:ea typeface="Courier"/>
                <a:cs typeface="Courier"/>
                <a:sym typeface="Courier"/>
              </a:rPr>
              <a:t>&lt;write-delay-seconds&gt;</a:t>
            </a:r>
            <a:r>
              <a:rPr lang="en" dirty="0">
                <a:solidFill>
                  <a:schemeClr val="dk1"/>
                </a:solidFill>
                <a:latin typeface="Courier"/>
                <a:ea typeface="Courier"/>
                <a:cs typeface="Courier"/>
                <a:sym typeface="Courier"/>
              </a:rPr>
              <a:t>60</a:t>
            </a:r>
            <a:r>
              <a:rPr lang="en" dirty="0">
                <a:solidFill>
                  <a:srgbClr val="008080"/>
                </a:solidFill>
                <a:latin typeface="Courier"/>
                <a:ea typeface="Courier"/>
                <a:cs typeface="Courier"/>
                <a:sym typeface="Courier"/>
              </a:rPr>
              <a:t>&lt;/write-delay-seconds&gt;</a:t>
            </a:r>
            <a:endParaRPr dirty="0">
              <a:solidFill>
                <a:schemeClr val="dk1"/>
              </a:solidFill>
              <a:latin typeface="Courier"/>
              <a:ea typeface="Courier"/>
              <a:cs typeface="Courier"/>
              <a:sym typeface="Courier"/>
            </a:endParaRPr>
          </a:p>
          <a:p>
            <a:pPr marL="114300" marR="114300" lvl="0" indent="0" algn="l" rtl="0">
              <a:spcBef>
                <a:spcPts val="0"/>
              </a:spcBef>
              <a:spcAft>
                <a:spcPts val="600"/>
              </a:spcAft>
              <a:buNone/>
            </a:pPr>
            <a:r>
              <a:rPr lang="en" dirty="0">
                <a:solidFill>
                  <a:schemeClr val="dk1"/>
                </a:solidFill>
                <a:latin typeface="Courier"/>
                <a:ea typeface="Courier"/>
                <a:cs typeface="Courier"/>
                <a:sym typeface="Courier"/>
              </a:rPr>
              <a:t>      </a:t>
            </a:r>
            <a:r>
              <a:rPr lang="en" dirty="0">
                <a:solidFill>
                  <a:srgbClr val="008080"/>
                </a:solidFill>
                <a:latin typeface="Courier"/>
                <a:ea typeface="Courier"/>
                <a:cs typeface="Courier"/>
                <a:sym typeface="Courier"/>
              </a:rPr>
              <a:t>&lt;write-batch-size&gt;</a:t>
            </a:r>
            <a:r>
              <a:rPr lang="en" dirty="0">
                <a:solidFill>
                  <a:schemeClr val="dk1"/>
                </a:solidFill>
                <a:latin typeface="Courier"/>
                <a:ea typeface="Courier"/>
                <a:cs typeface="Courier"/>
                <a:sym typeface="Courier"/>
              </a:rPr>
              <a:t>1000</a:t>
            </a:r>
            <a:r>
              <a:rPr lang="en" dirty="0">
                <a:solidFill>
                  <a:srgbClr val="008080"/>
                </a:solidFill>
                <a:latin typeface="Courier"/>
                <a:ea typeface="Courier"/>
                <a:cs typeface="Courier"/>
                <a:sym typeface="Courier"/>
              </a:rPr>
              <a:t>&lt;/write-batch-size&gt;</a:t>
            </a:r>
            <a:endParaRPr dirty="0">
              <a:solidFill>
                <a:schemeClr val="dk1"/>
              </a:solidFill>
              <a:latin typeface="Courier"/>
              <a:ea typeface="Courier"/>
              <a:cs typeface="Courier"/>
              <a:sym typeface="Courier"/>
            </a:endParaRPr>
          </a:p>
          <a:p>
            <a:pPr marL="114300" marR="114300" lvl="0" indent="0" algn="l" rtl="0">
              <a:spcBef>
                <a:spcPts val="0"/>
              </a:spcBef>
              <a:spcAft>
                <a:spcPts val="600"/>
              </a:spcAft>
              <a:buNone/>
            </a:pPr>
            <a:r>
              <a:rPr lang="en" dirty="0">
                <a:solidFill>
                  <a:schemeClr val="dk1"/>
                </a:solidFill>
                <a:latin typeface="Courier"/>
                <a:ea typeface="Courier"/>
                <a:cs typeface="Courier"/>
                <a:sym typeface="Courier"/>
              </a:rPr>
              <a:t>      </a:t>
            </a:r>
            <a:r>
              <a:rPr lang="en" dirty="0">
                <a:solidFill>
                  <a:srgbClr val="008080"/>
                </a:solidFill>
                <a:latin typeface="Courier"/>
                <a:ea typeface="Courier"/>
                <a:cs typeface="Courier"/>
                <a:sym typeface="Courier"/>
              </a:rPr>
              <a:t>&lt;write-coalescing&gt;</a:t>
            </a:r>
            <a:r>
              <a:rPr lang="en" dirty="0">
                <a:solidFill>
                  <a:schemeClr val="dk1"/>
                </a:solidFill>
                <a:latin typeface="Courier"/>
                <a:ea typeface="Courier"/>
                <a:cs typeface="Courier"/>
                <a:sym typeface="Courier"/>
              </a:rPr>
              <a:t>true</a:t>
            </a:r>
            <a:r>
              <a:rPr lang="en" dirty="0">
                <a:solidFill>
                  <a:srgbClr val="008080"/>
                </a:solidFill>
                <a:latin typeface="Courier"/>
                <a:ea typeface="Courier"/>
                <a:cs typeface="Courier"/>
                <a:sym typeface="Courier"/>
              </a:rPr>
              <a:t>&lt;/write-coalescing&gt;</a:t>
            </a:r>
            <a:endParaRPr lang="en" dirty="0">
              <a:solidFill>
                <a:schemeClr val="dk1"/>
              </a:solidFill>
              <a:latin typeface="Courier"/>
              <a:ea typeface="Courier"/>
              <a:cs typeface="Courier"/>
              <a:sym typeface="Courier"/>
            </a:endParaRPr>
          </a:p>
          <a:p>
            <a:pPr marL="114300" marR="114300" lvl="0" indent="0" algn="l" rtl="0">
              <a:spcBef>
                <a:spcPts val="0"/>
              </a:spcBef>
              <a:spcAft>
                <a:spcPts val="600"/>
              </a:spcAft>
              <a:buNone/>
            </a:pPr>
            <a:r>
              <a:rPr lang="en" dirty="0">
                <a:solidFill>
                  <a:schemeClr val="dk1"/>
                </a:solidFill>
                <a:latin typeface="Courier"/>
                <a:ea typeface="Courier"/>
                <a:cs typeface="Courier"/>
                <a:sym typeface="Courier"/>
              </a:rPr>
              <a:t>    </a:t>
            </a:r>
            <a:r>
              <a:rPr lang="en" dirty="0">
                <a:solidFill>
                  <a:srgbClr val="008080"/>
                </a:solidFill>
                <a:latin typeface="Courier"/>
                <a:ea typeface="Courier"/>
                <a:cs typeface="Courier"/>
                <a:sym typeface="Courier"/>
              </a:rPr>
              <a:t>&lt;/map-store&gt;</a:t>
            </a:r>
            <a:endParaRPr lang="en" dirty="0">
              <a:solidFill>
                <a:schemeClr val="dk1"/>
              </a:solidFill>
              <a:latin typeface="Courier"/>
              <a:ea typeface="Courier"/>
              <a:cs typeface="Courier"/>
              <a:sym typeface="Courier"/>
            </a:endParaRPr>
          </a:p>
          <a:p>
            <a:pPr marL="114300" marR="114300" lvl="0" indent="0" algn="l" rtl="0">
              <a:spcBef>
                <a:spcPts val="0"/>
              </a:spcBef>
              <a:spcAft>
                <a:spcPts val="600"/>
              </a:spcAft>
              <a:buNone/>
            </a:pPr>
            <a:r>
              <a:rPr lang="en" dirty="0">
                <a:solidFill>
                  <a:schemeClr val="dk1"/>
                </a:solidFill>
                <a:latin typeface="Courier"/>
                <a:ea typeface="Courier"/>
                <a:cs typeface="Courier"/>
                <a:sym typeface="Courier"/>
              </a:rPr>
              <a:t>  </a:t>
            </a:r>
            <a:r>
              <a:rPr lang="en" dirty="0">
                <a:solidFill>
                  <a:srgbClr val="008080"/>
                </a:solidFill>
                <a:latin typeface="Courier"/>
                <a:ea typeface="Courier"/>
                <a:cs typeface="Courier"/>
                <a:sym typeface="Courier"/>
              </a:rPr>
              <a:t>&lt;/map&gt;</a:t>
            </a:r>
            <a:endParaRPr dirty="0">
              <a:solidFill>
                <a:srgbClr val="008080"/>
              </a:solidFill>
              <a:latin typeface="Courier"/>
              <a:ea typeface="Courier"/>
              <a:cs typeface="Courier"/>
              <a:sym typeface="Courier"/>
            </a:endParaRPr>
          </a:p>
        </p:txBody>
      </p:sp>
    </p:spTree>
    <p:extLst>
      <p:ext uri="{BB962C8B-B14F-4D97-AF65-F5344CB8AC3E}">
        <p14:creationId xmlns:p14="http://schemas.microsoft.com/office/powerpoint/2010/main" val="9914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animEffect transition="in" filter="fade">
                                      <p:cBhvr>
                                        <p:cTn id="7" dur="1000"/>
                                        <p:tgtEl>
                                          <p:spTgt spid="2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xEl>
                                              <p:pRg st="1" end="1"/>
                                            </p:txEl>
                                          </p:spTgt>
                                        </p:tgtEl>
                                        <p:attrNameLst>
                                          <p:attrName>style.visibility</p:attrName>
                                        </p:attrNameLst>
                                      </p:cBhvr>
                                      <p:to>
                                        <p:strVal val="visible"/>
                                      </p:to>
                                    </p:set>
                                    <p:animEffect transition="in" filter="fade">
                                      <p:cBhvr>
                                        <p:cTn id="12" dur="1000"/>
                                        <p:tgtEl>
                                          <p:spTgt spid="2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xEl>
                                              <p:pRg st="2" end="2"/>
                                            </p:txEl>
                                          </p:spTgt>
                                        </p:tgtEl>
                                        <p:attrNameLst>
                                          <p:attrName>style.visibility</p:attrName>
                                        </p:attrNameLst>
                                      </p:cBhvr>
                                      <p:to>
                                        <p:strVal val="visible"/>
                                      </p:to>
                                    </p:set>
                                    <p:animEffect transition="in" filter="fade">
                                      <p:cBhvr>
                                        <p:cTn id="17" dur="1000"/>
                                        <p:tgtEl>
                                          <p:spTgt spid="2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xEl>
                                              <p:pRg st="3" end="3"/>
                                            </p:txEl>
                                          </p:spTgt>
                                        </p:tgtEl>
                                        <p:attrNameLst>
                                          <p:attrName>style.visibility</p:attrName>
                                        </p:attrNameLst>
                                      </p:cBhvr>
                                      <p:to>
                                        <p:strVal val="visible"/>
                                      </p:to>
                                    </p:set>
                                    <p:animEffect transition="in" filter="fade">
                                      <p:cBhvr>
                                        <p:cTn id="22" dur="1000"/>
                                        <p:tgtEl>
                                          <p:spTgt spid="2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xEl>
                                              <p:pRg st="4" end="4"/>
                                            </p:txEl>
                                          </p:spTgt>
                                        </p:tgtEl>
                                        <p:attrNameLst>
                                          <p:attrName>style.visibility</p:attrName>
                                        </p:attrNameLst>
                                      </p:cBhvr>
                                      <p:to>
                                        <p:strVal val="visible"/>
                                      </p:to>
                                    </p:set>
                                    <p:animEffect transition="in" filter="fade">
                                      <p:cBhvr>
                                        <p:cTn id="27" dur="1000"/>
                                        <p:tgtEl>
                                          <p:spTgt spid="2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2">
                                            <p:txEl>
                                              <p:pRg st="5" end="5"/>
                                            </p:txEl>
                                          </p:spTgt>
                                        </p:tgtEl>
                                        <p:attrNameLst>
                                          <p:attrName>style.visibility</p:attrName>
                                        </p:attrNameLst>
                                      </p:cBhvr>
                                      <p:to>
                                        <p:strVal val="visible"/>
                                      </p:to>
                                    </p:set>
                                    <p:animEffect transition="in" filter="fade">
                                      <p:cBhvr>
                                        <p:cTn id="32" dur="1000"/>
                                        <p:tgtEl>
                                          <p:spTgt spid="2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2">
                                            <p:txEl>
                                              <p:pRg st="6" end="6"/>
                                            </p:txEl>
                                          </p:spTgt>
                                        </p:tgtEl>
                                        <p:attrNameLst>
                                          <p:attrName>style.visibility</p:attrName>
                                        </p:attrNameLst>
                                      </p:cBhvr>
                                      <p:to>
                                        <p:strVal val="visible"/>
                                      </p:to>
                                    </p:set>
                                    <p:animEffect transition="in" filter="fade">
                                      <p:cBhvr>
                                        <p:cTn id="37" dur="1000"/>
                                        <p:tgtEl>
                                          <p:spTgt spid="2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2">
                                            <p:txEl>
                                              <p:pRg st="7" end="7"/>
                                            </p:txEl>
                                          </p:spTgt>
                                        </p:tgtEl>
                                        <p:attrNameLst>
                                          <p:attrName>style.visibility</p:attrName>
                                        </p:attrNameLst>
                                      </p:cBhvr>
                                      <p:to>
                                        <p:strVal val="visible"/>
                                      </p:to>
                                    </p:set>
                                    <p:animEffect transition="in" filter="fade">
                                      <p:cBhvr>
                                        <p:cTn id="42" dur="1000"/>
                                        <p:tgtEl>
                                          <p:spTgt spid="2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FCEC-7C4B-874B-B315-FF3D14347B81}"/>
              </a:ext>
            </a:extLst>
          </p:cNvPr>
          <p:cNvSpPr>
            <a:spLocks noGrp="1"/>
          </p:cNvSpPr>
          <p:nvPr>
            <p:ph type="title"/>
          </p:nvPr>
        </p:nvSpPr>
        <p:spPr/>
        <p:txBody>
          <a:bodyPr/>
          <a:lstStyle/>
          <a:p>
            <a:r>
              <a:rPr lang="en-US" dirty="0"/>
              <a:t>Synchronization - Writing</a:t>
            </a:r>
          </a:p>
        </p:txBody>
      </p:sp>
      <p:sp>
        <p:nvSpPr>
          <p:cNvPr id="3" name="Text Placeholder 2">
            <a:extLst>
              <a:ext uri="{FF2B5EF4-FFF2-40B4-BE49-F238E27FC236}">
                <a16:creationId xmlns:a16="http://schemas.microsoft.com/office/drawing/2014/main" id="{A27AF125-4F40-9A41-90F3-E7B0847CAD25}"/>
              </a:ext>
            </a:extLst>
          </p:cNvPr>
          <p:cNvSpPr>
            <a:spLocks noGrp="1"/>
          </p:cNvSpPr>
          <p:nvPr>
            <p:ph type="body" sz="quarter" idx="10"/>
          </p:nvPr>
        </p:nvSpPr>
        <p:spPr/>
        <p:txBody>
          <a:bodyPr/>
          <a:lstStyle/>
          <a:p>
            <a:r>
              <a:rPr lang="en-US" dirty="0"/>
              <a:t>Can you accommodate temporary deviation?</a:t>
            </a:r>
          </a:p>
          <a:p>
            <a:pPr lvl="1"/>
            <a:r>
              <a:rPr lang="en-US" dirty="0"/>
              <a:t>Use write-behind persistence</a:t>
            </a:r>
          </a:p>
          <a:p>
            <a:pPr lvl="1"/>
            <a:r>
              <a:rPr lang="en-US" dirty="0"/>
              <a:t>Changes in </a:t>
            </a:r>
            <a:r>
              <a:rPr lang="en-US" dirty="0" err="1"/>
              <a:t>IMap</a:t>
            </a:r>
            <a:r>
              <a:rPr lang="en-US" dirty="0"/>
              <a:t> happen at memory speed</a:t>
            </a:r>
          </a:p>
          <a:p>
            <a:r>
              <a:rPr lang="en-US" dirty="0"/>
              <a:t>Can’t accommodate temporary deviation?</a:t>
            </a:r>
          </a:p>
          <a:p>
            <a:pPr lvl="1"/>
            <a:r>
              <a:rPr lang="en-US" dirty="0"/>
              <a:t>Use write-through persistence</a:t>
            </a:r>
          </a:p>
          <a:p>
            <a:pPr lvl="1"/>
            <a:r>
              <a:rPr lang="en-US" dirty="0"/>
              <a:t>Changes in </a:t>
            </a:r>
            <a:r>
              <a:rPr lang="en-US" dirty="0" err="1"/>
              <a:t>IMap</a:t>
            </a:r>
            <a:r>
              <a:rPr lang="en-US" dirty="0"/>
              <a:t> wait on external store</a:t>
            </a:r>
          </a:p>
        </p:txBody>
      </p:sp>
    </p:spTree>
    <p:extLst>
      <p:ext uri="{BB962C8B-B14F-4D97-AF65-F5344CB8AC3E}">
        <p14:creationId xmlns:p14="http://schemas.microsoft.com/office/powerpoint/2010/main" val="208933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3532-BB15-E441-AB16-17F15BF47059}"/>
              </a:ext>
            </a:extLst>
          </p:cNvPr>
          <p:cNvSpPr>
            <a:spLocks noGrp="1"/>
          </p:cNvSpPr>
          <p:nvPr>
            <p:ph type="title"/>
          </p:nvPr>
        </p:nvSpPr>
        <p:spPr/>
        <p:txBody>
          <a:bodyPr/>
          <a:lstStyle/>
          <a:p>
            <a:r>
              <a:rPr lang="en-US" dirty="0"/>
              <a:t>Synchronization - Reading</a:t>
            </a:r>
          </a:p>
        </p:txBody>
      </p:sp>
      <p:sp>
        <p:nvSpPr>
          <p:cNvPr id="3" name="Text Placeholder 2">
            <a:extLst>
              <a:ext uri="{FF2B5EF4-FFF2-40B4-BE49-F238E27FC236}">
                <a16:creationId xmlns:a16="http://schemas.microsoft.com/office/drawing/2014/main" id="{FC3BEED6-ECFE-084E-8E43-19148412A1EF}"/>
              </a:ext>
            </a:extLst>
          </p:cNvPr>
          <p:cNvSpPr>
            <a:spLocks noGrp="1"/>
          </p:cNvSpPr>
          <p:nvPr>
            <p:ph type="body" sz="quarter" idx="10"/>
          </p:nvPr>
        </p:nvSpPr>
        <p:spPr/>
        <p:txBody>
          <a:bodyPr/>
          <a:lstStyle/>
          <a:p>
            <a:r>
              <a:rPr lang="en-US" dirty="0"/>
              <a:t>What if data changes in external source?</a:t>
            </a:r>
          </a:p>
          <a:p>
            <a:pPr lvl="1"/>
            <a:r>
              <a:rPr lang="en-US" dirty="0" err="1"/>
              <a:t>IMap</a:t>
            </a:r>
            <a:r>
              <a:rPr lang="en-US" dirty="0"/>
              <a:t> will continue to use out-of-date local data</a:t>
            </a:r>
          </a:p>
          <a:p>
            <a:r>
              <a:rPr lang="en-US" dirty="0"/>
              <a:t>Periodically expire </a:t>
            </a:r>
            <a:r>
              <a:rPr lang="en-US" dirty="0" err="1"/>
              <a:t>IMap</a:t>
            </a:r>
            <a:r>
              <a:rPr lang="en-US" dirty="0"/>
              <a:t> data</a:t>
            </a:r>
          </a:p>
          <a:p>
            <a:pPr lvl="1"/>
            <a:r>
              <a:rPr lang="en-US" dirty="0" err="1"/>
              <a:t>MapLoader</a:t>
            </a:r>
            <a:r>
              <a:rPr lang="en-US" dirty="0"/>
              <a:t> will refresh entry when needed</a:t>
            </a:r>
          </a:p>
          <a:p>
            <a:r>
              <a:rPr lang="en-US" dirty="0"/>
              <a:t>Change data capture</a:t>
            </a:r>
          </a:p>
          <a:p>
            <a:pPr lvl="1"/>
            <a:r>
              <a:rPr lang="en-US" dirty="0"/>
              <a:t>Use http://</a:t>
            </a:r>
            <a:r>
              <a:rPr lang="en-US" dirty="0" err="1"/>
              <a:t>www.striim.com</a:t>
            </a:r>
            <a:r>
              <a:rPr lang="en-US" dirty="0"/>
              <a:t>/ to push changes from supported external stores into </a:t>
            </a:r>
            <a:r>
              <a:rPr lang="en-US" dirty="0" err="1"/>
              <a:t>Hazelcast</a:t>
            </a:r>
            <a:endParaRPr lang="en-US" dirty="0"/>
          </a:p>
          <a:p>
            <a:pPr lvl="1"/>
            <a:r>
              <a:rPr lang="en-US" dirty="0"/>
              <a:t>Write your own version</a:t>
            </a:r>
          </a:p>
          <a:p>
            <a:pPr lvl="1"/>
            <a:endParaRPr lang="en-US" dirty="0"/>
          </a:p>
        </p:txBody>
      </p:sp>
      <p:sp>
        <p:nvSpPr>
          <p:cNvPr id="4" name="Footer Placeholder 3">
            <a:extLst>
              <a:ext uri="{FF2B5EF4-FFF2-40B4-BE49-F238E27FC236}">
                <a16:creationId xmlns:a16="http://schemas.microsoft.com/office/drawing/2014/main" id="{5DFEC918-C3FA-A640-BAA0-017926B88E61}"/>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53139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DFB9DE88-0DB5-6B4D-9008-D2A8E48F9B98}"/>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FBC76AB4-BB66-7444-AED6-A7CC8D80B35C}"/>
              </a:ext>
            </a:extLst>
          </p:cNvPr>
          <p:cNvSpPr>
            <a:spLocks noGrp="1"/>
          </p:cNvSpPr>
          <p:nvPr>
            <p:ph type="ctrTitle"/>
          </p:nvPr>
        </p:nvSpPr>
        <p:spPr/>
        <p:txBody>
          <a:bodyPr/>
          <a:lstStyle/>
          <a:p>
            <a:r>
              <a:rPr lang="en-US" dirty="0" err="1"/>
              <a:t>IMap</a:t>
            </a:r>
            <a:r>
              <a:rPr lang="en-US" dirty="0"/>
              <a:t>: Queries</a:t>
            </a:r>
          </a:p>
        </p:txBody>
      </p:sp>
      <p:sp>
        <p:nvSpPr>
          <p:cNvPr id="4" name="Footer Placeholder 3">
            <a:extLst>
              <a:ext uri="{FF2B5EF4-FFF2-40B4-BE49-F238E27FC236}">
                <a16:creationId xmlns:a16="http://schemas.microsoft.com/office/drawing/2014/main" id="{2E2E9CE3-8998-4E41-913B-547A87FA8085}"/>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99474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Lab Setup</a:t>
            </a:r>
            <a:endParaRPr dirty="0"/>
          </a:p>
        </p:txBody>
      </p:sp>
      <p:sp>
        <p:nvSpPr>
          <p:cNvPr id="156" name="Google Shape;156;p26"/>
          <p:cNvSpPr txBox="1">
            <a:spLocks noGrp="1"/>
          </p:cNvSpPr>
          <p:nvPr>
            <p:ph type="body" idx="4294967295"/>
          </p:nvPr>
        </p:nvSpPr>
        <p:spPr>
          <a:xfrm>
            <a:off x="402775" y="1041250"/>
            <a:ext cx="3086100" cy="32634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u="sng" dirty="0"/>
              <a:t>Requirements</a:t>
            </a:r>
            <a:endParaRPr dirty="0"/>
          </a:p>
          <a:p>
            <a:pPr marL="457200" lvl="0" indent="-361950" algn="l" rtl="0">
              <a:spcBef>
                <a:spcPts val="1000"/>
              </a:spcBef>
              <a:spcAft>
                <a:spcPts val="0"/>
              </a:spcAft>
              <a:buSzPts val="2100"/>
              <a:buChar char="•"/>
            </a:pPr>
            <a:r>
              <a:rPr lang="en" dirty="0"/>
              <a:t>Java 8 JDK or higher</a:t>
            </a:r>
            <a:endParaRPr dirty="0"/>
          </a:p>
          <a:p>
            <a:pPr marL="457200" lvl="0" indent="-361950" algn="l" rtl="0">
              <a:spcBef>
                <a:spcPts val="1000"/>
              </a:spcBef>
              <a:spcAft>
                <a:spcPts val="0"/>
              </a:spcAft>
              <a:buSzPts val="2100"/>
              <a:buChar char="•"/>
            </a:pPr>
            <a:r>
              <a:rPr lang="en" dirty="0"/>
              <a:t>An IDE like IntelliJ IDEA, Eclipse, </a:t>
            </a:r>
            <a:r>
              <a:rPr lang="en" dirty="0" err="1"/>
              <a:t>Netbeans</a:t>
            </a:r>
            <a:endParaRPr dirty="0"/>
          </a:p>
          <a:p>
            <a:pPr marL="457200" lvl="0" indent="-361950" algn="l" rtl="0">
              <a:spcBef>
                <a:spcPts val="1000"/>
              </a:spcBef>
              <a:spcAft>
                <a:spcPts val="0"/>
              </a:spcAft>
              <a:buSzPts val="2100"/>
              <a:buChar char="•"/>
            </a:pPr>
            <a:r>
              <a:rPr lang="en" dirty="0"/>
              <a:t>Maven</a:t>
            </a:r>
          </a:p>
          <a:p>
            <a:pPr marL="457200" lvl="0" indent="-361950" algn="l" rtl="0">
              <a:spcBef>
                <a:spcPts val="1000"/>
              </a:spcBef>
              <a:spcAft>
                <a:spcPts val="0"/>
              </a:spcAft>
              <a:buSzPts val="2100"/>
              <a:buChar char="•"/>
            </a:pPr>
            <a:endParaRPr lang="en" dirty="0"/>
          </a:p>
          <a:p>
            <a:pPr marL="95250" lvl="0" indent="0" algn="l" rtl="0">
              <a:spcBef>
                <a:spcPts val="1000"/>
              </a:spcBef>
              <a:spcAft>
                <a:spcPts val="0"/>
              </a:spcAft>
              <a:buSzPts val="2100"/>
              <a:buNone/>
            </a:pPr>
            <a:r>
              <a:rPr lang="en" dirty="0"/>
              <a:t>   </a:t>
            </a:r>
          </a:p>
        </p:txBody>
      </p:sp>
      <p:sp>
        <p:nvSpPr>
          <p:cNvPr id="157" name="Google Shape;157;p26"/>
          <p:cNvSpPr txBox="1">
            <a:spLocks noGrp="1"/>
          </p:cNvSpPr>
          <p:nvPr>
            <p:ph type="body" idx="4294967295"/>
          </p:nvPr>
        </p:nvSpPr>
        <p:spPr>
          <a:xfrm>
            <a:off x="3488875" y="1041250"/>
            <a:ext cx="5252349" cy="2370544"/>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u="sng" dirty="0"/>
              <a:t>Steps</a:t>
            </a:r>
            <a:endParaRPr dirty="0"/>
          </a:p>
          <a:p>
            <a:pPr marL="95250" lvl="0" indent="0" algn="l" rtl="0">
              <a:spcBef>
                <a:spcPts val="1000"/>
              </a:spcBef>
              <a:spcAft>
                <a:spcPts val="0"/>
              </a:spcAft>
              <a:buSzPts val="2100"/>
              <a:buNone/>
            </a:pPr>
            <a:r>
              <a:rPr lang="en" dirty="0"/>
              <a:t>1/ Download the lab source</a:t>
            </a:r>
            <a:br>
              <a:rPr lang="en" dirty="0"/>
            </a:br>
            <a:r>
              <a:rPr lang="en" sz="1800" u="sng" dirty="0">
                <a:solidFill>
                  <a:schemeClr val="hlink"/>
                </a:solidFill>
                <a:hlinkClick r:id="rId3"/>
              </a:rPr>
              <a:t>github.com/hazelcast/hazelcast-jet-training</a:t>
            </a:r>
            <a:endParaRPr lang="en" sz="1800" u="sng" dirty="0">
              <a:solidFill>
                <a:schemeClr val="hlink"/>
              </a:solidFill>
            </a:endParaRPr>
          </a:p>
          <a:p>
            <a:pPr marL="95250" lvl="0" indent="0" algn="l" rtl="0">
              <a:spcBef>
                <a:spcPts val="1000"/>
              </a:spcBef>
              <a:spcAft>
                <a:spcPts val="0"/>
              </a:spcAft>
              <a:buSzPts val="2100"/>
              <a:buNone/>
            </a:pPr>
            <a:r>
              <a:rPr lang="cs-CZ" dirty="0"/>
              <a:t>2/ Import </a:t>
            </a:r>
            <a:r>
              <a:rPr lang="cs-CZ" dirty="0" err="1"/>
              <a:t>it</a:t>
            </a:r>
            <a:r>
              <a:rPr lang="cs-CZ" dirty="0"/>
              <a:t> to </a:t>
            </a:r>
            <a:r>
              <a:rPr lang="cs-CZ" dirty="0" err="1"/>
              <a:t>your</a:t>
            </a:r>
            <a:r>
              <a:rPr lang="cs-CZ" dirty="0"/>
              <a:t> IDE</a:t>
            </a:r>
          </a:p>
          <a:p>
            <a:pPr marL="95250" lvl="0" indent="0" algn="l" rtl="0">
              <a:spcBef>
                <a:spcPts val="1000"/>
              </a:spcBef>
              <a:spcAft>
                <a:spcPts val="0"/>
              </a:spcAft>
              <a:buSzPts val="2100"/>
              <a:buNone/>
            </a:pPr>
            <a:r>
              <a:rPr lang="cs-CZ" dirty="0"/>
              <a:t>3/ </a:t>
            </a:r>
            <a:r>
              <a:rPr lang="cs-CZ" dirty="0" err="1"/>
              <a:t>Build</a:t>
            </a:r>
            <a:r>
              <a:rPr lang="cs-CZ" dirty="0"/>
              <a:t> </a:t>
            </a:r>
            <a:r>
              <a:rPr lang="cs-CZ" dirty="0" err="1"/>
              <a:t>it</a:t>
            </a:r>
            <a:r>
              <a:rPr lang="cs-CZ" dirty="0"/>
              <a:t> to </a:t>
            </a:r>
            <a:r>
              <a:rPr lang="cs-CZ" dirty="0" err="1"/>
              <a:t>download</a:t>
            </a:r>
            <a:r>
              <a:rPr lang="cs-CZ" dirty="0"/>
              <a:t> </a:t>
            </a:r>
            <a:r>
              <a:rPr lang="cs-CZ" dirty="0" err="1"/>
              <a:t>dependencies</a:t>
            </a:r>
            <a:r>
              <a:rPr lang="cs-CZ" dirty="0"/>
              <a:t>!</a:t>
            </a:r>
          </a:p>
          <a:p>
            <a:pPr marL="95250" lvl="0" indent="0" algn="l" rtl="0">
              <a:spcBef>
                <a:spcPts val="1000"/>
              </a:spcBef>
              <a:spcAft>
                <a:spcPts val="0"/>
              </a:spcAft>
              <a:buSzPts val="2100"/>
              <a:buNone/>
            </a:pPr>
            <a:endParaRPr lang="cs-CZ" dirty="0"/>
          </a:p>
          <a:p>
            <a:pPr marL="95250" lvl="0" indent="0">
              <a:spcBef>
                <a:spcPts val="1000"/>
              </a:spcBef>
              <a:buNone/>
            </a:pPr>
            <a:br>
              <a:rPr lang="cs-CZ" dirty="0"/>
            </a:br>
            <a:endParaRPr lang="cs-CZ" sz="1400" dirty="0"/>
          </a:p>
        </p:txBody>
      </p:sp>
    </p:spTree>
    <p:extLst>
      <p:ext uri="{BB962C8B-B14F-4D97-AF65-F5344CB8AC3E}">
        <p14:creationId xmlns:p14="http://schemas.microsoft.com/office/powerpoint/2010/main" val="615480353"/>
      </p:ext>
    </p:extLst>
  </p:cSld>
  <p:clrMapOvr>
    <a:masterClrMapping/>
  </p:clrMapOvr>
  <p:transition spd="med">
    <p:fade thruBlk="1"/>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Hazelcast Distributed Query</a:t>
            </a:r>
            <a:endParaRPr/>
          </a:p>
        </p:txBody>
      </p:sp>
      <p:sp>
        <p:nvSpPr>
          <p:cNvPr id="121" name="Google Shape;121;p21"/>
          <p:cNvSpPr txBox="1">
            <a:spLocks noGrp="1"/>
          </p:cNvSpPr>
          <p:nvPr>
            <p:ph type="body" idx="1"/>
          </p:nvPr>
        </p:nvSpPr>
        <p:spPr>
          <a:xfrm>
            <a:off x="387225" y="974400"/>
            <a:ext cx="4004700" cy="34725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FIND data that matches a given criteria </a:t>
            </a:r>
            <a:endParaRPr/>
          </a:p>
          <a:p>
            <a:pPr marL="457200" lvl="0" indent="-361950" algn="l" rtl="0">
              <a:spcBef>
                <a:spcPts val="1000"/>
              </a:spcBef>
              <a:spcAft>
                <a:spcPts val="1000"/>
              </a:spcAft>
              <a:buSzPts val="2100"/>
              <a:buChar char="•"/>
            </a:pPr>
            <a:r>
              <a:rPr lang="en"/>
              <a:t>FILTER remotely to return only matching data to application</a:t>
            </a:r>
            <a:endParaRPr/>
          </a:p>
        </p:txBody>
      </p:sp>
      <p:sp>
        <p:nvSpPr>
          <p:cNvPr id="122" name="Google Shape;122;p21"/>
          <p:cNvSpPr txBox="1"/>
          <p:nvPr/>
        </p:nvSpPr>
        <p:spPr>
          <a:xfrm>
            <a:off x="5514375" y="1149225"/>
            <a:ext cx="3163500" cy="12273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Ubuntu"/>
                <a:ea typeface="Ubuntu"/>
                <a:cs typeface="Ubuntu"/>
                <a:sym typeface="Ubuntu"/>
              </a:rPr>
              <a:t>IMDG Cluster</a:t>
            </a:r>
            <a:endParaRPr>
              <a:solidFill>
                <a:srgbClr val="FFFFFF"/>
              </a:solidFill>
              <a:latin typeface="Ubuntu"/>
              <a:ea typeface="Ubuntu"/>
              <a:cs typeface="Ubuntu"/>
              <a:sym typeface="Ubuntu"/>
            </a:endParaRPr>
          </a:p>
        </p:txBody>
      </p:sp>
      <p:sp>
        <p:nvSpPr>
          <p:cNvPr id="123" name="Google Shape;123;p21"/>
          <p:cNvSpPr txBox="1"/>
          <p:nvPr/>
        </p:nvSpPr>
        <p:spPr>
          <a:xfrm>
            <a:off x="5662425" y="1595650"/>
            <a:ext cx="847500" cy="6015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err="1">
                <a:solidFill>
                  <a:schemeClr val="bg1"/>
                </a:solidFill>
                <a:latin typeface="Ubuntu"/>
                <a:ea typeface="Ubuntu"/>
                <a:cs typeface="Ubuntu"/>
                <a:sym typeface="Ubuntu"/>
              </a:rPr>
              <a:t>Hazelcast</a:t>
            </a:r>
            <a:r>
              <a:rPr lang="en" sz="1100" dirty="0">
                <a:solidFill>
                  <a:schemeClr val="bg1"/>
                </a:solidFill>
                <a:latin typeface="Ubuntu"/>
                <a:ea typeface="Ubuntu"/>
                <a:cs typeface="Ubuntu"/>
                <a:sym typeface="Ubuntu"/>
              </a:rPr>
              <a:t> Instance</a:t>
            </a:r>
            <a:endParaRPr sz="1100" dirty="0">
              <a:solidFill>
                <a:schemeClr val="bg1"/>
              </a:solidFill>
              <a:latin typeface="Ubuntu"/>
              <a:ea typeface="Ubuntu"/>
              <a:cs typeface="Ubuntu"/>
              <a:sym typeface="Ubuntu"/>
            </a:endParaRPr>
          </a:p>
        </p:txBody>
      </p:sp>
      <p:sp>
        <p:nvSpPr>
          <p:cNvPr id="124" name="Google Shape;124;p21"/>
          <p:cNvSpPr txBox="1"/>
          <p:nvPr/>
        </p:nvSpPr>
        <p:spPr>
          <a:xfrm>
            <a:off x="6672375" y="1595650"/>
            <a:ext cx="847500" cy="6015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err="1">
                <a:solidFill>
                  <a:schemeClr val="bg1"/>
                </a:solidFill>
                <a:latin typeface="Ubuntu"/>
                <a:ea typeface="Ubuntu"/>
                <a:cs typeface="Ubuntu"/>
                <a:sym typeface="Ubuntu"/>
              </a:rPr>
              <a:t>Hazelcast</a:t>
            </a:r>
            <a:r>
              <a:rPr lang="en" sz="1100" dirty="0">
                <a:solidFill>
                  <a:schemeClr val="bg1"/>
                </a:solidFill>
                <a:latin typeface="Ubuntu"/>
                <a:ea typeface="Ubuntu"/>
                <a:cs typeface="Ubuntu"/>
                <a:sym typeface="Ubuntu"/>
              </a:rPr>
              <a:t> Instance</a:t>
            </a:r>
            <a:endParaRPr sz="1100" dirty="0">
              <a:solidFill>
                <a:schemeClr val="bg1"/>
              </a:solidFill>
              <a:latin typeface="Ubuntu"/>
              <a:ea typeface="Ubuntu"/>
              <a:cs typeface="Ubuntu"/>
              <a:sym typeface="Ubuntu"/>
            </a:endParaRPr>
          </a:p>
        </p:txBody>
      </p:sp>
      <p:sp>
        <p:nvSpPr>
          <p:cNvPr id="125" name="Google Shape;125;p21"/>
          <p:cNvSpPr txBox="1"/>
          <p:nvPr/>
        </p:nvSpPr>
        <p:spPr>
          <a:xfrm>
            <a:off x="7682325" y="1595650"/>
            <a:ext cx="847500" cy="6015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err="1">
                <a:solidFill>
                  <a:schemeClr val="bg1"/>
                </a:solidFill>
                <a:latin typeface="Ubuntu"/>
                <a:ea typeface="Ubuntu"/>
                <a:cs typeface="Ubuntu"/>
                <a:sym typeface="Ubuntu"/>
              </a:rPr>
              <a:t>Hazelcast</a:t>
            </a:r>
            <a:r>
              <a:rPr lang="en" sz="1100" dirty="0">
                <a:solidFill>
                  <a:schemeClr val="bg1"/>
                </a:solidFill>
                <a:latin typeface="Ubuntu"/>
                <a:ea typeface="Ubuntu"/>
                <a:cs typeface="Ubuntu"/>
                <a:sym typeface="Ubuntu"/>
              </a:rPr>
              <a:t> Instance</a:t>
            </a:r>
            <a:endParaRPr sz="1100" dirty="0">
              <a:solidFill>
                <a:schemeClr val="bg1"/>
              </a:solidFill>
              <a:latin typeface="Ubuntu"/>
              <a:ea typeface="Ubuntu"/>
              <a:cs typeface="Ubuntu"/>
              <a:sym typeface="Ubuntu"/>
            </a:endParaRPr>
          </a:p>
        </p:txBody>
      </p:sp>
      <p:cxnSp>
        <p:nvCxnSpPr>
          <p:cNvPr id="126" name="Google Shape;126;p21"/>
          <p:cNvCxnSpPr>
            <a:stCxn id="127" idx="0"/>
            <a:endCxn id="122" idx="2"/>
          </p:cNvCxnSpPr>
          <p:nvPr/>
        </p:nvCxnSpPr>
        <p:spPr>
          <a:xfrm rot="10800000">
            <a:off x="7096128" y="2376501"/>
            <a:ext cx="0" cy="1420800"/>
          </a:xfrm>
          <a:prstGeom prst="straightConnector1">
            <a:avLst/>
          </a:prstGeom>
          <a:noFill/>
          <a:ln w="19050" cap="flat" cmpd="sng">
            <a:solidFill>
              <a:schemeClr val="dk2"/>
            </a:solidFill>
            <a:prstDash val="solid"/>
            <a:round/>
            <a:headEnd type="none" w="med" len="med"/>
            <a:tailEnd type="triangle" w="med" len="med"/>
          </a:ln>
        </p:spPr>
      </p:cxnSp>
      <p:sp>
        <p:nvSpPr>
          <p:cNvPr id="128" name="Google Shape;128;p21"/>
          <p:cNvSpPr txBox="1"/>
          <p:nvPr/>
        </p:nvSpPr>
        <p:spPr>
          <a:xfrm>
            <a:off x="5783475" y="2983000"/>
            <a:ext cx="2625300" cy="655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a:ea typeface="Ubuntu"/>
                <a:cs typeface="Ubuntu"/>
                <a:sym typeface="Ubuntu"/>
              </a:rPr>
              <a:t>Query: retrieve all entries for employees under age 40</a:t>
            </a:r>
            <a:endParaRPr>
              <a:latin typeface="Ubuntu"/>
              <a:ea typeface="Ubuntu"/>
              <a:cs typeface="Ubuntu"/>
              <a:sym typeface="Ubuntu"/>
            </a:endParaRPr>
          </a:p>
        </p:txBody>
      </p:sp>
      <p:sp>
        <p:nvSpPr>
          <p:cNvPr id="129" name="Google Shape;129;p21"/>
          <p:cNvSpPr/>
          <p:nvPr/>
        </p:nvSpPr>
        <p:spPr>
          <a:xfrm>
            <a:off x="1768575" y="1762874"/>
            <a:ext cx="1184832" cy="412725"/>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pic>
        <p:nvPicPr>
          <p:cNvPr id="127" name="Google Shape;127;p21"/>
          <p:cNvPicPr preferRelativeResize="0"/>
          <p:nvPr/>
        </p:nvPicPr>
        <p:blipFill>
          <a:blip r:embed="rId3">
            <a:alphaModFix/>
          </a:blip>
          <a:stretch>
            <a:fillRect/>
          </a:stretch>
        </p:blipFill>
        <p:spPr>
          <a:xfrm>
            <a:off x="6709878" y="3797301"/>
            <a:ext cx="772500" cy="772500"/>
          </a:xfrm>
          <a:prstGeom prst="rect">
            <a:avLst/>
          </a:prstGeom>
          <a:noFill/>
          <a:ln>
            <a:noFill/>
          </a:ln>
        </p:spPr>
      </p:pic>
      <p:sp>
        <p:nvSpPr>
          <p:cNvPr id="130" name="Google Shape;130;p21"/>
          <p:cNvSpPr txBox="1">
            <a:spLocks noGrp="1"/>
          </p:cNvSpPr>
          <p:nvPr>
            <p:ph type="body" idx="1"/>
          </p:nvPr>
        </p:nvSpPr>
        <p:spPr>
          <a:xfrm>
            <a:off x="387225" y="2376500"/>
            <a:ext cx="4004700" cy="22713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a:p>
            <a:pPr marL="914400" lvl="1" indent="-342900" algn="l" rtl="0">
              <a:spcBef>
                <a:spcPts val="1000"/>
              </a:spcBef>
              <a:spcAft>
                <a:spcPts val="0"/>
              </a:spcAft>
              <a:buSzPts val="1800"/>
              <a:buChar char="•"/>
            </a:pPr>
            <a:r>
              <a:rPr lang="en"/>
              <a:t>FIND/FILTER performed in parallel</a:t>
            </a:r>
            <a:endParaRPr/>
          </a:p>
          <a:p>
            <a:pPr marL="914400" lvl="1" indent="-342900" algn="l" rtl="0">
              <a:spcBef>
                <a:spcPts val="1000"/>
              </a:spcBef>
              <a:spcAft>
                <a:spcPts val="1000"/>
              </a:spcAft>
              <a:buSzPts val="1800"/>
              <a:buChar char="•"/>
            </a:pPr>
            <a:r>
              <a:rPr lang="en"/>
              <a:t>Faster return - no unnecessary data, no wasted bandwidth</a:t>
            </a:r>
            <a:endParaRPr/>
          </a:p>
        </p:txBody>
      </p:sp>
    </p:spTree>
    <p:extLst>
      <p:ext uri="{BB962C8B-B14F-4D97-AF65-F5344CB8AC3E}">
        <p14:creationId xmlns:p14="http://schemas.microsoft.com/office/powerpoint/2010/main" val="350150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p:cTn id="7" dur="1000"/>
                                        <p:tgtEl>
                                          <p:spTgt spid="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xEl>
                                              <p:pRg st="1" end="1"/>
                                            </p:txEl>
                                          </p:spTgt>
                                        </p:tgtEl>
                                        <p:attrNameLst>
                                          <p:attrName>style.visibility</p:attrName>
                                        </p:attrNameLst>
                                      </p:cBhvr>
                                      <p:to>
                                        <p:strVal val="visible"/>
                                      </p:to>
                                    </p:set>
                                    <p:animEffect transition="in" filter="fade">
                                      <p:cBhvr>
                                        <p:cTn id="12" dur="1000"/>
                                        <p:tgtEl>
                                          <p:spTgt spid="1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1000"/>
                                        <p:tgtEl>
                                          <p:spTgt spid="1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
                                            <p:txEl>
                                              <p:pRg st="0" end="0"/>
                                            </p:txEl>
                                          </p:spTgt>
                                        </p:tgtEl>
                                        <p:attrNameLst>
                                          <p:attrName>style.visibility</p:attrName>
                                        </p:attrNameLst>
                                      </p:cBhvr>
                                      <p:to>
                                        <p:strVal val="visible"/>
                                      </p:to>
                                    </p:set>
                                    <p:animEffect transition="in" filter="fade">
                                      <p:cBhvr>
                                        <p:cTn id="22" dur="1000"/>
                                        <p:tgtEl>
                                          <p:spTgt spid="13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0">
                                            <p:txEl>
                                              <p:pRg st="1" end="1"/>
                                            </p:txEl>
                                          </p:spTgt>
                                        </p:tgtEl>
                                        <p:attrNameLst>
                                          <p:attrName>style.visibility</p:attrName>
                                        </p:attrNameLst>
                                      </p:cBhvr>
                                      <p:to>
                                        <p:strVal val="visible"/>
                                      </p:to>
                                    </p:set>
                                    <p:animEffect transition="in" filter="fade">
                                      <p:cBhvr>
                                        <p:cTn id="27" dur="1000"/>
                                        <p:tgtEl>
                                          <p:spTgt spid="13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
                                            <p:txEl>
                                              <p:pRg st="2" end="2"/>
                                            </p:txEl>
                                          </p:spTgt>
                                        </p:tgtEl>
                                        <p:attrNameLst>
                                          <p:attrName>style.visibility</p:attrName>
                                        </p:attrNameLst>
                                      </p:cBhvr>
                                      <p:to>
                                        <p:strVal val="visible"/>
                                      </p:to>
                                    </p:set>
                                    <p:animEffect transition="in" filter="fade">
                                      <p:cBhvr>
                                        <p:cTn id="32" dur="1000"/>
                                        <p:tgtEl>
                                          <p:spTgt spid="1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How Queries are Executed</a:t>
            </a:r>
            <a:endParaRPr/>
          </a:p>
        </p:txBody>
      </p:sp>
      <p:sp>
        <p:nvSpPr>
          <p:cNvPr id="136" name="Google Shape;136;p22"/>
          <p:cNvSpPr txBox="1"/>
          <p:nvPr/>
        </p:nvSpPr>
        <p:spPr>
          <a:xfrm>
            <a:off x="1142850" y="969700"/>
            <a:ext cx="6358200" cy="19584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Ubuntu"/>
                <a:ea typeface="Ubuntu"/>
                <a:cs typeface="Ubuntu"/>
                <a:sym typeface="Ubuntu"/>
              </a:rPr>
              <a:t>IMDG Cluster</a:t>
            </a:r>
            <a:endParaRPr dirty="0">
              <a:solidFill>
                <a:srgbClr val="FFFFFF"/>
              </a:solidFill>
              <a:latin typeface="Ubuntu"/>
              <a:ea typeface="Ubuntu"/>
              <a:cs typeface="Ubuntu"/>
              <a:sym typeface="Ubuntu"/>
            </a:endParaRPr>
          </a:p>
        </p:txBody>
      </p:sp>
      <p:sp>
        <p:nvSpPr>
          <p:cNvPr id="137" name="Google Shape;137;p22"/>
          <p:cNvSpPr txBox="1"/>
          <p:nvPr/>
        </p:nvSpPr>
        <p:spPr>
          <a:xfrm>
            <a:off x="1326675" y="1320250"/>
            <a:ext cx="1750500" cy="1457400"/>
          </a:xfrm>
          <a:prstGeom prst="rect">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err="1">
                <a:solidFill>
                  <a:srgbClr val="FFFFFF"/>
                </a:solidFill>
                <a:latin typeface="Ubuntu"/>
                <a:ea typeface="Ubuntu"/>
                <a:cs typeface="Ubuntu"/>
                <a:sym typeface="Ubuntu"/>
              </a:rPr>
              <a:t>Hazelcast</a:t>
            </a:r>
            <a:r>
              <a:rPr lang="en" sz="1200" dirty="0">
                <a:solidFill>
                  <a:srgbClr val="FFFFFF"/>
                </a:solidFill>
                <a:latin typeface="Ubuntu"/>
                <a:ea typeface="Ubuntu"/>
                <a:cs typeface="Ubuntu"/>
                <a:sym typeface="Ubuntu"/>
              </a:rPr>
              <a:t> Instance</a:t>
            </a:r>
            <a:endParaRPr sz="1200" dirty="0">
              <a:solidFill>
                <a:srgbClr val="FFFFFF"/>
              </a:solidFill>
              <a:latin typeface="Ubuntu"/>
              <a:ea typeface="Ubuntu"/>
              <a:cs typeface="Ubuntu"/>
              <a:sym typeface="Ubuntu"/>
            </a:endParaRPr>
          </a:p>
        </p:txBody>
      </p:sp>
      <p:grpSp>
        <p:nvGrpSpPr>
          <p:cNvPr id="138" name="Google Shape;138;p22"/>
          <p:cNvGrpSpPr/>
          <p:nvPr/>
        </p:nvGrpSpPr>
        <p:grpSpPr>
          <a:xfrm>
            <a:off x="387225" y="2777650"/>
            <a:ext cx="2625300" cy="1396200"/>
            <a:chOff x="387225" y="2777650"/>
            <a:chExt cx="2625300" cy="1396200"/>
          </a:xfrm>
        </p:grpSpPr>
        <p:cxnSp>
          <p:nvCxnSpPr>
            <p:cNvPr id="139" name="Google Shape;139;p22"/>
            <p:cNvCxnSpPr>
              <a:stCxn id="140" idx="0"/>
              <a:endCxn id="137" idx="2"/>
            </p:cNvCxnSpPr>
            <p:nvPr/>
          </p:nvCxnSpPr>
          <p:spPr>
            <a:xfrm rot="10800000" flipH="1">
              <a:off x="1541325" y="2777650"/>
              <a:ext cx="660600" cy="1396200"/>
            </a:xfrm>
            <a:prstGeom prst="straightConnector1">
              <a:avLst/>
            </a:prstGeom>
            <a:noFill/>
            <a:ln w="19050" cap="flat" cmpd="sng">
              <a:solidFill>
                <a:schemeClr val="dk2"/>
              </a:solidFill>
              <a:prstDash val="solid"/>
              <a:round/>
              <a:headEnd type="none" w="med" len="med"/>
              <a:tailEnd type="triangle" w="med" len="med"/>
            </a:ln>
          </p:spPr>
        </p:cxnSp>
        <p:sp>
          <p:nvSpPr>
            <p:cNvPr id="141" name="Google Shape;141;p22"/>
            <p:cNvSpPr txBox="1"/>
            <p:nvPr/>
          </p:nvSpPr>
          <p:spPr>
            <a:xfrm>
              <a:off x="387225" y="3262525"/>
              <a:ext cx="2625300" cy="655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a:ea typeface="Ubuntu"/>
                  <a:cs typeface="Ubuntu"/>
                  <a:sym typeface="Ubuntu"/>
                </a:rPr>
                <a:t>Query: retrieve all entries for employees under age 40</a:t>
              </a:r>
              <a:endParaRPr>
                <a:latin typeface="Ubuntu"/>
                <a:ea typeface="Ubuntu"/>
                <a:cs typeface="Ubuntu"/>
                <a:sym typeface="Ubuntu"/>
              </a:endParaRPr>
            </a:p>
          </p:txBody>
        </p:sp>
      </p:grpSp>
      <p:sp>
        <p:nvSpPr>
          <p:cNvPr id="142" name="Google Shape;142;p22"/>
          <p:cNvSpPr txBox="1"/>
          <p:nvPr/>
        </p:nvSpPr>
        <p:spPr>
          <a:xfrm>
            <a:off x="3446700" y="1320250"/>
            <a:ext cx="1750500" cy="1457400"/>
          </a:xfrm>
          <a:prstGeom prst="rect">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err="1">
                <a:solidFill>
                  <a:srgbClr val="FFFFFF"/>
                </a:solidFill>
                <a:latin typeface="Ubuntu"/>
                <a:ea typeface="Ubuntu"/>
                <a:cs typeface="Ubuntu"/>
                <a:sym typeface="Ubuntu"/>
              </a:rPr>
              <a:t>Hazelcast</a:t>
            </a:r>
            <a:r>
              <a:rPr lang="en" sz="1200" dirty="0">
                <a:solidFill>
                  <a:srgbClr val="FFFFFF"/>
                </a:solidFill>
                <a:latin typeface="Ubuntu"/>
                <a:ea typeface="Ubuntu"/>
                <a:cs typeface="Ubuntu"/>
                <a:sym typeface="Ubuntu"/>
              </a:rPr>
              <a:t> Instance</a:t>
            </a:r>
            <a:endParaRPr sz="1200" dirty="0">
              <a:solidFill>
                <a:srgbClr val="FFFFFF"/>
              </a:solidFill>
              <a:latin typeface="Ubuntu"/>
              <a:ea typeface="Ubuntu"/>
              <a:cs typeface="Ubuntu"/>
              <a:sym typeface="Ubuntu"/>
            </a:endParaRPr>
          </a:p>
        </p:txBody>
      </p:sp>
      <p:sp>
        <p:nvSpPr>
          <p:cNvPr id="143" name="Google Shape;143;p22"/>
          <p:cNvSpPr txBox="1"/>
          <p:nvPr/>
        </p:nvSpPr>
        <p:spPr>
          <a:xfrm>
            <a:off x="5566725" y="1320250"/>
            <a:ext cx="1750500" cy="1457400"/>
          </a:xfrm>
          <a:prstGeom prst="rect">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err="1">
                <a:solidFill>
                  <a:srgbClr val="FFFFFF"/>
                </a:solidFill>
                <a:latin typeface="Ubuntu"/>
                <a:ea typeface="Ubuntu"/>
                <a:cs typeface="Ubuntu"/>
                <a:sym typeface="Ubuntu"/>
              </a:rPr>
              <a:t>Hazelcast</a:t>
            </a:r>
            <a:r>
              <a:rPr lang="en" sz="1200" dirty="0">
                <a:solidFill>
                  <a:srgbClr val="FFFFFF"/>
                </a:solidFill>
                <a:latin typeface="Ubuntu"/>
                <a:ea typeface="Ubuntu"/>
                <a:cs typeface="Ubuntu"/>
                <a:sym typeface="Ubuntu"/>
              </a:rPr>
              <a:t> Instance</a:t>
            </a:r>
            <a:endParaRPr sz="1200" dirty="0">
              <a:solidFill>
                <a:srgbClr val="FFFFFF"/>
              </a:solidFill>
              <a:latin typeface="Ubuntu"/>
              <a:ea typeface="Ubuntu"/>
              <a:cs typeface="Ubuntu"/>
              <a:sym typeface="Ubuntu"/>
            </a:endParaRPr>
          </a:p>
        </p:txBody>
      </p:sp>
      <p:pic>
        <p:nvPicPr>
          <p:cNvPr id="144" name="Google Shape;144;p22"/>
          <p:cNvPicPr preferRelativeResize="0"/>
          <p:nvPr/>
        </p:nvPicPr>
        <p:blipFill>
          <a:blip r:embed="rId3">
            <a:alphaModFix/>
          </a:blip>
          <a:stretch>
            <a:fillRect/>
          </a:stretch>
        </p:blipFill>
        <p:spPr>
          <a:xfrm>
            <a:off x="1545450" y="1697386"/>
            <a:ext cx="358475" cy="358475"/>
          </a:xfrm>
          <a:prstGeom prst="rect">
            <a:avLst/>
          </a:prstGeom>
          <a:noFill/>
          <a:ln>
            <a:noFill/>
          </a:ln>
        </p:spPr>
      </p:pic>
      <p:pic>
        <p:nvPicPr>
          <p:cNvPr id="145" name="Google Shape;145;p22"/>
          <p:cNvPicPr preferRelativeResize="0"/>
          <p:nvPr/>
        </p:nvPicPr>
        <p:blipFill>
          <a:blip r:embed="rId3">
            <a:alphaModFix/>
          </a:blip>
          <a:stretch>
            <a:fillRect/>
          </a:stretch>
        </p:blipFill>
        <p:spPr>
          <a:xfrm>
            <a:off x="3669225" y="1769659"/>
            <a:ext cx="358475" cy="358475"/>
          </a:xfrm>
          <a:prstGeom prst="rect">
            <a:avLst/>
          </a:prstGeom>
          <a:noFill/>
          <a:ln>
            <a:noFill/>
          </a:ln>
        </p:spPr>
      </p:pic>
      <p:pic>
        <p:nvPicPr>
          <p:cNvPr id="146" name="Google Shape;146;p22"/>
          <p:cNvPicPr preferRelativeResize="0"/>
          <p:nvPr/>
        </p:nvPicPr>
        <p:blipFill>
          <a:blip r:embed="rId3">
            <a:alphaModFix/>
          </a:blip>
          <a:stretch>
            <a:fillRect/>
          </a:stretch>
        </p:blipFill>
        <p:spPr>
          <a:xfrm>
            <a:off x="5793000" y="1769659"/>
            <a:ext cx="358475" cy="358475"/>
          </a:xfrm>
          <a:prstGeom prst="rect">
            <a:avLst/>
          </a:prstGeom>
          <a:noFill/>
          <a:ln>
            <a:noFill/>
          </a:ln>
        </p:spPr>
      </p:pic>
      <p:pic>
        <p:nvPicPr>
          <p:cNvPr id="147" name="Google Shape;147;p22"/>
          <p:cNvPicPr preferRelativeResize="0"/>
          <p:nvPr/>
        </p:nvPicPr>
        <p:blipFill>
          <a:blip r:embed="rId4">
            <a:alphaModFix/>
          </a:blip>
          <a:stretch>
            <a:fillRect/>
          </a:stretch>
        </p:blipFill>
        <p:spPr>
          <a:xfrm rot="-9522571">
            <a:off x="1542062" y="2258909"/>
            <a:ext cx="315625" cy="315625"/>
          </a:xfrm>
          <a:prstGeom prst="rect">
            <a:avLst/>
          </a:prstGeom>
          <a:noFill/>
          <a:ln>
            <a:noFill/>
          </a:ln>
        </p:spPr>
      </p:pic>
      <p:grpSp>
        <p:nvGrpSpPr>
          <p:cNvPr id="148" name="Google Shape;148;p22"/>
          <p:cNvGrpSpPr/>
          <p:nvPr/>
        </p:nvGrpSpPr>
        <p:grpSpPr>
          <a:xfrm>
            <a:off x="2104800" y="1628074"/>
            <a:ext cx="650775" cy="497100"/>
            <a:chOff x="2104800" y="1700351"/>
            <a:chExt cx="650775" cy="497100"/>
          </a:xfrm>
        </p:grpSpPr>
        <p:pic>
          <p:nvPicPr>
            <p:cNvPr id="149" name="Google Shape;149;p22"/>
            <p:cNvPicPr preferRelativeResize="0"/>
            <p:nvPr/>
          </p:nvPicPr>
          <p:blipFill>
            <a:blip r:embed="rId4">
              <a:alphaModFix/>
            </a:blip>
            <a:stretch>
              <a:fillRect/>
            </a:stretch>
          </p:blipFill>
          <p:spPr>
            <a:xfrm rot="5400000">
              <a:off x="2439950" y="1791085"/>
              <a:ext cx="315625" cy="315625"/>
            </a:xfrm>
            <a:prstGeom prst="rect">
              <a:avLst/>
            </a:prstGeom>
            <a:noFill/>
            <a:ln>
              <a:noFill/>
            </a:ln>
          </p:spPr>
        </p:pic>
        <p:pic>
          <p:nvPicPr>
            <p:cNvPr id="150" name="Google Shape;150;p22"/>
            <p:cNvPicPr preferRelativeResize="0"/>
            <p:nvPr/>
          </p:nvPicPr>
          <p:blipFill>
            <a:blip r:embed="rId5">
              <a:alphaModFix/>
            </a:blip>
            <a:stretch>
              <a:fillRect/>
            </a:stretch>
          </p:blipFill>
          <p:spPr>
            <a:xfrm>
              <a:off x="2104800" y="1700351"/>
              <a:ext cx="497100" cy="497100"/>
            </a:xfrm>
            <a:prstGeom prst="rect">
              <a:avLst/>
            </a:prstGeom>
            <a:noFill/>
            <a:ln>
              <a:noFill/>
            </a:ln>
          </p:spPr>
        </p:pic>
      </p:grpSp>
      <p:grpSp>
        <p:nvGrpSpPr>
          <p:cNvPr id="151" name="Google Shape;151;p22"/>
          <p:cNvGrpSpPr/>
          <p:nvPr/>
        </p:nvGrpSpPr>
        <p:grpSpPr>
          <a:xfrm>
            <a:off x="4313100" y="1755284"/>
            <a:ext cx="702850" cy="387225"/>
            <a:chOff x="4371750" y="1855334"/>
            <a:chExt cx="702850" cy="387225"/>
          </a:xfrm>
        </p:grpSpPr>
        <p:pic>
          <p:nvPicPr>
            <p:cNvPr id="152" name="Google Shape;152;p22"/>
            <p:cNvPicPr preferRelativeResize="0"/>
            <p:nvPr/>
          </p:nvPicPr>
          <p:blipFill>
            <a:blip r:embed="rId4">
              <a:alphaModFix/>
            </a:blip>
            <a:stretch>
              <a:fillRect/>
            </a:stretch>
          </p:blipFill>
          <p:spPr>
            <a:xfrm rot="-5400000">
              <a:off x="4371750" y="1891135"/>
              <a:ext cx="315625" cy="315625"/>
            </a:xfrm>
            <a:prstGeom prst="rect">
              <a:avLst/>
            </a:prstGeom>
            <a:noFill/>
            <a:ln>
              <a:noFill/>
            </a:ln>
          </p:spPr>
        </p:pic>
        <p:pic>
          <p:nvPicPr>
            <p:cNvPr id="153" name="Google Shape;153;p22"/>
            <p:cNvPicPr preferRelativeResize="0"/>
            <p:nvPr/>
          </p:nvPicPr>
          <p:blipFill>
            <a:blip r:embed="rId6">
              <a:alphaModFix/>
            </a:blip>
            <a:stretch>
              <a:fillRect/>
            </a:stretch>
          </p:blipFill>
          <p:spPr>
            <a:xfrm>
              <a:off x="4687375" y="1855334"/>
              <a:ext cx="387225" cy="387225"/>
            </a:xfrm>
            <a:prstGeom prst="rect">
              <a:avLst/>
            </a:prstGeom>
            <a:noFill/>
            <a:ln>
              <a:noFill/>
            </a:ln>
          </p:spPr>
        </p:pic>
      </p:grpSp>
      <p:grpSp>
        <p:nvGrpSpPr>
          <p:cNvPr id="154" name="Google Shape;154;p22"/>
          <p:cNvGrpSpPr/>
          <p:nvPr/>
        </p:nvGrpSpPr>
        <p:grpSpPr>
          <a:xfrm>
            <a:off x="6421425" y="1755284"/>
            <a:ext cx="702850" cy="387225"/>
            <a:chOff x="4371750" y="1855334"/>
            <a:chExt cx="702850" cy="387225"/>
          </a:xfrm>
        </p:grpSpPr>
        <p:pic>
          <p:nvPicPr>
            <p:cNvPr id="155" name="Google Shape;155;p22"/>
            <p:cNvPicPr preferRelativeResize="0"/>
            <p:nvPr/>
          </p:nvPicPr>
          <p:blipFill>
            <a:blip r:embed="rId4">
              <a:alphaModFix/>
            </a:blip>
            <a:stretch>
              <a:fillRect/>
            </a:stretch>
          </p:blipFill>
          <p:spPr>
            <a:xfrm rot="-5400000">
              <a:off x="4371750" y="1891135"/>
              <a:ext cx="315625" cy="315625"/>
            </a:xfrm>
            <a:prstGeom prst="rect">
              <a:avLst/>
            </a:prstGeom>
            <a:noFill/>
            <a:ln>
              <a:noFill/>
            </a:ln>
          </p:spPr>
        </p:pic>
        <p:pic>
          <p:nvPicPr>
            <p:cNvPr id="156" name="Google Shape;156;p22"/>
            <p:cNvPicPr preferRelativeResize="0"/>
            <p:nvPr/>
          </p:nvPicPr>
          <p:blipFill>
            <a:blip r:embed="rId6">
              <a:alphaModFix/>
            </a:blip>
            <a:stretch>
              <a:fillRect/>
            </a:stretch>
          </p:blipFill>
          <p:spPr>
            <a:xfrm>
              <a:off x="4687375" y="1855334"/>
              <a:ext cx="387225" cy="387225"/>
            </a:xfrm>
            <a:prstGeom prst="rect">
              <a:avLst/>
            </a:prstGeom>
            <a:noFill/>
            <a:ln>
              <a:noFill/>
            </a:ln>
          </p:spPr>
        </p:pic>
      </p:grpSp>
      <p:grpSp>
        <p:nvGrpSpPr>
          <p:cNvPr id="157" name="Google Shape;157;p22"/>
          <p:cNvGrpSpPr/>
          <p:nvPr/>
        </p:nvGrpSpPr>
        <p:grpSpPr>
          <a:xfrm>
            <a:off x="1903925" y="2257772"/>
            <a:ext cx="1091675" cy="387225"/>
            <a:chOff x="1903925" y="2257772"/>
            <a:chExt cx="1091675" cy="387225"/>
          </a:xfrm>
        </p:grpSpPr>
        <p:pic>
          <p:nvPicPr>
            <p:cNvPr id="158" name="Google Shape;158;p22"/>
            <p:cNvPicPr preferRelativeResize="0"/>
            <p:nvPr/>
          </p:nvPicPr>
          <p:blipFill>
            <a:blip r:embed="rId6">
              <a:alphaModFix/>
            </a:blip>
            <a:stretch>
              <a:fillRect/>
            </a:stretch>
          </p:blipFill>
          <p:spPr>
            <a:xfrm>
              <a:off x="2256150" y="2257772"/>
              <a:ext cx="387225" cy="387225"/>
            </a:xfrm>
            <a:prstGeom prst="rect">
              <a:avLst/>
            </a:prstGeom>
            <a:noFill/>
            <a:ln>
              <a:noFill/>
            </a:ln>
          </p:spPr>
        </p:pic>
        <p:pic>
          <p:nvPicPr>
            <p:cNvPr id="159" name="Google Shape;159;p22"/>
            <p:cNvPicPr preferRelativeResize="0"/>
            <p:nvPr/>
          </p:nvPicPr>
          <p:blipFill>
            <a:blip r:embed="rId6">
              <a:alphaModFix/>
            </a:blip>
            <a:stretch>
              <a:fillRect/>
            </a:stretch>
          </p:blipFill>
          <p:spPr>
            <a:xfrm>
              <a:off x="1903925" y="2257772"/>
              <a:ext cx="387225" cy="387225"/>
            </a:xfrm>
            <a:prstGeom prst="rect">
              <a:avLst/>
            </a:prstGeom>
            <a:noFill/>
            <a:ln>
              <a:noFill/>
            </a:ln>
          </p:spPr>
        </p:pic>
        <p:pic>
          <p:nvPicPr>
            <p:cNvPr id="160" name="Google Shape;160;p22"/>
            <p:cNvPicPr preferRelativeResize="0"/>
            <p:nvPr/>
          </p:nvPicPr>
          <p:blipFill>
            <a:blip r:embed="rId6">
              <a:alphaModFix/>
            </a:blip>
            <a:stretch>
              <a:fillRect/>
            </a:stretch>
          </p:blipFill>
          <p:spPr>
            <a:xfrm>
              <a:off x="2608375" y="2257772"/>
              <a:ext cx="387225" cy="387225"/>
            </a:xfrm>
            <a:prstGeom prst="rect">
              <a:avLst/>
            </a:prstGeom>
            <a:noFill/>
            <a:ln>
              <a:noFill/>
            </a:ln>
          </p:spPr>
        </p:pic>
      </p:grpSp>
      <p:pic>
        <p:nvPicPr>
          <p:cNvPr id="161" name="Google Shape;161;p22"/>
          <p:cNvPicPr preferRelativeResize="0"/>
          <p:nvPr/>
        </p:nvPicPr>
        <p:blipFill>
          <a:blip r:embed="rId7">
            <a:alphaModFix/>
          </a:blip>
          <a:stretch>
            <a:fillRect/>
          </a:stretch>
        </p:blipFill>
        <p:spPr>
          <a:xfrm>
            <a:off x="1142853" y="4173801"/>
            <a:ext cx="772500" cy="772500"/>
          </a:xfrm>
          <a:prstGeom prst="rect">
            <a:avLst/>
          </a:prstGeom>
          <a:noFill/>
          <a:ln>
            <a:noFill/>
          </a:ln>
        </p:spPr>
      </p:pic>
    </p:spTree>
    <p:extLst>
      <p:ext uri="{BB962C8B-B14F-4D97-AF65-F5344CB8AC3E}">
        <p14:creationId xmlns:p14="http://schemas.microsoft.com/office/powerpoint/2010/main" val="283646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fade">
                                      <p:cBhvr>
                                        <p:cTn id="17" dur="1000"/>
                                        <p:tgtEl>
                                          <p:spTgt spid="1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1000"/>
                                        <p:tgtEl>
                                          <p:spTgt spid="145"/>
                                        </p:tgtEl>
                                      </p:cBhvr>
                                    </p:animEffect>
                                  </p:childTnLst>
                                </p:cTn>
                              </p:par>
                              <p:par>
                                <p:cTn id="23" presetID="10"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animEffect transition="in" filter="fade">
                                      <p:cBhvr>
                                        <p:cTn id="25" dur="1000"/>
                                        <p:tgtEl>
                                          <p:spTgt spid="14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4"/>
                                        </p:tgtEl>
                                        <p:attrNameLst>
                                          <p:attrName>style.visibility</p:attrName>
                                        </p:attrNameLst>
                                      </p:cBhvr>
                                      <p:to>
                                        <p:strVal val="visible"/>
                                      </p:to>
                                    </p:set>
                                    <p:animEffect transition="in" filter="fade">
                                      <p:cBhvr>
                                        <p:cTn id="30" dur="1000"/>
                                        <p:tgtEl>
                                          <p:spTgt spid="154"/>
                                        </p:tgtEl>
                                      </p:cBhvr>
                                    </p:animEffect>
                                  </p:childTnLst>
                                </p:cTn>
                              </p:par>
                              <p:par>
                                <p:cTn id="31" presetID="10"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animEffect transition="in" filter="fade">
                                      <p:cBhvr>
                                        <p:cTn id="33" dur="1000"/>
                                        <p:tgtEl>
                                          <p:spTgt spid="1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animEffect transition="in" filter="fade">
                                      <p:cBhvr>
                                        <p:cTn id="38" dur="1000"/>
                                        <p:tgtEl>
                                          <p:spTgt spid="15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7"/>
                                        </p:tgtEl>
                                        <p:attrNameLst>
                                          <p:attrName>style.visibility</p:attrName>
                                        </p:attrNameLst>
                                      </p:cBhvr>
                                      <p:to>
                                        <p:strVal val="visible"/>
                                      </p:to>
                                    </p:set>
                                    <p:animEffect transition="in" filter="fade">
                                      <p:cBhvr>
                                        <p:cTn id="43"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Predicates</a:t>
            </a:r>
            <a:endParaRPr/>
          </a:p>
        </p:txBody>
      </p:sp>
      <p:sp>
        <p:nvSpPr>
          <p:cNvPr id="167" name="Google Shape;167;p23"/>
          <p:cNvSpPr txBox="1">
            <a:spLocks noGrp="1"/>
          </p:cNvSpPr>
          <p:nvPr>
            <p:ph type="body" idx="1"/>
          </p:nvPr>
        </p:nvSpPr>
        <p:spPr>
          <a:xfrm>
            <a:off x="397100" y="2077175"/>
            <a:ext cx="4580700" cy="28041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Used to construct the “search string”</a:t>
            </a:r>
            <a:endParaRPr/>
          </a:p>
          <a:p>
            <a:pPr marL="457200" lvl="0" indent="-361950" algn="l" rtl="0">
              <a:spcBef>
                <a:spcPts val="1000"/>
              </a:spcBef>
              <a:spcAft>
                <a:spcPts val="0"/>
              </a:spcAft>
              <a:buSzPts val="2100"/>
              <a:buChar char="•"/>
            </a:pPr>
            <a:r>
              <a:rPr lang="en"/>
              <a:t>Only entries that match will be returned to the application</a:t>
            </a:r>
            <a:endParaRPr/>
          </a:p>
          <a:p>
            <a:pPr marL="914400" lvl="1" indent="-342900" algn="l" rtl="0">
              <a:spcBef>
                <a:spcPts val="1000"/>
              </a:spcBef>
              <a:spcAft>
                <a:spcPts val="0"/>
              </a:spcAft>
              <a:buSzPts val="1800"/>
              <a:buChar char="•"/>
            </a:pPr>
            <a:r>
              <a:rPr lang="en"/>
              <a:t>Uses “apply method”:</a:t>
            </a:r>
            <a:br>
              <a:rPr lang="en"/>
            </a:br>
            <a:r>
              <a:rPr lang="en"/>
              <a:t>if predicate = true, return entry</a:t>
            </a:r>
            <a:endParaRPr/>
          </a:p>
          <a:p>
            <a:pPr marL="0" lvl="0" indent="0" algn="l" rtl="0">
              <a:spcBef>
                <a:spcPts val="1000"/>
              </a:spcBef>
              <a:spcAft>
                <a:spcPts val="1000"/>
              </a:spcAft>
              <a:buNone/>
            </a:pPr>
            <a:endParaRPr/>
          </a:p>
        </p:txBody>
      </p:sp>
      <p:sp>
        <p:nvSpPr>
          <p:cNvPr id="168" name="Google Shape;168;p23"/>
          <p:cNvSpPr txBox="1"/>
          <p:nvPr/>
        </p:nvSpPr>
        <p:spPr>
          <a:xfrm>
            <a:off x="5514375" y="1149225"/>
            <a:ext cx="3163500" cy="12273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Ubuntu"/>
                <a:ea typeface="Ubuntu"/>
                <a:cs typeface="Ubuntu"/>
                <a:sym typeface="Ubuntu"/>
              </a:rPr>
              <a:t>IMDG Cluster</a:t>
            </a:r>
            <a:endParaRPr>
              <a:solidFill>
                <a:srgbClr val="FFFFFF"/>
              </a:solidFill>
              <a:latin typeface="Ubuntu"/>
              <a:ea typeface="Ubuntu"/>
              <a:cs typeface="Ubuntu"/>
              <a:sym typeface="Ubuntu"/>
            </a:endParaRPr>
          </a:p>
        </p:txBody>
      </p:sp>
      <p:sp>
        <p:nvSpPr>
          <p:cNvPr id="169" name="Google Shape;169;p23"/>
          <p:cNvSpPr txBox="1"/>
          <p:nvPr/>
        </p:nvSpPr>
        <p:spPr>
          <a:xfrm>
            <a:off x="5662425" y="1595650"/>
            <a:ext cx="847500" cy="6015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err="1">
                <a:solidFill>
                  <a:schemeClr val="bg1"/>
                </a:solidFill>
                <a:latin typeface="Ubuntu"/>
                <a:ea typeface="Ubuntu"/>
                <a:cs typeface="Ubuntu"/>
                <a:sym typeface="Ubuntu"/>
              </a:rPr>
              <a:t>Hazelcast</a:t>
            </a:r>
            <a:r>
              <a:rPr lang="en" sz="1100" dirty="0">
                <a:solidFill>
                  <a:schemeClr val="bg1"/>
                </a:solidFill>
                <a:latin typeface="Ubuntu"/>
                <a:ea typeface="Ubuntu"/>
                <a:cs typeface="Ubuntu"/>
                <a:sym typeface="Ubuntu"/>
              </a:rPr>
              <a:t> Instance</a:t>
            </a:r>
            <a:endParaRPr sz="1100" dirty="0">
              <a:solidFill>
                <a:schemeClr val="bg1"/>
              </a:solidFill>
              <a:latin typeface="Ubuntu"/>
              <a:ea typeface="Ubuntu"/>
              <a:cs typeface="Ubuntu"/>
              <a:sym typeface="Ubuntu"/>
            </a:endParaRPr>
          </a:p>
        </p:txBody>
      </p:sp>
      <p:sp>
        <p:nvSpPr>
          <p:cNvPr id="170" name="Google Shape;170;p23"/>
          <p:cNvSpPr txBox="1"/>
          <p:nvPr/>
        </p:nvSpPr>
        <p:spPr>
          <a:xfrm>
            <a:off x="6672375" y="1595650"/>
            <a:ext cx="847500" cy="6015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err="1">
                <a:solidFill>
                  <a:schemeClr val="bg1"/>
                </a:solidFill>
                <a:latin typeface="Ubuntu"/>
                <a:ea typeface="Ubuntu"/>
                <a:cs typeface="Ubuntu"/>
                <a:sym typeface="Ubuntu"/>
              </a:rPr>
              <a:t>Hazelcast</a:t>
            </a:r>
            <a:r>
              <a:rPr lang="en" sz="1100" dirty="0">
                <a:solidFill>
                  <a:schemeClr val="bg1"/>
                </a:solidFill>
                <a:latin typeface="Ubuntu"/>
                <a:ea typeface="Ubuntu"/>
                <a:cs typeface="Ubuntu"/>
                <a:sym typeface="Ubuntu"/>
              </a:rPr>
              <a:t> Instance</a:t>
            </a:r>
            <a:endParaRPr sz="1100" dirty="0">
              <a:solidFill>
                <a:schemeClr val="bg1"/>
              </a:solidFill>
              <a:latin typeface="Ubuntu"/>
              <a:ea typeface="Ubuntu"/>
              <a:cs typeface="Ubuntu"/>
              <a:sym typeface="Ubuntu"/>
            </a:endParaRPr>
          </a:p>
        </p:txBody>
      </p:sp>
      <p:sp>
        <p:nvSpPr>
          <p:cNvPr id="171" name="Google Shape;171;p23"/>
          <p:cNvSpPr txBox="1"/>
          <p:nvPr/>
        </p:nvSpPr>
        <p:spPr>
          <a:xfrm>
            <a:off x="7682325" y="1595650"/>
            <a:ext cx="847500" cy="601500"/>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err="1">
                <a:solidFill>
                  <a:schemeClr val="bg1"/>
                </a:solidFill>
                <a:latin typeface="Ubuntu"/>
                <a:ea typeface="Ubuntu"/>
                <a:cs typeface="Ubuntu"/>
                <a:sym typeface="Ubuntu"/>
              </a:rPr>
              <a:t>Hazelcast</a:t>
            </a:r>
            <a:r>
              <a:rPr lang="en" sz="1100" dirty="0">
                <a:solidFill>
                  <a:schemeClr val="bg1"/>
                </a:solidFill>
                <a:latin typeface="Ubuntu"/>
                <a:ea typeface="Ubuntu"/>
                <a:cs typeface="Ubuntu"/>
                <a:sym typeface="Ubuntu"/>
              </a:rPr>
              <a:t> Instance</a:t>
            </a:r>
            <a:endParaRPr sz="1100" dirty="0">
              <a:solidFill>
                <a:schemeClr val="bg1"/>
              </a:solidFill>
              <a:latin typeface="Ubuntu"/>
              <a:ea typeface="Ubuntu"/>
              <a:cs typeface="Ubuntu"/>
              <a:sym typeface="Ubuntu"/>
            </a:endParaRPr>
          </a:p>
        </p:txBody>
      </p:sp>
      <p:cxnSp>
        <p:nvCxnSpPr>
          <p:cNvPr id="172" name="Google Shape;172;p23"/>
          <p:cNvCxnSpPr>
            <a:stCxn id="173" idx="0"/>
            <a:endCxn id="168" idx="2"/>
          </p:cNvCxnSpPr>
          <p:nvPr/>
        </p:nvCxnSpPr>
        <p:spPr>
          <a:xfrm rot="10800000">
            <a:off x="7096128" y="2376501"/>
            <a:ext cx="0" cy="1420800"/>
          </a:xfrm>
          <a:prstGeom prst="straightConnector1">
            <a:avLst/>
          </a:prstGeom>
          <a:noFill/>
          <a:ln w="19050" cap="flat" cmpd="sng">
            <a:solidFill>
              <a:schemeClr val="dk2"/>
            </a:solidFill>
            <a:prstDash val="solid"/>
            <a:round/>
            <a:headEnd type="none" w="med" len="med"/>
            <a:tailEnd type="triangle" w="med" len="med"/>
          </a:ln>
        </p:spPr>
      </p:cxnSp>
      <p:sp>
        <p:nvSpPr>
          <p:cNvPr id="174" name="Google Shape;174;p23"/>
          <p:cNvSpPr txBox="1"/>
          <p:nvPr/>
        </p:nvSpPr>
        <p:spPr>
          <a:xfrm>
            <a:off x="5783475" y="2983000"/>
            <a:ext cx="2625300" cy="655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a:ea typeface="Ubuntu"/>
                <a:cs typeface="Ubuntu"/>
                <a:sym typeface="Ubuntu"/>
              </a:rPr>
              <a:t>Query: retrieve all entries for employees under age 40</a:t>
            </a:r>
            <a:endParaRPr>
              <a:latin typeface="Ubuntu"/>
              <a:ea typeface="Ubuntu"/>
              <a:cs typeface="Ubuntu"/>
              <a:sym typeface="Ubuntu"/>
            </a:endParaRPr>
          </a:p>
        </p:txBody>
      </p:sp>
      <p:sp>
        <p:nvSpPr>
          <p:cNvPr id="175" name="Google Shape;175;p23"/>
          <p:cNvSpPr/>
          <p:nvPr/>
        </p:nvSpPr>
        <p:spPr>
          <a:xfrm>
            <a:off x="5783475" y="3257472"/>
            <a:ext cx="2184000" cy="3330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6" name="Google Shape;176;p23"/>
          <p:cNvSpPr txBox="1"/>
          <p:nvPr/>
        </p:nvSpPr>
        <p:spPr>
          <a:xfrm>
            <a:off x="529175" y="1149225"/>
            <a:ext cx="4688400" cy="7269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ourier"/>
                <a:ea typeface="Courier"/>
                <a:cs typeface="Courier"/>
                <a:sym typeface="Courier"/>
              </a:rPr>
              <a:t>interface </a:t>
            </a:r>
            <a:r>
              <a:rPr lang="en" sz="1200">
                <a:solidFill>
                  <a:srgbClr val="800000"/>
                </a:solidFill>
                <a:latin typeface="Courier"/>
                <a:ea typeface="Courier"/>
                <a:cs typeface="Courier"/>
                <a:sym typeface="Courier"/>
              </a:rPr>
              <a:t>Predicate</a:t>
            </a:r>
            <a:r>
              <a:rPr lang="en" sz="1200">
                <a:latin typeface="Courier"/>
                <a:ea typeface="Courier"/>
                <a:cs typeface="Courier"/>
                <a:sym typeface="Courier"/>
              </a:rPr>
              <a:t>&lt;</a:t>
            </a:r>
            <a:r>
              <a:rPr lang="en" sz="1200" i="1">
                <a:solidFill>
                  <a:srgbClr val="20999D"/>
                </a:solidFill>
                <a:latin typeface="Courier"/>
                <a:ea typeface="Courier"/>
                <a:cs typeface="Courier"/>
                <a:sym typeface="Courier"/>
              </a:rPr>
              <a:t>K</a:t>
            </a:r>
            <a:r>
              <a:rPr lang="en" sz="1200">
                <a:latin typeface="Courier"/>
                <a:ea typeface="Courier"/>
                <a:cs typeface="Courier"/>
                <a:sym typeface="Courier"/>
              </a:rPr>
              <a:t>, </a:t>
            </a:r>
            <a:r>
              <a:rPr lang="en" sz="1200" i="1">
                <a:solidFill>
                  <a:srgbClr val="20999D"/>
                </a:solidFill>
                <a:latin typeface="Courier"/>
                <a:ea typeface="Courier"/>
                <a:cs typeface="Courier"/>
                <a:sym typeface="Courier"/>
              </a:rPr>
              <a:t>V</a:t>
            </a:r>
            <a:r>
              <a:rPr lang="en" sz="1200">
                <a:latin typeface="Courier"/>
                <a:ea typeface="Courier"/>
                <a:cs typeface="Courier"/>
                <a:sym typeface="Courier"/>
              </a:rPr>
              <a:t>&gt; </a:t>
            </a:r>
            <a:r>
              <a:rPr lang="en" sz="1200" b="1">
                <a:latin typeface="Courier"/>
                <a:ea typeface="Courier"/>
                <a:cs typeface="Courier"/>
                <a:sym typeface="Courier"/>
              </a:rPr>
              <a:t>extends </a:t>
            </a:r>
            <a:r>
              <a:rPr lang="en" sz="1200">
                <a:solidFill>
                  <a:srgbClr val="800000"/>
                </a:solidFill>
                <a:latin typeface="Courier"/>
                <a:ea typeface="Courier"/>
                <a:cs typeface="Courier"/>
                <a:sym typeface="Courier"/>
              </a:rPr>
              <a:t>Serializable </a:t>
            </a:r>
            <a:r>
              <a:rPr lang="en" sz="1200">
                <a:latin typeface="Courier"/>
                <a:ea typeface="Courier"/>
                <a:cs typeface="Courier"/>
                <a:sym typeface="Courier"/>
              </a:rPr>
              <a:t>{</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    </a:t>
            </a:r>
            <a:r>
              <a:rPr lang="en" sz="1200" b="1">
                <a:latin typeface="Courier"/>
                <a:ea typeface="Courier"/>
                <a:cs typeface="Courier"/>
                <a:sym typeface="Courier"/>
              </a:rPr>
              <a:t>boolean </a:t>
            </a:r>
            <a:r>
              <a:rPr lang="en" sz="1200">
                <a:latin typeface="Courier"/>
                <a:ea typeface="Courier"/>
                <a:cs typeface="Courier"/>
                <a:sym typeface="Courier"/>
              </a:rPr>
              <a:t>apply(</a:t>
            </a:r>
            <a:r>
              <a:rPr lang="en" sz="1200">
                <a:solidFill>
                  <a:srgbClr val="800000"/>
                </a:solidFill>
                <a:latin typeface="Courier"/>
                <a:ea typeface="Courier"/>
                <a:cs typeface="Courier"/>
                <a:sym typeface="Courier"/>
              </a:rPr>
              <a:t>Map</a:t>
            </a:r>
            <a:r>
              <a:rPr lang="en" sz="1200">
                <a:latin typeface="Courier"/>
                <a:ea typeface="Courier"/>
                <a:cs typeface="Courier"/>
                <a:sym typeface="Courier"/>
              </a:rPr>
              <a:t>.</a:t>
            </a:r>
            <a:r>
              <a:rPr lang="en" sz="1200">
                <a:solidFill>
                  <a:srgbClr val="800000"/>
                </a:solidFill>
                <a:latin typeface="Courier"/>
                <a:ea typeface="Courier"/>
                <a:cs typeface="Courier"/>
                <a:sym typeface="Courier"/>
              </a:rPr>
              <a:t>Entry</a:t>
            </a:r>
            <a:r>
              <a:rPr lang="en" sz="1200">
                <a:latin typeface="Courier"/>
                <a:ea typeface="Courier"/>
                <a:cs typeface="Courier"/>
                <a:sym typeface="Courier"/>
              </a:rPr>
              <a:t>&lt;</a:t>
            </a:r>
            <a:r>
              <a:rPr lang="en" sz="1200" i="1">
                <a:solidFill>
                  <a:srgbClr val="20999D"/>
                </a:solidFill>
                <a:latin typeface="Courier"/>
                <a:ea typeface="Courier"/>
                <a:cs typeface="Courier"/>
                <a:sym typeface="Courier"/>
              </a:rPr>
              <a:t>K</a:t>
            </a:r>
            <a:r>
              <a:rPr lang="en" sz="1200">
                <a:latin typeface="Courier"/>
                <a:ea typeface="Courier"/>
                <a:cs typeface="Courier"/>
                <a:sym typeface="Courier"/>
              </a:rPr>
              <a:t>, </a:t>
            </a:r>
            <a:r>
              <a:rPr lang="en" sz="1200" i="1">
                <a:solidFill>
                  <a:srgbClr val="20999D"/>
                </a:solidFill>
                <a:latin typeface="Courier"/>
                <a:ea typeface="Courier"/>
                <a:cs typeface="Courier"/>
                <a:sym typeface="Courier"/>
              </a:rPr>
              <a:t>V</a:t>
            </a:r>
            <a:r>
              <a:rPr lang="en" sz="1200">
                <a:latin typeface="Courier"/>
                <a:ea typeface="Courier"/>
                <a:cs typeface="Courier"/>
                <a:sym typeface="Courier"/>
              </a:rPr>
              <a:t>&gt; </a:t>
            </a:r>
            <a:r>
              <a:rPr lang="en" sz="1200" i="1">
                <a:latin typeface="Courier"/>
                <a:ea typeface="Courier"/>
                <a:cs typeface="Courier"/>
                <a:sym typeface="Courier"/>
              </a:rPr>
              <a:t>mapEntry</a:t>
            </a:r>
            <a:r>
              <a:rPr lang="en" sz="1200">
                <a:latin typeface="Courier"/>
                <a:ea typeface="Courier"/>
                <a:cs typeface="Courier"/>
                <a:sym typeface="Courier"/>
              </a:rPr>
              <a:t>);</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a:t>
            </a:r>
            <a:endParaRPr sz="1200">
              <a:latin typeface="Courier"/>
              <a:ea typeface="Courier"/>
              <a:cs typeface="Courier"/>
              <a:sym typeface="Courier"/>
            </a:endParaRPr>
          </a:p>
        </p:txBody>
      </p:sp>
      <p:pic>
        <p:nvPicPr>
          <p:cNvPr id="173" name="Google Shape;173;p23"/>
          <p:cNvPicPr preferRelativeResize="0"/>
          <p:nvPr/>
        </p:nvPicPr>
        <p:blipFill>
          <a:blip r:embed="rId3">
            <a:alphaModFix/>
          </a:blip>
          <a:stretch>
            <a:fillRect/>
          </a:stretch>
        </p:blipFill>
        <p:spPr>
          <a:xfrm>
            <a:off x="6709878" y="3797301"/>
            <a:ext cx="772500" cy="772500"/>
          </a:xfrm>
          <a:prstGeom prst="rect">
            <a:avLst/>
          </a:prstGeom>
          <a:noFill/>
          <a:ln>
            <a:noFill/>
          </a:ln>
        </p:spPr>
      </p:pic>
    </p:spTree>
    <p:extLst>
      <p:ext uri="{BB962C8B-B14F-4D97-AF65-F5344CB8AC3E}">
        <p14:creationId xmlns:p14="http://schemas.microsoft.com/office/powerpoint/2010/main" val="38523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xEl>
                                              <p:pRg st="0" end="0"/>
                                            </p:txEl>
                                          </p:spTgt>
                                        </p:tgtEl>
                                        <p:attrNameLst>
                                          <p:attrName>style.visibility</p:attrName>
                                        </p:attrNameLst>
                                      </p:cBhvr>
                                      <p:to>
                                        <p:strVal val="visible"/>
                                      </p:to>
                                    </p:set>
                                    <p:animEffect transition="in" filter="fade">
                                      <p:cBhvr>
                                        <p:cTn id="12" dur="1000"/>
                                        <p:tgtEl>
                                          <p:spTgt spid="1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7">
                                            <p:txEl>
                                              <p:pRg st="1" end="1"/>
                                            </p:txEl>
                                          </p:spTgt>
                                        </p:tgtEl>
                                        <p:attrNameLst>
                                          <p:attrName>style.visibility</p:attrName>
                                        </p:attrNameLst>
                                      </p:cBhvr>
                                      <p:to>
                                        <p:strVal val="visible"/>
                                      </p:to>
                                    </p:set>
                                    <p:animEffect transition="in" filter="fade">
                                      <p:cBhvr>
                                        <p:cTn id="17" dur="1000"/>
                                        <p:tgtEl>
                                          <p:spTgt spid="16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7">
                                            <p:txEl>
                                              <p:pRg st="2" end="2"/>
                                            </p:txEl>
                                          </p:spTgt>
                                        </p:tgtEl>
                                        <p:attrNameLst>
                                          <p:attrName>style.visibility</p:attrName>
                                        </p:attrNameLst>
                                      </p:cBhvr>
                                      <p:to>
                                        <p:strVal val="visible"/>
                                      </p:to>
                                    </p:set>
                                    <p:animEffect transition="in" filter="fade">
                                      <p:cBhvr>
                                        <p:cTn id="22" dur="1000"/>
                                        <p:tgtEl>
                                          <p:spTgt spid="16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xEl>
                                              <p:pRg st="3" end="3"/>
                                            </p:txEl>
                                          </p:spTgt>
                                        </p:tgtEl>
                                        <p:attrNameLst>
                                          <p:attrName>style.visibility</p:attrName>
                                        </p:attrNameLst>
                                      </p:cBhvr>
                                      <p:to>
                                        <p:strVal val="visible"/>
                                      </p:to>
                                    </p:set>
                                    <p:animEffect transition="in" filter="fade">
                                      <p:cBhvr>
                                        <p:cTn id="27" dur="1000"/>
                                        <p:tgtEl>
                                          <p:spTgt spid="1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Predicates Two Ways...</a:t>
            </a:r>
            <a:endParaRPr/>
          </a:p>
        </p:txBody>
      </p:sp>
      <p:sp>
        <p:nvSpPr>
          <p:cNvPr id="182" name="Google Shape;182;p24"/>
          <p:cNvSpPr txBox="1"/>
          <p:nvPr/>
        </p:nvSpPr>
        <p:spPr>
          <a:xfrm>
            <a:off x="529175" y="1083809"/>
            <a:ext cx="1755600" cy="1876275"/>
          </a:xfrm>
          <a:prstGeom prst="rect">
            <a:avLst/>
          </a:prstGeom>
          <a:solidFill>
            <a:srgbClr val="FFB9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Ubuntu"/>
                <a:ea typeface="Ubuntu"/>
                <a:cs typeface="Ubuntu"/>
                <a:sym typeface="Ubuntu"/>
              </a:rPr>
              <a:t>Data Set: Employee</a:t>
            </a:r>
            <a:endParaRPr>
              <a:latin typeface="Ubuntu"/>
              <a:ea typeface="Ubuntu"/>
              <a:cs typeface="Ubuntu"/>
              <a:sym typeface="Ubuntu"/>
            </a:endParaRPr>
          </a:p>
          <a:p>
            <a:pPr marL="0" lvl="0" indent="0" algn="l" rtl="0">
              <a:lnSpc>
                <a:spcPct val="115000"/>
              </a:lnSpc>
              <a:spcBef>
                <a:spcPts val="0"/>
              </a:spcBef>
              <a:spcAft>
                <a:spcPts val="0"/>
              </a:spcAft>
              <a:buNone/>
            </a:pPr>
            <a:r>
              <a:rPr lang="en">
                <a:latin typeface="Ubuntu"/>
                <a:ea typeface="Ubuntu"/>
                <a:cs typeface="Ubuntu"/>
                <a:sym typeface="Ubuntu"/>
              </a:rPr>
              <a:t>Objects:</a:t>
            </a:r>
            <a:endParaRPr>
              <a:latin typeface="Ubuntu"/>
              <a:ea typeface="Ubuntu"/>
              <a:cs typeface="Ubuntu"/>
              <a:sym typeface="Ubuntu"/>
            </a:endParaRPr>
          </a:p>
          <a:p>
            <a:pPr marL="0" lvl="0" indent="0" algn="l" rtl="0">
              <a:lnSpc>
                <a:spcPct val="115000"/>
              </a:lnSpc>
              <a:spcBef>
                <a:spcPts val="0"/>
              </a:spcBef>
              <a:spcAft>
                <a:spcPts val="0"/>
              </a:spcAft>
              <a:buNone/>
            </a:pPr>
            <a:r>
              <a:rPr lang="en">
                <a:latin typeface="Ubuntu"/>
                <a:ea typeface="Ubuntu"/>
                <a:cs typeface="Ubuntu"/>
                <a:sym typeface="Ubuntu"/>
              </a:rPr>
              <a:t>name (String)</a:t>
            </a:r>
            <a:endParaRPr>
              <a:latin typeface="Ubuntu"/>
              <a:ea typeface="Ubuntu"/>
              <a:cs typeface="Ubuntu"/>
              <a:sym typeface="Ubuntu"/>
            </a:endParaRPr>
          </a:p>
          <a:p>
            <a:pPr marL="0" lvl="0" indent="0" algn="l" rtl="0">
              <a:lnSpc>
                <a:spcPct val="115000"/>
              </a:lnSpc>
              <a:spcBef>
                <a:spcPts val="0"/>
              </a:spcBef>
              <a:spcAft>
                <a:spcPts val="0"/>
              </a:spcAft>
              <a:buNone/>
            </a:pPr>
            <a:r>
              <a:rPr lang="en">
                <a:latin typeface="Ubuntu"/>
                <a:ea typeface="Ubuntu"/>
                <a:cs typeface="Ubuntu"/>
                <a:sym typeface="Ubuntu"/>
              </a:rPr>
              <a:t>age (int)</a:t>
            </a:r>
            <a:endParaRPr>
              <a:latin typeface="Ubuntu"/>
              <a:ea typeface="Ubuntu"/>
              <a:cs typeface="Ubuntu"/>
              <a:sym typeface="Ubuntu"/>
            </a:endParaRPr>
          </a:p>
          <a:p>
            <a:pPr marL="0" lvl="0" indent="0" algn="l" rtl="0">
              <a:lnSpc>
                <a:spcPct val="115000"/>
              </a:lnSpc>
              <a:spcBef>
                <a:spcPts val="0"/>
              </a:spcBef>
              <a:spcAft>
                <a:spcPts val="0"/>
              </a:spcAft>
              <a:buNone/>
            </a:pPr>
            <a:r>
              <a:rPr lang="en">
                <a:latin typeface="Ubuntu"/>
                <a:ea typeface="Ubuntu"/>
                <a:cs typeface="Ubuntu"/>
                <a:sym typeface="Ubuntu"/>
              </a:rPr>
              <a:t>salary (double)</a:t>
            </a:r>
            <a:endParaRPr>
              <a:latin typeface="Ubuntu"/>
              <a:ea typeface="Ubuntu"/>
              <a:cs typeface="Ubuntu"/>
              <a:sym typeface="Ubuntu"/>
            </a:endParaRPr>
          </a:p>
          <a:p>
            <a:pPr marL="0" lvl="0" indent="0" algn="l" rtl="0">
              <a:lnSpc>
                <a:spcPct val="115000"/>
              </a:lnSpc>
              <a:spcBef>
                <a:spcPts val="0"/>
              </a:spcBef>
              <a:spcAft>
                <a:spcPts val="0"/>
              </a:spcAft>
              <a:buNone/>
            </a:pPr>
            <a:r>
              <a:rPr lang="en">
                <a:latin typeface="Ubuntu"/>
                <a:ea typeface="Ubuntu"/>
                <a:cs typeface="Ubuntu"/>
                <a:sym typeface="Ubuntu"/>
              </a:rPr>
              <a:t>active (boolean)</a:t>
            </a:r>
            <a:endParaRPr>
              <a:latin typeface="Ubuntu"/>
              <a:ea typeface="Ubuntu"/>
              <a:cs typeface="Ubuntu"/>
              <a:sym typeface="Ubuntu"/>
            </a:endParaRPr>
          </a:p>
          <a:p>
            <a:pPr marL="0" lvl="0" indent="0" algn="l" rtl="0">
              <a:lnSpc>
                <a:spcPct val="115000"/>
              </a:lnSpc>
              <a:spcBef>
                <a:spcPts val="0"/>
              </a:spcBef>
              <a:spcAft>
                <a:spcPts val="0"/>
              </a:spcAft>
              <a:buNone/>
            </a:pPr>
            <a:endParaRPr>
              <a:latin typeface="Ubuntu"/>
              <a:ea typeface="Ubuntu"/>
              <a:cs typeface="Ubuntu"/>
              <a:sym typeface="Ubuntu"/>
            </a:endParaRPr>
          </a:p>
        </p:txBody>
      </p:sp>
      <p:sp>
        <p:nvSpPr>
          <p:cNvPr id="183" name="Google Shape;183;p24"/>
          <p:cNvSpPr txBox="1"/>
          <p:nvPr/>
        </p:nvSpPr>
        <p:spPr>
          <a:xfrm>
            <a:off x="578525" y="3134650"/>
            <a:ext cx="1656900" cy="1347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Ubuntu"/>
                <a:ea typeface="Ubuntu"/>
                <a:cs typeface="Ubuntu"/>
                <a:sym typeface="Ubuntu"/>
              </a:rPr>
              <a:t>Query: return entries for active employees under the age of 30</a:t>
            </a:r>
            <a:endParaRPr>
              <a:latin typeface="Ubuntu"/>
              <a:ea typeface="Ubuntu"/>
              <a:cs typeface="Ubuntu"/>
              <a:sym typeface="Ubuntu"/>
            </a:endParaRPr>
          </a:p>
        </p:txBody>
      </p:sp>
      <p:sp>
        <p:nvSpPr>
          <p:cNvPr id="184" name="Google Shape;184;p24"/>
          <p:cNvSpPr txBox="1"/>
          <p:nvPr/>
        </p:nvSpPr>
        <p:spPr>
          <a:xfrm>
            <a:off x="2502500" y="919900"/>
            <a:ext cx="5697300" cy="6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a:ea typeface="Ubuntu"/>
                <a:cs typeface="Ubuntu"/>
                <a:sym typeface="Ubuntu"/>
              </a:rPr>
              <a:t>Criteria API</a:t>
            </a:r>
            <a:endParaRPr>
              <a:latin typeface="Ubuntu"/>
              <a:ea typeface="Ubuntu"/>
              <a:cs typeface="Ubuntu"/>
              <a:sym typeface="Ubuntu"/>
            </a:endParaRPr>
          </a:p>
        </p:txBody>
      </p:sp>
      <p:sp>
        <p:nvSpPr>
          <p:cNvPr id="185" name="Google Shape;185;p24"/>
          <p:cNvSpPr txBox="1"/>
          <p:nvPr/>
        </p:nvSpPr>
        <p:spPr>
          <a:xfrm>
            <a:off x="2502500" y="2949575"/>
            <a:ext cx="5697300" cy="6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a:ea typeface="Ubuntu"/>
                <a:cs typeface="Ubuntu"/>
                <a:sym typeface="Ubuntu"/>
              </a:rPr>
              <a:t>SQL Query</a:t>
            </a:r>
            <a:endParaRPr>
              <a:latin typeface="Ubuntu"/>
              <a:ea typeface="Ubuntu"/>
              <a:cs typeface="Ubuntu"/>
              <a:sym typeface="Ubuntu"/>
            </a:endParaRPr>
          </a:p>
        </p:txBody>
      </p:sp>
      <p:sp>
        <p:nvSpPr>
          <p:cNvPr id="186" name="Google Shape;186;p24"/>
          <p:cNvSpPr txBox="1"/>
          <p:nvPr/>
        </p:nvSpPr>
        <p:spPr>
          <a:xfrm>
            <a:off x="2502500" y="1315550"/>
            <a:ext cx="6479100" cy="14343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114300" lvl="0" indent="0" algn="l" rtl="0">
              <a:lnSpc>
                <a:spcPct val="100000"/>
              </a:lnSpc>
              <a:spcBef>
                <a:spcPts val="0"/>
              </a:spcBef>
              <a:spcAft>
                <a:spcPts val="0"/>
              </a:spcAft>
              <a:buNone/>
            </a:pPr>
            <a:r>
              <a:rPr lang="en" sz="1100" dirty="0" err="1">
                <a:latin typeface="Courier"/>
                <a:ea typeface="Courier"/>
                <a:cs typeface="Courier"/>
                <a:sym typeface="Courier"/>
              </a:rPr>
              <a:t>IMap</a:t>
            </a:r>
            <a:r>
              <a:rPr lang="en" sz="1100" dirty="0">
                <a:latin typeface="Courier"/>
                <a:ea typeface="Courier"/>
                <a:cs typeface="Courier"/>
                <a:sym typeface="Courier"/>
              </a:rPr>
              <a:t>&lt;String, Employee&gt; map = </a:t>
            </a:r>
            <a:r>
              <a:rPr lang="en" sz="1100" dirty="0" err="1">
                <a:latin typeface="Courier"/>
                <a:ea typeface="Courier"/>
                <a:cs typeface="Courier"/>
                <a:sym typeface="Courier"/>
              </a:rPr>
              <a:t>hazelcastInstance.getMap</a:t>
            </a:r>
            <a:r>
              <a:rPr lang="en" sz="1100" dirty="0">
                <a:latin typeface="Courier"/>
                <a:ea typeface="Courier"/>
                <a:cs typeface="Courier"/>
                <a:sym typeface="Courier"/>
              </a:rPr>
              <a:t>( </a:t>
            </a:r>
            <a:r>
              <a:rPr lang="en" sz="1100" b="1" dirty="0">
                <a:solidFill>
                  <a:srgbClr val="008000"/>
                </a:solidFill>
                <a:latin typeface="Courier"/>
                <a:ea typeface="Courier"/>
                <a:cs typeface="Courier"/>
                <a:sym typeface="Courier"/>
              </a:rPr>
              <a:t>"employee" </a:t>
            </a:r>
            <a:r>
              <a:rPr lang="en" sz="1100" dirty="0">
                <a:latin typeface="Courier"/>
                <a:ea typeface="Courier"/>
                <a:cs typeface="Courier"/>
                <a:sym typeface="Courier"/>
              </a:rPr>
              <a:t>);</a:t>
            </a:r>
            <a:endParaRPr sz="1100" dirty="0">
              <a:latin typeface="Courier"/>
              <a:ea typeface="Courier"/>
              <a:cs typeface="Courier"/>
              <a:sym typeface="Courier"/>
            </a:endParaRPr>
          </a:p>
          <a:p>
            <a:pPr marL="0" marR="114300" lvl="0" indent="0" algn="l" rtl="0">
              <a:lnSpc>
                <a:spcPct val="100000"/>
              </a:lnSpc>
              <a:spcBef>
                <a:spcPts val="1000"/>
              </a:spcBef>
              <a:spcAft>
                <a:spcPts val="0"/>
              </a:spcAft>
              <a:buNone/>
            </a:pPr>
            <a:r>
              <a:rPr lang="en" sz="1100" dirty="0" err="1">
                <a:latin typeface="Courier"/>
                <a:ea typeface="Courier"/>
                <a:cs typeface="Courier"/>
                <a:sym typeface="Courier"/>
              </a:rPr>
              <a:t>EntryObject</a:t>
            </a:r>
            <a:r>
              <a:rPr lang="en" sz="1100" dirty="0">
                <a:latin typeface="Courier"/>
                <a:ea typeface="Courier"/>
                <a:cs typeface="Courier"/>
                <a:sym typeface="Courier"/>
              </a:rPr>
              <a:t> e = </a:t>
            </a:r>
            <a:r>
              <a:rPr lang="en" sz="1100" b="1" dirty="0">
                <a:solidFill>
                  <a:srgbClr val="000080"/>
                </a:solidFill>
                <a:latin typeface="Courier"/>
                <a:ea typeface="Courier"/>
                <a:cs typeface="Courier"/>
                <a:sym typeface="Courier"/>
              </a:rPr>
              <a:t>new </a:t>
            </a:r>
            <a:r>
              <a:rPr lang="en" sz="1100" dirty="0" err="1">
                <a:latin typeface="Courier"/>
                <a:ea typeface="Courier"/>
                <a:cs typeface="Courier"/>
                <a:sym typeface="Courier"/>
              </a:rPr>
              <a:t>PredicateBuilder</a:t>
            </a:r>
            <a:r>
              <a:rPr lang="en" sz="1100" dirty="0">
                <a:latin typeface="Courier"/>
                <a:ea typeface="Courier"/>
                <a:cs typeface="Courier"/>
                <a:sym typeface="Courier"/>
              </a:rPr>
              <a:t>().</a:t>
            </a:r>
            <a:r>
              <a:rPr lang="en" sz="1100" dirty="0" err="1">
                <a:latin typeface="Courier"/>
                <a:ea typeface="Courier"/>
                <a:cs typeface="Courier"/>
                <a:sym typeface="Courier"/>
              </a:rPr>
              <a:t>getEntryObject</a:t>
            </a:r>
            <a:r>
              <a:rPr lang="en" sz="1100" dirty="0">
                <a:latin typeface="Courier"/>
                <a:ea typeface="Courier"/>
                <a:cs typeface="Courier"/>
                <a:sym typeface="Courier"/>
              </a:rPr>
              <a:t>();</a:t>
            </a:r>
            <a:endParaRPr sz="1100" dirty="0">
              <a:latin typeface="Courier"/>
              <a:ea typeface="Courier"/>
              <a:cs typeface="Courier"/>
              <a:sym typeface="Courier"/>
            </a:endParaRPr>
          </a:p>
          <a:p>
            <a:pPr marL="0" marR="114300" lvl="0" indent="0" algn="l" rtl="0">
              <a:lnSpc>
                <a:spcPct val="100000"/>
              </a:lnSpc>
              <a:spcBef>
                <a:spcPts val="1000"/>
              </a:spcBef>
              <a:spcAft>
                <a:spcPts val="0"/>
              </a:spcAft>
              <a:buNone/>
            </a:pPr>
            <a:r>
              <a:rPr lang="en" sz="1100" dirty="0">
                <a:latin typeface="Courier"/>
                <a:ea typeface="Courier"/>
                <a:cs typeface="Courier"/>
                <a:sym typeface="Courier"/>
              </a:rPr>
              <a:t>Predicate ActiveUnder30 = </a:t>
            </a:r>
            <a:r>
              <a:rPr lang="en" sz="1100" dirty="0" err="1">
                <a:latin typeface="Courier"/>
                <a:ea typeface="Courier"/>
                <a:cs typeface="Courier"/>
                <a:sym typeface="Courier"/>
              </a:rPr>
              <a:t>e.is</a:t>
            </a:r>
            <a:r>
              <a:rPr lang="en" sz="1100" dirty="0">
                <a:latin typeface="Courier"/>
                <a:ea typeface="Courier"/>
                <a:cs typeface="Courier"/>
                <a:sym typeface="Courier"/>
              </a:rPr>
              <a:t>( </a:t>
            </a:r>
            <a:r>
              <a:rPr lang="en" sz="1100" b="1" dirty="0">
                <a:solidFill>
                  <a:srgbClr val="008000"/>
                </a:solidFill>
                <a:latin typeface="Courier"/>
                <a:ea typeface="Courier"/>
                <a:cs typeface="Courier"/>
                <a:sym typeface="Courier"/>
              </a:rPr>
              <a:t>"active" </a:t>
            </a:r>
            <a:r>
              <a:rPr lang="en" sz="1100" dirty="0">
                <a:latin typeface="Courier"/>
                <a:ea typeface="Courier"/>
                <a:cs typeface="Courier"/>
                <a:sym typeface="Courier"/>
              </a:rPr>
              <a:t>).and( </a:t>
            </a:r>
            <a:r>
              <a:rPr lang="en" sz="1100" dirty="0" err="1">
                <a:latin typeface="Courier"/>
                <a:ea typeface="Courier"/>
                <a:cs typeface="Courier"/>
                <a:sym typeface="Courier"/>
              </a:rPr>
              <a:t>e.get</a:t>
            </a:r>
            <a:r>
              <a:rPr lang="en" sz="1100" dirty="0">
                <a:latin typeface="Courier"/>
                <a:ea typeface="Courier"/>
                <a:cs typeface="Courier"/>
                <a:sym typeface="Courier"/>
              </a:rPr>
              <a:t>( </a:t>
            </a:r>
            <a:r>
              <a:rPr lang="en" sz="1100" b="1" dirty="0">
                <a:solidFill>
                  <a:srgbClr val="008000"/>
                </a:solidFill>
                <a:latin typeface="Courier"/>
                <a:ea typeface="Courier"/>
                <a:cs typeface="Courier"/>
                <a:sym typeface="Courier"/>
              </a:rPr>
              <a:t>"age" </a:t>
            </a:r>
            <a:r>
              <a:rPr lang="en" sz="1100" dirty="0">
                <a:latin typeface="Courier"/>
                <a:ea typeface="Courier"/>
                <a:cs typeface="Courier"/>
                <a:sym typeface="Courier"/>
              </a:rPr>
              <a:t>).</a:t>
            </a:r>
            <a:r>
              <a:rPr lang="en" sz="1100" dirty="0" err="1">
                <a:latin typeface="Courier"/>
                <a:ea typeface="Courier"/>
                <a:cs typeface="Courier"/>
                <a:sym typeface="Courier"/>
              </a:rPr>
              <a:t>lessThan</a:t>
            </a:r>
            <a:r>
              <a:rPr lang="en" sz="1100" dirty="0">
                <a:latin typeface="Courier"/>
                <a:ea typeface="Courier"/>
                <a:cs typeface="Courier"/>
                <a:sym typeface="Courier"/>
              </a:rPr>
              <a:t>( </a:t>
            </a:r>
            <a:r>
              <a:rPr lang="en" sz="1100" dirty="0">
                <a:solidFill>
                  <a:srgbClr val="0000FF"/>
                </a:solidFill>
                <a:latin typeface="Courier"/>
                <a:ea typeface="Courier"/>
                <a:cs typeface="Courier"/>
                <a:sym typeface="Courier"/>
              </a:rPr>
              <a:t>30 </a:t>
            </a:r>
            <a:r>
              <a:rPr lang="en" sz="1100" dirty="0">
                <a:latin typeface="Courier"/>
                <a:ea typeface="Courier"/>
                <a:cs typeface="Courier"/>
                <a:sym typeface="Courier"/>
              </a:rPr>
              <a:t>) );</a:t>
            </a:r>
            <a:endParaRPr sz="1100" dirty="0">
              <a:latin typeface="Courier"/>
              <a:ea typeface="Courier"/>
              <a:cs typeface="Courier"/>
              <a:sym typeface="Courier"/>
            </a:endParaRPr>
          </a:p>
          <a:p>
            <a:pPr marL="0" marR="114300" lvl="0" indent="0" algn="l" rtl="0">
              <a:lnSpc>
                <a:spcPct val="100000"/>
              </a:lnSpc>
              <a:spcBef>
                <a:spcPts val="1000"/>
              </a:spcBef>
              <a:spcAft>
                <a:spcPts val="1000"/>
              </a:spcAft>
              <a:buNone/>
            </a:pPr>
            <a:r>
              <a:rPr lang="en" sz="1100" dirty="0">
                <a:latin typeface="Courier"/>
                <a:ea typeface="Courier"/>
                <a:cs typeface="Courier"/>
                <a:sym typeface="Courier"/>
              </a:rPr>
              <a:t>Collection&lt;Employee&gt; employees = </a:t>
            </a:r>
            <a:r>
              <a:rPr lang="en" sz="1100" dirty="0" err="1">
                <a:latin typeface="Courier"/>
                <a:ea typeface="Courier"/>
                <a:cs typeface="Courier"/>
                <a:sym typeface="Courier"/>
              </a:rPr>
              <a:t>map.values</a:t>
            </a:r>
            <a:r>
              <a:rPr lang="en" sz="1100" dirty="0">
                <a:latin typeface="Courier"/>
                <a:ea typeface="Courier"/>
                <a:cs typeface="Courier"/>
                <a:sym typeface="Courier"/>
              </a:rPr>
              <a:t>( ActiveUnder30 );</a:t>
            </a:r>
            <a:endParaRPr sz="1100" b="1" dirty="0">
              <a:solidFill>
                <a:schemeClr val="dk1"/>
              </a:solidFill>
              <a:latin typeface="Courier"/>
              <a:ea typeface="Courier"/>
              <a:cs typeface="Courier"/>
              <a:sym typeface="Courier"/>
            </a:endParaRPr>
          </a:p>
        </p:txBody>
      </p:sp>
      <p:sp>
        <p:nvSpPr>
          <p:cNvPr id="187" name="Google Shape;187;p24"/>
          <p:cNvSpPr txBox="1"/>
          <p:nvPr/>
        </p:nvSpPr>
        <p:spPr>
          <a:xfrm>
            <a:off x="2502500" y="3343300"/>
            <a:ext cx="6479100" cy="8325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114300" lvl="0" indent="0" algn="l" rtl="0">
              <a:lnSpc>
                <a:spcPct val="100000"/>
              </a:lnSpc>
              <a:spcBef>
                <a:spcPts val="0"/>
              </a:spcBef>
              <a:spcAft>
                <a:spcPts val="0"/>
              </a:spcAft>
              <a:buNone/>
            </a:pPr>
            <a:r>
              <a:rPr lang="en" sz="1100" dirty="0" err="1">
                <a:latin typeface="Courier"/>
                <a:ea typeface="Courier"/>
                <a:cs typeface="Courier"/>
                <a:sym typeface="Courier"/>
              </a:rPr>
              <a:t>IMap</a:t>
            </a:r>
            <a:r>
              <a:rPr lang="en" sz="1100" dirty="0">
                <a:latin typeface="Courier"/>
                <a:ea typeface="Courier"/>
                <a:cs typeface="Courier"/>
                <a:sym typeface="Courier"/>
              </a:rPr>
              <a:t>&lt;String, Employee&gt; map = </a:t>
            </a:r>
            <a:r>
              <a:rPr lang="en" sz="1100" dirty="0" err="1">
                <a:latin typeface="Courier"/>
                <a:ea typeface="Courier"/>
                <a:cs typeface="Courier"/>
                <a:sym typeface="Courier"/>
              </a:rPr>
              <a:t>hazelcastInstance.getMap</a:t>
            </a:r>
            <a:r>
              <a:rPr lang="en" sz="1100" dirty="0">
                <a:latin typeface="Courier"/>
                <a:ea typeface="Courier"/>
                <a:cs typeface="Courier"/>
                <a:sym typeface="Courier"/>
              </a:rPr>
              <a:t>( </a:t>
            </a:r>
            <a:r>
              <a:rPr lang="en" sz="1100" b="1" dirty="0">
                <a:solidFill>
                  <a:srgbClr val="008000"/>
                </a:solidFill>
                <a:latin typeface="Courier"/>
                <a:ea typeface="Courier"/>
                <a:cs typeface="Courier"/>
                <a:sym typeface="Courier"/>
              </a:rPr>
              <a:t>"employee" </a:t>
            </a:r>
            <a:r>
              <a:rPr lang="en" sz="1100" dirty="0">
                <a:latin typeface="Courier"/>
                <a:ea typeface="Courier"/>
                <a:cs typeface="Courier"/>
                <a:sym typeface="Courier"/>
              </a:rPr>
              <a:t>);</a:t>
            </a:r>
            <a:endParaRPr sz="1100" dirty="0">
              <a:latin typeface="Courier"/>
              <a:ea typeface="Courier"/>
              <a:cs typeface="Courier"/>
              <a:sym typeface="Courier"/>
            </a:endParaRPr>
          </a:p>
          <a:p>
            <a:pPr marL="0" marR="114300" lvl="0" indent="0" algn="l" rtl="0">
              <a:lnSpc>
                <a:spcPct val="100000"/>
              </a:lnSpc>
              <a:spcBef>
                <a:spcPts val="1000"/>
              </a:spcBef>
              <a:spcAft>
                <a:spcPts val="0"/>
              </a:spcAft>
              <a:buNone/>
            </a:pPr>
            <a:r>
              <a:rPr lang="en" sz="1100" dirty="0">
                <a:latin typeface="Courier"/>
                <a:ea typeface="Courier"/>
                <a:cs typeface="Courier"/>
                <a:sym typeface="Courier"/>
              </a:rPr>
              <a:t>Collection&lt;Employee&gt; employees = </a:t>
            </a:r>
            <a:r>
              <a:rPr lang="en" sz="1100" dirty="0" err="1">
                <a:latin typeface="Courier"/>
                <a:ea typeface="Courier"/>
                <a:cs typeface="Courier"/>
                <a:sym typeface="Courier"/>
              </a:rPr>
              <a:t>map.values</a:t>
            </a:r>
            <a:r>
              <a:rPr lang="en" sz="1100" dirty="0">
                <a:latin typeface="Courier"/>
                <a:ea typeface="Courier"/>
                <a:cs typeface="Courier"/>
                <a:sym typeface="Courier"/>
              </a:rPr>
              <a:t>( </a:t>
            </a:r>
            <a:r>
              <a:rPr lang="en" sz="1100" b="1" dirty="0">
                <a:solidFill>
                  <a:srgbClr val="000080"/>
                </a:solidFill>
                <a:latin typeface="Courier"/>
                <a:ea typeface="Courier"/>
                <a:cs typeface="Courier"/>
                <a:sym typeface="Courier"/>
              </a:rPr>
              <a:t>new </a:t>
            </a:r>
            <a:r>
              <a:rPr lang="en" sz="1100" dirty="0" err="1">
                <a:latin typeface="Courier"/>
                <a:ea typeface="Courier"/>
                <a:cs typeface="Courier"/>
                <a:sym typeface="Courier"/>
              </a:rPr>
              <a:t>SqlPredicate</a:t>
            </a:r>
            <a:r>
              <a:rPr lang="en" sz="1100" dirty="0">
                <a:latin typeface="Courier"/>
                <a:ea typeface="Courier"/>
                <a:cs typeface="Courier"/>
                <a:sym typeface="Courier"/>
              </a:rPr>
              <a:t>( </a:t>
            </a:r>
            <a:r>
              <a:rPr lang="en" sz="1100" b="1" dirty="0">
                <a:solidFill>
                  <a:srgbClr val="008000"/>
                </a:solidFill>
                <a:latin typeface="Courier"/>
                <a:ea typeface="Courier"/>
                <a:cs typeface="Courier"/>
                <a:sym typeface="Courier"/>
              </a:rPr>
              <a:t>"active AND age &lt; 30" </a:t>
            </a:r>
            <a:r>
              <a:rPr lang="en" sz="1100" dirty="0">
                <a:latin typeface="Courier"/>
                <a:ea typeface="Courier"/>
                <a:cs typeface="Courier"/>
                <a:sym typeface="Courier"/>
              </a:rPr>
              <a:t>) );</a:t>
            </a:r>
            <a:endParaRPr sz="1100" b="1" dirty="0">
              <a:solidFill>
                <a:schemeClr val="dk1"/>
              </a:solidFill>
              <a:latin typeface="Courier"/>
              <a:ea typeface="Courier"/>
              <a:cs typeface="Courier"/>
              <a:sym typeface="Courier"/>
            </a:endParaRPr>
          </a:p>
          <a:p>
            <a:pPr marL="0" marR="114300" lvl="0" indent="0" algn="l" rtl="0">
              <a:lnSpc>
                <a:spcPct val="100000"/>
              </a:lnSpc>
              <a:spcBef>
                <a:spcPts val="1000"/>
              </a:spcBef>
              <a:spcAft>
                <a:spcPts val="1000"/>
              </a:spcAft>
              <a:buNone/>
            </a:pPr>
            <a:endParaRPr sz="1100" b="1" dirty="0">
              <a:solidFill>
                <a:schemeClr val="dk1"/>
              </a:solidFill>
              <a:latin typeface="Courier"/>
              <a:ea typeface="Courier"/>
              <a:cs typeface="Courier"/>
              <a:sym typeface="Courier"/>
            </a:endParaRPr>
          </a:p>
        </p:txBody>
      </p:sp>
    </p:spTree>
    <p:extLst>
      <p:ext uri="{BB962C8B-B14F-4D97-AF65-F5344CB8AC3E}">
        <p14:creationId xmlns:p14="http://schemas.microsoft.com/office/powerpoint/2010/main" val="264012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1000"/>
                                        <p:tgtEl>
                                          <p:spTgt spid="1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1000"/>
                                        <p:tgtEl>
                                          <p:spTgt spid="184"/>
                                        </p:tgtEl>
                                      </p:cBhvr>
                                    </p:animEffect>
                                  </p:childTnLst>
                                </p:cTn>
                              </p:par>
                              <p:par>
                                <p:cTn id="18" presetID="10" presetClass="entr" presetSubtype="0" fill="hold" nodeType="withEffect">
                                  <p:stCondLst>
                                    <p:cond delay="0"/>
                                  </p:stCondLst>
                                  <p:childTnLst>
                                    <p:set>
                                      <p:cBhvr>
                                        <p:cTn id="19" dur="1" fill="hold">
                                          <p:stCondLst>
                                            <p:cond delay="0"/>
                                          </p:stCondLst>
                                        </p:cTn>
                                        <p:tgtEl>
                                          <p:spTgt spid="186"/>
                                        </p:tgtEl>
                                        <p:attrNameLst>
                                          <p:attrName>style.visibility</p:attrName>
                                        </p:attrNameLst>
                                      </p:cBhvr>
                                      <p:to>
                                        <p:strVal val="visible"/>
                                      </p:to>
                                    </p:set>
                                    <p:animEffect transition="in" filter="fade">
                                      <p:cBhvr>
                                        <p:cTn id="20" dur="1000"/>
                                        <p:tgtEl>
                                          <p:spTgt spid="18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animEffect transition="in" filter="fade">
                                      <p:cBhvr>
                                        <p:cTn id="25" dur="1000"/>
                                        <p:tgtEl>
                                          <p:spTgt spid="185"/>
                                        </p:tgtEl>
                                      </p:cBhvr>
                                    </p:animEffect>
                                  </p:childTnLst>
                                </p:cTn>
                              </p:par>
                              <p:par>
                                <p:cTn id="26" presetID="10" presetClass="entr" presetSubtype="0" fill="hold" nodeType="withEffect">
                                  <p:stCondLst>
                                    <p:cond delay="0"/>
                                  </p:stCondLst>
                                  <p:childTnLst>
                                    <p:set>
                                      <p:cBhvr>
                                        <p:cTn id="27" dur="1" fill="hold">
                                          <p:stCondLst>
                                            <p:cond delay="0"/>
                                          </p:stCondLst>
                                        </p:cTn>
                                        <p:tgtEl>
                                          <p:spTgt spid="187"/>
                                        </p:tgtEl>
                                        <p:attrNameLst>
                                          <p:attrName>style.visibility</p:attrName>
                                        </p:attrNameLst>
                                      </p:cBhvr>
                                      <p:to>
                                        <p:strVal val="visible"/>
                                      </p:to>
                                    </p:set>
                                    <p:animEffect transition="in" filter="fade">
                                      <p:cBhvr>
                                        <p:cTn id="2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Using the Criteria API</a:t>
            </a:r>
            <a:endParaRPr/>
          </a:p>
        </p:txBody>
      </p:sp>
      <p:sp>
        <p:nvSpPr>
          <p:cNvPr id="193" name="Google Shape;193;p25"/>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Similar to Java Persistence Query Language</a:t>
            </a:r>
            <a:endParaRPr/>
          </a:p>
          <a:p>
            <a:pPr marL="457200" lvl="0" indent="-361950" algn="l" rtl="0">
              <a:spcBef>
                <a:spcPts val="1000"/>
              </a:spcBef>
              <a:spcAft>
                <a:spcPts val="0"/>
              </a:spcAft>
              <a:buSzPts val="2100"/>
              <a:buChar char="•"/>
            </a:pPr>
            <a:r>
              <a:rPr lang="en"/>
              <a:t>Includes common operators</a:t>
            </a:r>
            <a:endParaRPr/>
          </a:p>
          <a:p>
            <a:pPr marL="914400" lvl="1" indent="-342900" algn="l" rtl="0">
              <a:spcBef>
                <a:spcPts val="1000"/>
              </a:spcBef>
              <a:spcAft>
                <a:spcPts val="0"/>
              </a:spcAft>
              <a:buSzPts val="1800"/>
              <a:buChar char="•"/>
            </a:pPr>
            <a:r>
              <a:rPr lang="en"/>
              <a:t>Comparison: equal, notEqual, greaterThan, greaterEqual, lessThan, lessEqual</a:t>
            </a:r>
            <a:endParaRPr/>
          </a:p>
          <a:p>
            <a:pPr marL="914400" lvl="1" indent="-342900" algn="l" rtl="0">
              <a:spcBef>
                <a:spcPts val="1000"/>
              </a:spcBef>
              <a:spcAft>
                <a:spcPts val="0"/>
              </a:spcAft>
              <a:buSzPts val="1800"/>
              <a:buChar char="•"/>
            </a:pPr>
            <a:r>
              <a:rPr lang="en"/>
              <a:t>Pattern matching: LIKE 'Alic%', ILIKE (case-insensitive), REGEX (for standard regular expressions)</a:t>
            </a:r>
            <a:endParaRPr/>
          </a:p>
          <a:p>
            <a:pPr marL="914400" lvl="1" indent="-342900" algn="l" rtl="0">
              <a:spcBef>
                <a:spcPts val="1000"/>
              </a:spcBef>
              <a:spcAft>
                <a:spcPts val="0"/>
              </a:spcAft>
              <a:buSzPts val="1800"/>
              <a:buChar char="•"/>
            </a:pPr>
            <a:r>
              <a:rPr lang="en"/>
              <a:t>Member test: name IN ('Bob', 'Alice')</a:t>
            </a:r>
            <a:endParaRPr/>
          </a:p>
          <a:p>
            <a:pPr marL="914400" lvl="1" indent="-342900" algn="l" rtl="0">
              <a:spcBef>
                <a:spcPts val="1000"/>
              </a:spcBef>
              <a:spcAft>
                <a:spcPts val="0"/>
              </a:spcAft>
              <a:buSzPts val="1800"/>
              <a:buChar char="•"/>
            </a:pPr>
            <a:r>
              <a:rPr lang="en"/>
              <a:t>Range: age BETWEEN 20 and 33</a:t>
            </a:r>
            <a:endParaRPr/>
          </a:p>
          <a:p>
            <a:pPr marL="457200" lvl="0" indent="-361950" algn="l" rtl="0">
              <a:spcBef>
                <a:spcPts val="1000"/>
              </a:spcBef>
              <a:spcAft>
                <a:spcPts val="1000"/>
              </a:spcAft>
              <a:buSzPts val="2100"/>
              <a:buChar char="•"/>
            </a:pPr>
            <a:r>
              <a:rPr lang="en"/>
              <a:t>Complete list of operators in Hazelcast Javadocs</a:t>
            </a:r>
            <a:endParaRPr/>
          </a:p>
        </p:txBody>
      </p:sp>
    </p:spTree>
    <p:extLst>
      <p:ext uri="{BB962C8B-B14F-4D97-AF65-F5344CB8AC3E}">
        <p14:creationId xmlns:p14="http://schemas.microsoft.com/office/powerpoint/2010/main" val="359547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10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xEl>
                                              <p:pRg st="1" end="1"/>
                                            </p:txEl>
                                          </p:spTgt>
                                        </p:tgtEl>
                                        <p:attrNameLst>
                                          <p:attrName>style.visibility</p:attrName>
                                        </p:attrNameLst>
                                      </p:cBhvr>
                                      <p:to>
                                        <p:strVal val="visible"/>
                                      </p:to>
                                    </p:set>
                                    <p:animEffect transition="in" filter="fade">
                                      <p:cBhvr>
                                        <p:cTn id="12" dur="1000"/>
                                        <p:tgtEl>
                                          <p:spTgt spid="1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3">
                                            <p:txEl>
                                              <p:pRg st="2" end="2"/>
                                            </p:txEl>
                                          </p:spTgt>
                                        </p:tgtEl>
                                        <p:attrNameLst>
                                          <p:attrName>style.visibility</p:attrName>
                                        </p:attrNameLst>
                                      </p:cBhvr>
                                      <p:to>
                                        <p:strVal val="visible"/>
                                      </p:to>
                                    </p:set>
                                    <p:animEffect transition="in" filter="fade">
                                      <p:cBhvr>
                                        <p:cTn id="17" dur="1000"/>
                                        <p:tgtEl>
                                          <p:spTgt spid="1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xEl>
                                              <p:pRg st="3" end="3"/>
                                            </p:txEl>
                                          </p:spTgt>
                                        </p:tgtEl>
                                        <p:attrNameLst>
                                          <p:attrName>style.visibility</p:attrName>
                                        </p:attrNameLst>
                                      </p:cBhvr>
                                      <p:to>
                                        <p:strVal val="visible"/>
                                      </p:to>
                                    </p:set>
                                    <p:animEffect transition="in" filter="fade">
                                      <p:cBhvr>
                                        <p:cTn id="22" dur="1000"/>
                                        <p:tgtEl>
                                          <p:spTgt spid="1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3">
                                            <p:txEl>
                                              <p:pRg st="4" end="4"/>
                                            </p:txEl>
                                          </p:spTgt>
                                        </p:tgtEl>
                                        <p:attrNameLst>
                                          <p:attrName>style.visibility</p:attrName>
                                        </p:attrNameLst>
                                      </p:cBhvr>
                                      <p:to>
                                        <p:strVal val="visible"/>
                                      </p:to>
                                    </p:set>
                                    <p:animEffect transition="in" filter="fade">
                                      <p:cBhvr>
                                        <p:cTn id="27" dur="1000"/>
                                        <p:tgtEl>
                                          <p:spTgt spid="1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3">
                                            <p:txEl>
                                              <p:pRg st="5" end="5"/>
                                            </p:txEl>
                                          </p:spTgt>
                                        </p:tgtEl>
                                        <p:attrNameLst>
                                          <p:attrName>style.visibility</p:attrName>
                                        </p:attrNameLst>
                                      </p:cBhvr>
                                      <p:to>
                                        <p:strVal val="visible"/>
                                      </p:to>
                                    </p:set>
                                    <p:animEffect transition="in" filter="fade">
                                      <p:cBhvr>
                                        <p:cTn id="32" dur="1000"/>
                                        <p:tgtEl>
                                          <p:spTgt spid="19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3">
                                            <p:txEl>
                                              <p:pRg st="6" end="6"/>
                                            </p:txEl>
                                          </p:spTgt>
                                        </p:tgtEl>
                                        <p:attrNameLst>
                                          <p:attrName>style.visibility</p:attrName>
                                        </p:attrNameLst>
                                      </p:cBhvr>
                                      <p:to>
                                        <p:strVal val="visible"/>
                                      </p:to>
                                    </p:set>
                                    <p:animEffect transition="in" filter="fade">
                                      <p:cBhvr>
                                        <p:cTn id="37" dur="1000"/>
                                        <p:tgtEl>
                                          <p:spTgt spid="19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Using AND, OR, and NOT</a:t>
            </a:r>
            <a:endParaRPr/>
          </a:p>
        </p:txBody>
      </p:sp>
      <p:sp>
        <p:nvSpPr>
          <p:cNvPr id="199" name="Google Shape;199;p26"/>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Use to combine predicates</a:t>
            </a:r>
            <a:endParaRPr/>
          </a:p>
          <a:p>
            <a:pPr marL="457200" lvl="0" indent="-361950" algn="l" rtl="0">
              <a:spcBef>
                <a:spcPts val="1000"/>
              </a:spcBef>
              <a:spcAft>
                <a:spcPts val="1000"/>
              </a:spcAft>
              <a:buSzPts val="2100"/>
              <a:buChar char="•"/>
            </a:pPr>
            <a:r>
              <a:rPr lang="en"/>
              <a:t>Example: return all entries with a salary greater than $50,000 and are under age 35</a:t>
            </a:r>
            <a:endParaRPr/>
          </a:p>
        </p:txBody>
      </p:sp>
      <p:sp>
        <p:nvSpPr>
          <p:cNvPr id="200" name="Google Shape;200;p26"/>
          <p:cNvSpPr txBox="1"/>
          <p:nvPr/>
        </p:nvSpPr>
        <p:spPr>
          <a:xfrm>
            <a:off x="884875" y="2420175"/>
            <a:ext cx="7132200" cy="16749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114300" lvl="0" indent="0" algn="l" rtl="0">
              <a:lnSpc>
                <a:spcPct val="115000"/>
              </a:lnSpc>
              <a:spcBef>
                <a:spcPts val="0"/>
              </a:spcBef>
              <a:spcAft>
                <a:spcPts val="0"/>
              </a:spcAft>
              <a:buNone/>
            </a:pPr>
            <a:r>
              <a:rPr lang="en" sz="1200" dirty="0" err="1">
                <a:latin typeface="Courier"/>
                <a:ea typeface="Courier"/>
                <a:cs typeface="Courier"/>
                <a:sym typeface="Courier"/>
              </a:rPr>
              <a:t>IMap</a:t>
            </a:r>
            <a:r>
              <a:rPr lang="en" sz="1200" dirty="0">
                <a:latin typeface="Courier"/>
                <a:ea typeface="Courier"/>
                <a:cs typeface="Courier"/>
                <a:sym typeface="Courier"/>
              </a:rPr>
              <a:t>&lt;String, Employee&gt; </a:t>
            </a:r>
            <a:r>
              <a:rPr lang="en" sz="1200" dirty="0" err="1">
                <a:latin typeface="Courier"/>
                <a:ea typeface="Courier"/>
                <a:cs typeface="Courier"/>
                <a:sym typeface="Courier"/>
              </a:rPr>
              <a:t>employeeMap</a:t>
            </a:r>
            <a:r>
              <a:rPr lang="en" sz="1200" dirty="0">
                <a:latin typeface="Courier"/>
                <a:ea typeface="Courier"/>
                <a:cs typeface="Courier"/>
                <a:sym typeface="Courier"/>
              </a:rPr>
              <a:t> = </a:t>
            </a:r>
            <a:r>
              <a:rPr lang="en" sz="1200" dirty="0" err="1">
                <a:latin typeface="Courier"/>
                <a:ea typeface="Courier"/>
                <a:cs typeface="Courier"/>
                <a:sym typeface="Courier"/>
              </a:rPr>
              <a:t>hazelcastInstance.getMap</a:t>
            </a:r>
            <a:r>
              <a:rPr lang="en" sz="1200" dirty="0">
                <a:latin typeface="Courier"/>
                <a:ea typeface="Courier"/>
                <a:cs typeface="Courier"/>
                <a:sym typeface="Courier"/>
              </a:rPr>
              <a:t>(</a:t>
            </a:r>
            <a:r>
              <a:rPr lang="en" sz="1200" b="1" dirty="0">
                <a:solidFill>
                  <a:srgbClr val="008000"/>
                </a:solidFill>
                <a:latin typeface="Courier"/>
                <a:ea typeface="Courier"/>
                <a:cs typeface="Courier"/>
                <a:sym typeface="Courier"/>
              </a:rPr>
              <a:t>"employee"</a:t>
            </a:r>
            <a:r>
              <a:rPr lang="en" sz="1200" dirty="0">
                <a:latin typeface="Courier"/>
                <a:ea typeface="Courier"/>
                <a:cs typeface="Courier"/>
                <a:sym typeface="Courier"/>
              </a:rPr>
              <a:t>);</a:t>
            </a:r>
            <a:endParaRPr sz="1200" dirty="0">
              <a:latin typeface="Courier"/>
              <a:ea typeface="Courier"/>
              <a:cs typeface="Courier"/>
              <a:sym typeface="Courier"/>
            </a:endParaRPr>
          </a:p>
          <a:p>
            <a:pPr marL="0" marR="114300" lvl="0" indent="0" algn="l" rtl="0">
              <a:lnSpc>
                <a:spcPct val="115000"/>
              </a:lnSpc>
              <a:spcBef>
                <a:spcPts val="0"/>
              </a:spcBef>
              <a:spcAft>
                <a:spcPts val="0"/>
              </a:spcAft>
              <a:buNone/>
            </a:pPr>
            <a:endParaRPr sz="1200" dirty="0">
              <a:latin typeface="Courier"/>
              <a:ea typeface="Courier"/>
              <a:cs typeface="Courier"/>
              <a:sym typeface="Courier"/>
            </a:endParaRPr>
          </a:p>
          <a:p>
            <a:pPr marL="0" marR="114300" lvl="0" indent="0" algn="l" rtl="0">
              <a:lnSpc>
                <a:spcPct val="115000"/>
              </a:lnSpc>
              <a:spcBef>
                <a:spcPts val="0"/>
              </a:spcBef>
              <a:spcAft>
                <a:spcPts val="0"/>
              </a:spcAft>
              <a:buNone/>
            </a:pPr>
            <a:r>
              <a:rPr lang="en" sz="1200" dirty="0">
                <a:latin typeface="Courier"/>
                <a:ea typeface="Courier"/>
                <a:cs typeface="Courier"/>
                <a:sym typeface="Courier"/>
              </a:rPr>
              <a:t>Predicate </a:t>
            </a:r>
            <a:r>
              <a:rPr lang="en" sz="1200" dirty="0" err="1">
                <a:latin typeface="Courier"/>
                <a:ea typeface="Courier"/>
                <a:cs typeface="Courier"/>
                <a:sym typeface="Courier"/>
              </a:rPr>
              <a:t>salaryPredicate</a:t>
            </a:r>
            <a:r>
              <a:rPr lang="en" sz="1200" dirty="0">
                <a:latin typeface="Courier"/>
                <a:ea typeface="Courier"/>
                <a:cs typeface="Courier"/>
                <a:sym typeface="Courier"/>
              </a:rPr>
              <a:t> = </a:t>
            </a:r>
            <a:r>
              <a:rPr lang="en" sz="1200" dirty="0" err="1">
                <a:latin typeface="Courier"/>
                <a:ea typeface="Courier"/>
                <a:cs typeface="Courier"/>
                <a:sym typeface="Courier"/>
              </a:rPr>
              <a:t>Predicates.</a:t>
            </a:r>
            <a:r>
              <a:rPr lang="en" sz="1200" i="1" dirty="0" err="1">
                <a:latin typeface="Courier"/>
                <a:ea typeface="Courier"/>
                <a:cs typeface="Courier"/>
                <a:sym typeface="Courier"/>
              </a:rPr>
              <a:t>greaterThan</a:t>
            </a:r>
            <a:r>
              <a:rPr lang="en" sz="1200" dirty="0">
                <a:latin typeface="Courier"/>
                <a:ea typeface="Courier"/>
                <a:cs typeface="Courier"/>
                <a:sym typeface="Courier"/>
              </a:rPr>
              <a:t>(</a:t>
            </a:r>
            <a:r>
              <a:rPr lang="en" sz="1200" b="1" dirty="0">
                <a:solidFill>
                  <a:srgbClr val="008000"/>
                </a:solidFill>
                <a:latin typeface="Courier"/>
                <a:ea typeface="Courier"/>
                <a:cs typeface="Courier"/>
                <a:sym typeface="Courier"/>
              </a:rPr>
              <a:t>"salary"</a:t>
            </a:r>
            <a:r>
              <a:rPr lang="en" sz="1200" dirty="0">
                <a:latin typeface="Courier"/>
                <a:ea typeface="Courier"/>
                <a:cs typeface="Courier"/>
                <a:sym typeface="Courier"/>
              </a:rPr>
              <a:t>, </a:t>
            </a:r>
            <a:r>
              <a:rPr lang="en" sz="1200" dirty="0">
                <a:solidFill>
                  <a:srgbClr val="0000FF"/>
                </a:solidFill>
                <a:latin typeface="Courier"/>
                <a:ea typeface="Courier"/>
                <a:cs typeface="Courier"/>
                <a:sym typeface="Courier"/>
              </a:rPr>
              <a:t>50000</a:t>
            </a:r>
            <a:r>
              <a:rPr lang="en" sz="1200" dirty="0">
                <a:latin typeface="Courier"/>
                <a:ea typeface="Courier"/>
                <a:cs typeface="Courier"/>
                <a:sym typeface="Courier"/>
              </a:rPr>
              <a:t>);</a:t>
            </a:r>
            <a:endParaRPr sz="1200" dirty="0">
              <a:latin typeface="Courier"/>
              <a:ea typeface="Courier"/>
              <a:cs typeface="Courier"/>
              <a:sym typeface="Courier"/>
            </a:endParaRPr>
          </a:p>
          <a:p>
            <a:pPr marL="0" marR="114300" lvl="0" indent="0" algn="l" rtl="0">
              <a:lnSpc>
                <a:spcPct val="115000"/>
              </a:lnSpc>
              <a:spcBef>
                <a:spcPts val="0"/>
              </a:spcBef>
              <a:spcAft>
                <a:spcPts val="0"/>
              </a:spcAft>
              <a:buNone/>
            </a:pPr>
            <a:r>
              <a:rPr lang="en" sz="1200" dirty="0">
                <a:latin typeface="Courier"/>
                <a:ea typeface="Courier"/>
                <a:cs typeface="Courier"/>
                <a:sym typeface="Courier"/>
              </a:rPr>
              <a:t>Predicate </a:t>
            </a:r>
            <a:r>
              <a:rPr lang="en" sz="1200" dirty="0" err="1">
                <a:latin typeface="Courier"/>
                <a:ea typeface="Courier"/>
                <a:cs typeface="Courier"/>
                <a:sym typeface="Courier"/>
              </a:rPr>
              <a:t>agePredicate</a:t>
            </a:r>
            <a:r>
              <a:rPr lang="en" sz="1200" dirty="0">
                <a:latin typeface="Courier"/>
                <a:ea typeface="Courier"/>
                <a:cs typeface="Courier"/>
                <a:sym typeface="Courier"/>
              </a:rPr>
              <a:t> = </a:t>
            </a:r>
            <a:r>
              <a:rPr lang="en" sz="1200" dirty="0" err="1">
                <a:latin typeface="Courier"/>
                <a:ea typeface="Courier"/>
                <a:cs typeface="Courier"/>
                <a:sym typeface="Courier"/>
              </a:rPr>
              <a:t>Predicates.</a:t>
            </a:r>
            <a:r>
              <a:rPr lang="en" sz="1200" i="1" dirty="0" err="1">
                <a:latin typeface="Courier"/>
                <a:ea typeface="Courier"/>
                <a:cs typeface="Courier"/>
                <a:sym typeface="Courier"/>
              </a:rPr>
              <a:t>lessThan</a:t>
            </a:r>
            <a:r>
              <a:rPr lang="en" sz="1200" dirty="0">
                <a:latin typeface="Courier"/>
                <a:ea typeface="Courier"/>
                <a:cs typeface="Courier"/>
                <a:sym typeface="Courier"/>
              </a:rPr>
              <a:t>(</a:t>
            </a:r>
            <a:r>
              <a:rPr lang="en" sz="1200" b="1" dirty="0">
                <a:solidFill>
                  <a:srgbClr val="008000"/>
                </a:solidFill>
                <a:latin typeface="Courier"/>
                <a:ea typeface="Courier"/>
                <a:cs typeface="Courier"/>
                <a:sym typeface="Courier"/>
              </a:rPr>
              <a:t>"age"</a:t>
            </a:r>
            <a:r>
              <a:rPr lang="en" sz="1200" dirty="0">
                <a:latin typeface="Courier"/>
                <a:ea typeface="Courier"/>
                <a:cs typeface="Courier"/>
                <a:sym typeface="Courier"/>
              </a:rPr>
              <a:t>, </a:t>
            </a:r>
            <a:r>
              <a:rPr lang="en" sz="1200" dirty="0">
                <a:solidFill>
                  <a:srgbClr val="0000FF"/>
                </a:solidFill>
                <a:latin typeface="Courier"/>
                <a:ea typeface="Courier"/>
                <a:cs typeface="Courier"/>
                <a:sym typeface="Courier"/>
              </a:rPr>
              <a:t>35</a:t>
            </a:r>
            <a:r>
              <a:rPr lang="en" sz="1200" dirty="0">
                <a:latin typeface="Courier"/>
                <a:ea typeface="Courier"/>
                <a:cs typeface="Courier"/>
                <a:sym typeface="Courier"/>
              </a:rPr>
              <a:t>);</a:t>
            </a:r>
            <a:endParaRPr sz="1200" dirty="0">
              <a:latin typeface="Courier"/>
              <a:ea typeface="Courier"/>
              <a:cs typeface="Courier"/>
              <a:sym typeface="Courier"/>
            </a:endParaRPr>
          </a:p>
          <a:p>
            <a:pPr marL="0" marR="114300" lvl="0" indent="0" algn="l" rtl="0">
              <a:lnSpc>
                <a:spcPct val="115000"/>
              </a:lnSpc>
              <a:spcBef>
                <a:spcPts val="0"/>
              </a:spcBef>
              <a:spcAft>
                <a:spcPts val="0"/>
              </a:spcAft>
              <a:buNone/>
            </a:pPr>
            <a:r>
              <a:rPr lang="en" sz="1200" dirty="0">
                <a:latin typeface="Courier"/>
                <a:ea typeface="Courier"/>
                <a:cs typeface="Courier"/>
                <a:sym typeface="Courier"/>
              </a:rPr>
              <a:t>Predicate </a:t>
            </a:r>
            <a:r>
              <a:rPr lang="en" sz="1200" dirty="0" err="1">
                <a:latin typeface="Courier"/>
                <a:ea typeface="Courier"/>
                <a:cs typeface="Courier"/>
                <a:sym typeface="Courier"/>
              </a:rPr>
              <a:t>salaryAndAge</a:t>
            </a:r>
            <a:r>
              <a:rPr lang="en" sz="1200" dirty="0">
                <a:latin typeface="Courier"/>
                <a:ea typeface="Courier"/>
                <a:cs typeface="Courier"/>
                <a:sym typeface="Courier"/>
              </a:rPr>
              <a:t> = </a:t>
            </a:r>
            <a:r>
              <a:rPr lang="en" sz="1200" dirty="0" err="1">
                <a:latin typeface="Courier"/>
                <a:ea typeface="Courier"/>
                <a:cs typeface="Courier"/>
                <a:sym typeface="Courier"/>
              </a:rPr>
              <a:t>Predicates.</a:t>
            </a:r>
            <a:r>
              <a:rPr lang="en" sz="1200" i="1" dirty="0" err="1">
                <a:latin typeface="Courier"/>
                <a:ea typeface="Courier"/>
                <a:cs typeface="Courier"/>
                <a:sym typeface="Courier"/>
              </a:rPr>
              <a:t>and</a:t>
            </a:r>
            <a:r>
              <a:rPr lang="en" sz="1200" dirty="0">
                <a:latin typeface="Courier"/>
                <a:ea typeface="Courier"/>
                <a:cs typeface="Courier"/>
                <a:sym typeface="Courier"/>
              </a:rPr>
              <a:t>(</a:t>
            </a:r>
            <a:r>
              <a:rPr lang="en" sz="1200" dirty="0" err="1">
                <a:latin typeface="Courier"/>
                <a:ea typeface="Courier"/>
                <a:cs typeface="Courier"/>
                <a:sym typeface="Courier"/>
              </a:rPr>
              <a:t>salaryPredicate</a:t>
            </a:r>
            <a:r>
              <a:rPr lang="en" sz="1200" dirty="0">
                <a:latin typeface="Courier"/>
                <a:ea typeface="Courier"/>
                <a:cs typeface="Courier"/>
                <a:sym typeface="Courier"/>
              </a:rPr>
              <a:t>, </a:t>
            </a:r>
            <a:r>
              <a:rPr lang="en" sz="1200" dirty="0" err="1">
                <a:latin typeface="Courier"/>
                <a:ea typeface="Courier"/>
                <a:cs typeface="Courier"/>
                <a:sym typeface="Courier"/>
              </a:rPr>
              <a:t>agePredicate</a:t>
            </a:r>
            <a:r>
              <a:rPr lang="en" sz="1200" dirty="0">
                <a:latin typeface="Courier"/>
                <a:ea typeface="Courier"/>
                <a:cs typeface="Courier"/>
                <a:sym typeface="Courier"/>
              </a:rPr>
              <a:t>);</a:t>
            </a:r>
            <a:endParaRPr sz="1200" dirty="0">
              <a:latin typeface="Courier"/>
              <a:ea typeface="Courier"/>
              <a:cs typeface="Courier"/>
              <a:sym typeface="Courier"/>
            </a:endParaRPr>
          </a:p>
          <a:p>
            <a:pPr marL="0" marR="114300" lvl="0" indent="0" algn="l" rtl="0">
              <a:lnSpc>
                <a:spcPct val="115000"/>
              </a:lnSpc>
              <a:spcBef>
                <a:spcPts val="0"/>
              </a:spcBef>
              <a:spcAft>
                <a:spcPts val="0"/>
              </a:spcAft>
              <a:buNone/>
            </a:pPr>
            <a:endParaRPr sz="1200" dirty="0">
              <a:latin typeface="Courier"/>
              <a:ea typeface="Courier"/>
              <a:cs typeface="Courier"/>
              <a:sym typeface="Courier"/>
            </a:endParaRPr>
          </a:p>
          <a:p>
            <a:pPr marL="0" marR="114300" lvl="0" indent="0" algn="l" rtl="0">
              <a:lnSpc>
                <a:spcPct val="115000"/>
              </a:lnSpc>
              <a:spcBef>
                <a:spcPts val="0"/>
              </a:spcBef>
              <a:spcAft>
                <a:spcPts val="0"/>
              </a:spcAft>
              <a:buNone/>
            </a:pPr>
            <a:r>
              <a:rPr lang="en" sz="1200" dirty="0">
                <a:latin typeface="Courier"/>
                <a:ea typeface="Courier"/>
                <a:cs typeface="Courier"/>
                <a:sym typeface="Courier"/>
              </a:rPr>
              <a:t>Collection&lt;Employee&gt; result = </a:t>
            </a:r>
            <a:r>
              <a:rPr lang="en" sz="1200" dirty="0" err="1">
                <a:latin typeface="Courier"/>
                <a:ea typeface="Courier"/>
                <a:cs typeface="Courier"/>
                <a:sym typeface="Courier"/>
              </a:rPr>
              <a:t>employeeMap.values</a:t>
            </a:r>
            <a:r>
              <a:rPr lang="en" sz="1200" dirty="0">
                <a:latin typeface="Courier"/>
                <a:ea typeface="Courier"/>
                <a:cs typeface="Courier"/>
                <a:sym typeface="Courier"/>
              </a:rPr>
              <a:t>(</a:t>
            </a:r>
            <a:r>
              <a:rPr lang="en" sz="1200" dirty="0" err="1">
                <a:latin typeface="Courier"/>
                <a:ea typeface="Courier"/>
                <a:cs typeface="Courier"/>
                <a:sym typeface="Courier"/>
              </a:rPr>
              <a:t>salaryAndAge</a:t>
            </a:r>
            <a:r>
              <a:rPr lang="en" sz="1200" dirty="0">
                <a:latin typeface="Courier"/>
                <a:ea typeface="Courier"/>
                <a:cs typeface="Courier"/>
                <a:sym typeface="Courier"/>
              </a:rPr>
              <a:t>);</a:t>
            </a:r>
            <a:endParaRPr sz="1200" dirty="0">
              <a:latin typeface="Courier"/>
              <a:ea typeface="Courier"/>
              <a:cs typeface="Courier"/>
              <a:sym typeface="Courier"/>
            </a:endParaRPr>
          </a:p>
          <a:p>
            <a:pPr marL="0" marR="114300" lvl="0" indent="0" algn="l" rtl="0">
              <a:lnSpc>
                <a:spcPct val="115000"/>
              </a:lnSpc>
              <a:spcBef>
                <a:spcPts val="0"/>
              </a:spcBef>
              <a:spcAft>
                <a:spcPts val="0"/>
              </a:spcAft>
              <a:buNone/>
            </a:pPr>
            <a:endParaRPr sz="1200" b="1" dirty="0">
              <a:solidFill>
                <a:schemeClr val="dk1"/>
              </a:solidFill>
              <a:latin typeface="Courier"/>
              <a:ea typeface="Courier"/>
              <a:cs typeface="Courier"/>
              <a:sym typeface="Courier"/>
            </a:endParaRPr>
          </a:p>
          <a:p>
            <a:pPr marL="114300" marR="114300" lvl="0" indent="0" algn="l" rtl="0">
              <a:lnSpc>
                <a:spcPct val="115000"/>
              </a:lnSpc>
              <a:spcBef>
                <a:spcPts val="0"/>
              </a:spcBef>
              <a:spcAft>
                <a:spcPts val="0"/>
              </a:spcAft>
              <a:buNone/>
            </a:pPr>
            <a:endParaRPr sz="1200" b="1" dirty="0">
              <a:solidFill>
                <a:schemeClr val="dk1"/>
              </a:solidFill>
              <a:latin typeface="Courier"/>
              <a:ea typeface="Courier"/>
              <a:cs typeface="Courier"/>
              <a:sym typeface="Courier"/>
            </a:endParaRPr>
          </a:p>
        </p:txBody>
      </p:sp>
      <p:sp>
        <p:nvSpPr>
          <p:cNvPr id="201" name="Google Shape;201;p26"/>
          <p:cNvSpPr/>
          <p:nvPr/>
        </p:nvSpPr>
        <p:spPr>
          <a:xfrm>
            <a:off x="4213650" y="3286725"/>
            <a:ext cx="398700" cy="3330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Tree>
    <p:extLst>
      <p:ext uri="{BB962C8B-B14F-4D97-AF65-F5344CB8AC3E}">
        <p14:creationId xmlns:p14="http://schemas.microsoft.com/office/powerpoint/2010/main" val="382252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Effect transition="in" filter="fade">
                                      <p:cBhvr>
                                        <p:cTn id="12" dur="1000"/>
                                        <p:tgtEl>
                                          <p:spTgt spid="1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0">
                                            <p:txEl>
                                              <p:pRg st="0" end="0"/>
                                            </p:txEl>
                                          </p:spTgt>
                                        </p:tgtEl>
                                        <p:attrNameLst>
                                          <p:attrName>style.visibility</p:attrName>
                                        </p:attrNameLst>
                                      </p:cBhvr>
                                      <p:to>
                                        <p:strVal val="visible"/>
                                      </p:to>
                                    </p:set>
                                    <p:animEffect transition="in" filter="fade">
                                      <p:cBhvr>
                                        <p:cTn id="17" dur="1000"/>
                                        <p:tgtEl>
                                          <p:spTgt spid="20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0">
                                            <p:txEl>
                                              <p:pRg st="1" end="1"/>
                                            </p:txEl>
                                          </p:spTgt>
                                        </p:tgtEl>
                                        <p:attrNameLst>
                                          <p:attrName>style.visibility</p:attrName>
                                        </p:attrNameLst>
                                      </p:cBhvr>
                                      <p:to>
                                        <p:strVal val="visible"/>
                                      </p:to>
                                    </p:set>
                                    <p:animEffect transition="in" filter="fade">
                                      <p:cBhvr>
                                        <p:cTn id="22" dur="1000"/>
                                        <p:tgtEl>
                                          <p:spTgt spid="20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0">
                                            <p:txEl>
                                              <p:pRg st="2" end="2"/>
                                            </p:txEl>
                                          </p:spTgt>
                                        </p:tgtEl>
                                        <p:attrNameLst>
                                          <p:attrName>style.visibility</p:attrName>
                                        </p:attrNameLst>
                                      </p:cBhvr>
                                      <p:to>
                                        <p:strVal val="visible"/>
                                      </p:to>
                                    </p:set>
                                    <p:animEffect transition="in" filter="fade">
                                      <p:cBhvr>
                                        <p:cTn id="27" dur="1000"/>
                                        <p:tgtEl>
                                          <p:spTgt spid="20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0">
                                            <p:txEl>
                                              <p:pRg st="3" end="3"/>
                                            </p:txEl>
                                          </p:spTgt>
                                        </p:tgtEl>
                                        <p:attrNameLst>
                                          <p:attrName>style.visibility</p:attrName>
                                        </p:attrNameLst>
                                      </p:cBhvr>
                                      <p:to>
                                        <p:strVal val="visible"/>
                                      </p:to>
                                    </p:set>
                                    <p:animEffect transition="in" filter="fade">
                                      <p:cBhvr>
                                        <p:cTn id="32" dur="1000"/>
                                        <p:tgtEl>
                                          <p:spTgt spid="20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0">
                                            <p:txEl>
                                              <p:pRg st="4" end="4"/>
                                            </p:txEl>
                                          </p:spTgt>
                                        </p:tgtEl>
                                        <p:attrNameLst>
                                          <p:attrName>style.visibility</p:attrName>
                                        </p:attrNameLst>
                                      </p:cBhvr>
                                      <p:to>
                                        <p:strVal val="visible"/>
                                      </p:to>
                                    </p:set>
                                    <p:animEffect transition="in" filter="fade">
                                      <p:cBhvr>
                                        <p:cTn id="37" dur="1000"/>
                                        <p:tgtEl>
                                          <p:spTgt spid="20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0">
                                            <p:txEl>
                                              <p:pRg st="5" end="5"/>
                                            </p:txEl>
                                          </p:spTgt>
                                        </p:tgtEl>
                                        <p:attrNameLst>
                                          <p:attrName>style.visibility</p:attrName>
                                        </p:attrNameLst>
                                      </p:cBhvr>
                                      <p:to>
                                        <p:strVal val="visible"/>
                                      </p:to>
                                    </p:set>
                                    <p:animEffect transition="in" filter="fade">
                                      <p:cBhvr>
                                        <p:cTn id="42" dur="1000"/>
                                        <p:tgtEl>
                                          <p:spTgt spid="200">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0">
                                            <p:txEl>
                                              <p:pRg st="6" end="6"/>
                                            </p:txEl>
                                          </p:spTgt>
                                        </p:tgtEl>
                                        <p:attrNameLst>
                                          <p:attrName>style.visibility</p:attrName>
                                        </p:attrNameLst>
                                      </p:cBhvr>
                                      <p:to>
                                        <p:strVal val="visible"/>
                                      </p:to>
                                    </p:set>
                                    <p:animEffect transition="in" filter="fade">
                                      <p:cBhvr>
                                        <p:cTn id="47" dur="1000"/>
                                        <p:tgtEl>
                                          <p:spTgt spid="200">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0">
                                            <p:txEl>
                                              <p:pRg st="7" end="7"/>
                                            </p:txEl>
                                          </p:spTgt>
                                        </p:tgtEl>
                                        <p:attrNameLst>
                                          <p:attrName>style.visibility</p:attrName>
                                        </p:attrNameLst>
                                      </p:cBhvr>
                                      <p:to>
                                        <p:strVal val="visible"/>
                                      </p:to>
                                    </p:set>
                                    <p:animEffect transition="in" filter="fade">
                                      <p:cBhvr>
                                        <p:cTn id="52" dur="1000"/>
                                        <p:tgtEl>
                                          <p:spTgt spid="200">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0">
                                            <p:txEl>
                                              <p:pRg st="8" end="8"/>
                                            </p:txEl>
                                          </p:spTgt>
                                        </p:tgtEl>
                                        <p:attrNameLst>
                                          <p:attrName>style.visibility</p:attrName>
                                        </p:attrNameLst>
                                      </p:cBhvr>
                                      <p:to>
                                        <p:strVal val="visible"/>
                                      </p:to>
                                    </p:set>
                                    <p:animEffect transition="in" filter="fade">
                                      <p:cBhvr>
                                        <p:cTn id="57" dur="1000"/>
                                        <p:tgtEl>
                                          <p:spTgt spid="200">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1"/>
                                        </p:tgtEl>
                                        <p:attrNameLst>
                                          <p:attrName>style.visibility</p:attrName>
                                        </p:attrNameLst>
                                      </p:cBhvr>
                                      <p:to>
                                        <p:strVal val="visible"/>
                                      </p:to>
                                    </p:set>
                                    <p:animEffect transition="in" filter="fade">
                                      <p:cBhvr>
                                        <p:cTn id="62"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Using the PredicateBuilder class</a:t>
            </a:r>
            <a:endParaRPr/>
          </a:p>
        </p:txBody>
      </p:sp>
      <p:sp>
        <p:nvSpPr>
          <p:cNvPr id="207" name="Google Shape;207;p27"/>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Same query: return all entries with a salary greater than $50,000 and are under age 35</a:t>
            </a:r>
            <a:endParaRPr/>
          </a:p>
        </p:txBody>
      </p:sp>
      <p:sp>
        <p:nvSpPr>
          <p:cNvPr id="208" name="Google Shape;208;p27"/>
          <p:cNvSpPr txBox="1"/>
          <p:nvPr/>
        </p:nvSpPr>
        <p:spPr>
          <a:xfrm>
            <a:off x="594275" y="2200800"/>
            <a:ext cx="7966200" cy="13119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dirty="0" err="1">
                <a:latin typeface="Courier"/>
                <a:ea typeface="Courier"/>
                <a:cs typeface="Courier"/>
                <a:sym typeface="Courier"/>
              </a:rPr>
              <a:t>IMap</a:t>
            </a:r>
            <a:r>
              <a:rPr lang="en" sz="1000" dirty="0">
                <a:latin typeface="Courier"/>
                <a:ea typeface="Courier"/>
                <a:cs typeface="Courier"/>
                <a:sym typeface="Courier"/>
              </a:rPr>
              <a:t>&lt;String, Employee&gt; </a:t>
            </a:r>
            <a:r>
              <a:rPr lang="en" sz="1000" dirty="0" err="1">
                <a:latin typeface="Courier"/>
                <a:ea typeface="Courier"/>
                <a:cs typeface="Courier"/>
                <a:sym typeface="Courier"/>
              </a:rPr>
              <a:t>employeeMap</a:t>
            </a:r>
            <a:r>
              <a:rPr lang="en" sz="1000" dirty="0">
                <a:latin typeface="Courier"/>
                <a:ea typeface="Courier"/>
                <a:cs typeface="Courier"/>
                <a:sym typeface="Courier"/>
              </a:rPr>
              <a:t> = </a:t>
            </a:r>
            <a:r>
              <a:rPr lang="en" sz="1000" dirty="0" err="1">
                <a:latin typeface="Courier"/>
                <a:ea typeface="Courier"/>
                <a:cs typeface="Courier"/>
                <a:sym typeface="Courier"/>
              </a:rPr>
              <a:t>hazelcastInstance.getMap</a:t>
            </a:r>
            <a:r>
              <a:rPr lang="en" sz="1000" dirty="0">
                <a:latin typeface="Courier"/>
                <a:ea typeface="Courier"/>
                <a:cs typeface="Courier"/>
                <a:sym typeface="Courier"/>
              </a:rPr>
              <a:t>(</a:t>
            </a:r>
            <a:r>
              <a:rPr lang="en" sz="1000" b="1" dirty="0">
                <a:solidFill>
                  <a:srgbClr val="008000"/>
                </a:solidFill>
                <a:latin typeface="Courier"/>
                <a:ea typeface="Courier"/>
                <a:cs typeface="Courier"/>
                <a:sym typeface="Courier"/>
              </a:rPr>
              <a:t>"employee"</a:t>
            </a:r>
            <a:r>
              <a:rPr lang="en" sz="1000" dirty="0">
                <a:latin typeface="Courier"/>
                <a:ea typeface="Courier"/>
                <a:cs typeface="Courier"/>
                <a:sym typeface="Courier"/>
              </a:rPr>
              <a:t>);</a:t>
            </a:r>
            <a:endParaRPr sz="1000" dirty="0">
              <a:latin typeface="Courier"/>
              <a:ea typeface="Courier"/>
              <a:cs typeface="Courier"/>
              <a:sym typeface="Courier"/>
            </a:endParaRPr>
          </a:p>
          <a:p>
            <a:pPr marL="0" lvl="0" indent="0" algn="l" rtl="0">
              <a:lnSpc>
                <a:spcPct val="100000"/>
              </a:lnSpc>
              <a:spcBef>
                <a:spcPts val="0"/>
              </a:spcBef>
              <a:spcAft>
                <a:spcPts val="0"/>
              </a:spcAft>
              <a:buNone/>
            </a:pPr>
            <a:endParaRPr sz="1000" dirty="0">
              <a:latin typeface="Courier"/>
              <a:ea typeface="Courier"/>
              <a:cs typeface="Courier"/>
              <a:sym typeface="Courier"/>
            </a:endParaRPr>
          </a:p>
          <a:p>
            <a:pPr marL="0" lvl="0" indent="0" algn="l" rtl="0">
              <a:lnSpc>
                <a:spcPct val="100000"/>
              </a:lnSpc>
              <a:spcBef>
                <a:spcPts val="0"/>
              </a:spcBef>
              <a:spcAft>
                <a:spcPts val="0"/>
              </a:spcAft>
              <a:buNone/>
            </a:pPr>
            <a:r>
              <a:rPr lang="en" sz="1000" dirty="0" err="1">
                <a:latin typeface="Courier"/>
                <a:ea typeface="Courier"/>
                <a:cs typeface="Courier"/>
                <a:sym typeface="Courier"/>
              </a:rPr>
              <a:t>EntryObject</a:t>
            </a:r>
            <a:r>
              <a:rPr lang="en" sz="1000" dirty="0">
                <a:latin typeface="Courier"/>
                <a:ea typeface="Courier"/>
                <a:cs typeface="Courier"/>
                <a:sym typeface="Courier"/>
              </a:rPr>
              <a:t> entry = </a:t>
            </a:r>
            <a:r>
              <a:rPr lang="en" sz="1000" b="1" dirty="0">
                <a:solidFill>
                  <a:srgbClr val="000080"/>
                </a:solidFill>
                <a:latin typeface="Courier"/>
                <a:ea typeface="Courier"/>
                <a:cs typeface="Courier"/>
                <a:sym typeface="Courier"/>
              </a:rPr>
              <a:t>new </a:t>
            </a:r>
            <a:r>
              <a:rPr lang="en" sz="1000" dirty="0" err="1">
                <a:latin typeface="Courier"/>
                <a:ea typeface="Courier"/>
                <a:cs typeface="Courier"/>
                <a:sym typeface="Courier"/>
              </a:rPr>
              <a:t>PredicateBuilder</a:t>
            </a:r>
            <a:r>
              <a:rPr lang="en" sz="1000" dirty="0">
                <a:latin typeface="Courier"/>
                <a:ea typeface="Courier"/>
                <a:cs typeface="Courier"/>
                <a:sym typeface="Courier"/>
              </a:rPr>
              <a:t>().</a:t>
            </a:r>
            <a:r>
              <a:rPr lang="en" sz="1000" dirty="0" err="1">
                <a:latin typeface="Courier"/>
                <a:ea typeface="Courier"/>
                <a:cs typeface="Courier"/>
                <a:sym typeface="Courier"/>
              </a:rPr>
              <a:t>getEntryObject</a:t>
            </a:r>
            <a:r>
              <a:rPr lang="en" sz="1000" dirty="0">
                <a:latin typeface="Courier"/>
                <a:ea typeface="Courier"/>
                <a:cs typeface="Courier"/>
                <a:sym typeface="Courier"/>
              </a:rPr>
              <a:t>();</a:t>
            </a:r>
            <a:endParaRPr sz="1000" dirty="0">
              <a:latin typeface="Courier"/>
              <a:ea typeface="Courier"/>
              <a:cs typeface="Courier"/>
              <a:sym typeface="Courier"/>
            </a:endParaRPr>
          </a:p>
          <a:p>
            <a:pPr marL="0" lvl="0" indent="0" algn="l" rtl="0">
              <a:lnSpc>
                <a:spcPct val="100000"/>
              </a:lnSpc>
              <a:spcBef>
                <a:spcPts val="0"/>
              </a:spcBef>
              <a:spcAft>
                <a:spcPts val="0"/>
              </a:spcAft>
              <a:buNone/>
            </a:pPr>
            <a:endParaRPr sz="1000" dirty="0">
              <a:latin typeface="Courier"/>
              <a:ea typeface="Courier"/>
              <a:cs typeface="Courier"/>
              <a:sym typeface="Courier"/>
            </a:endParaRPr>
          </a:p>
          <a:p>
            <a:pPr marL="0" lvl="0" indent="0" algn="l" rtl="0">
              <a:lnSpc>
                <a:spcPct val="100000"/>
              </a:lnSpc>
              <a:spcBef>
                <a:spcPts val="0"/>
              </a:spcBef>
              <a:spcAft>
                <a:spcPts val="0"/>
              </a:spcAft>
              <a:buNone/>
            </a:pPr>
            <a:r>
              <a:rPr lang="en" sz="1000" dirty="0">
                <a:latin typeface="Courier"/>
                <a:ea typeface="Courier"/>
                <a:cs typeface="Courier"/>
                <a:sym typeface="Courier"/>
              </a:rPr>
              <a:t>Predicate </a:t>
            </a:r>
            <a:r>
              <a:rPr lang="en" sz="1000" dirty="0" err="1">
                <a:latin typeface="Courier"/>
                <a:ea typeface="Courier"/>
                <a:cs typeface="Courier"/>
                <a:sym typeface="Courier"/>
              </a:rPr>
              <a:t>salaryAndAge</a:t>
            </a:r>
            <a:r>
              <a:rPr lang="en" sz="1000" dirty="0">
                <a:latin typeface="Courier"/>
                <a:ea typeface="Courier"/>
                <a:cs typeface="Courier"/>
                <a:sym typeface="Courier"/>
              </a:rPr>
              <a:t> =(</a:t>
            </a:r>
            <a:r>
              <a:rPr lang="en" sz="1000" dirty="0" err="1">
                <a:latin typeface="Courier"/>
                <a:ea typeface="Courier"/>
                <a:cs typeface="Courier"/>
                <a:sym typeface="Courier"/>
              </a:rPr>
              <a:t>entry.get</a:t>
            </a:r>
            <a:r>
              <a:rPr lang="en" sz="1000" dirty="0">
                <a:latin typeface="Courier"/>
                <a:ea typeface="Courier"/>
                <a:cs typeface="Courier"/>
                <a:sym typeface="Courier"/>
              </a:rPr>
              <a:t>(</a:t>
            </a:r>
            <a:r>
              <a:rPr lang="en" sz="1000" b="1" dirty="0">
                <a:solidFill>
                  <a:srgbClr val="008000"/>
                </a:solidFill>
                <a:latin typeface="Courier"/>
                <a:ea typeface="Courier"/>
                <a:cs typeface="Courier"/>
                <a:sym typeface="Courier"/>
              </a:rPr>
              <a:t>"salary"</a:t>
            </a:r>
            <a:r>
              <a:rPr lang="en" sz="1000" dirty="0">
                <a:latin typeface="Courier"/>
                <a:ea typeface="Courier"/>
                <a:cs typeface="Courier"/>
                <a:sym typeface="Courier"/>
              </a:rPr>
              <a:t>).</a:t>
            </a:r>
            <a:r>
              <a:rPr lang="en" sz="1000" dirty="0" err="1">
                <a:latin typeface="Courier"/>
                <a:ea typeface="Courier"/>
                <a:cs typeface="Courier"/>
                <a:sym typeface="Courier"/>
              </a:rPr>
              <a:t>greaterThan</a:t>
            </a:r>
            <a:r>
              <a:rPr lang="en" sz="1000" dirty="0">
                <a:latin typeface="Courier"/>
                <a:ea typeface="Courier"/>
                <a:cs typeface="Courier"/>
                <a:sym typeface="Courier"/>
              </a:rPr>
              <a:t>(</a:t>
            </a:r>
            <a:r>
              <a:rPr lang="en" sz="1000" dirty="0">
                <a:solidFill>
                  <a:srgbClr val="0000FF"/>
                </a:solidFill>
                <a:latin typeface="Courier"/>
                <a:ea typeface="Courier"/>
                <a:cs typeface="Courier"/>
                <a:sym typeface="Courier"/>
              </a:rPr>
              <a:t>50000</a:t>
            </a:r>
            <a:r>
              <a:rPr lang="en" sz="1000" dirty="0">
                <a:latin typeface="Courier"/>
                <a:ea typeface="Courier"/>
                <a:cs typeface="Courier"/>
                <a:sym typeface="Courier"/>
              </a:rPr>
              <a:t>)).and(</a:t>
            </a:r>
            <a:r>
              <a:rPr lang="en" sz="1000" dirty="0" err="1">
                <a:latin typeface="Courier"/>
                <a:ea typeface="Courier"/>
                <a:cs typeface="Courier"/>
                <a:sym typeface="Courier"/>
              </a:rPr>
              <a:t>entry.get</a:t>
            </a:r>
            <a:r>
              <a:rPr lang="en" sz="1000" dirty="0">
                <a:latin typeface="Courier"/>
                <a:ea typeface="Courier"/>
                <a:cs typeface="Courier"/>
                <a:sym typeface="Courier"/>
              </a:rPr>
              <a:t>(</a:t>
            </a:r>
            <a:r>
              <a:rPr lang="en" sz="1000" b="1" dirty="0">
                <a:solidFill>
                  <a:srgbClr val="008000"/>
                </a:solidFill>
                <a:latin typeface="Courier"/>
                <a:ea typeface="Courier"/>
                <a:cs typeface="Courier"/>
                <a:sym typeface="Courier"/>
              </a:rPr>
              <a:t>"age"</a:t>
            </a:r>
            <a:r>
              <a:rPr lang="en" sz="1000" dirty="0">
                <a:latin typeface="Courier"/>
                <a:ea typeface="Courier"/>
                <a:cs typeface="Courier"/>
                <a:sym typeface="Courier"/>
              </a:rPr>
              <a:t>).</a:t>
            </a:r>
            <a:r>
              <a:rPr lang="en" sz="1000" dirty="0" err="1">
                <a:latin typeface="Courier"/>
                <a:ea typeface="Courier"/>
                <a:cs typeface="Courier"/>
                <a:sym typeface="Courier"/>
              </a:rPr>
              <a:t>lessThan</a:t>
            </a:r>
            <a:r>
              <a:rPr lang="en" sz="1000" dirty="0">
                <a:latin typeface="Courier"/>
                <a:ea typeface="Courier"/>
                <a:cs typeface="Courier"/>
                <a:sym typeface="Courier"/>
              </a:rPr>
              <a:t>(</a:t>
            </a:r>
            <a:r>
              <a:rPr lang="en" sz="1000" dirty="0">
                <a:solidFill>
                  <a:srgbClr val="0000FF"/>
                </a:solidFill>
                <a:latin typeface="Courier"/>
                <a:ea typeface="Courier"/>
                <a:cs typeface="Courier"/>
                <a:sym typeface="Courier"/>
              </a:rPr>
              <a:t>35</a:t>
            </a:r>
            <a:r>
              <a:rPr lang="en" sz="1000" dirty="0">
                <a:latin typeface="Courier"/>
                <a:ea typeface="Courier"/>
                <a:cs typeface="Courier"/>
                <a:sym typeface="Courier"/>
              </a:rPr>
              <a:t>));</a:t>
            </a:r>
            <a:endParaRPr sz="1000" dirty="0">
              <a:latin typeface="Courier"/>
              <a:ea typeface="Courier"/>
              <a:cs typeface="Courier"/>
              <a:sym typeface="Courier"/>
            </a:endParaRPr>
          </a:p>
          <a:p>
            <a:pPr marL="0" lvl="0" indent="0" algn="l" rtl="0">
              <a:lnSpc>
                <a:spcPct val="100000"/>
              </a:lnSpc>
              <a:spcBef>
                <a:spcPts val="0"/>
              </a:spcBef>
              <a:spcAft>
                <a:spcPts val="0"/>
              </a:spcAft>
              <a:buNone/>
            </a:pPr>
            <a:endParaRPr sz="1000" dirty="0">
              <a:latin typeface="Courier"/>
              <a:ea typeface="Courier"/>
              <a:cs typeface="Courier"/>
              <a:sym typeface="Courier"/>
            </a:endParaRPr>
          </a:p>
          <a:p>
            <a:pPr marL="0" lvl="0" indent="0" algn="l" rtl="0">
              <a:lnSpc>
                <a:spcPct val="100000"/>
              </a:lnSpc>
              <a:spcBef>
                <a:spcPts val="0"/>
              </a:spcBef>
              <a:spcAft>
                <a:spcPts val="0"/>
              </a:spcAft>
              <a:buNone/>
            </a:pPr>
            <a:r>
              <a:rPr lang="en" sz="1000" dirty="0">
                <a:latin typeface="Courier"/>
                <a:ea typeface="Courier"/>
                <a:cs typeface="Courier"/>
                <a:sym typeface="Courier"/>
              </a:rPr>
              <a:t>Collection&lt;Employee&gt; result = </a:t>
            </a:r>
            <a:r>
              <a:rPr lang="en" sz="1000" dirty="0" err="1">
                <a:latin typeface="Courier"/>
                <a:ea typeface="Courier"/>
                <a:cs typeface="Courier"/>
                <a:sym typeface="Courier"/>
              </a:rPr>
              <a:t>employeeMap.values</a:t>
            </a:r>
            <a:r>
              <a:rPr lang="en" sz="1000" dirty="0">
                <a:latin typeface="Courier"/>
                <a:ea typeface="Courier"/>
                <a:cs typeface="Courier"/>
                <a:sym typeface="Courier"/>
              </a:rPr>
              <a:t>(</a:t>
            </a:r>
            <a:r>
              <a:rPr lang="en" sz="1000" dirty="0" err="1">
                <a:latin typeface="Courier"/>
                <a:ea typeface="Courier"/>
                <a:cs typeface="Courier"/>
                <a:sym typeface="Courier"/>
              </a:rPr>
              <a:t>salaryAndAge</a:t>
            </a:r>
            <a:r>
              <a:rPr lang="en" sz="1000" dirty="0">
                <a:latin typeface="Courier"/>
                <a:ea typeface="Courier"/>
                <a:cs typeface="Courier"/>
                <a:sym typeface="Courier"/>
              </a:rPr>
              <a:t>);</a:t>
            </a:r>
            <a:endParaRPr sz="1000" dirty="0">
              <a:latin typeface="Courier"/>
              <a:ea typeface="Courier"/>
              <a:cs typeface="Courier"/>
              <a:sym typeface="Courier"/>
            </a:endParaRPr>
          </a:p>
          <a:p>
            <a:pPr marL="0" lvl="0" indent="0" algn="l" rtl="0">
              <a:lnSpc>
                <a:spcPct val="100000"/>
              </a:lnSpc>
              <a:spcBef>
                <a:spcPts val="0"/>
              </a:spcBef>
              <a:spcAft>
                <a:spcPts val="0"/>
              </a:spcAft>
              <a:buNone/>
            </a:pPr>
            <a:endParaRPr sz="1000" b="1" dirty="0">
              <a:latin typeface="Courier"/>
              <a:ea typeface="Courier"/>
              <a:cs typeface="Courier"/>
              <a:sym typeface="Courier"/>
            </a:endParaRPr>
          </a:p>
          <a:p>
            <a:pPr marL="0" lvl="0" indent="0" algn="l" rtl="0">
              <a:lnSpc>
                <a:spcPct val="100000"/>
              </a:lnSpc>
              <a:spcBef>
                <a:spcPts val="0"/>
              </a:spcBef>
              <a:spcAft>
                <a:spcPts val="0"/>
              </a:spcAft>
              <a:buNone/>
            </a:pPr>
            <a:endParaRPr sz="1000" b="1" dirty="0">
              <a:solidFill>
                <a:schemeClr val="dk1"/>
              </a:solidFill>
              <a:latin typeface="Courier"/>
              <a:ea typeface="Courier"/>
              <a:cs typeface="Courier"/>
              <a:sym typeface="Courier"/>
            </a:endParaRPr>
          </a:p>
        </p:txBody>
      </p:sp>
    </p:spTree>
    <p:extLst>
      <p:ext uri="{BB962C8B-B14F-4D97-AF65-F5344CB8AC3E}">
        <p14:creationId xmlns:p14="http://schemas.microsoft.com/office/powerpoint/2010/main" val="581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animEffect transition="in" filter="fade">
                                      <p:cBhvr>
                                        <p:cTn id="7" dur="1000"/>
                                        <p:tgtEl>
                                          <p:spTgt spid="2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
                                            <p:txEl>
                                              <p:pRg st="1" end="1"/>
                                            </p:txEl>
                                          </p:spTgt>
                                        </p:tgtEl>
                                        <p:attrNameLst>
                                          <p:attrName>style.visibility</p:attrName>
                                        </p:attrNameLst>
                                      </p:cBhvr>
                                      <p:to>
                                        <p:strVal val="visible"/>
                                      </p:to>
                                    </p:set>
                                    <p:animEffect transition="in" filter="fade">
                                      <p:cBhvr>
                                        <p:cTn id="12" dur="1000"/>
                                        <p:tgtEl>
                                          <p:spTgt spid="2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
                                            <p:txEl>
                                              <p:pRg st="2" end="2"/>
                                            </p:txEl>
                                          </p:spTgt>
                                        </p:tgtEl>
                                        <p:attrNameLst>
                                          <p:attrName>style.visibility</p:attrName>
                                        </p:attrNameLst>
                                      </p:cBhvr>
                                      <p:to>
                                        <p:strVal val="visible"/>
                                      </p:to>
                                    </p:set>
                                    <p:animEffect transition="in" filter="fade">
                                      <p:cBhvr>
                                        <p:cTn id="17" dur="1000"/>
                                        <p:tgtEl>
                                          <p:spTgt spid="2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8">
                                            <p:txEl>
                                              <p:pRg st="3" end="3"/>
                                            </p:txEl>
                                          </p:spTgt>
                                        </p:tgtEl>
                                        <p:attrNameLst>
                                          <p:attrName>style.visibility</p:attrName>
                                        </p:attrNameLst>
                                      </p:cBhvr>
                                      <p:to>
                                        <p:strVal val="visible"/>
                                      </p:to>
                                    </p:set>
                                    <p:animEffect transition="in" filter="fade">
                                      <p:cBhvr>
                                        <p:cTn id="22" dur="1000"/>
                                        <p:tgtEl>
                                          <p:spTgt spid="2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8">
                                            <p:txEl>
                                              <p:pRg st="4" end="4"/>
                                            </p:txEl>
                                          </p:spTgt>
                                        </p:tgtEl>
                                        <p:attrNameLst>
                                          <p:attrName>style.visibility</p:attrName>
                                        </p:attrNameLst>
                                      </p:cBhvr>
                                      <p:to>
                                        <p:strVal val="visible"/>
                                      </p:to>
                                    </p:set>
                                    <p:animEffect transition="in" filter="fade">
                                      <p:cBhvr>
                                        <p:cTn id="27" dur="1000"/>
                                        <p:tgtEl>
                                          <p:spTgt spid="2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8">
                                            <p:txEl>
                                              <p:pRg st="5" end="5"/>
                                            </p:txEl>
                                          </p:spTgt>
                                        </p:tgtEl>
                                        <p:attrNameLst>
                                          <p:attrName>style.visibility</p:attrName>
                                        </p:attrNameLst>
                                      </p:cBhvr>
                                      <p:to>
                                        <p:strVal val="visible"/>
                                      </p:to>
                                    </p:set>
                                    <p:animEffect transition="in" filter="fade">
                                      <p:cBhvr>
                                        <p:cTn id="32" dur="1000"/>
                                        <p:tgtEl>
                                          <p:spTgt spid="2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8">
                                            <p:txEl>
                                              <p:pRg st="6" end="6"/>
                                            </p:txEl>
                                          </p:spTgt>
                                        </p:tgtEl>
                                        <p:attrNameLst>
                                          <p:attrName>style.visibility</p:attrName>
                                        </p:attrNameLst>
                                      </p:cBhvr>
                                      <p:to>
                                        <p:strVal val="visible"/>
                                      </p:to>
                                    </p:set>
                                    <p:animEffect transition="in" filter="fade">
                                      <p:cBhvr>
                                        <p:cTn id="37" dur="1000"/>
                                        <p:tgtEl>
                                          <p:spTgt spid="20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8">
                                            <p:txEl>
                                              <p:pRg st="7" end="7"/>
                                            </p:txEl>
                                          </p:spTgt>
                                        </p:tgtEl>
                                        <p:attrNameLst>
                                          <p:attrName>style.visibility</p:attrName>
                                        </p:attrNameLst>
                                      </p:cBhvr>
                                      <p:to>
                                        <p:strVal val="visible"/>
                                      </p:to>
                                    </p:set>
                                    <p:animEffect transition="in" filter="fade">
                                      <p:cBhvr>
                                        <p:cTn id="42" dur="1000"/>
                                        <p:tgtEl>
                                          <p:spTgt spid="20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8">
                                            <p:txEl>
                                              <p:pRg st="8" end="8"/>
                                            </p:txEl>
                                          </p:spTgt>
                                        </p:tgtEl>
                                        <p:attrNameLst>
                                          <p:attrName>style.visibility</p:attrName>
                                        </p:attrNameLst>
                                      </p:cBhvr>
                                      <p:to>
                                        <p:strVal val="visible"/>
                                      </p:to>
                                    </p:set>
                                    <p:animEffect transition="in" filter="fade">
                                      <p:cBhvr>
                                        <p:cTn id="47" dur="1000"/>
                                        <p:tgtEl>
                                          <p:spTgt spid="2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Using Distributed SQL Query</a:t>
            </a:r>
            <a:endParaRPr/>
          </a:p>
        </p:txBody>
      </p:sp>
      <p:sp>
        <p:nvSpPr>
          <p:cNvPr id="214" name="Google Shape;214;p28"/>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Allows you to write queries in SQL format</a:t>
            </a:r>
            <a:endParaRPr/>
          </a:p>
          <a:p>
            <a:pPr marL="457200" lvl="0" indent="-361950" algn="l" rtl="0">
              <a:spcBef>
                <a:spcPts val="1000"/>
              </a:spcBef>
              <a:spcAft>
                <a:spcPts val="0"/>
              </a:spcAft>
              <a:buSzPts val="2100"/>
              <a:buChar char="•"/>
            </a:pPr>
            <a:r>
              <a:rPr lang="en"/>
              <a:t>Operators</a:t>
            </a:r>
            <a:endParaRPr/>
          </a:p>
          <a:p>
            <a:pPr marL="914400" lvl="1" indent="-342900" algn="l" rtl="0">
              <a:spcBef>
                <a:spcPts val="1000"/>
              </a:spcBef>
              <a:spcAft>
                <a:spcPts val="0"/>
              </a:spcAft>
              <a:buSzPts val="1800"/>
              <a:buChar char="•"/>
            </a:pPr>
            <a:r>
              <a:rPr lang="en"/>
              <a:t>Comparison: =, !=, &gt;, &gt;=, &lt;, &lt;=</a:t>
            </a:r>
            <a:endParaRPr/>
          </a:p>
          <a:p>
            <a:pPr marL="914400" lvl="1" indent="-342900" algn="l" rtl="0">
              <a:spcBef>
                <a:spcPts val="1000"/>
              </a:spcBef>
              <a:spcAft>
                <a:spcPts val="0"/>
              </a:spcAft>
              <a:buSzPts val="1800"/>
              <a:buChar char="•"/>
            </a:pPr>
            <a:r>
              <a:rPr lang="en"/>
              <a:t>Pattern matching: name LIKE 'Alic%', ILIKE (case-insensitive), REGEX (for standard regular expressions)</a:t>
            </a:r>
            <a:endParaRPr/>
          </a:p>
          <a:p>
            <a:pPr marL="914400" lvl="1" indent="-342900" algn="l" rtl="0">
              <a:spcBef>
                <a:spcPts val="1000"/>
              </a:spcBef>
              <a:spcAft>
                <a:spcPts val="0"/>
              </a:spcAft>
              <a:buSzPts val="1800"/>
              <a:buChar char="•"/>
            </a:pPr>
            <a:r>
              <a:rPr lang="en"/>
              <a:t>Member test: name IN ('Bob', 'Alice')</a:t>
            </a:r>
            <a:endParaRPr/>
          </a:p>
          <a:p>
            <a:pPr marL="914400" lvl="1" indent="-342900" algn="l" rtl="0">
              <a:spcBef>
                <a:spcPts val="1000"/>
              </a:spcBef>
              <a:spcAft>
                <a:spcPts val="0"/>
              </a:spcAft>
              <a:buSzPts val="1800"/>
              <a:buChar char="•"/>
            </a:pPr>
            <a:r>
              <a:rPr lang="en"/>
              <a:t>Range test: age BETWEEN 20 AND 33</a:t>
            </a:r>
            <a:endParaRPr/>
          </a:p>
          <a:p>
            <a:pPr marL="457200" lvl="0" indent="-361950" algn="l" rtl="0">
              <a:spcBef>
                <a:spcPts val="1000"/>
              </a:spcBef>
              <a:spcAft>
                <a:spcPts val="1000"/>
              </a:spcAft>
              <a:buSzPts val="2100"/>
              <a:buChar char="•"/>
            </a:pPr>
            <a:r>
              <a:rPr lang="en"/>
              <a:t>AND, OR, and NOT</a:t>
            </a:r>
            <a:br>
              <a:rPr lang="en"/>
            </a:br>
            <a:br>
              <a:rPr lang="en"/>
            </a:br>
            <a:endParaRPr/>
          </a:p>
        </p:txBody>
      </p:sp>
    </p:spTree>
    <p:extLst>
      <p:ext uri="{BB962C8B-B14F-4D97-AF65-F5344CB8AC3E}">
        <p14:creationId xmlns:p14="http://schemas.microsoft.com/office/powerpoint/2010/main" val="102198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000"/>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1000"/>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1000"/>
                                        <p:tgtEl>
                                          <p:spTgt spid="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Effect transition="in" filter="fade">
                                      <p:cBhvr>
                                        <p:cTn id="22" dur="1000"/>
                                        <p:tgtEl>
                                          <p:spTgt spid="2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4">
                                            <p:txEl>
                                              <p:pRg st="4" end="4"/>
                                            </p:txEl>
                                          </p:spTgt>
                                        </p:tgtEl>
                                        <p:attrNameLst>
                                          <p:attrName>style.visibility</p:attrName>
                                        </p:attrNameLst>
                                      </p:cBhvr>
                                      <p:to>
                                        <p:strVal val="visible"/>
                                      </p:to>
                                    </p:set>
                                    <p:animEffect transition="in" filter="fade">
                                      <p:cBhvr>
                                        <p:cTn id="27" dur="1000"/>
                                        <p:tgtEl>
                                          <p:spTgt spid="2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4">
                                            <p:txEl>
                                              <p:pRg st="5" end="5"/>
                                            </p:txEl>
                                          </p:spTgt>
                                        </p:tgtEl>
                                        <p:attrNameLst>
                                          <p:attrName>style.visibility</p:attrName>
                                        </p:attrNameLst>
                                      </p:cBhvr>
                                      <p:to>
                                        <p:strVal val="visible"/>
                                      </p:to>
                                    </p:set>
                                    <p:animEffect transition="in" filter="fade">
                                      <p:cBhvr>
                                        <p:cTn id="32" dur="1000"/>
                                        <p:tgtEl>
                                          <p:spTgt spid="2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4">
                                            <p:txEl>
                                              <p:pRg st="6" end="6"/>
                                            </p:txEl>
                                          </p:spTgt>
                                        </p:tgtEl>
                                        <p:attrNameLst>
                                          <p:attrName>style.visibility</p:attrName>
                                        </p:attrNameLst>
                                      </p:cBhvr>
                                      <p:to>
                                        <p:strVal val="visible"/>
                                      </p:to>
                                    </p:set>
                                    <p:animEffect transition="in" filter="fade">
                                      <p:cBhvr>
                                        <p:cTn id="37" dur="1000"/>
                                        <p:tgtEl>
                                          <p:spTgt spid="2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Distributed SQL Query Example</a:t>
            </a:r>
            <a:endParaRPr/>
          </a:p>
        </p:txBody>
      </p:sp>
      <p:sp>
        <p:nvSpPr>
          <p:cNvPr id="220" name="Google Shape;220;p29"/>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Same query: return all entries with a salary greater than $50,000 and are under age 35</a:t>
            </a:r>
            <a:endParaRPr/>
          </a:p>
        </p:txBody>
      </p:sp>
      <p:sp>
        <p:nvSpPr>
          <p:cNvPr id="221" name="Google Shape;221;p29"/>
          <p:cNvSpPr txBox="1"/>
          <p:nvPr/>
        </p:nvSpPr>
        <p:spPr>
          <a:xfrm>
            <a:off x="529175" y="1943525"/>
            <a:ext cx="8036400" cy="9900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114300" lvl="0" indent="0" algn="l" rtl="0">
              <a:lnSpc>
                <a:spcPct val="100000"/>
              </a:lnSpc>
              <a:spcBef>
                <a:spcPts val="0"/>
              </a:spcBef>
              <a:spcAft>
                <a:spcPts val="0"/>
              </a:spcAft>
              <a:buNone/>
            </a:pPr>
            <a:r>
              <a:rPr lang="en" sz="1200" dirty="0" err="1">
                <a:solidFill>
                  <a:schemeClr val="dk1"/>
                </a:solidFill>
                <a:latin typeface="Courier"/>
                <a:ea typeface="Courier"/>
                <a:cs typeface="Courier"/>
                <a:sym typeface="Courier"/>
              </a:rPr>
              <a:t>IMap</a:t>
            </a:r>
            <a:r>
              <a:rPr lang="en" sz="1200" dirty="0">
                <a:solidFill>
                  <a:schemeClr val="dk1"/>
                </a:solidFill>
                <a:latin typeface="Courier"/>
                <a:ea typeface="Courier"/>
                <a:cs typeface="Courier"/>
                <a:sym typeface="Courier"/>
              </a:rPr>
              <a:t>&lt;String, Employee&gt; </a:t>
            </a:r>
            <a:r>
              <a:rPr lang="en" sz="1200" dirty="0" err="1">
                <a:solidFill>
                  <a:schemeClr val="dk1"/>
                </a:solidFill>
                <a:latin typeface="Courier"/>
                <a:ea typeface="Courier"/>
                <a:cs typeface="Courier"/>
                <a:sym typeface="Courier"/>
              </a:rPr>
              <a:t>employeeMap</a:t>
            </a:r>
            <a:r>
              <a:rPr lang="en" sz="1200" dirty="0">
                <a:solidFill>
                  <a:schemeClr val="dk1"/>
                </a:solidFill>
                <a:latin typeface="Courier"/>
                <a:ea typeface="Courier"/>
                <a:cs typeface="Courier"/>
                <a:sym typeface="Courier"/>
              </a:rPr>
              <a:t> = </a:t>
            </a:r>
            <a:r>
              <a:rPr lang="en" sz="1200" dirty="0" err="1">
                <a:solidFill>
                  <a:schemeClr val="dk1"/>
                </a:solidFill>
                <a:latin typeface="Courier"/>
                <a:ea typeface="Courier"/>
                <a:cs typeface="Courier"/>
                <a:sym typeface="Courier"/>
              </a:rPr>
              <a:t>hazelcastInstance.getMap</a:t>
            </a:r>
            <a:r>
              <a:rPr lang="en" sz="1200" dirty="0">
                <a:solidFill>
                  <a:schemeClr val="dk1"/>
                </a:solidFill>
                <a:latin typeface="Courier"/>
                <a:ea typeface="Courier"/>
                <a:cs typeface="Courier"/>
                <a:sym typeface="Courier"/>
              </a:rPr>
              <a:t>( </a:t>
            </a:r>
            <a:r>
              <a:rPr lang="en" sz="1200" b="1" dirty="0">
                <a:solidFill>
                  <a:srgbClr val="008000"/>
                </a:solidFill>
                <a:latin typeface="Courier"/>
                <a:ea typeface="Courier"/>
                <a:cs typeface="Courier"/>
                <a:sym typeface="Courier"/>
              </a:rPr>
              <a:t>"employee"</a:t>
            </a:r>
            <a:r>
              <a:rPr lang="en" sz="1200" dirty="0">
                <a:solidFill>
                  <a:schemeClr val="dk1"/>
                </a:solidFill>
                <a:latin typeface="Courier"/>
                <a:ea typeface="Courier"/>
                <a:cs typeface="Courier"/>
                <a:sym typeface="Courier"/>
              </a:rPr>
              <a:t> );</a:t>
            </a:r>
            <a:endParaRPr sz="1200" dirty="0">
              <a:solidFill>
                <a:srgbClr val="000080"/>
              </a:solidFill>
              <a:latin typeface="Courier"/>
              <a:ea typeface="Courier"/>
              <a:cs typeface="Courier"/>
              <a:sym typeface="Courier"/>
            </a:endParaRPr>
          </a:p>
          <a:p>
            <a:pPr marL="0" marR="114300" lvl="0" indent="0" algn="l" rtl="0">
              <a:lnSpc>
                <a:spcPct val="100000"/>
              </a:lnSpc>
              <a:spcBef>
                <a:spcPts val="1000"/>
              </a:spcBef>
              <a:spcAft>
                <a:spcPts val="0"/>
              </a:spcAft>
              <a:buNone/>
            </a:pPr>
            <a:r>
              <a:rPr lang="en" sz="1200" dirty="0">
                <a:solidFill>
                  <a:schemeClr val="dk1"/>
                </a:solidFill>
                <a:latin typeface="Courier"/>
                <a:ea typeface="Courier"/>
                <a:cs typeface="Courier"/>
                <a:sym typeface="Courier"/>
              </a:rPr>
              <a:t>Collection&lt;Employee&gt; </a:t>
            </a:r>
            <a:r>
              <a:rPr lang="en" sz="1200" dirty="0" err="1">
                <a:solidFill>
                  <a:schemeClr val="dk1"/>
                </a:solidFill>
                <a:latin typeface="Courier"/>
                <a:ea typeface="Courier"/>
                <a:cs typeface="Courier"/>
                <a:sym typeface="Courier"/>
              </a:rPr>
              <a:t>SalaryAndAge</a:t>
            </a:r>
            <a:r>
              <a:rPr lang="en" sz="1200" dirty="0">
                <a:solidFill>
                  <a:schemeClr val="dk1"/>
                </a:solidFill>
                <a:latin typeface="Courier"/>
                <a:ea typeface="Courier"/>
                <a:cs typeface="Courier"/>
                <a:sym typeface="Courier"/>
              </a:rPr>
              <a:t> = </a:t>
            </a:r>
            <a:r>
              <a:rPr lang="en" sz="1200" dirty="0" err="1">
                <a:solidFill>
                  <a:schemeClr val="dk1"/>
                </a:solidFill>
                <a:latin typeface="Courier"/>
                <a:ea typeface="Courier"/>
                <a:cs typeface="Courier"/>
                <a:sym typeface="Courier"/>
              </a:rPr>
              <a:t>employeeMap.values</a:t>
            </a:r>
            <a:r>
              <a:rPr lang="en" sz="1200" dirty="0">
                <a:solidFill>
                  <a:schemeClr val="dk1"/>
                </a:solidFill>
                <a:latin typeface="Courier"/>
                <a:ea typeface="Courier"/>
                <a:cs typeface="Courier"/>
                <a:sym typeface="Courier"/>
              </a:rPr>
              <a:t>( </a:t>
            </a:r>
            <a:r>
              <a:rPr lang="en" sz="1200" b="1" dirty="0">
                <a:latin typeface="Courier"/>
                <a:ea typeface="Courier"/>
                <a:cs typeface="Courier"/>
                <a:sym typeface="Courier"/>
              </a:rPr>
              <a:t>new</a:t>
            </a:r>
            <a:r>
              <a:rPr lang="en" sz="1200" dirty="0">
                <a:solidFill>
                  <a:schemeClr val="dk1"/>
                </a:solidFill>
                <a:latin typeface="Courier"/>
                <a:ea typeface="Courier"/>
                <a:cs typeface="Courier"/>
                <a:sym typeface="Courier"/>
              </a:rPr>
              <a:t> </a:t>
            </a:r>
            <a:r>
              <a:rPr lang="en" sz="1200" dirty="0" err="1">
                <a:solidFill>
                  <a:schemeClr val="dk1"/>
                </a:solidFill>
                <a:latin typeface="Courier"/>
                <a:ea typeface="Courier"/>
                <a:cs typeface="Courier"/>
                <a:sym typeface="Courier"/>
              </a:rPr>
              <a:t>SqlPredicate</a:t>
            </a:r>
            <a:r>
              <a:rPr lang="en" sz="1200" dirty="0">
                <a:solidFill>
                  <a:schemeClr val="dk1"/>
                </a:solidFill>
                <a:latin typeface="Courier"/>
                <a:ea typeface="Courier"/>
                <a:cs typeface="Courier"/>
                <a:sym typeface="Courier"/>
              </a:rPr>
              <a:t>( </a:t>
            </a:r>
            <a:r>
              <a:rPr lang="en" sz="1200" b="1" dirty="0">
                <a:solidFill>
                  <a:srgbClr val="008000"/>
                </a:solidFill>
                <a:latin typeface="Courier"/>
                <a:ea typeface="Courier"/>
                <a:cs typeface="Courier"/>
                <a:sym typeface="Courier"/>
              </a:rPr>
              <a:t>"salary &gt; 50000 AND age &lt; 35"</a:t>
            </a:r>
            <a:r>
              <a:rPr lang="en" sz="1200" dirty="0">
                <a:solidFill>
                  <a:schemeClr val="dk1"/>
                </a:solidFill>
                <a:latin typeface="Courier"/>
                <a:ea typeface="Courier"/>
                <a:cs typeface="Courier"/>
                <a:sym typeface="Courier"/>
              </a:rPr>
              <a:t> ) );</a:t>
            </a:r>
            <a:endParaRPr sz="1200" dirty="0">
              <a:solidFill>
                <a:srgbClr val="000080"/>
              </a:solidFill>
              <a:latin typeface="Courier"/>
              <a:ea typeface="Courier"/>
              <a:cs typeface="Courier"/>
              <a:sym typeface="Courier"/>
            </a:endParaRPr>
          </a:p>
          <a:p>
            <a:pPr marL="114300" marR="114300" lvl="0" indent="0" algn="l" rtl="0">
              <a:lnSpc>
                <a:spcPct val="100000"/>
              </a:lnSpc>
              <a:spcBef>
                <a:spcPts val="1000"/>
              </a:spcBef>
              <a:spcAft>
                <a:spcPts val="1000"/>
              </a:spcAft>
              <a:buNone/>
            </a:pPr>
            <a:endParaRPr sz="1200" dirty="0">
              <a:solidFill>
                <a:schemeClr val="dk1"/>
              </a:solidFill>
              <a:latin typeface="Courier"/>
              <a:ea typeface="Courier"/>
              <a:cs typeface="Courier"/>
              <a:sym typeface="Courier"/>
            </a:endParaRPr>
          </a:p>
        </p:txBody>
      </p:sp>
      <p:sp>
        <p:nvSpPr>
          <p:cNvPr id="222" name="Google Shape;222;p29"/>
          <p:cNvSpPr txBox="1">
            <a:spLocks noGrp="1"/>
          </p:cNvSpPr>
          <p:nvPr>
            <p:ph type="body" idx="1"/>
          </p:nvPr>
        </p:nvSpPr>
        <p:spPr>
          <a:xfrm>
            <a:off x="529175" y="3135550"/>
            <a:ext cx="8096400" cy="13113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Behind the scenes: SqlPredicate converts SQL format into predicate tree (as in Criteria API)</a:t>
            </a:r>
            <a:endParaRPr/>
          </a:p>
          <a:p>
            <a:pPr marL="914400" lvl="1" indent="-342900" algn="l" rtl="0">
              <a:spcBef>
                <a:spcPts val="1000"/>
              </a:spcBef>
              <a:spcAft>
                <a:spcPts val="1000"/>
              </a:spcAft>
              <a:buSzPts val="1800"/>
              <a:buChar char="•"/>
            </a:pPr>
            <a:r>
              <a:rPr lang="en"/>
              <a:t>Can use both types of queries interchangeably </a:t>
            </a:r>
            <a:endParaRPr/>
          </a:p>
        </p:txBody>
      </p:sp>
    </p:spTree>
    <p:extLst>
      <p:ext uri="{BB962C8B-B14F-4D97-AF65-F5344CB8AC3E}">
        <p14:creationId xmlns:p14="http://schemas.microsoft.com/office/powerpoint/2010/main" val="34021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Effect transition="in" filter="fade">
                                      <p:cBhvr>
                                        <p:cTn id="7" dur="1000"/>
                                        <p:tgtEl>
                                          <p:spTgt spid="2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xEl>
                                              <p:pRg st="1" end="1"/>
                                            </p:txEl>
                                          </p:spTgt>
                                        </p:tgtEl>
                                        <p:attrNameLst>
                                          <p:attrName>style.visibility</p:attrName>
                                        </p:attrNameLst>
                                      </p:cBhvr>
                                      <p:to>
                                        <p:strVal val="visible"/>
                                      </p:to>
                                    </p:set>
                                    <p:animEffect transition="in" filter="fade">
                                      <p:cBhvr>
                                        <p:cTn id="12" dur="1000"/>
                                        <p:tgtEl>
                                          <p:spTgt spid="2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
                                            <p:txEl>
                                              <p:pRg st="2" end="2"/>
                                            </p:txEl>
                                          </p:spTgt>
                                        </p:tgtEl>
                                        <p:attrNameLst>
                                          <p:attrName>style.visibility</p:attrName>
                                        </p:attrNameLst>
                                      </p:cBhvr>
                                      <p:to>
                                        <p:strVal val="visible"/>
                                      </p:to>
                                    </p:set>
                                    <p:animEffect transition="in" filter="fade">
                                      <p:cBhvr>
                                        <p:cTn id="17" dur="1000"/>
                                        <p:tgtEl>
                                          <p:spTgt spid="2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xEl>
                                              <p:pRg st="0" end="0"/>
                                            </p:txEl>
                                          </p:spTgt>
                                        </p:tgtEl>
                                        <p:attrNameLst>
                                          <p:attrName>style.visibility</p:attrName>
                                        </p:attrNameLst>
                                      </p:cBhvr>
                                      <p:to>
                                        <p:strVal val="visible"/>
                                      </p:to>
                                    </p:set>
                                    <p:animEffect transition="in" filter="fade">
                                      <p:cBhvr>
                                        <p:cTn id="22" dur="1000"/>
                                        <p:tgtEl>
                                          <p:spTgt spid="2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xEl>
                                              <p:pRg st="1" end="1"/>
                                            </p:txEl>
                                          </p:spTgt>
                                        </p:tgtEl>
                                        <p:attrNameLst>
                                          <p:attrName>style.visibility</p:attrName>
                                        </p:attrNameLst>
                                      </p:cBhvr>
                                      <p:to>
                                        <p:strVal val="visible"/>
                                      </p:to>
                                    </p:set>
                                    <p:animEffect transition="in" filter="fade">
                                      <p:cBhvr>
                                        <p:cTn id="27" dur="1000"/>
                                        <p:tgtEl>
                                          <p:spTgt spid="2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A5E8-50F2-1747-BAEC-BB03DFC916DB}"/>
              </a:ext>
            </a:extLst>
          </p:cNvPr>
          <p:cNvSpPr>
            <a:spLocks noGrp="1"/>
          </p:cNvSpPr>
          <p:nvPr>
            <p:ph type="title"/>
          </p:nvPr>
        </p:nvSpPr>
        <p:spPr/>
        <p:txBody>
          <a:bodyPr/>
          <a:lstStyle/>
          <a:p>
            <a:r>
              <a:rPr lang="en-US" dirty="0" err="1"/>
              <a:t>IMap</a:t>
            </a:r>
            <a:r>
              <a:rPr lang="en-US" dirty="0"/>
              <a:t> with JSON</a:t>
            </a:r>
          </a:p>
        </p:txBody>
      </p:sp>
      <p:sp>
        <p:nvSpPr>
          <p:cNvPr id="6" name="Text Placeholder 5">
            <a:extLst>
              <a:ext uri="{FF2B5EF4-FFF2-40B4-BE49-F238E27FC236}">
                <a16:creationId xmlns:a16="http://schemas.microsoft.com/office/drawing/2014/main" id="{A47C8EFE-F39B-AA4F-88D5-25334A118471}"/>
              </a:ext>
            </a:extLst>
          </p:cNvPr>
          <p:cNvSpPr>
            <a:spLocks noGrp="1"/>
          </p:cNvSpPr>
          <p:nvPr>
            <p:ph type="body" sz="quarter" idx="10"/>
          </p:nvPr>
        </p:nvSpPr>
        <p:spPr/>
        <p:txBody>
          <a:bodyPr/>
          <a:lstStyle/>
          <a:p>
            <a:r>
              <a:rPr lang="en-US" dirty="0" err="1"/>
              <a:t>IMap</a:t>
            </a:r>
            <a:r>
              <a:rPr lang="en-US" dirty="0"/>
              <a:t> supports JSON objects</a:t>
            </a:r>
          </a:p>
          <a:p>
            <a:r>
              <a:rPr lang="en-US" dirty="0"/>
              <a:t>Query as you would any other object</a:t>
            </a:r>
          </a:p>
        </p:txBody>
      </p:sp>
      <p:sp>
        <p:nvSpPr>
          <p:cNvPr id="4" name="Footer Placeholder 3">
            <a:extLst>
              <a:ext uri="{FF2B5EF4-FFF2-40B4-BE49-F238E27FC236}">
                <a16:creationId xmlns:a16="http://schemas.microsoft.com/office/drawing/2014/main" id="{28F3C98F-0FAA-EF47-8AD4-4DC7DFF98006}"/>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11" name="Rectangle 10">
            <a:extLst>
              <a:ext uri="{FF2B5EF4-FFF2-40B4-BE49-F238E27FC236}">
                <a16:creationId xmlns:a16="http://schemas.microsoft.com/office/drawing/2014/main" id="{585C86FA-7848-D945-9157-3FB1814A3E35}"/>
              </a:ext>
            </a:extLst>
          </p:cNvPr>
          <p:cNvSpPr/>
          <p:nvPr/>
        </p:nvSpPr>
        <p:spPr>
          <a:xfrm>
            <a:off x="529173" y="2159598"/>
            <a:ext cx="7519998" cy="2308324"/>
          </a:xfrm>
          <a:prstGeom prst="rect">
            <a:avLst/>
          </a:prstGeom>
          <a:solidFill>
            <a:schemeClr val="bg1">
              <a:lumMod val="95000"/>
            </a:schemeClr>
          </a:solidFill>
          <a:ln>
            <a:solidFill>
              <a:schemeClr val="tx1"/>
            </a:solidFill>
          </a:ln>
        </p:spPr>
        <p:txBody>
          <a:bodyPr wrap="square">
            <a:spAutoFit/>
          </a:bodyPr>
          <a:lstStyle/>
          <a:p>
            <a:r>
              <a:rPr lang="en-US" sz="1200" dirty="0">
                <a:latin typeface="Courier" pitchFamily="2" charset="0"/>
              </a:rPr>
              <a:t>String person1 = </a:t>
            </a:r>
            <a:r>
              <a:rPr lang="en-US" sz="1200" dirty="0">
                <a:solidFill>
                  <a:srgbClr val="C00000"/>
                </a:solidFill>
                <a:latin typeface="Courier" pitchFamily="2" charset="0"/>
              </a:rPr>
              <a:t>"{ \"name\": \"John\", \"age\": 35 }"</a:t>
            </a:r>
            <a:r>
              <a:rPr lang="en-US" sz="1200" dirty="0">
                <a:latin typeface="Courier" pitchFamily="2" charset="0"/>
              </a:rPr>
              <a:t>; </a:t>
            </a:r>
          </a:p>
          <a:p>
            <a:r>
              <a:rPr lang="en-US" sz="1200" dirty="0">
                <a:latin typeface="Courier" pitchFamily="2" charset="0"/>
              </a:rPr>
              <a:t>String person2 = </a:t>
            </a:r>
            <a:r>
              <a:rPr lang="en-US" sz="1200" dirty="0">
                <a:solidFill>
                  <a:srgbClr val="C00000"/>
                </a:solidFill>
                <a:latin typeface="Courier" pitchFamily="2" charset="0"/>
              </a:rPr>
              <a:t>"{ \"name\": \"Jane\", \"age\": 24 }"</a:t>
            </a:r>
            <a:r>
              <a:rPr lang="en-US" sz="1200" dirty="0">
                <a:latin typeface="Courier" pitchFamily="2" charset="0"/>
              </a:rPr>
              <a:t>; </a:t>
            </a:r>
          </a:p>
          <a:p>
            <a:r>
              <a:rPr lang="en-US" sz="1200" dirty="0">
                <a:latin typeface="Courier" pitchFamily="2" charset="0"/>
              </a:rPr>
              <a:t>String person3 = </a:t>
            </a:r>
            <a:r>
              <a:rPr lang="en-US" sz="1200" dirty="0">
                <a:solidFill>
                  <a:srgbClr val="C00000"/>
                </a:solidFill>
                <a:latin typeface="Courier" pitchFamily="2" charset="0"/>
              </a:rPr>
              <a:t>"{ \"name\": \"Trey\", \"age\": 17 }"</a:t>
            </a:r>
            <a:r>
              <a:rPr lang="en-US" sz="1200" dirty="0">
                <a:latin typeface="Courier" pitchFamily="2" charset="0"/>
              </a:rPr>
              <a:t>;</a:t>
            </a:r>
          </a:p>
          <a:p>
            <a:r>
              <a:rPr lang="en-US" sz="1200" dirty="0">
                <a:latin typeface="Courier" pitchFamily="2" charset="0"/>
              </a:rPr>
              <a:t> </a:t>
            </a:r>
          </a:p>
          <a:p>
            <a:r>
              <a:rPr lang="en-US" sz="1200" dirty="0" err="1">
                <a:latin typeface="Courier" pitchFamily="2" charset="0"/>
              </a:rPr>
              <a:t>IMap</a:t>
            </a:r>
            <a:r>
              <a:rPr lang="en-US" sz="1200" dirty="0">
                <a:latin typeface="Courier" pitchFamily="2" charset="0"/>
              </a:rPr>
              <a:t>&lt;Integer, </a:t>
            </a:r>
            <a:r>
              <a:rPr lang="en-US" sz="1200" dirty="0" err="1">
                <a:latin typeface="Courier" pitchFamily="2" charset="0"/>
              </a:rPr>
              <a:t>HazelcastJsonValue</a:t>
            </a:r>
            <a:r>
              <a:rPr lang="en-US" sz="1200" dirty="0">
                <a:latin typeface="Courier" pitchFamily="2" charset="0"/>
              </a:rPr>
              <a:t>&gt; </a:t>
            </a:r>
            <a:r>
              <a:rPr lang="en-US" sz="1200" dirty="0" err="1">
                <a:latin typeface="Courier" pitchFamily="2" charset="0"/>
              </a:rPr>
              <a:t>idPersonMap</a:t>
            </a:r>
            <a:r>
              <a:rPr lang="en-US" sz="1200" dirty="0">
                <a:latin typeface="Courier" pitchFamily="2" charset="0"/>
              </a:rPr>
              <a:t> = </a:t>
            </a:r>
            <a:r>
              <a:rPr lang="en-US" sz="1200" dirty="0" err="1">
                <a:latin typeface="Courier" pitchFamily="2" charset="0"/>
              </a:rPr>
              <a:t>instance.getMap</a:t>
            </a:r>
            <a:r>
              <a:rPr lang="en-US" sz="1200" dirty="0">
                <a:latin typeface="Courier" pitchFamily="2" charset="0"/>
              </a:rPr>
              <a:t>(</a:t>
            </a:r>
            <a:r>
              <a:rPr lang="en-US" sz="1200" dirty="0">
                <a:solidFill>
                  <a:srgbClr val="C00000"/>
                </a:solidFill>
                <a:latin typeface="Courier" pitchFamily="2" charset="0"/>
              </a:rPr>
              <a:t>"</a:t>
            </a:r>
            <a:r>
              <a:rPr lang="en-US" sz="1200" dirty="0" err="1">
                <a:solidFill>
                  <a:srgbClr val="C00000"/>
                </a:solidFill>
                <a:latin typeface="Courier" pitchFamily="2" charset="0"/>
              </a:rPr>
              <a:t>jsonValues</a:t>
            </a:r>
            <a:r>
              <a:rPr lang="en-US" sz="1200" dirty="0">
                <a:solidFill>
                  <a:srgbClr val="C00000"/>
                </a:solidFill>
                <a:latin typeface="Courier" pitchFamily="2" charset="0"/>
              </a:rPr>
              <a:t>"</a:t>
            </a:r>
            <a:r>
              <a:rPr lang="en-US" sz="1200" dirty="0">
                <a:latin typeface="Courier" pitchFamily="2" charset="0"/>
              </a:rPr>
              <a:t>);</a:t>
            </a:r>
          </a:p>
          <a:p>
            <a:r>
              <a:rPr lang="en-US" sz="1200" dirty="0">
                <a:latin typeface="Courier" pitchFamily="2" charset="0"/>
              </a:rPr>
              <a:t> </a:t>
            </a:r>
          </a:p>
          <a:p>
            <a:r>
              <a:rPr lang="en-US" sz="1200" dirty="0" err="1">
                <a:latin typeface="Courier" pitchFamily="2" charset="0"/>
              </a:rPr>
              <a:t>idPersonMap.put</a:t>
            </a:r>
            <a:r>
              <a:rPr lang="en-US" sz="1200" dirty="0">
                <a:latin typeface="Courier" pitchFamily="2" charset="0"/>
              </a:rPr>
              <a:t>(</a:t>
            </a:r>
            <a:r>
              <a:rPr lang="en-US" sz="1200" dirty="0">
                <a:solidFill>
                  <a:srgbClr val="00B0F0"/>
                </a:solidFill>
                <a:latin typeface="Courier" pitchFamily="2" charset="0"/>
              </a:rPr>
              <a:t>1</a:t>
            </a:r>
            <a:r>
              <a:rPr lang="en-US" sz="1200" dirty="0">
                <a:latin typeface="Courier" pitchFamily="2" charset="0"/>
              </a:rPr>
              <a:t>, new </a:t>
            </a:r>
            <a:r>
              <a:rPr lang="en-US" sz="1200" dirty="0" err="1">
                <a:latin typeface="Courier" pitchFamily="2" charset="0"/>
              </a:rPr>
              <a:t>HazelcastJsonValue</a:t>
            </a:r>
            <a:r>
              <a:rPr lang="en-US" sz="1200" dirty="0">
                <a:latin typeface="Courier" pitchFamily="2" charset="0"/>
              </a:rPr>
              <a:t>(person1)); </a:t>
            </a:r>
          </a:p>
          <a:p>
            <a:r>
              <a:rPr lang="en-US" sz="1200" dirty="0" err="1">
                <a:latin typeface="Courier" pitchFamily="2" charset="0"/>
              </a:rPr>
              <a:t>idPersonMap.put</a:t>
            </a:r>
            <a:r>
              <a:rPr lang="en-US" sz="1200" dirty="0">
                <a:latin typeface="Courier" pitchFamily="2" charset="0"/>
              </a:rPr>
              <a:t>(</a:t>
            </a:r>
            <a:r>
              <a:rPr lang="en-US" sz="1200" dirty="0">
                <a:solidFill>
                  <a:srgbClr val="00B0F0"/>
                </a:solidFill>
                <a:latin typeface="Courier" pitchFamily="2" charset="0"/>
              </a:rPr>
              <a:t>2</a:t>
            </a:r>
            <a:r>
              <a:rPr lang="en-US" sz="1200" dirty="0">
                <a:latin typeface="Courier" pitchFamily="2" charset="0"/>
              </a:rPr>
              <a:t>, new </a:t>
            </a:r>
            <a:r>
              <a:rPr lang="en-US" sz="1200" dirty="0" err="1">
                <a:latin typeface="Courier" pitchFamily="2" charset="0"/>
              </a:rPr>
              <a:t>HazelcastJsonValue</a:t>
            </a:r>
            <a:r>
              <a:rPr lang="en-US" sz="1200" dirty="0">
                <a:latin typeface="Courier" pitchFamily="2" charset="0"/>
              </a:rPr>
              <a:t>(person2)); </a:t>
            </a:r>
          </a:p>
          <a:p>
            <a:r>
              <a:rPr lang="en-US" sz="1200" dirty="0" err="1">
                <a:latin typeface="Courier" pitchFamily="2" charset="0"/>
              </a:rPr>
              <a:t>idPersonMap.put</a:t>
            </a:r>
            <a:r>
              <a:rPr lang="en-US" sz="1200" dirty="0">
                <a:latin typeface="Courier" pitchFamily="2" charset="0"/>
              </a:rPr>
              <a:t>(</a:t>
            </a:r>
            <a:r>
              <a:rPr lang="en-US" sz="1200" dirty="0">
                <a:solidFill>
                  <a:srgbClr val="00B0F0"/>
                </a:solidFill>
                <a:latin typeface="Courier" pitchFamily="2" charset="0"/>
              </a:rPr>
              <a:t>3</a:t>
            </a:r>
            <a:r>
              <a:rPr lang="en-US" sz="1200" dirty="0">
                <a:latin typeface="Courier" pitchFamily="2" charset="0"/>
              </a:rPr>
              <a:t>, new </a:t>
            </a:r>
            <a:r>
              <a:rPr lang="en-US" sz="1200" dirty="0" err="1">
                <a:latin typeface="Courier" pitchFamily="2" charset="0"/>
              </a:rPr>
              <a:t>HazelcastJsonValue</a:t>
            </a:r>
            <a:r>
              <a:rPr lang="en-US" sz="1200" dirty="0">
                <a:latin typeface="Courier" pitchFamily="2" charset="0"/>
              </a:rPr>
              <a:t>(person3)); </a:t>
            </a:r>
          </a:p>
          <a:p>
            <a:endParaRPr lang="en-US" sz="1200" dirty="0">
              <a:latin typeface="Courier" pitchFamily="2" charset="0"/>
            </a:endParaRPr>
          </a:p>
          <a:p>
            <a:endParaRPr lang="en-US" sz="1200" dirty="0">
              <a:latin typeface="Courier" pitchFamily="2" charset="0"/>
            </a:endParaRPr>
          </a:p>
          <a:p>
            <a:endParaRPr lang="en-US" sz="1200" dirty="0">
              <a:latin typeface="Courier" pitchFamily="2" charset="0"/>
            </a:endParaRPr>
          </a:p>
        </p:txBody>
      </p:sp>
      <p:sp>
        <p:nvSpPr>
          <p:cNvPr id="7" name="Rectangle 6">
            <a:extLst>
              <a:ext uri="{FF2B5EF4-FFF2-40B4-BE49-F238E27FC236}">
                <a16:creationId xmlns:a16="http://schemas.microsoft.com/office/drawing/2014/main" id="{05B3A281-6CF4-6A43-8B46-40DB38291517}"/>
              </a:ext>
            </a:extLst>
          </p:cNvPr>
          <p:cNvSpPr/>
          <p:nvPr/>
        </p:nvSpPr>
        <p:spPr>
          <a:xfrm>
            <a:off x="529173" y="3986742"/>
            <a:ext cx="5849007" cy="461665"/>
          </a:xfrm>
          <a:prstGeom prst="rect">
            <a:avLst/>
          </a:prstGeom>
        </p:spPr>
        <p:txBody>
          <a:bodyPr wrap="square">
            <a:spAutoFit/>
          </a:bodyPr>
          <a:lstStyle/>
          <a:p>
            <a:r>
              <a:rPr lang="en-US" sz="1200" dirty="0">
                <a:latin typeface="Courier" pitchFamily="2" charset="0"/>
              </a:rPr>
              <a:t>Collection&lt;</a:t>
            </a:r>
            <a:r>
              <a:rPr lang="en-US" sz="1200" dirty="0" err="1">
                <a:latin typeface="Courier" pitchFamily="2" charset="0"/>
              </a:rPr>
              <a:t>HazelcastJsonValue</a:t>
            </a:r>
            <a:r>
              <a:rPr lang="en-US" sz="1200" dirty="0">
                <a:latin typeface="Courier" pitchFamily="2" charset="0"/>
              </a:rPr>
              <a:t>&gt; peopleUnder21 = </a:t>
            </a:r>
            <a:r>
              <a:rPr lang="en-US" sz="1200" dirty="0" err="1">
                <a:latin typeface="Courier" pitchFamily="2" charset="0"/>
              </a:rPr>
              <a:t>idPersonMap.values</a:t>
            </a:r>
            <a:r>
              <a:rPr lang="en-US" sz="1200" dirty="0">
                <a:latin typeface="Courier" pitchFamily="2" charset="0"/>
              </a:rPr>
              <a:t>(</a:t>
            </a:r>
            <a:r>
              <a:rPr lang="en-US" sz="1200" dirty="0" err="1">
                <a:latin typeface="Courier" pitchFamily="2" charset="0"/>
              </a:rPr>
              <a:t>Predicates.lessThan</a:t>
            </a:r>
            <a:r>
              <a:rPr lang="en-US" sz="1200" dirty="0">
                <a:latin typeface="Courier" pitchFamily="2" charset="0"/>
              </a:rPr>
              <a:t>(</a:t>
            </a:r>
            <a:r>
              <a:rPr lang="en-US" sz="1200" dirty="0">
                <a:solidFill>
                  <a:srgbClr val="C00000"/>
                </a:solidFill>
                <a:latin typeface="Courier" pitchFamily="2" charset="0"/>
              </a:rPr>
              <a:t>"age"</a:t>
            </a:r>
            <a:r>
              <a:rPr lang="en-US" sz="1200" dirty="0">
                <a:latin typeface="Courier" pitchFamily="2" charset="0"/>
              </a:rPr>
              <a:t>, </a:t>
            </a:r>
            <a:r>
              <a:rPr lang="en-US" sz="1200" dirty="0">
                <a:solidFill>
                  <a:srgbClr val="00B0F0"/>
                </a:solidFill>
                <a:latin typeface="Courier" pitchFamily="2" charset="0"/>
              </a:rPr>
              <a:t>21</a:t>
            </a:r>
            <a:r>
              <a:rPr lang="en-US" sz="1200" dirty="0">
                <a:latin typeface="Courier" pitchFamily="2" charset="0"/>
              </a:rPr>
              <a:t>));</a:t>
            </a:r>
            <a:endParaRPr lang="en-US" sz="1200" dirty="0">
              <a:solidFill>
                <a:srgbClr val="333333"/>
              </a:solidFill>
              <a:latin typeface="Courier" pitchFamily="2" charset="0"/>
            </a:endParaRPr>
          </a:p>
        </p:txBody>
      </p:sp>
    </p:spTree>
    <p:extLst>
      <p:ext uri="{BB962C8B-B14F-4D97-AF65-F5344CB8AC3E}">
        <p14:creationId xmlns:p14="http://schemas.microsoft.com/office/powerpoint/2010/main" val="278555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1"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Course Objectives</a:t>
            </a:r>
          </a:p>
        </p:txBody>
      </p:sp>
      <p:sp>
        <p:nvSpPr>
          <p:cNvPr id="121" name="Google Shape;121;p21"/>
          <p:cNvSpPr txBox="1">
            <a:spLocks noGrp="1"/>
          </p:cNvSpPr>
          <p:nvPr>
            <p:ph type="body" sz="quarter" idx="10"/>
          </p:nvPr>
        </p:nvSpPr>
        <p:spPr/>
        <p:txBody>
          <a:bodyPr/>
          <a:lstStyle/>
          <a:p>
            <a:pPr lvl="0"/>
            <a:r>
              <a:rPr lang="en-US" dirty="0"/>
              <a:t>Be able to answer the questions …</a:t>
            </a:r>
          </a:p>
          <a:p>
            <a:pPr marL="95250" lvl="0" indent="0">
              <a:buNone/>
            </a:pPr>
            <a:r>
              <a:rPr lang="en-US" dirty="0"/>
              <a:t>	What is stream processing ? </a:t>
            </a:r>
          </a:p>
          <a:p>
            <a:pPr marL="95250" lvl="0" indent="0">
              <a:buNone/>
            </a:pPr>
            <a:r>
              <a:rPr lang="en-US" dirty="0"/>
              <a:t>	When is it useful ?</a:t>
            </a:r>
          </a:p>
          <a:p>
            <a:pPr marL="95250" lvl="0" indent="0">
              <a:buNone/>
            </a:pPr>
            <a:r>
              <a:rPr lang="en-US" dirty="0"/>
              <a:t>	How does it differ from ETL ?</a:t>
            </a:r>
          </a:p>
          <a:p>
            <a:pPr marL="95250" lvl="0" indent="0">
              <a:buNone/>
            </a:pPr>
            <a:endParaRPr lang="en-US" dirty="0"/>
          </a:p>
          <a:p>
            <a:r>
              <a:rPr lang="en-US" dirty="0"/>
              <a:t>Become familiar with the JET Pipeline API for defining streams.</a:t>
            </a:r>
          </a:p>
        </p:txBody>
      </p:sp>
    </p:spTree>
    <p:extLst>
      <p:ext uri="{BB962C8B-B14F-4D97-AF65-F5344CB8AC3E}">
        <p14:creationId xmlns:p14="http://schemas.microsoft.com/office/powerpoint/2010/main" val="374944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p:cTn id="7" dur="500"/>
                                        <p:tgtEl>
                                          <p:spTgt spid="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
                                            <p:txEl>
                                              <p:pRg st="1" end="1"/>
                                            </p:txEl>
                                          </p:spTgt>
                                        </p:tgtEl>
                                        <p:attrNameLst>
                                          <p:attrName>style.visibility</p:attrName>
                                        </p:attrNameLst>
                                      </p:cBhvr>
                                      <p:to>
                                        <p:strVal val="visible"/>
                                      </p:to>
                                    </p:set>
                                    <p:animEffect transition="in" filter="fade">
                                      <p:cBhvr>
                                        <p:cTn id="12" dur="500"/>
                                        <p:tgtEl>
                                          <p:spTgt spid="1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
                                            <p:txEl>
                                              <p:pRg st="2" end="2"/>
                                            </p:txEl>
                                          </p:spTgt>
                                        </p:tgtEl>
                                        <p:attrNameLst>
                                          <p:attrName>style.visibility</p:attrName>
                                        </p:attrNameLst>
                                      </p:cBhvr>
                                      <p:to>
                                        <p:strVal val="visible"/>
                                      </p:to>
                                    </p:set>
                                    <p:animEffect transition="in" filter="fade">
                                      <p:cBhvr>
                                        <p:cTn id="17" dur="500"/>
                                        <p:tgtEl>
                                          <p:spTgt spid="1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
                                            <p:txEl>
                                              <p:pRg st="3" end="3"/>
                                            </p:txEl>
                                          </p:spTgt>
                                        </p:tgtEl>
                                        <p:attrNameLst>
                                          <p:attrName>style.visibility</p:attrName>
                                        </p:attrNameLst>
                                      </p:cBhvr>
                                      <p:to>
                                        <p:strVal val="visible"/>
                                      </p:to>
                                    </p:set>
                                    <p:animEffect transition="in" filter="fade">
                                      <p:cBhvr>
                                        <p:cTn id="22" dur="500"/>
                                        <p:tgtEl>
                                          <p:spTgt spid="1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1">
                                            <p:txEl>
                                              <p:pRg st="5" end="5"/>
                                            </p:txEl>
                                          </p:spTgt>
                                        </p:tgtEl>
                                        <p:attrNameLst>
                                          <p:attrName>style.visibility</p:attrName>
                                        </p:attrNameLst>
                                      </p:cBhvr>
                                      <p:to>
                                        <p:strVal val="visible"/>
                                      </p:to>
                                    </p:set>
                                    <p:animEffect transition="in" filter="fade">
                                      <p:cBhvr>
                                        <p:cTn id="27" dur="500"/>
                                        <p:tgtEl>
                                          <p:spTgt spid="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4AD3-1E59-184D-8646-FF5E537D097A}"/>
              </a:ext>
            </a:extLst>
          </p:cNvPr>
          <p:cNvSpPr>
            <a:spLocks noGrp="1"/>
          </p:cNvSpPr>
          <p:nvPr>
            <p:ph type="title"/>
          </p:nvPr>
        </p:nvSpPr>
        <p:spPr/>
        <p:txBody>
          <a:bodyPr/>
          <a:lstStyle/>
          <a:p>
            <a:r>
              <a:rPr lang="en-US" dirty="0"/>
              <a:t>JSON to Java “Translation”</a:t>
            </a:r>
          </a:p>
        </p:txBody>
      </p:sp>
      <p:sp>
        <p:nvSpPr>
          <p:cNvPr id="8" name="Text Placeholder 7">
            <a:extLst>
              <a:ext uri="{FF2B5EF4-FFF2-40B4-BE49-F238E27FC236}">
                <a16:creationId xmlns:a16="http://schemas.microsoft.com/office/drawing/2014/main" id="{976FD25D-2259-2F40-926F-4AFABA390E68}"/>
              </a:ext>
            </a:extLst>
          </p:cNvPr>
          <p:cNvSpPr>
            <a:spLocks noGrp="1"/>
          </p:cNvSpPr>
          <p:nvPr>
            <p:ph type="body" sz="quarter" idx="10"/>
          </p:nvPr>
        </p:nvSpPr>
        <p:spPr/>
        <p:txBody>
          <a:bodyPr/>
          <a:lstStyle/>
          <a:p>
            <a:r>
              <a:rPr lang="en-US" dirty="0" err="1"/>
              <a:t>Hazelcast</a:t>
            </a:r>
            <a:r>
              <a:rPr lang="en-US" dirty="0"/>
              <a:t> IMDG treats JSON values as Java types for comparison to query</a:t>
            </a:r>
          </a:p>
        </p:txBody>
      </p:sp>
      <p:sp>
        <p:nvSpPr>
          <p:cNvPr id="4" name="Footer Placeholder 3">
            <a:extLst>
              <a:ext uri="{FF2B5EF4-FFF2-40B4-BE49-F238E27FC236}">
                <a16:creationId xmlns:a16="http://schemas.microsoft.com/office/drawing/2014/main" id="{9FACA4D5-E070-1143-AC30-6F318BC5E0A8}"/>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aphicFrame>
        <p:nvGraphicFramePr>
          <p:cNvPr id="5" name="Table 4">
            <a:extLst>
              <a:ext uri="{FF2B5EF4-FFF2-40B4-BE49-F238E27FC236}">
                <a16:creationId xmlns:a16="http://schemas.microsoft.com/office/drawing/2014/main" id="{E8048978-6638-504A-9E4D-838F1DE96833}"/>
              </a:ext>
            </a:extLst>
          </p:cNvPr>
          <p:cNvGraphicFramePr>
            <a:graphicFrameLocks noGrp="1"/>
          </p:cNvGraphicFramePr>
          <p:nvPr/>
        </p:nvGraphicFramePr>
        <p:xfrm>
          <a:off x="1019503" y="1948136"/>
          <a:ext cx="6096000" cy="2372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136692608"/>
                    </a:ext>
                  </a:extLst>
                </a:gridCol>
                <a:gridCol w="3048000">
                  <a:extLst>
                    <a:ext uri="{9D8B030D-6E8A-4147-A177-3AD203B41FA5}">
                      <a16:colId xmlns:a16="http://schemas.microsoft.com/office/drawing/2014/main" val="1634537211"/>
                    </a:ext>
                  </a:extLst>
                </a:gridCol>
              </a:tblGrid>
              <a:tr h="370840">
                <a:tc>
                  <a:txBody>
                    <a:bodyPr/>
                    <a:lstStyle/>
                    <a:p>
                      <a:r>
                        <a:rPr lang="en-US" dirty="0">
                          <a:latin typeface="Ubuntu" panose="020B0504030602030204" pitchFamily="34" charset="0"/>
                        </a:rPr>
                        <a:t>JSON Primitive</a:t>
                      </a:r>
                    </a:p>
                  </a:txBody>
                  <a:tcPr/>
                </a:tc>
                <a:tc>
                  <a:txBody>
                    <a:bodyPr/>
                    <a:lstStyle/>
                    <a:p>
                      <a:r>
                        <a:rPr lang="en-US" dirty="0">
                          <a:latin typeface="Ubuntu" panose="020B0504030602030204" pitchFamily="34" charset="0"/>
                        </a:rPr>
                        <a:t>Java Primitive</a:t>
                      </a:r>
                    </a:p>
                  </a:txBody>
                  <a:tcPr/>
                </a:tc>
                <a:extLst>
                  <a:ext uri="{0D108BD9-81ED-4DB2-BD59-A6C34878D82A}">
                    <a16:rowId xmlns:a16="http://schemas.microsoft.com/office/drawing/2014/main" val="719322664"/>
                  </a:ext>
                </a:extLst>
              </a:tr>
              <a:tr h="370840">
                <a:tc>
                  <a:txBody>
                    <a:bodyPr/>
                    <a:lstStyle/>
                    <a:p>
                      <a:r>
                        <a:rPr lang="en-US" dirty="0">
                          <a:latin typeface="Courier" pitchFamily="2" charset="0"/>
                        </a:rPr>
                        <a:t>number</a:t>
                      </a:r>
                    </a:p>
                  </a:txBody>
                  <a:tcPr/>
                </a:tc>
                <a:tc>
                  <a:txBody>
                    <a:bodyPr/>
                    <a:lstStyle/>
                    <a:p>
                      <a:r>
                        <a:rPr lang="en-US" dirty="0">
                          <a:latin typeface="Courier" pitchFamily="2" charset="0"/>
                        </a:rPr>
                        <a:t>long </a:t>
                      </a:r>
                      <a:r>
                        <a:rPr lang="en-US" dirty="0">
                          <a:latin typeface="Ubuntu" panose="020B0504030602030204" pitchFamily="34" charset="0"/>
                        </a:rPr>
                        <a:t>if possible</a:t>
                      </a:r>
                    </a:p>
                    <a:p>
                      <a:r>
                        <a:rPr lang="en-US" dirty="0">
                          <a:latin typeface="Courier" pitchFamily="2" charset="0"/>
                        </a:rPr>
                        <a:t>double </a:t>
                      </a:r>
                      <a:r>
                        <a:rPr lang="en-US" dirty="0">
                          <a:latin typeface="Ubuntu" panose="020B0504030602030204" pitchFamily="34" charset="0"/>
                        </a:rPr>
                        <a:t>if not</a:t>
                      </a:r>
                    </a:p>
                  </a:txBody>
                  <a:tcPr/>
                </a:tc>
                <a:extLst>
                  <a:ext uri="{0D108BD9-81ED-4DB2-BD59-A6C34878D82A}">
                    <a16:rowId xmlns:a16="http://schemas.microsoft.com/office/drawing/2014/main" val="1956163112"/>
                  </a:ext>
                </a:extLst>
              </a:tr>
              <a:tr h="370840">
                <a:tc>
                  <a:txBody>
                    <a:bodyPr/>
                    <a:lstStyle/>
                    <a:p>
                      <a:r>
                        <a:rPr lang="en-US" dirty="0">
                          <a:latin typeface="Courier" pitchFamily="2" charset="0"/>
                        </a:rPr>
                        <a:t>string</a:t>
                      </a:r>
                    </a:p>
                  </a:txBody>
                  <a:tcPr/>
                </a:tc>
                <a:tc>
                  <a:txBody>
                    <a:bodyPr/>
                    <a:lstStyle/>
                    <a:p>
                      <a:r>
                        <a:rPr lang="en-US" dirty="0">
                          <a:latin typeface="Courier" pitchFamily="2" charset="0"/>
                        </a:rPr>
                        <a:t>String</a:t>
                      </a:r>
                    </a:p>
                  </a:txBody>
                  <a:tcPr/>
                </a:tc>
                <a:extLst>
                  <a:ext uri="{0D108BD9-81ED-4DB2-BD59-A6C34878D82A}">
                    <a16:rowId xmlns:a16="http://schemas.microsoft.com/office/drawing/2014/main" val="3672084046"/>
                  </a:ext>
                </a:extLst>
              </a:tr>
              <a:tr h="370840">
                <a:tc>
                  <a:txBody>
                    <a:bodyPr/>
                    <a:lstStyle/>
                    <a:p>
                      <a:r>
                        <a:rPr lang="en-US" dirty="0">
                          <a:latin typeface="Courier" pitchFamily="2" charset="0"/>
                        </a:rPr>
                        <a:t>true</a:t>
                      </a:r>
                    </a:p>
                  </a:txBody>
                  <a:tcPr/>
                </a:tc>
                <a:tc>
                  <a:txBody>
                    <a:bodyPr/>
                    <a:lstStyle/>
                    <a:p>
                      <a:r>
                        <a:rPr lang="en-US" dirty="0" err="1">
                          <a:latin typeface="Courier" pitchFamily="2" charset="0"/>
                        </a:rPr>
                        <a:t>boolean</a:t>
                      </a:r>
                      <a:endParaRPr lang="en-US" dirty="0">
                        <a:latin typeface="Courier" pitchFamily="2" charset="0"/>
                      </a:endParaRPr>
                    </a:p>
                  </a:txBody>
                  <a:tcPr/>
                </a:tc>
                <a:extLst>
                  <a:ext uri="{0D108BD9-81ED-4DB2-BD59-A6C34878D82A}">
                    <a16:rowId xmlns:a16="http://schemas.microsoft.com/office/drawing/2014/main" val="1564291029"/>
                  </a:ext>
                </a:extLst>
              </a:tr>
              <a:tr h="370840">
                <a:tc>
                  <a:txBody>
                    <a:bodyPr/>
                    <a:lstStyle/>
                    <a:p>
                      <a:r>
                        <a:rPr lang="en-US" dirty="0">
                          <a:latin typeface="Courier" pitchFamily="2" charset="0"/>
                        </a:rPr>
                        <a:t>false</a:t>
                      </a:r>
                    </a:p>
                  </a:txBody>
                  <a:tcPr/>
                </a:tc>
                <a:tc>
                  <a:txBody>
                    <a:bodyPr/>
                    <a:lstStyle/>
                    <a:p>
                      <a:r>
                        <a:rPr lang="en-US" dirty="0" err="1">
                          <a:latin typeface="Courier" pitchFamily="2" charset="0"/>
                        </a:rPr>
                        <a:t>boolean</a:t>
                      </a:r>
                      <a:endParaRPr lang="en-US" dirty="0">
                        <a:latin typeface="Courier" pitchFamily="2" charset="0"/>
                      </a:endParaRPr>
                    </a:p>
                  </a:txBody>
                  <a:tcPr/>
                </a:tc>
                <a:extLst>
                  <a:ext uri="{0D108BD9-81ED-4DB2-BD59-A6C34878D82A}">
                    <a16:rowId xmlns:a16="http://schemas.microsoft.com/office/drawing/2014/main" val="2040506295"/>
                  </a:ext>
                </a:extLst>
              </a:tr>
              <a:tr h="370840">
                <a:tc>
                  <a:txBody>
                    <a:bodyPr/>
                    <a:lstStyle/>
                    <a:p>
                      <a:r>
                        <a:rPr lang="en-US" dirty="0">
                          <a:latin typeface="Courier" pitchFamily="2" charset="0"/>
                        </a:rPr>
                        <a:t>null</a:t>
                      </a:r>
                    </a:p>
                  </a:txBody>
                  <a:tcPr/>
                </a:tc>
                <a:tc>
                  <a:txBody>
                    <a:bodyPr/>
                    <a:lstStyle/>
                    <a:p>
                      <a:r>
                        <a:rPr lang="en-US" dirty="0">
                          <a:latin typeface="Courier" pitchFamily="2" charset="0"/>
                        </a:rPr>
                        <a:t>null</a:t>
                      </a:r>
                    </a:p>
                  </a:txBody>
                  <a:tcPr/>
                </a:tc>
                <a:extLst>
                  <a:ext uri="{0D108BD9-81ED-4DB2-BD59-A6C34878D82A}">
                    <a16:rowId xmlns:a16="http://schemas.microsoft.com/office/drawing/2014/main" val="1857458454"/>
                  </a:ext>
                </a:extLst>
              </a:tr>
            </a:tbl>
          </a:graphicData>
        </a:graphic>
      </p:graphicFrame>
    </p:spTree>
    <p:extLst>
      <p:ext uri="{BB962C8B-B14F-4D97-AF65-F5344CB8AC3E}">
        <p14:creationId xmlns:p14="http://schemas.microsoft.com/office/powerpoint/2010/main" val="27973024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2031B-DFBB-E64B-9507-5F6BF789D715}"/>
              </a:ext>
            </a:extLst>
          </p:cNvPr>
          <p:cNvSpPr>
            <a:spLocks noGrp="1"/>
          </p:cNvSpPr>
          <p:nvPr>
            <p:ph type="title"/>
          </p:nvPr>
        </p:nvSpPr>
        <p:spPr/>
        <p:txBody>
          <a:bodyPr/>
          <a:lstStyle/>
          <a:p>
            <a:r>
              <a:rPr lang="en-US" dirty="0"/>
              <a:t>JSON Metadata</a:t>
            </a:r>
          </a:p>
        </p:txBody>
      </p:sp>
      <p:sp>
        <p:nvSpPr>
          <p:cNvPr id="3" name="Text Placeholder 2">
            <a:extLst>
              <a:ext uri="{FF2B5EF4-FFF2-40B4-BE49-F238E27FC236}">
                <a16:creationId xmlns:a16="http://schemas.microsoft.com/office/drawing/2014/main" id="{442F61A8-371F-044A-9973-013285B1CEB5}"/>
              </a:ext>
            </a:extLst>
          </p:cNvPr>
          <p:cNvSpPr>
            <a:spLocks noGrp="1"/>
          </p:cNvSpPr>
          <p:nvPr>
            <p:ph type="body" sz="quarter" idx="10"/>
          </p:nvPr>
        </p:nvSpPr>
        <p:spPr>
          <a:xfrm>
            <a:off x="529173" y="1077952"/>
            <a:ext cx="8215434" cy="1922926"/>
          </a:xfrm>
        </p:spPr>
        <p:txBody>
          <a:bodyPr>
            <a:normAutofit fontScale="92500" lnSpcReduction="10000"/>
          </a:bodyPr>
          <a:lstStyle/>
          <a:p>
            <a:r>
              <a:rPr lang="en-US" dirty="0" err="1"/>
              <a:t>Hazelcast</a:t>
            </a:r>
            <a:r>
              <a:rPr lang="en-US" dirty="0"/>
              <a:t> stores a metadata object per </a:t>
            </a:r>
            <a:r>
              <a:rPr lang="en-US" sz="2000" dirty="0" err="1">
                <a:latin typeface="Courier" pitchFamily="2" charset="0"/>
              </a:rPr>
              <a:t>HazelcastJsonValue</a:t>
            </a:r>
            <a:endParaRPr lang="en-US" dirty="0">
              <a:latin typeface="Courier" pitchFamily="2" charset="0"/>
            </a:endParaRPr>
          </a:p>
          <a:p>
            <a:pPr lvl="1"/>
            <a:r>
              <a:rPr lang="en-US" dirty="0"/>
              <a:t>Speeds querying throughput</a:t>
            </a:r>
          </a:p>
          <a:p>
            <a:pPr lvl="1"/>
            <a:r>
              <a:rPr lang="en-US" dirty="0"/>
              <a:t>Increases put latency</a:t>
            </a:r>
          </a:p>
          <a:p>
            <a:r>
              <a:rPr lang="en-US" dirty="0"/>
              <a:t>Stored on-heap even if data itself is in </a:t>
            </a:r>
            <a:r>
              <a:rPr lang="en-US" dirty="0">
                <a:latin typeface="Courier" pitchFamily="2" charset="0"/>
              </a:rPr>
              <a:t>NATIVE</a:t>
            </a:r>
            <a:r>
              <a:rPr lang="en-US" dirty="0"/>
              <a:t> off-heap memory</a:t>
            </a:r>
          </a:p>
          <a:p>
            <a:r>
              <a:rPr lang="en-US" dirty="0"/>
              <a:t>Disable if put performance is more important than throughput</a:t>
            </a:r>
          </a:p>
        </p:txBody>
      </p:sp>
      <p:sp>
        <p:nvSpPr>
          <p:cNvPr id="4" name="Footer Placeholder 3">
            <a:extLst>
              <a:ext uri="{FF2B5EF4-FFF2-40B4-BE49-F238E27FC236}">
                <a16:creationId xmlns:a16="http://schemas.microsoft.com/office/drawing/2014/main" id="{A1D8CBB4-4481-0E46-9B33-ABEF2DC903E9}"/>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5513E6DB-1C3C-5D41-8EF7-36B3FA58D588}"/>
              </a:ext>
            </a:extLst>
          </p:cNvPr>
          <p:cNvSpPr/>
          <p:nvPr/>
        </p:nvSpPr>
        <p:spPr>
          <a:xfrm>
            <a:off x="919655" y="3000878"/>
            <a:ext cx="4219903" cy="1384995"/>
          </a:xfrm>
          <a:prstGeom prst="rect">
            <a:avLst/>
          </a:prstGeom>
          <a:solidFill>
            <a:schemeClr val="bg1">
              <a:lumMod val="95000"/>
            </a:schemeClr>
          </a:solidFill>
          <a:ln>
            <a:solidFill>
              <a:schemeClr val="tx1"/>
            </a:solidFill>
          </a:ln>
        </p:spPr>
        <p:txBody>
          <a:bodyPr wrap="square">
            <a:spAutoFit/>
          </a:bodyPr>
          <a:lstStyle/>
          <a:p>
            <a:r>
              <a:rPr lang="en-US" sz="1050" dirty="0">
                <a:solidFill>
                  <a:srgbClr val="333333"/>
                </a:solidFill>
                <a:latin typeface="Courier" pitchFamily="2" charset="0"/>
              </a:rPr>
              <a:t>   </a:t>
            </a:r>
            <a:r>
              <a:rPr lang="en-US" sz="1050" dirty="0">
                <a:solidFill>
                  <a:srgbClr val="008080"/>
                </a:solidFill>
                <a:latin typeface="Courier" pitchFamily="2" charset="0"/>
              </a:rPr>
              <a:t>&lt;map</a:t>
            </a:r>
            <a:r>
              <a:rPr lang="en-US" sz="1050" dirty="0">
                <a:solidFill>
                  <a:srgbClr val="333333"/>
                </a:solidFill>
                <a:latin typeface="Courier" pitchFamily="2" charset="0"/>
              </a:rPr>
              <a:t> </a:t>
            </a:r>
            <a:r>
              <a:rPr lang="en-US" sz="1050" dirty="0">
                <a:solidFill>
                  <a:srgbClr val="000080"/>
                </a:solidFill>
                <a:latin typeface="Courier" pitchFamily="2" charset="0"/>
              </a:rPr>
              <a:t>name</a:t>
            </a:r>
            <a:r>
              <a:rPr lang="en-US" sz="1050" dirty="0">
                <a:solidFill>
                  <a:srgbClr val="333333"/>
                </a:solidFill>
                <a:latin typeface="Courier" pitchFamily="2" charset="0"/>
              </a:rPr>
              <a:t>=</a:t>
            </a:r>
            <a:r>
              <a:rPr lang="en-US" sz="1050" dirty="0">
                <a:solidFill>
                  <a:srgbClr val="DD1144"/>
                </a:solidFill>
                <a:latin typeface="Courier" pitchFamily="2" charset="0"/>
              </a:rPr>
              <a:t>"map-a"</a:t>
            </a:r>
            <a:r>
              <a:rPr lang="en-US" sz="1050" dirty="0">
                <a:solidFill>
                  <a:srgbClr val="008080"/>
                </a:solidFill>
                <a:latin typeface="Courier" pitchFamily="2" charset="0"/>
              </a:rPr>
              <a:t>&gt;</a:t>
            </a:r>
            <a:endParaRPr lang="en-US" sz="1050" dirty="0">
              <a:latin typeface="Courier" pitchFamily="2" charset="0"/>
            </a:endParaRPr>
          </a:p>
          <a:p>
            <a:r>
              <a:rPr lang="en-US" sz="1050" dirty="0">
                <a:solidFill>
                  <a:srgbClr val="333333"/>
                </a:solidFill>
                <a:latin typeface="Courier" pitchFamily="2" charset="0"/>
              </a:rPr>
              <a:t>       </a:t>
            </a:r>
            <a:r>
              <a:rPr lang="en-US" sz="1050" i="1" dirty="0">
                <a:solidFill>
                  <a:srgbClr val="999988"/>
                </a:solidFill>
                <a:latin typeface="Courier" pitchFamily="2" charset="0"/>
              </a:rPr>
              <a:t>&lt;!--</a:t>
            </a:r>
            <a:endParaRPr lang="en-US" sz="1050" dirty="0">
              <a:latin typeface="Courier" pitchFamily="2" charset="0"/>
            </a:endParaRPr>
          </a:p>
          <a:p>
            <a:r>
              <a:rPr lang="en-US" sz="1050" i="1" dirty="0">
                <a:solidFill>
                  <a:srgbClr val="999988"/>
                </a:solidFill>
                <a:latin typeface="Courier" pitchFamily="2" charset="0"/>
              </a:rPr>
              <a:t>       valid values for metadata-policy are:</a:t>
            </a:r>
            <a:endParaRPr lang="en-US" sz="1050" dirty="0">
              <a:latin typeface="Courier" pitchFamily="2" charset="0"/>
            </a:endParaRPr>
          </a:p>
          <a:p>
            <a:r>
              <a:rPr lang="en-US" sz="1050" i="1" dirty="0">
                <a:solidFill>
                  <a:srgbClr val="999988"/>
                </a:solidFill>
                <a:latin typeface="Courier" pitchFamily="2" charset="0"/>
              </a:rPr>
              <a:t>         - OFF</a:t>
            </a:r>
            <a:endParaRPr lang="en-US" sz="1050" dirty="0">
              <a:latin typeface="Courier" pitchFamily="2" charset="0"/>
            </a:endParaRPr>
          </a:p>
          <a:p>
            <a:r>
              <a:rPr lang="en-US" sz="1050" i="1" dirty="0">
                <a:solidFill>
                  <a:srgbClr val="999988"/>
                </a:solidFill>
                <a:latin typeface="Courier" pitchFamily="2" charset="0"/>
              </a:rPr>
              <a:t>         - CREATE_ON_UPDATE (default)</a:t>
            </a:r>
            <a:endParaRPr lang="en-US" sz="1050" dirty="0">
              <a:latin typeface="Courier" pitchFamily="2" charset="0"/>
            </a:endParaRPr>
          </a:p>
          <a:p>
            <a:r>
              <a:rPr lang="en-US" sz="1050" i="1" dirty="0">
                <a:solidFill>
                  <a:srgbClr val="999988"/>
                </a:solidFill>
                <a:latin typeface="Courier" pitchFamily="2" charset="0"/>
              </a:rPr>
              <a:t>       --&gt;</a:t>
            </a:r>
            <a:endParaRPr lang="en-US" sz="1050" dirty="0">
              <a:latin typeface="Courier" pitchFamily="2" charset="0"/>
            </a:endParaRPr>
          </a:p>
          <a:p>
            <a:r>
              <a:rPr lang="en-US" sz="1050" dirty="0">
                <a:solidFill>
                  <a:srgbClr val="333333"/>
                </a:solidFill>
                <a:latin typeface="Courier" pitchFamily="2" charset="0"/>
              </a:rPr>
              <a:t>       </a:t>
            </a:r>
            <a:r>
              <a:rPr lang="en-US" sz="1050" dirty="0">
                <a:solidFill>
                  <a:srgbClr val="008080"/>
                </a:solidFill>
                <a:latin typeface="Courier" pitchFamily="2" charset="0"/>
              </a:rPr>
              <a:t>&lt;metadata-policy&gt;</a:t>
            </a:r>
            <a:r>
              <a:rPr lang="en-US" sz="1050" dirty="0">
                <a:solidFill>
                  <a:srgbClr val="333333"/>
                </a:solidFill>
                <a:latin typeface="Courier" pitchFamily="2" charset="0"/>
              </a:rPr>
              <a:t>OFF</a:t>
            </a:r>
            <a:r>
              <a:rPr lang="en-US" sz="1050" dirty="0">
                <a:solidFill>
                  <a:srgbClr val="008080"/>
                </a:solidFill>
                <a:latin typeface="Courier" pitchFamily="2" charset="0"/>
              </a:rPr>
              <a:t>&lt;/metadata-policy&gt;</a:t>
            </a:r>
            <a:endParaRPr lang="en-US" sz="1050" dirty="0">
              <a:latin typeface="Courier" pitchFamily="2" charset="0"/>
            </a:endParaRPr>
          </a:p>
          <a:p>
            <a:r>
              <a:rPr lang="en-US" sz="1050" dirty="0">
                <a:solidFill>
                  <a:srgbClr val="333333"/>
                </a:solidFill>
                <a:latin typeface="Courier" pitchFamily="2" charset="0"/>
              </a:rPr>
              <a:t>   </a:t>
            </a:r>
            <a:r>
              <a:rPr lang="en-US" sz="1050" dirty="0">
                <a:solidFill>
                  <a:srgbClr val="008080"/>
                </a:solidFill>
                <a:latin typeface="Courier" pitchFamily="2" charset="0"/>
              </a:rPr>
              <a:t>&lt;/map&gt;</a:t>
            </a:r>
            <a:endParaRPr lang="en-US" sz="1050" dirty="0">
              <a:latin typeface="Courier" pitchFamily="2" charset="0"/>
            </a:endParaRPr>
          </a:p>
        </p:txBody>
      </p:sp>
      <p:sp>
        <p:nvSpPr>
          <p:cNvPr id="6" name="Rectangle 5">
            <a:extLst>
              <a:ext uri="{FF2B5EF4-FFF2-40B4-BE49-F238E27FC236}">
                <a16:creationId xmlns:a16="http://schemas.microsoft.com/office/drawing/2014/main" id="{1E7A12EF-AF8E-2640-BEA8-907491209CD5}"/>
              </a:ext>
            </a:extLst>
          </p:cNvPr>
          <p:cNvSpPr/>
          <p:nvPr/>
        </p:nvSpPr>
        <p:spPr>
          <a:xfrm>
            <a:off x="4424855" y="3571064"/>
            <a:ext cx="4319752" cy="415498"/>
          </a:xfrm>
          <a:prstGeom prst="rect">
            <a:avLst/>
          </a:prstGeom>
          <a:solidFill>
            <a:schemeClr val="bg1">
              <a:lumMod val="95000"/>
            </a:schemeClr>
          </a:solidFill>
          <a:ln>
            <a:solidFill>
              <a:schemeClr val="tx1"/>
            </a:solidFill>
          </a:ln>
        </p:spPr>
        <p:txBody>
          <a:bodyPr wrap="square">
            <a:spAutoFit/>
          </a:bodyPr>
          <a:lstStyle/>
          <a:p>
            <a:r>
              <a:rPr lang="en-US" sz="1050" dirty="0" err="1">
                <a:solidFill>
                  <a:srgbClr val="333333"/>
                </a:solidFill>
                <a:latin typeface="Courier" pitchFamily="2" charset="0"/>
              </a:rPr>
              <a:t>MapConfig</a:t>
            </a:r>
            <a:r>
              <a:rPr lang="en-US" sz="1050" dirty="0">
                <a:solidFill>
                  <a:srgbClr val="333333"/>
                </a:solidFill>
                <a:latin typeface="Courier" pitchFamily="2" charset="0"/>
              </a:rPr>
              <a:t> </a:t>
            </a:r>
            <a:r>
              <a:rPr lang="en-US" sz="1050" dirty="0" err="1">
                <a:solidFill>
                  <a:srgbClr val="333333"/>
                </a:solidFill>
                <a:latin typeface="Courier" pitchFamily="2" charset="0"/>
              </a:rPr>
              <a:t>mapConfig</a:t>
            </a:r>
            <a:r>
              <a:rPr lang="en-US" sz="1050" dirty="0">
                <a:solidFill>
                  <a:srgbClr val="333333"/>
                </a:solidFill>
                <a:latin typeface="Courier" pitchFamily="2" charset="0"/>
              </a:rPr>
              <a:t> = </a:t>
            </a:r>
            <a:r>
              <a:rPr lang="en-US" sz="1050" b="1" dirty="0">
                <a:latin typeface="Courier" pitchFamily="2" charset="0"/>
              </a:rPr>
              <a:t>new</a:t>
            </a:r>
            <a:r>
              <a:rPr lang="en-US" sz="1050" dirty="0">
                <a:solidFill>
                  <a:srgbClr val="333333"/>
                </a:solidFill>
                <a:latin typeface="Courier" pitchFamily="2" charset="0"/>
              </a:rPr>
              <a:t> </a:t>
            </a:r>
            <a:r>
              <a:rPr lang="en-US" sz="1050" dirty="0" err="1">
                <a:solidFill>
                  <a:srgbClr val="333333"/>
                </a:solidFill>
                <a:latin typeface="Courier" pitchFamily="2" charset="0"/>
              </a:rPr>
              <a:t>MapConfig</a:t>
            </a:r>
            <a:r>
              <a:rPr lang="en-US" sz="1050" dirty="0">
                <a:solidFill>
                  <a:srgbClr val="333333"/>
                </a:solidFill>
                <a:latin typeface="Courier" pitchFamily="2" charset="0"/>
              </a:rPr>
              <a:t>();</a:t>
            </a:r>
            <a:endParaRPr lang="en-US" sz="1050" dirty="0">
              <a:latin typeface="Courier" pitchFamily="2" charset="0"/>
            </a:endParaRPr>
          </a:p>
          <a:p>
            <a:pPr marL="114300" marR="114300"/>
            <a:r>
              <a:rPr lang="en-US" sz="1050" dirty="0" err="1">
                <a:solidFill>
                  <a:srgbClr val="333333"/>
                </a:solidFill>
                <a:latin typeface="Courier" pitchFamily="2" charset="0"/>
              </a:rPr>
              <a:t>mapConfig.setMetadataPolicy</a:t>
            </a:r>
            <a:r>
              <a:rPr lang="en-US" sz="1050" dirty="0">
                <a:solidFill>
                  <a:srgbClr val="333333"/>
                </a:solidFill>
                <a:latin typeface="Courier" pitchFamily="2" charset="0"/>
              </a:rPr>
              <a:t>(</a:t>
            </a:r>
            <a:r>
              <a:rPr lang="en-US" sz="1050" dirty="0" err="1">
                <a:solidFill>
                  <a:srgbClr val="333333"/>
                </a:solidFill>
                <a:latin typeface="Courier" pitchFamily="2" charset="0"/>
              </a:rPr>
              <a:t>MetadataPolicy.OFF</a:t>
            </a:r>
            <a:r>
              <a:rPr lang="en-US" sz="1050" dirty="0">
                <a:solidFill>
                  <a:srgbClr val="333333"/>
                </a:solidFill>
                <a:latin typeface="Courier" pitchFamily="2" charset="0"/>
              </a:rPr>
              <a:t>);</a:t>
            </a:r>
            <a:endParaRPr lang="en-US" sz="1050" dirty="0">
              <a:latin typeface="Courier" pitchFamily="2" charset="0"/>
            </a:endParaRPr>
          </a:p>
        </p:txBody>
      </p:sp>
    </p:spTree>
    <p:extLst>
      <p:ext uri="{BB962C8B-B14F-4D97-AF65-F5344CB8AC3E}">
        <p14:creationId xmlns:p14="http://schemas.microsoft.com/office/powerpoint/2010/main" val="15312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Custom Predicates</a:t>
            </a:r>
            <a:endParaRPr/>
          </a:p>
        </p:txBody>
      </p:sp>
      <p:sp>
        <p:nvSpPr>
          <p:cNvPr id="253" name="Google Shape;253;p33"/>
          <p:cNvSpPr txBox="1">
            <a:spLocks noGrp="1"/>
          </p:cNvSpPr>
          <p:nvPr>
            <p:ph type="body" idx="1"/>
          </p:nvPr>
        </p:nvSpPr>
        <p:spPr>
          <a:xfrm>
            <a:off x="387225" y="974402"/>
            <a:ext cx="8096400" cy="1255500"/>
          </a:xfrm>
          <a:prstGeom prst="rect">
            <a:avLst/>
          </a:prstGeom>
        </p:spPr>
        <p:txBody>
          <a:bodyPr spcFirstLastPara="1" wrap="square" lIns="68575" tIns="34275" rIns="68575" bIns="34275" anchor="t" anchorCtr="0">
            <a:noAutofit/>
          </a:bodyPr>
          <a:lstStyle/>
          <a:p>
            <a:pPr marL="457200" lvl="0" indent="-342900" algn="l" rtl="0">
              <a:spcBef>
                <a:spcPts val="0"/>
              </a:spcBef>
              <a:spcAft>
                <a:spcPts val="0"/>
              </a:spcAft>
              <a:buSzPts val="1800"/>
              <a:buChar char="•"/>
            </a:pPr>
            <a:r>
              <a:rPr lang="en" sz="1800"/>
              <a:t>If standard predicates do not meet your needs, use PREDICATE interface</a:t>
            </a:r>
            <a:endParaRPr sz="1800"/>
          </a:p>
          <a:p>
            <a:pPr marL="457200" lvl="0" indent="-342900" algn="l" rtl="0">
              <a:spcBef>
                <a:spcPts val="1000"/>
              </a:spcBef>
              <a:spcAft>
                <a:spcPts val="1000"/>
              </a:spcAft>
              <a:buSzPts val="1800"/>
              <a:buChar char="•"/>
            </a:pPr>
            <a:r>
              <a:rPr lang="en" sz="1800"/>
              <a:t>Example: return entries with name length = 10</a:t>
            </a:r>
            <a:endParaRPr sz="1800"/>
          </a:p>
        </p:txBody>
      </p:sp>
      <p:sp>
        <p:nvSpPr>
          <p:cNvPr id="254" name="Google Shape;254;p33"/>
          <p:cNvSpPr txBox="1"/>
          <p:nvPr/>
        </p:nvSpPr>
        <p:spPr>
          <a:xfrm>
            <a:off x="645475" y="3227275"/>
            <a:ext cx="3002400" cy="17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latin typeface="Ubuntu"/>
                <a:ea typeface="Ubuntu"/>
                <a:cs typeface="Ubuntu"/>
                <a:sym typeface="Ubuntu"/>
              </a:rPr>
              <a:t>Pros:</a:t>
            </a:r>
            <a:endParaRPr sz="1800">
              <a:latin typeface="Ubuntu"/>
              <a:ea typeface="Ubuntu"/>
              <a:cs typeface="Ubuntu"/>
              <a:sym typeface="Ubuntu"/>
            </a:endParaRPr>
          </a:p>
          <a:p>
            <a:pPr marL="0" lvl="0" indent="0" algn="l" rtl="0">
              <a:spcBef>
                <a:spcPts val="1000"/>
              </a:spcBef>
              <a:spcAft>
                <a:spcPts val="0"/>
              </a:spcAft>
              <a:buNone/>
            </a:pPr>
            <a:r>
              <a:rPr lang="en" sz="1800">
                <a:latin typeface="Ubuntu"/>
                <a:ea typeface="Ubuntu"/>
                <a:cs typeface="Ubuntu"/>
                <a:sym typeface="Ubuntu"/>
              </a:rPr>
              <a:t>Flexible</a:t>
            </a:r>
            <a:endParaRPr sz="1800">
              <a:latin typeface="Ubuntu"/>
              <a:ea typeface="Ubuntu"/>
              <a:cs typeface="Ubuntu"/>
              <a:sym typeface="Ubuntu"/>
            </a:endParaRPr>
          </a:p>
          <a:p>
            <a:pPr marL="0" lvl="0" indent="0" algn="l" rtl="0">
              <a:spcBef>
                <a:spcPts val="1000"/>
              </a:spcBef>
              <a:spcAft>
                <a:spcPts val="1000"/>
              </a:spcAft>
              <a:buNone/>
            </a:pPr>
            <a:r>
              <a:rPr lang="en" sz="1800">
                <a:latin typeface="Ubuntu"/>
                <a:ea typeface="Ubuntu"/>
                <a:cs typeface="Ubuntu"/>
                <a:sym typeface="Ubuntu"/>
              </a:rPr>
              <a:t>Possibly more performant than SQL-like queries for full scans </a:t>
            </a:r>
            <a:endParaRPr sz="1800">
              <a:latin typeface="Ubuntu"/>
              <a:ea typeface="Ubuntu"/>
              <a:cs typeface="Ubuntu"/>
              <a:sym typeface="Ubuntu"/>
            </a:endParaRPr>
          </a:p>
        </p:txBody>
      </p:sp>
      <p:sp>
        <p:nvSpPr>
          <p:cNvPr id="255" name="Google Shape;255;p33"/>
          <p:cNvSpPr txBox="1"/>
          <p:nvPr/>
        </p:nvSpPr>
        <p:spPr>
          <a:xfrm>
            <a:off x="4269675" y="3227275"/>
            <a:ext cx="3002400" cy="17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latin typeface="Ubuntu"/>
                <a:ea typeface="Ubuntu"/>
                <a:cs typeface="Ubuntu"/>
                <a:sym typeface="Ubuntu"/>
              </a:rPr>
              <a:t>Cons:</a:t>
            </a:r>
            <a:endParaRPr sz="1800">
              <a:latin typeface="Ubuntu"/>
              <a:ea typeface="Ubuntu"/>
              <a:cs typeface="Ubuntu"/>
              <a:sym typeface="Ubuntu"/>
            </a:endParaRPr>
          </a:p>
          <a:p>
            <a:pPr marL="0" lvl="0" indent="0" algn="l" rtl="0">
              <a:spcBef>
                <a:spcPts val="1000"/>
              </a:spcBef>
              <a:spcAft>
                <a:spcPts val="0"/>
              </a:spcAft>
              <a:buNone/>
            </a:pPr>
            <a:r>
              <a:rPr lang="en" sz="1800">
                <a:latin typeface="Ubuntu"/>
                <a:ea typeface="Ubuntu"/>
                <a:cs typeface="Ubuntu"/>
                <a:sym typeface="Ubuntu"/>
              </a:rPr>
              <a:t>Lots of boilerplate code</a:t>
            </a:r>
            <a:endParaRPr sz="1800">
              <a:latin typeface="Ubuntu"/>
              <a:ea typeface="Ubuntu"/>
              <a:cs typeface="Ubuntu"/>
              <a:sym typeface="Ubuntu"/>
            </a:endParaRPr>
          </a:p>
          <a:p>
            <a:pPr marL="0" lvl="0" indent="0" algn="l" rtl="0">
              <a:spcBef>
                <a:spcPts val="1000"/>
              </a:spcBef>
              <a:spcAft>
                <a:spcPts val="1000"/>
              </a:spcAft>
              <a:buNone/>
            </a:pPr>
            <a:r>
              <a:rPr lang="en" sz="1800">
                <a:latin typeface="Ubuntu"/>
                <a:ea typeface="Ubuntu"/>
                <a:cs typeface="Ubuntu"/>
                <a:sym typeface="Ubuntu"/>
              </a:rPr>
              <a:t>Does not support indexing</a:t>
            </a:r>
            <a:endParaRPr sz="1800">
              <a:latin typeface="Ubuntu"/>
              <a:ea typeface="Ubuntu"/>
              <a:cs typeface="Ubuntu"/>
              <a:sym typeface="Ubuntu"/>
            </a:endParaRPr>
          </a:p>
        </p:txBody>
      </p:sp>
      <p:sp>
        <p:nvSpPr>
          <p:cNvPr id="256" name="Google Shape;256;p33"/>
          <p:cNvSpPr txBox="1"/>
          <p:nvPr/>
        </p:nvSpPr>
        <p:spPr>
          <a:xfrm>
            <a:off x="934700" y="1774075"/>
            <a:ext cx="6376500" cy="14532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80"/>
                </a:solidFill>
                <a:latin typeface="Courier"/>
                <a:ea typeface="Courier"/>
                <a:cs typeface="Courier"/>
                <a:sym typeface="Courier"/>
              </a:rPr>
              <a:t>class </a:t>
            </a:r>
            <a:r>
              <a:rPr lang="en" sz="1200">
                <a:latin typeface="Courier"/>
                <a:ea typeface="Courier"/>
                <a:cs typeface="Courier"/>
                <a:sym typeface="Courier"/>
              </a:rPr>
              <a:t>NameLengthPredicate </a:t>
            </a:r>
            <a:r>
              <a:rPr lang="en" sz="1200" b="1">
                <a:solidFill>
                  <a:srgbClr val="000080"/>
                </a:solidFill>
                <a:latin typeface="Courier"/>
                <a:ea typeface="Courier"/>
                <a:cs typeface="Courier"/>
                <a:sym typeface="Courier"/>
              </a:rPr>
              <a:t>implements </a:t>
            </a:r>
            <a:r>
              <a:rPr lang="en" sz="1200">
                <a:latin typeface="Courier"/>
                <a:ea typeface="Courier"/>
                <a:cs typeface="Courier"/>
                <a:sym typeface="Courier"/>
              </a:rPr>
              <a:t>Predicate&lt;</a:t>
            </a:r>
            <a:r>
              <a:rPr lang="en" sz="1200" b="1">
                <a:solidFill>
                  <a:srgbClr val="000080"/>
                </a:solidFill>
                <a:latin typeface="Courier"/>
                <a:ea typeface="Courier"/>
                <a:cs typeface="Courier"/>
                <a:sym typeface="Courier"/>
              </a:rPr>
              <a:t>int</a:t>
            </a:r>
            <a:r>
              <a:rPr lang="en" sz="1200">
                <a:latin typeface="Courier"/>
                <a:ea typeface="Courier"/>
                <a:cs typeface="Courier"/>
                <a:sym typeface="Courier"/>
              </a:rPr>
              <a:t>, Employee&gt; {</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   </a:t>
            </a:r>
            <a:r>
              <a:rPr lang="en" sz="1200">
                <a:solidFill>
                  <a:srgbClr val="808000"/>
                </a:solidFill>
                <a:latin typeface="Courier"/>
                <a:ea typeface="Courier"/>
                <a:cs typeface="Courier"/>
                <a:sym typeface="Courier"/>
              </a:rPr>
              <a:t>@Override</a:t>
            </a:r>
            <a:endParaRPr sz="1200">
              <a:solidFill>
                <a:srgbClr val="808000"/>
              </a:solidFill>
              <a:latin typeface="Courier"/>
              <a:ea typeface="Courier"/>
              <a:cs typeface="Courier"/>
              <a:sym typeface="Courier"/>
            </a:endParaRPr>
          </a:p>
          <a:p>
            <a:pPr marL="0" lvl="0" indent="0" algn="l" rtl="0">
              <a:spcBef>
                <a:spcPts val="0"/>
              </a:spcBef>
              <a:spcAft>
                <a:spcPts val="0"/>
              </a:spcAft>
              <a:buNone/>
            </a:pPr>
            <a:r>
              <a:rPr lang="en" sz="1200">
                <a:solidFill>
                  <a:srgbClr val="808000"/>
                </a:solidFill>
                <a:latin typeface="Courier"/>
                <a:ea typeface="Courier"/>
                <a:cs typeface="Courier"/>
                <a:sym typeface="Courier"/>
              </a:rPr>
              <a:t>   </a:t>
            </a:r>
            <a:r>
              <a:rPr lang="en" sz="1200" b="1">
                <a:solidFill>
                  <a:srgbClr val="000080"/>
                </a:solidFill>
                <a:latin typeface="Courier"/>
                <a:ea typeface="Courier"/>
                <a:cs typeface="Courier"/>
                <a:sym typeface="Courier"/>
              </a:rPr>
              <a:t>public boolean </a:t>
            </a:r>
            <a:r>
              <a:rPr lang="en" sz="1200">
                <a:latin typeface="Courier"/>
                <a:ea typeface="Courier"/>
                <a:cs typeface="Courier"/>
                <a:sym typeface="Courier"/>
              </a:rPr>
              <a:t>apply(Map.Entry&lt;</a:t>
            </a:r>
            <a:r>
              <a:rPr lang="en" sz="1200" b="1">
                <a:solidFill>
                  <a:srgbClr val="000080"/>
                </a:solidFill>
                <a:latin typeface="Courier"/>
                <a:ea typeface="Courier"/>
                <a:cs typeface="Courier"/>
                <a:sym typeface="Courier"/>
              </a:rPr>
              <a:t>int</a:t>
            </a:r>
            <a:r>
              <a:rPr lang="en" sz="1200">
                <a:latin typeface="Courier"/>
                <a:ea typeface="Courier"/>
                <a:cs typeface="Courier"/>
                <a:sym typeface="Courier"/>
              </a:rPr>
              <a:t>, Employee&gt; entry) {</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       Employee person = entry.getValue();</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       </a:t>
            </a:r>
            <a:r>
              <a:rPr lang="en" sz="1200" b="1">
                <a:solidFill>
                  <a:srgbClr val="000080"/>
                </a:solidFill>
                <a:latin typeface="Courier"/>
                <a:ea typeface="Courier"/>
                <a:cs typeface="Courier"/>
                <a:sym typeface="Courier"/>
              </a:rPr>
              <a:t>return </a:t>
            </a:r>
            <a:r>
              <a:rPr lang="en" sz="1200">
                <a:latin typeface="Courier"/>
                <a:ea typeface="Courier"/>
                <a:cs typeface="Courier"/>
                <a:sym typeface="Courier"/>
              </a:rPr>
              <a:t>person.getName().length() == </a:t>
            </a:r>
            <a:r>
              <a:rPr lang="en" sz="1200">
                <a:solidFill>
                  <a:srgbClr val="0000FF"/>
                </a:solidFill>
                <a:latin typeface="Courier"/>
                <a:ea typeface="Courier"/>
                <a:cs typeface="Courier"/>
                <a:sym typeface="Courier"/>
              </a:rPr>
              <a:t>10</a:t>
            </a:r>
            <a:r>
              <a:rPr lang="en" sz="1200">
                <a:latin typeface="Courier"/>
                <a:ea typeface="Courier"/>
                <a:cs typeface="Courier"/>
                <a:sym typeface="Courier"/>
              </a:rPr>
              <a:t>;</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   }</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a:t>
            </a:r>
            <a:endParaRPr sz="1200">
              <a:solidFill>
                <a:srgbClr val="000080"/>
              </a:solidFill>
              <a:latin typeface="Courier"/>
              <a:ea typeface="Courier"/>
              <a:cs typeface="Courier"/>
              <a:sym typeface="Courier"/>
            </a:endParaRPr>
          </a:p>
        </p:txBody>
      </p:sp>
    </p:spTree>
    <p:extLst>
      <p:ext uri="{BB962C8B-B14F-4D97-AF65-F5344CB8AC3E}">
        <p14:creationId xmlns:p14="http://schemas.microsoft.com/office/powerpoint/2010/main" val="95727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1000"/>
                                        <p:tgtEl>
                                          <p:spTgt spid="2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
                                            <p:txEl>
                                              <p:pRg st="1" end="1"/>
                                            </p:txEl>
                                          </p:spTgt>
                                        </p:tgtEl>
                                        <p:attrNameLst>
                                          <p:attrName>style.visibility</p:attrName>
                                        </p:attrNameLst>
                                      </p:cBhvr>
                                      <p:to>
                                        <p:strVal val="visible"/>
                                      </p:to>
                                    </p:set>
                                    <p:animEffect transition="in" filter="fade">
                                      <p:cBhvr>
                                        <p:cTn id="12" dur="1000"/>
                                        <p:tgtEl>
                                          <p:spTgt spid="2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
                                            <p:txEl>
                                              <p:pRg st="0" end="0"/>
                                            </p:txEl>
                                          </p:spTgt>
                                        </p:tgtEl>
                                        <p:attrNameLst>
                                          <p:attrName>style.visibility</p:attrName>
                                        </p:attrNameLst>
                                      </p:cBhvr>
                                      <p:to>
                                        <p:strVal val="visible"/>
                                      </p:to>
                                    </p:set>
                                    <p:animEffect transition="in" filter="fade">
                                      <p:cBhvr>
                                        <p:cTn id="17" dur="1000"/>
                                        <p:tgtEl>
                                          <p:spTgt spid="25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6">
                                            <p:txEl>
                                              <p:pRg st="1" end="1"/>
                                            </p:txEl>
                                          </p:spTgt>
                                        </p:tgtEl>
                                        <p:attrNameLst>
                                          <p:attrName>style.visibility</p:attrName>
                                        </p:attrNameLst>
                                      </p:cBhvr>
                                      <p:to>
                                        <p:strVal val="visible"/>
                                      </p:to>
                                    </p:set>
                                    <p:animEffect transition="in" filter="fade">
                                      <p:cBhvr>
                                        <p:cTn id="22" dur="1000"/>
                                        <p:tgtEl>
                                          <p:spTgt spid="25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
                                            <p:txEl>
                                              <p:pRg st="2" end="2"/>
                                            </p:txEl>
                                          </p:spTgt>
                                        </p:tgtEl>
                                        <p:attrNameLst>
                                          <p:attrName>style.visibility</p:attrName>
                                        </p:attrNameLst>
                                      </p:cBhvr>
                                      <p:to>
                                        <p:strVal val="visible"/>
                                      </p:to>
                                    </p:set>
                                    <p:animEffect transition="in" filter="fade">
                                      <p:cBhvr>
                                        <p:cTn id="27" dur="1000"/>
                                        <p:tgtEl>
                                          <p:spTgt spid="25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6">
                                            <p:txEl>
                                              <p:pRg st="3" end="3"/>
                                            </p:txEl>
                                          </p:spTgt>
                                        </p:tgtEl>
                                        <p:attrNameLst>
                                          <p:attrName>style.visibility</p:attrName>
                                        </p:attrNameLst>
                                      </p:cBhvr>
                                      <p:to>
                                        <p:strVal val="visible"/>
                                      </p:to>
                                    </p:set>
                                    <p:animEffect transition="in" filter="fade">
                                      <p:cBhvr>
                                        <p:cTn id="32" dur="1000"/>
                                        <p:tgtEl>
                                          <p:spTgt spid="25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6">
                                            <p:txEl>
                                              <p:pRg st="4" end="4"/>
                                            </p:txEl>
                                          </p:spTgt>
                                        </p:tgtEl>
                                        <p:attrNameLst>
                                          <p:attrName>style.visibility</p:attrName>
                                        </p:attrNameLst>
                                      </p:cBhvr>
                                      <p:to>
                                        <p:strVal val="visible"/>
                                      </p:to>
                                    </p:set>
                                    <p:animEffect transition="in" filter="fade">
                                      <p:cBhvr>
                                        <p:cTn id="37" dur="1000"/>
                                        <p:tgtEl>
                                          <p:spTgt spid="25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6">
                                            <p:txEl>
                                              <p:pRg st="5" end="5"/>
                                            </p:txEl>
                                          </p:spTgt>
                                        </p:tgtEl>
                                        <p:attrNameLst>
                                          <p:attrName>style.visibility</p:attrName>
                                        </p:attrNameLst>
                                      </p:cBhvr>
                                      <p:to>
                                        <p:strVal val="visible"/>
                                      </p:to>
                                    </p:set>
                                    <p:animEffect transition="in" filter="fade">
                                      <p:cBhvr>
                                        <p:cTn id="42" dur="1000"/>
                                        <p:tgtEl>
                                          <p:spTgt spid="25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6">
                                            <p:txEl>
                                              <p:pRg st="6" end="6"/>
                                            </p:txEl>
                                          </p:spTgt>
                                        </p:tgtEl>
                                        <p:attrNameLst>
                                          <p:attrName>style.visibility</p:attrName>
                                        </p:attrNameLst>
                                      </p:cBhvr>
                                      <p:to>
                                        <p:strVal val="visible"/>
                                      </p:to>
                                    </p:set>
                                    <p:animEffect transition="in" filter="fade">
                                      <p:cBhvr>
                                        <p:cTn id="47" dur="1000"/>
                                        <p:tgtEl>
                                          <p:spTgt spid="25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4"/>
                                        </p:tgtEl>
                                        <p:attrNameLst>
                                          <p:attrName>style.visibility</p:attrName>
                                        </p:attrNameLst>
                                      </p:cBhvr>
                                      <p:to>
                                        <p:strVal val="visible"/>
                                      </p:to>
                                    </p:set>
                                    <p:animEffect transition="in" filter="fade">
                                      <p:cBhvr>
                                        <p:cTn id="52" dur="1000"/>
                                        <p:tgtEl>
                                          <p:spTgt spid="25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5"/>
                                        </p:tgtEl>
                                        <p:attrNameLst>
                                          <p:attrName>style.visibility</p:attrName>
                                        </p:attrNameLst>
                                      </p:cBhvr>
                                      <p:to>
                                        <p:strVal val="visible"/>
                                      </p:to>
                                    </p:set>
                                    <p:animEffect transition="in" filter="fade">
                                      <p:cBhvr>
                                        <p:cTn id="57"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Paging Predicate</a:t>
            </a:r>
            <a:endParaRPr/>
          </a:p>
        </p:txBody>
      </p:sp>
      <p:sp>
        <p:nvSpPr>
          <p:cNvPr id="228" name="Google Shape;228;p30"/>
          <p:cNvSpPr txBox="1">
            <a:spLocks noGrp="1"/>
          </p:cNvSpPr>
          <p:nvPr>
            <p:ph type="body" idx="1"/>
          </p:nvPr>
        </p:nvSpPr>
        <p:spPr>
          <a:xfrm>
            <a:off x="387225" y="974401"/>
            <a:ext cx="8096400" cy="14985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Allows retrieval of data page by page</a:t>
            </a:r>
            <a:endParaRPr/>
          </a:p>
          <a:p>
            <a:pPr marL="914400" lvl="1" indent="-342900" algn="l" rtl="0">
              <a:spcBef>
                <a:spcPts val="1000"/>
              </a:spcBef>
              <a:spcAft>
                <a:spcPts val="0"/>
              </a:spcAft>
              <a:buSzPts val="1800"/>
              <a:buChar char="•"/>
            </a:pPr>
            <a:r>
              <a:rPr lang="en"/>
              <a:t>Specify predicate</a:t>
            </a:r>
            <a:endParaRPr/>
          </a:p>
          <a:p>
            <a:pPr marL="914400" lvl="1" indent="-342900" algn="l" rtl="0">
              <a:spcBef>
                <a:spcPts val="1000"/>
              </a:spcBef>
              <a:spcAft>
                <a:spcPts val="1000"/>
              </a:spcAft>
              <a:buSzPts val="1800"/>
              <a:buChar char="•"/>
            </a:pPr>
            <a:r>
              <a:rPr lang="en"/>
              <a:t>Specify page length</a:t>
            </a:r>
            <a:endParaRPr/>
          </a:p>
        </p:txBody>
      </p:sp>
      <p:sp>
        <p:nvSpPr>
          <p:cNvPr id="229" name="Google Shape;229;p30"/>
          <p:cNvSpPr txBox="1"/>
          <p:nvPr/>
        </p:nvSpPr>
        <p:spPr>
          <a:xfrm>
            <a:off x="387225" y="2206925"/>
            <a:ext cx="8234700" cy="24399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dirty="0" err="1">
                <a:latin typeface="Courier"/>
                <a:ea typeface="Courier"/>
                <a:cs typeface="Courier"/>
                <a:sym typeface="Courier"/>
              </a:rPr>
              <a:t>IMap</a:t>
            </a:r>
            <a:r>
              <a:rPr lang="en" sz="1100" dirty="0">
                <a:latin typeface="Courier"/>
                <a:ea typeface="Courier"/>
                <a:cs typeface="Courier"/>
                <a:sym typeface="Courier"/>
              </a:rPr>
              <a:t>&lt;String, Employee&gt; </a:t>
            </a:r>
            <a:r>
              <a:rPr lang="en" sz="1100" dirty="0" err="1">
                <a:latin typeface="Courier"/>
                <a:ea typeface="Courier"/>
                <a:cs typeface="Courier"/>
                <a:sym typeface="Courier"/>
              </a:rPr>
              <a:t>employeeMap</a:t>
            </a:r>
            <a:r>
              <a:rPr lang="en" sz="1100" dirty="0">
                <a:latin typeface="Courier"/>
                <a:ea typeface="Courier"/>
                <a:cs typeface="Courier"/>
                <a:sym typeface="Courier"/>
              </a:rPr>
              <a:t> = </a:t>
            </a:r>
            <a:r>
              <a:rPr lang="en" sz="1100" dirty="0" err="1">
                <a:latin typeface="Courier"/>
                <a:ea typeface="Courier"/>
                <a:cs typeface="Courier"/>
                <a:sym typeface="Courier"/>
              </a:rPr>
              <a:t>hazelcastInstance.getMap</a:t>
            </a:r>
            <a:r>
              <a:rPr lang="en" sz="1100" dirty="0">
                <a:latin typeface="Courier"/>
                <a:ea typeface="Courier"/>
                <a:cs typeface="Courier"/>
                <a:sym typeface="Courier"/>
              </a:rPr>
              <a:t>( </a:t>
            </a:r>
            <a:r>
              <a:rPr lang="en" sz="1100" dirty="0">
                <a:solidFill>
                  <a:srgbClr val="008000"/>
                </a:solidFill>
                <a:latin typeface="Courier"/>
                <a:ea typeface="Courier"/>
                <a:cs typeface="Courier"/>
                <a:sym typeface="Courier"/>
              </a:rPr>
              <a:t>"employee" </a:t>
            </a:r>
            <a:r>
              <a:rPr lang="en" sz="1100" dirty="0">
                <a:latin typeface="Courier"/>
                <a:ea typeface="Courier"/>
                <a:cs typeface="Courier"/>
                <a:sym typeface="Courier"/>
              </a:rPr>
              <a:t>);</a:t>
            </a:r>
            <a:endParaRPr sz="1100" dirty="0">
              <a:latin typeface="Courier"/>
              <a:ea typeface="Courier"/>
              <a:cs typeface="Courier"/>
              <a:sym typeface="Courier"/>
            </a:endParaRPr>
          </a:p>
          <a:p>
            <a:pPr marL="0" lvl="0" indent="0" algn="l" rtl="0">
              <a:lnSpc>
                <a:spcPct val="115000"/>
              </a:lnSpc>
              <a:spcBef>
                <a:spcPts val="0"/>
              </a:spcBef>
              <a:spcAft>
                <a:spcPts val="0"/>
              </a:spcAft>
              <a:buNone/>
            </a:pPr>
            <a:endParaRPr sz="1100" dirty="0">
              <a:latin typeface="Courier"/>
              <a:ea typeface="Courier"/>
              <a:cs typeface="Courier"/>
              <a:sym typeface="Courier"/>
            </a:endParaRPr>
          </a:p>
          <a:p>
            <a:pPr marL="0" lvl="0" indent="0" algn="l" rtl="0">
              <a:lnSpc>
                <a:spcPct val="115000"/>
              </a:lnSpc>
              <a:spcBef>
                <a:spcPts val="0"/>
              </a:spcBef>
              <a:spcAft>
                <a:spcPts val="0"/>
              </a:spcAft>
              <a:buNone/>
            </a:pPr>
            <a:r>
              <a:rPr lang="en" sz="1100" dirty="0" err="1">
                <a:latin typeface="Courier"/>
                <a:ea typeface="Courier"/>
                <a:cs typeface="Courier"/>
                <a:sym typeface="Courier"/>
              </a:rPr>
              <a:t>EntryObject</a:t>
            </a:r>
            <a:r>
              <a:rPr lang="en" sz="1100" dirty="0">
                <a:latin typeface="Courier"/>
                <a:ea typeface="Courier"/>
                <a:cs typeface="Courier"/>
                <a:sym typeface="Courier"/>
              </a:rPr>
              <a:t> entry = </a:t>
            </a:r>
            <a:r>
              <a:rPr lang="en" sz="1100" dirty="0">
                <a:solidFill>
                  <a:srgbClr val="000080"/>
                </a:solidFill>
                <a:latin typeface="Courier"/>
                <a:ea typeface="Courier"/>
                <a:cs typeface="Courier"/>
                <a:sym typeface="Courier"/>
              </a:rPr>
              <a:t>new </a:t>
            </a:r>
            <a:r>
              <a:rPr lang="en" sz="1100" dirty="0" err="1">
                <a:latin typeface="Courier"/>
                <a:ea typeface="Courier"/>
                <a:cs typeface="Courier"/>
                <a:sym typeface="Courier"/>
              </a:rPr>
              <a:t>PredicateBuilder</a:t>
            </a:r>
            <a:r>
              <a:rPr lang="en" sz="1100" dirty="0">
                <a:latin typeface="Courier"/>
                <a:ea typeface="Courier"/>
                <a:cs typeface="Courier"/>
                <a:sym typeface="Courier"/>
              </a:rPr>
              <a:t>().</a:t>
            </a:r>
            <a:r>
              <a:rPr lang="en" sz="1100" dirty="0" err="1">
                <a:latin typeface="Courier"/>
                <a:ea typeface="Courier"/>
                <a:cs typeface="Courier"/>
                <a:sym typeface="Courier"/>
              </a:rPr>
              <a:t>getEntryObject</a:t>
            </a:r>
            <a:r>
              <a:rPr lang="en" sz="1100" dirty="0">
                <a:latin typeface="Courier"/>
                <a:ea typeface="Courier"/>
                <a:cs typeface="Courier"/>
                <a:sym typeface="Courier"/>
              </a:rPr>
              <a:t>();</a:t>
            </a:r>
            <a:endParaRPr sz="1100" dirty="0">
              <a:latin typeface="Courier"/>
              <a:ea typeface="Courier"/>
              <a:cs typeface="Courier"/>
              <a:sym typeface="Courier"/>
            </a:endParaRPr>
          </a:p>
          <a:p>
            <a:pPr marL="0" lvl="0" indent="0" algn="l" rtl="0">
              <a:lnSpc>
                <a:spcPct val="115000"/>
              </a:lnSpc>
              <a:spcBef>
                <a:spcPts val="0"/>
              </a:spcBef>
              <a:spcAft>
                <a:spcPts val="0"/>
              </a:spcAft>
              <a:buNone/>
            </a:pPr>
            <a:r>
              <a:rPr lang="en" sz="1100" dirty="0">
                <a:latin typeface="Courier"/>
                <a:ea typeface="Courier"/>
                <a:cs typeface="Courier"/>
                <a:sym typeface="Courier"/>
              </a:rPr>
              <a:t>Predicate </a:t>
            </a:r>
            <a:r>
              <a:rPr lang="en" sz="1100" dirty="0" err="1">
                <a:latin typeface="Courier"/>
                <a:ea typeface="Courier"/>
                <a:cs typeface="Courier"/>
                <a:sym typeface="Courier"/>
              </a:rPr>
              <a:t>salaryAndAge</a:t>
            </a:r>
            <a:r>
              <a:rPr lang="en" sz="1100" dirty="0">
                <a:latin typeface="Courier"/>
                <a:ea typeface="Courier"/>
                <a:cs typeface="Courier"/>
                <a:sym typeface="Courier"/>
              </a:rPr>
              <a:t> = ( </a:t>
            </a:r>
            <a:r>
              <a:rPr lang="en" sz="1100" dirty="0" err="1">
                <a:latin typeface="Courier"/>
                <a:ea typeface="Courier"/>
                <a:cs typeface="Courier"/>
                <a:sym typeface="Courier"/>
              </a:rPr>
              <a:t>entry.get</a:t>
            </a:r>
            <a:r>
              <a:rPr lang="en" sz="1100" dirty="0">
                <a:latin typeface="Courier"/>
                <a:ea typeface="Courier"/>
                <a:cs typeface="Courier"/>
                <a:sym typeface="Courier"/>
              </a:rPr>
              <a:t>( </a:t>
            </a:r>
            <a:r>
              <a:rPr lang="en" sz="1100" b="1" dirty="0">
                <a:solidFill>
                  <a:srgbClr val="008000"/>
                </a:solidFill>
                <a:latin typeface="Courier"/>
                <a:ea typeface="Courier"/>
                <a:cs typeface="Courier"/>
                <a:sym typeface="Courier"/>
              </a:rPr>
              <a:t>"salary"</a:t>
            </a:r>
            <a:r>
              <a:rPr lang="en" sz="1100" dirty="0">
                <a:solidFill>
                  <a:srgbClr val="008000"/>
                </a:solidFill>
                <a:latin typeface="Courier"/>
                <a:ea typeface="Courier"/>
                <a:cs typeface="Courier"/>
                <a:sym typeface="Courier"/>
              </a:rPr>
              <a:t> </a:t>
            </a:r>
            <a:r>
              <a:rPr lang="en" sz="1100" dirty="0">
                <a:latin typeface="Courier"/>
                <a:ea typeface="Courier"/>
                <a:cs typeface="Courier"/>
                <a:sym typeface="Courier"/>
              </a:rPr>
              <a:t>).</a:t>
            </a:r>
            <a:r>
              <a:rPr lang="en" sz="1100" dirty="0" err="1">
                <a:latin typeface="Courier"/>
                <a:ea typeface="Courier"/>
                <a:cs typeface="Courier"/>
                <a:sym typeface="Courier"/>
              </a:rPr>
              <a:t>greaterThan</a:t>
            </a:r>
            <a:r>
              <a:rPr lang="en" sz="1100" dirty="0">
                <a:latin typeface="Courier"/>
                <a:ea typeface="Courier"/>
                <a:cs typeface="Courier"/>
                <a:sym typeface="Courier"/>
              </a:rPr>
              <a:t>( </a:t>
            </a:r>
            <a:r>
              <a:rPr lang="en" sz="1100" dirty="0">
                <a:solidFill>
                  <a:srgbClr val="0000FF"/>
                </a:solidFill>
                <a:latin typeface="Courier"/>
                <a:ea typeface="Courier"/>
                <a:cs typeface="Courier"/>
                <a:sym typeface="Courier"/>
              </a:rPr>
              <a:t>50000 </a:t>
            </a:r>
            <a:r>
              <a:rPr lang="en" sz="1100" dirty="0">
                <a:latin typeface="Courier"/>
                <a:ea typeface="Courier"/>
                <a:cs typeface="Courier"/>
                <a:sym typeface="Courier"/>
              </a:rPr>
              <a:t>) ).and( </a:t>
            </a:r>
            <a:r>
              <a:rPr lang="en" sz="1100" dirty="0" err="1">
                <a:latin typeface="Courier"/>
                <a:ea typeface="Courier"/>
                <a:cs typeface="Courier"/>
                <a:sym typeface="Courier"/>
              </a:rPr>
              <a:t>entry.get</a:t>
            </a:r>
            <a:r>
              <a:rPr lang="en" sz="1100" dirty="0">
                <a:latin typeface="Courier"/>
                <a:ea typeface="Courier"/>
                <a:cs typeface="Courier"/>
                <a:sym typeface="Courier"/>
              </a:rPr>
              <a:t> (</a:t>
            </a:r>
            <a:r>
              <a:rPr lang="en" sz="1100" b="1" dirty="0">
                <a:solidFill>
                  <a:srgbClr val="008000"/>
                </a:solidFill>
                <a:latin typeface="Courier"/>
                <a:ea typeface="Courier"/>
                <a:cs typeface="Courier"/>
                <a:sym typeface="Courier"/>
              </a:rPr>
              <a:t>"age"</a:t>
            </a:r>
            <a:r>
              <a:rPr lang="en" sz="1100" dirty="0">
                <a:latin typeface="Courier"/>
                <a:ea typeface="Courier"/>
                <a:cs typeface="Courier"/>
                <a:sym typeface="Courier"/>
              </a:rPr>
              <a:t>).</a:t>
            </a:r>
            <a:r>
              <a:rPr lang="en" sz="1100" dirty="0" err="1">
                <a:latin typeface="Courier"/>
                <a:ea typeface="Courier"/>
                <a:cs typeface="Courier"/>
                <a:sym typeface="Courier"/>
              </a:rPr>
              <a:t>lessThan</a:t>
            </a:r>
            <a:r>
              <a:rPr lang="en" sz="1100" dirty="0">
                <a:latin typeface="Courier"/>
                <a:ea typeface="Courier"/>
                <a:cs typeface="Courier"/>
                <a:sym typeface="Courier"/>
              </a:rPr>
              <a:t>( </a:t>
            </a:r>
            <a:r>
              <a:rPr lang="en" sz="1100" dirty="0">
                <a:solidFill>
                  <a:srgbClr val="0000FF"/>
                </a:solidFill>
                <a:latin typeface="Courier"/>
                <a:ea typeface="Courier"/>
                <a:cs typeface="Courier"/>
                <a:sym typeface="Courier"/>
              </a:rPr>
              <a:t>35 </a:t>
            </a:r>
            <a:r>
              <a:rPr lang="en" sz="1100" dirty="0">
                <a:latin typeface="Courier"/>
                <a:ea typeface="Courier"/>
                <a:cs typeface="Courier"/>
                <a:sym typeface="Courier"/>
              </a:rPr>
              <a:t>) );</a:t>
            </a:r>
            <a:endParaRPr sz="1100" dirty="0">
              <a:latin typeface="Courier"/>
              <a:ea typeface="Courier"/>
              <a:cs typeface="Courier"/>
              <a:sym typeface="Courier"/>
            </a:endParaRPr>
          </a:p>
          <a:p>
            <a:pPr marL="0" lvl="0" indent="0" algn="l" rtl="0">
              <a:lnSpc>
                <a:spcPct val="115000"/>
              </a:lnSpc>
              <a:spcBef>
                <a:spcPts val="0"/>
              </a:spcBef>
              <a:spcAft>
                <a:spcPts val="0"/>
              </a:spcAft>
              <a:buNone/>
            </a:pPr>
            <a:endParaRPr sz="1100" dirty="0">
              <a:latin typeface="Courier"/>
              <a:ea typeface="Courier"/>
              <a:cs typeface="Courier"/>
              <a:sym typeface="Courier"/>
            </a:endParaRPr>
          </a:p>
          <a:p>
            <a:pPr marL="0" lvl="0" indent="0" algn="l" rtl="0">
              <a:lnSpc>
                <a:spcPct val="115000"/>
              </a:lnSpc>
              <a:spcBef>
                <a:spcPts val="0"/>
              </a:spcBef>
              <a:spcAft>
                <a:spcPts val="0"/>
              </a:spcAft>
              <a:buNone/>
            </a:pPr>
            <a:r>
              <a:rPr lang="en" sz="1100" dirty="0" err="1">
                <a:solidFill>
                  <a:schemeClr val="dk1"/>
                </a:solidFill>
                <a:latin typeface="Courier"/>
                <a:ea typeface="Courier"/>
                <a:cs typeface="Courier"/>
                <a:sym typeface="Courier"/>
              </a:rPr>
              <a:t>PagingPredicate</a:t>
            </a:r>
            <a:r>
              <a:rPr lang="en" sz="1100" dirty="0">
                <a:solidFill>
                  <a:schemeClr val="dk1"/>
                </a:solidFill>
                <a:latin typeface="Courier"/>
                <a:ea typeface="Courier"/>
                <a:cs typeface="Courier"/>
                <a:sym typeface="Courier"/>
              </a:rPr>
              <a:t> PageLength10 = </a:t>
            </a:r>
            <a:r>
              <a:rPr lang="en" sz="1100" b="1" dirty="0">
                <a:solidFill>
                  <a:srgbClr val="000080"/>
                </a:solidFill>
                <a:latin typeface="Courier"/>
                <a:ea typeface="Courier"/>
                <a:cs typeface="Courier"/>
                <a:sym typeface="Courier"/>
              </a:rPr>
              <a:t>new</a:t>
            </a:r>
            <a:r>
              <a:rPr lang="en" sz="1100" dirty="0">
                <a:solidFill>
                  <a:schemeClr val="dk1"/>
                </a:solidFill>
                <a:latin typeface="Courier"/>
                <a:ea typeface="Courier"/>
                <a:cs typeface="Courier"/>
                <a:sym typeface="Courier"/>
              </a:rPr>
              <a:t> </a:t>
            </a:r>
            <a:r>
              <a:rPr lang="en" sz="1100" dirty="0" err="1">
                <a:solidFill>
                  <a:schemeClr val="dk1"/>
                </a:solidFill>
                <a:latin typeface="Courier"/>
                <a:ea typeface="Courier"/>
                <a:cs typeface="Courier"/>
                <a:sym typeface="Courier"/>
              </a:rPr>
              <a:t>PagingPredicate</a:t>
            </a:r>
            <a:r>
              <a:rPr lang="en" sz="1100" dirty="0">
                <a:solidFill>
                  <a:schemeClr val="dk1"/>
                </a:solidFill>
                <a:latin typeface="Courier"/>
                <a:ea typeface="Courier"/>
                <a:cs typeface="Courier"/>
                <a:sym typeface="Courier"/>
              </a:rPr>
              <a:t>( </a:t>
            </a:r>
            <a:r>
              <a:rPr lang="en" sz="1100" dirty="0" err="1">
                <a:solidFill>
                  <a:schemeClr val="dk1"/>
                </a:solidFill>
                <a:latin typeface="Courier"/>
                <a:ea typeface="Courier"/>
                <a:cs typeface="Courier"/>
                <a:sym typeface="Courier"/>
              </a:rPr>
              <a:t>salaryAndAge</a:t>
            </a:r>
            <a:r>
              <a:rPr lang="en" sz="1100" dirty="0">
                <a:solidFill>
                  <a:schemeClr val="dk1"/>
                </a:solidFill>
                <a:latin typeface="Courier"/>
                <a:ea typeface="Courier"/>
                <a:cs typeface="Courier"/>
                <a:sym typeface="Courier"/>
              </a:rPr>
              <a:t>, 10);</a:t>
            </a:r>
            <a:endParaRPr sz="1100" dirty="0">
              <a:latin typeface="Courier"/>
              <a:ea typeface="Courier"/>
              <a:cs typeface="Courier"/>
              <a:sym typeface="Courier"/>
            </a:endParaRPr>
          </a:p>
          <a:p>
            <a:pPr marL="0" lvl="0" indent="0" algn="l" rtl="0">
              <a:lnSpc>
                <a:spcPct val="115000"/>
              </a:lnSpc>
              <a:spcBef>
                <a:spcPts val="0"/>
              </a:spcBef>
              <a:spcAft>
                <a:spcPts val="0"/>
              </a:spcAft>
              <a:buNone/>
            </a:pPr>
            <a:r>
              <a:rPr lang="en" sz="1100" dirty="0">
                <a:latin typeface="Courier"/>
                <a:ea typeface="Courier"/>
                <a:cs typeface="Courier"/>
                <a:sym typeface="Courier"/>
              </a:rPr>
              <a:t>Collection&lt;Employee&gt; </a:t>
            </a:r>
            <a:r>
              <a:rPr lang="en" sz="1100" dirty="0" err="1">
                <a:latin typeface="Courier"/>
                <a:ea typeface="Courier"/>
                <a:cs typeface="Courier"/>
                <a:sym typeface="Courier"/>
              </a:rPr>
              <a:t>getWithSalaryandAge</a:t>
            </a:r>
            <a:r>
              <a:rPr lang="en" sz="1100" dirty="0">
                <a:latin typeface="Courier"/>
                <a:ea typeface="Courier"/>
                <a:cs typeface="Courier"/>
                <a:sym typeface="Courier"/>
              </a:rPr>
              <a:t> = </a:t>
            </a:r>
            <a:r>
              <a:rPr lang="en" sz="1100" dirty="0" err="1">
                <a:latin typeface="Courier"/>
                <a:ea typeface="Courier"/>
                <a:cs typeface="Courier"/>
                <a:sym typeface="Courier"/>
              </a:rPr>
              <a:t>employeeMap.values</a:t>
            </a:r>
            <a:r>
              <a:rPr lang="en" sz="1100" dirty="0">
                <a:latin typeface="Courier"/>
                <a:ea typeface="Courier"/>
                <a:cs typeface="Courier"/>
                <a:sym typeface="Courier"/>
              </a:rPr>
              <a:t>( PageLength10 );</a:t>
            </a:r>
            <a:endParaRPr sz="1100" dirty="0">
              <a:latin typeface="Courier"/>
              <a:ea typeface="Courier"/>
              <a:cs typeface="Courier"/>
              <a:sym typeface="Courier"/>
            </a:endParaRPr>
          </a:p>
          <a:p>
            <a:pPr marL="0" lvl="0" indent="0" algn="l" rtl="0">
              <a:lnSpc>
                <a:spcPct val="115000"/>
              </a:lnSpc>
              <a:spcBef>
                <a:spcPts val="0"/>
              </a:spcBef>
              <a:spcAft>
                <a:spcPts val="0"/>
              </a:spcAft>
              <a:buNone/>
            </a:pPr>
            <a:endParaRPr sz="1100" dirty="0">
              <a:latin typeface="Courier"/>
              <a:ea typeface="Courier"/>
              <a:cs typeface="Courier"/>
              <a:sym typeface="Courier"/>
            </a:endParaRPr>
          </a:p>
          <a:p>
            <a:pPr marL="0" lvl="0" indent="0" algn="l" rtl="0">
              <a:lnSpc>
                <a:spcPct val="115000"/>
              </a:lnSpc>
              <a:spcBef>
                <a:spcPts val="0"/>
              </a:spcBef>
              <a:spcAft>
                <a:spcPts val="0"/>
              </a:spcAft>
              <a:buNone/>
            </a:pPr>
            <a:r>
              <a:rPr lang="en" sz="1100" i="1" dirty="0">
                <a:solidFill>
                  <a:srgbClr val="808080"/>
                </a:solidFill>
                <a:latin typeface="Courier"/>
                <a:ea typeface="Courier"/>
                <a:cs typeface="Courier"/>
                <a:sym typeface="Courier"/>
              </a:rPr>
              <a:t>//do something with the entries ... this is omitted here</a:t>
            </a:r>
            <a:endParaRPr sz="1100" dirty="0">
              <a:latin typeface="Courier"/>
              <a:ea typeface="Courier"/>
              <a:cs typeface="Courier"/>
              <a:sym typeface="Courier"/>
            </a:endParaRPr>
          </a:p>
          <a:p>
            <a:pPr marL="0" lvl="0" indent="0" algn="l" rtl="0">
              <a:lnSpc>
                <a:spcPct val="115000"/>
              </a:lnSpc>
              <a:spcBef>
                <a:spcPts val="0"/>
              </a:spcBef>
              <a:spcAft>
                <a:spcPts val="0"/>
              </a:spcAft>
              <a:buNone/>
            </a:pPr>
            <a:r>
              <a:rPr lang="en" sz="1100" dirty="0">
                <a:latin typeface="Courier"/>
                <a:ea typeface="Courier"/>
                <a:cs typeface="Courier"/>
                <a:sym typeface="Courier"/>
              </a:rPr>
              <a:t>PageLength10.nextPage();</a:t>
            </a:r>
            <a:endParaRPr sz="1100" dirty="0">
              <a:latin typeface="Courier"/>
              <a:ea typeface="Courier"/>
              <a:cs typeface="Courier"/>
              <a:sym typeface="Courier"/>
            </a:endParaRPr>
          </a:p>
          <a:p>
            <a:pPr marL="0" lvl="0" indent="0" algn="l" rtl="0">
              <a:lnSpc>
                <a:spcPct val="115000"/>
              </a:lnSpc>
              <a:spcBef>
                <a:spcPts val="0"/>
              </a:spcBef>
              <a:spcAft>
                <a:spcPts val="0"/>
              </a:spcAft>
              <a:buNone/>
            </a:pPr>
            <a:r>
              <a:rPr lang="en" sz="1100" dirty="0" err="1">
                <a:latin typeface="Courier"/>
                <a:ea typeface="Courier"/>
                <a:cs typeface="Courier"/>
                <a:sym typeface="Courier"/>
              </a:rPr>
              <a:t>getWithSalaryandAge</a:t>
            </a:r>
            <a:r>
              <a:rPr lang="en" sz="1100" dirty="0">
                <a:latin typeface="Courier"/>
                <a:ea typeface="Courier"/>
                <a:cs typeface="Courier"/>
                <a:sym typeface="Courier"/>
              </a:rPr>
              <a:t> = </a:t>
            </a:r>
            <a:r>
              <a:rPr lang="en" sz="1100" dirty="0" err="1">
                <a:latin typeface="Courier"/>
                <a:ea typeface="Courier"/>
                <a:cs typeface="Courier"/>
                <a:sym typeface="Courier"/>
              </a:rPr>
              <a:t>employeeMap.values</a:t>
            </a:r>
            <a:r>
              <a:rPr lang="en" sz="1100" dirty="0">
                <a:latin typeface="Courier"/>
                <a:ea typeface="Courier"/>
                <a:cs typeface="Courier"/>
                <a:sym typeface="Courier"/>
              </a:rPr>
              <a:t>( PageLength10 );</a:t>
            </a:r>
            <a:endParaRPr sz="1100" dirty="0">
              <a:latin typeface="Courier"/>
              <a:ea typeface="Courier"/>
              <a:cs typeface="Courier"/>
              <a:sym typeface="Courier"/>
            </a:endParaRPr>
          </a:p>
        </p:txBody>
      </p:sp>
    </p:spTree>
    <p:extLst>
      <p:ext uri="{BB962C8B-B14F-4D97-AF65-F5344CB8AC3E}">
        <p14:creationId xmlns:p14="http://schemas.microsoft.com/office/powerpoint/2010/main" val="416136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animEffect transition="in" filter="fade">
                                      <p:cBhvr>
                                        <p:cTn id="7" dur="1000"/>
                                        <p:tgtEl>
                                          <p:spTgt spid="2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xEl>
                                              <p:pRg st="1" end="1"/>
                                            </p:txEl>
                                          </p:spTgt>
                                        </p:tgtEl>
                                        <p:attrNameLst>
                                          <p:attrName>style.visibility</p:attrName>
                                        </p:attrNameLst>
                                      </p:cBhvr>
                                      <p:to>
                                        <p:strVal val="visible"/>
                                      </p:to>
                                    </p:set>
                                    <p:animEffect transition="in" filter="fade">
                                      <p:cBhvr>
                                        <p:cTn id="12" dur="1000"/>
                                        <p:tgtEl>
                                          <p:spTgt spid="2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8">
                                            <p:txEl>
                                              <p:pRg st="2" end="2"/>
                                            </p:txEl>
                                          </p:spTgt>
                                        </p:tgtEl>
                                        <p:attrNameLst>
                                          <p:attrName>style.visibility</p:attrName>
                                        </p:attrNameLst>
                                      </p:cBhvr>
                                      <p:to>
                                        <p:strVal val="visible"/>
                                      </p:to>
                                    </p:set>
                                    <p:animEffect transition="in" filter="fade">
                                      <p:cBhvr>
                                        <p:cTn id="17" dur="1000"/>
                                        <p:tgtEl>
                                          <p:spTgt spid="2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9">
                                            <p:txEl>
                                              <p:pRg st="0" end="0"/>
                                            </p:txEl>
                                          </p:spTgt>
                                        </p:tgtEl>
                                        <p:attrNameLst>
                                          <p:attrName>style.visibility</p:attrName>
                                        </p:attrNameLst>
                                      </p:cBhvr>
                                      <p:to>
                                        <p:strVal val="visible"/>
                                      </p:to>
                                    </p:set>
                                    <p:animEffect transition="in" filter="fade">
                                      <p:cBhvr>
                                        <p:cTn id="22" dur="1000"/>
                                        <p:tgtEl>
                                          <p:spTgt spid="22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9">
                                            <p:txEl>
                                              <p:pRg st="1" end="1"/>
                                            </p:txEl>
                                          </p:spTgt>
                                        </p:tgtEl>
                                        <p:attrNameLst>
                                          <p:attrName>style.visibility</p:attrName>
                                        </p:attrNameLst>
                                      </p:cBhvr>
                                      <p:to>
                                        <p:strVal val="visible"/>
                                      </p:to>
                                    </p:set>
                                    <p:animEffect transition="in" filter="fade">
                                      <p:cBhvr>
                                        <p:cTn id="27" dur="1000"/>
                                        <p:tgtEl>
                                          <p:spTgt spid="22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9">
                                            <p:txEl>
                                              <p:pRg st="2" end="2"/>
                                            </p:txEl>
                                          </p:spTgt>
                                        </p:tgtEl>
                                        <p:attrNameLst>
                                          <p:attrName>style.visibility</p:attrName>
                                        </p:attrNameLst>
                                      </p:cBhvr>
                                      <p:to>
                                        <p:strVal val="visible"/>
                                      </p:to>
                                    </p:set>
                                    <p:animEffect transition="in" filter="fade">
                                      <p:cBhvr>
                                        <p:cTn id="32" dur="1000"/>
                                        <p:tgtEl>
                                          <p:spTgt spid="22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9">
                                            <p:txEl>
                                              <p:pRg st="3" end="3"/>
                                            </p:txEl>
                                          </p:spTgt>
                                        </p:tgtEl>
                                        <p:attrNameLst>
                                          <p:attrName>style.visibility</p:attrName>
                                        </p:attrNameLst>
                                      </p:cBhvr>
                                      <p:to>
                                        <p:strVal val="visible"/>
                                      </p:to>
                                    </p:set>
                                    <p:animEffect transition="in" filter="fade">
                                      <p:cBhvr>
                                        <p:cTn id="37" dur="1000"/>
                                        <p:tgtEl>
                                          <p:spTgt spid="22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9">
                                            <p:txEl>
                                              <p:pRg st="4" end="4"/>
                                            </p:txEl>
                                          </p:spTgt>
                                        </p:tgtEl>
                                        <p:attrNameLst>
                                          <p:attrName>style.visibility</p:attrName>
                                        </p:attrNameLst>
                                      </p:cBhvr>
                                      <p:to>
                                        <p:strVal val="visible"/>
                                      </p:to>
                                    </p:set>
                                    <p:animEffect transition="in" filter="fade">
                                      <p:cBhvr>
                                        <p:cTn id="42" dur="1000"/>
                                        <p:tgtEl>
                                          <p:spTgt spid="229">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9">
                                            <p:txEl>
                                              <p:pRg st="5" end="5"/>
                                            </p:txEl>
                                          </p:spTgt>
                                        </p:tgtEl>
                                        <p:attrNameLst>
                                          <p:attrName>style.visibility</p:attrName>
                                        </p:attrNameLst>
                                      </p:cBhvr>
                                      <p:to>
                                        <p:strVal val="visible"/>
                                      </p:to>
                                    </p:set>
                                    <p:animEffect transition="in" filter="fade">
                                      <p:cBhvr>
                                        <p:cTn id="47" dur="1000"/>
                                        <p:tgtEl>
                                          <p:spTgt spid="229">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9">
                                            <p:txEl>
                                              <p:pRg st="6" end="6"/>
                                            </p:txEl>
                                          </p:spTgt>
                                        </p:tgtEl>
                                        <p:attrNameLst>
                                          <p:attrName>style.visibility</p:attrName>
                                        </p:attrNameLst>
                                      </p:cBhvr>
                                      <p:to>
                                        <p:strVal val="visible"/>
                                      </p:to>
                                    </p:set>
                                    <p:animEffect transition="in" filter="fade">
                                      <p:cBhvr>
                                        <p:cTn id="52" dur="1000"/>
                                        <p:tgtEl>
                                          <p:spTgt spid="229">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9">
                                            <p:txEl>
                                              <p:pRg st="7" end="7"/>
                                            </p:txEl>
                                          </p:spTgt>
                                        </p:tgtEl>
                                        <p:attrNameLst>
                                          <p:attrName>style.visibility</p:attrName>
                                        </p:attrNameLst>
                                      </p:cBhvr>
                                      <p:to>
                                        <p:strVal val="visible"/>
                                      </p:to>
                                    </p:set>
                                    <p:animEffect transition="in" filter="fade">
                                      <p:cBhvr>
                                        <p:cTn id="57" dur="1000"/>
                                        <p:tgtEl>
                                          <p:spTgt spid="229">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9">
                                            <p:txEl>
                                              <p:pRg st="8" end="8"/>
                                            </p:txEl>
                                          </p:spTgt>
                                        </p:tgtEl>
                                        <p:attrNameLst>
                                          <p:attrName>style.visibility</p:attrName>
                                        </p:attrNameLst>
                                      </p:cBhvr>
                                      <p:to>
                                        <p:strVal val="visible"/>
                                      </p:to>
                                    </p:set>
                                    <p:animEffect transition="in" filter="fade">
                                      <p:cBhvr>
                                        <p:cTn id="62" dur="1000"/>
                                        <p:tgtEl>
                                          <p:spTgt spid="229">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9">
                                            <p:txEl>
                                              <p:pRg st="9" end="9"/>
                                            </p:txEl>
                                          </p:spTgt>
                                        </p:tgtEl>
                                        <p:attrNameLst>
                                          <p:attrName>style.visibility</p:attrName>
                                        </p:attrNameLst>
                                      </p:cBhvr>
                                      <p:to>
                                        <p:strVal val="visible"/>
                                      </p:to>
                                    </p:set>
                                    <p:animEffect transition="in" filter="fade">
                                      <p:cBhvr>
                                        <p:cTn id="67" dur="1000"/>
                                        <p:tgtEl>
                                          <p:spTgt spid="229">
                                            <p:txEl>
                                              <p:pRg st="9" end="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9">
                                            <p:txEl>
                                              <p:pRg st="10" end="10"/>
                                            </p:txEl>
                                          </p:spTgt>
                                        </p:tgtEl>
                                        <p:attrNameLst>
                                          <p:attrName>style.visibility</p:attrName>
                                        </p:attrNameLst>
                                      </p:cBhvr>
                                      <p:to>
                                        <p:strVal val="visible"/>
                                      </p:to>
                                    </p:set>
                                    <p:animEffect transition="in" filter="fade">
                                      <p:cBhvr>
                                        <p:cTn id="72" dur="1000"/>
                                        <p:tgtEl>
                                          <p:spTgt spid="22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Paging Predicate and Comparators</a:t>
            </a:r>
            <a:endParaRPr/>
          </a:p>
        </p:txBody>
      </p:sp>
      <p:sp>
        <p:nvSpPr>
          <p:cNvPr id="235" name="Google Shape;235;p31"/>
          <p:cNvSpPr txBox="1">
            <a:spLocks noGrp="1"/>
          </p:cNvSpPr>
          <p:nvPr>
            <p:ph type="body" idx="1"/>
          </p:nvPr>
        </p:nvSpPr>
        <p:spPr>
          <a:xfrm>
            <a:off x="387225" y="974401"/>
            <a:ext cx="8096400" cy="453300"/>
          </a:xfrm>
          <a:prstGeom prst="rect">
            <a:avLst/>
          </a:prstGeom>
        </p:spPr>
        <p:txBody>
          <a:bodyPr spcFirstLastPara="1" wrap="square" lIns="68575" tIns="34275" rIns="68575" bIns="34275" anchor="t" anchorCtr="0">
            <a:noAutofit/>
          </a:bodyPr>
          <a:lstStyle/>
          <a:p>
            <a:pPr marL="457200" lvl="0" indent="-342900" algn="l" rtl="0">
              <a:spcBef>
                <a:spcPts val="0"/>
              </a:spcBef>
              <a:spcAft>
                <a:spcPts val="1000"/>
              </a:spcAft>
              <a:buSzPts val="1800"/>
              <a:buChar char="•"/>
            </a:pPr>
            <a:r>
              <a:rPr lang="en" sz="1800"/>
              <a:t>Entries forming a sequence may be ordered using a Comparator</a:t>
            </a:r>
            <a:endParaRPr sz="1800"/>
          </a:p>
        </p:txBody>
      </p:sp>
      <p:sp>
        <p:nvSpPr>
          <p:cNvPr id="236" name="Google Shape;236;p31"/>
          <p:cNvSpPr txBox="1"/>
          <p:nvPr/>
        </p:nvSpPr>
        <p:spPr>
          <a:xfrm>
            <a:off x="925125" y="1381800"/>
            <a:ext cx="7020600" cy="24540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Courier"/>
                <a:ea typeface="Courier"/>
                <a:cs typeface="Courier"/>
                <a:sym typeface="Courier"/>
              </a:rPr>
              <a:t>Comparator&lt;Map.Entry&gt; ageOrderComparator = </a:t>
            </a:r>
            <a:r>
              <a:rPr lang="en" sz="1200" b="1">
                <a:solidFill>
                  <a:srgbClr val="000080"/>
                </a:solidFill>
                <a:latin typeface="Courier"/>
                <a:ea typeface="Courier"/>
                <a:cs typeface="Courier"/>
                <a:sym typeface="Courier"/>
              </a:rPr>
              <a:t>new</a:t>
            </a:r>
            <a:r>
              <a:rPr lang="en" sz="1200">
                <a:solidFill>
                  <a:srgbClr val="000080"/>
                </a:solidFill>
                <a:latin typeface="Courier"/>
                <a:ea typeface="Courier"/>
                <a:cs typeface="Courier"/>
                <a:sym typeface="Courier"/>
              </a:rPr>
              <a:t> </a:t>
            </a:r>
            <a:r>
              <a:rPr lang="en" sz="1200">
                <a:latin typeface="Courier"/>
                <a:ea typeface="Courier"/>
                <a:cs typeface="Courier"/>
                <a:sym typeface="Courier"/>
              </a:rPr>
              <a:t>Comparator&lt;Map.Entry&gt;() {</a:t>
            </a:r>
            <a:endParaRPr sz="1200">
              <a:solidFill>
                <a:srgbClr val="808000"/>
              </a:solidFill>
              <a:latin typeface="Courier"/>
              <a:ea typeface="Courier"/>
              <a:cs typeface="Courier"/>
              <a:sym typeface="Courier"/>
            </a:endParaRPr>
          </a:p>
          <a:p>
            <a:pPr marL="0" lvl="0" indent="0" algn="l" rtl="0">
              <a:lnSpc>
                <a:spcPct val="100000"/>
              </a:lnSpc>
              <a:spcBef>
                <a:spcPts val="1000"/>
              </a:spcBef>
              <a:spcAft>
                <a:spcPts val="0"/>
              </a:spcAft>
              <a:buNone/>
            </a:pPr>
            <a:r>
              <a:rPr lang="en" sz="1200">
                <a:solidFill>
                  <a:srgbClr val="808000"/>
                </a:solidFill>
                <a:latin typeface="Courier"/>
                <a:ea typeface="Courier"/>
                <a:cs typeface="Courier"/>
                <a:sym typeface="Courier"/>
              </a:rPr>
              <a:t>   </a:t>
            </a:r>
            <a:r>
              <a:rPr lang="en" sz="1200">
                <a:solidFill>
                  <a:srgbClr val="000080"/>
                </a:solidFill>
                <a:latin typeface="Courier"/>
                <a:ea typeface="Courier"/>
                <a:cs typeface="Courier"/>
                <a:sym typeface="Courier"/>
              </a:rPr>
              <a:t>public int </a:t>
            </a:r>
            <a:r>
              <a:rPr lang="en" sz="1200">
                <a:latin typeface="Courier"/>
                <a:ea typeface="Courier"/>
                <a:cs typeface="Courier"/>
                <a:sym typeface="Courier"/>
              </a:rPr>
              <a:t>compare(Employee e1, Employee e2) {</a:t>
            </a:r>
            <a:endParaRPr sz="1200">
              <a:latin typeface="Courier"/>
              <a:ea typeface="Courier"/>
              <a:cs typeface="Courier"/>
              <a:sym typeface="Courier"/>
            </a:endParaRPr>
          </a:p>
          <a:p>
            <a:pPr marL="0" lvl="0" indent="0" algn="l" rtl="0">
              <a:lnSpc>
                <a:spcPct val="100000"/>
              </a:lnSpc>
              <a:spcBef>
                <a:spcPts val="1000"/>
              </a:spcBef>
              <a:spcAft>
                <a:spcPts val="0"/>
              </a:spcAft>
              <a:buNone/>
            </a:pPr>
            <a:r>
              <a:rPr lang="en" sz="1200">
                <a:latin typeface="Courier"/>
                <a:ea typeface="Courier"/>
                <a:cs typeface="Courier"/>
                <a:sym typeface="Courier"/>
              </a:rPr>
              <a:t>       Employee Em1 = (Employee) e1.getValue();</a:t>
            </a:r>
            <a:endParaRPr sz="1200">
              <a:latin typeface="Courier"/>
              <a:ea typeface="Courier"/>
              <a:cs typeface="Courier"/>
              <a:sym typeface="Courier"/>
            </a:endParaRPr>
          </a:p>
          <a:p>
            <a:pPr marL="0" lvl="0" indent="0" algn="l" rtl="0">
              <a:lnSpc>
                <a:spcPct val="100000"/>
              </a:lnSpc>
              <a:spcBef>
                <a:spcPts val="1000"/>
              </a:spcBef>
              <a:spcAft>
                <a:spcPts val="0"/>
              </a:spcAft>
              <a:buNone/>
            </a:pPr>
            <a:r>
              <a:rPr lang="en" sz="1200">
                <a:latin typeface="Courier"/>
                <a:ea typeface="Courier"/>
                <a:cs typeface="Courier"/>
                <a:sym typeface="Courier"/>
              </a:rPr>
              <a:t>       Employee Em2 = (Employee) e2.getValue();</a:t>
            </a:r>
            <a:endParaRPr sz="1200">
              <a:latin typeface="Courier"/>
              <a:ea typeface="Courier"/>
              <a:cs typeface="Courier"/>
              <a:sym typeface="Courier"/>
            </a:endParaRPr>
          </a:p>
          <a:p>
            <a:pPr marL="0" lvl="0" indent="0" algn="l" rtl="0">
              <a:lnSpc>
                <a:spcPct val="100000"/>
              </a:lnSpc>
              <a:spcBef>
                <a:spcPts val="1000"/>
              </a:spcBef>
              <a:spcAft>
                <a:spcPts val="0"/>
              </a:spcAft>
              <a:buNone/>
            </a:pPr>
            <a:r>
              <a:rPr lang="en" sz="1200">
                <a:latin typeface="Courier"/>
                <a:ea typeface="Courier"/>
                <a:cs typeface="Courier"/>
                <a:sym typeface="Courier"/>
              </a:rPr>
              <a:t>       </a:t>
            </a:r>
            <a:r>
              <a:rPr lang="en" sz="1200">
                <a:solidFill>
                  <a:srgbClr val="000080"/>
                </a:solidFill>
                <a:latin typeface="Courier"/>
                <a:ea typeface="Courier"/>
                <a:cs typeface="Courier"/>
                <a:sym typeface="Courier"/>
              </a:rPr>
              <a:t>return </a:t>
            </a:r>
            <a:r>
              <a:rPr lang="en" sz="1200">
                <a:latin typeface="Courier"/>
                <a:ea typeface="Courier"/>
                <a:cs typeface="Courier"/>
                <a:sym typeface="Courier"/>
              </a:rPr>
              <a:t>e2.getAge() - e1.getAge();</a:t>
            </a:r>
            <a:endParaRPr sz="1200">
              <a:latin typeface="Courier"/>
              <a:ea typeface="Courier"/>
              <a:cs typeface="Courier"/>
              <a:sym typeface="Courier"/>
            </a:endParaRPr>
          </a:p>
          <a:p>
            <a:pPr marL="0" lvl="0" indent="0" algn="l" rtl="0">
              <a:lnSpc>
                <a:spcPct val="100000"/>
              </a:lnSpc>
              <a:spcBef>
                <a:spcPts val="1000"/>
              </a:spcBef>
              <a:spcAft>
                <a:spcPts val="0"/>
              </a:spcAft>
              <a:buNone/>
            </a:pPr>
            <a:r>
              <a:rPr lang="en" sz="1200">
                <a:latin typeface="Courier"/>
                <a:ea typeface="Courier"/>
                <a:cs typeface="Courier"/>
                <a:sym typeface="Courier"/>
              </a:rPr>
              <a:t>   }</a:t>
            </a:r>
            <a:endParaRPr sz="1200">
              <a:latin typeface="Courier"/>
              <a:ea typeface="Courier"/>
              <a:cs typeface="Courier"/>
              <a:sym typeface="Courier"/>
            </a:endParaRPr>
          </a:p>
          <a:p>
            <a:pPr marL="0" lvl="0" indent="0" algn="l" rtl="0">
              <a:lnSpc>
                <a:spcPct val="100000"/>
              </a:lnSpc>
              <a:spcBef>
                <a:spcPts val="1000"/>
              </a:spcBef>
              <a:spcAft>
                <a:spcPts val="1000"/>
              </a:spcAft>
              <a:buNone/>
            </a:pPr>
            <a:r>
              <a:rPr lang="en" sz="1200">
                <a:solidFill>
                  <a:schemeClr val="dk1"/>
                </a:solidFill>
                <a:latin typeface="Courier"/>
                <a:ea typeface="Courier"/>
                <a:cs typeface="Courier"/>
                <a:sym typeface="Courier"/>
              </a:rPr>
              <a:t>PagingPredicate PageLength10 = </a:t>
            </a:r>
            <a:r>
              <a:rPr lang="en" sz="1200" b="1">
                <a:solidFill>
                  <a:srgbClr val="000080"/>
                </a:solidFill>
                <a:latin typeface="Courier"/>
                <a:ea typeface="Courier"/>
                <a:cs typeface="Courier"/>
                <a:sym typeface="Courier"/>
              </a:rPr>
              <a:t>new</a:t>
            </a:r>
            <a:r>
              <a:rPr lang="en" sz="1200">
                <a:solidFill>
                  <a:schemeClr val="dk1"/>
                </a:solidFill>
                <a:latin typeface="Courier"/>
                <a:ea typeface="Courier"/>
                <a:cs typeface="Courier"/>
                <a:sym typeface="Courier"/>
              </a:rPr>
              <a:t> PagingPredicate( salaryAndAge, ageOrderComparator, 10);</a:t>
            </a:r>
            <a:endParaRPr sz="1200">
              <a:latin typeface="Courier"/>
              <a:ea typeface="Courier"/>
              <a:cs typeface="Courier"/>
              <a:sym typeface="Courier"/>
            </a:endParaRPr>
          </a:p>
        </p:txBody>
      </p:sp>
      <p:sp>
        <p:nvSpPr>
          <p:cNvPr id="237" name="Google Shape;237;p31"/>
          <p:cNvSpPr/>
          <p:nvPr/>
        </p:nvSpPr>
        <p:spPr>
          <a:xfrm>
            <a:off x="925125" y="1381800"/>
            <a:ext cx="7020600" cy="15681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8" name="Google Shape;238;p31"/>
          <p:cNvSpPr/>
          <p:nvPr/>
        </p:nvSpPr>
        <p:spPr>
          <a:xfrm>
            <a:off x="925125" y="3492125"/>
            <a:ext cx="1782900" cy="2751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39" name="Google Shape;239;p31"/>
          <p:cNvSpPr txBox="1">
            <a:spLocks noGrp="1"/>
          </p:cNvSpPr>
          <p:nvPr>
            <p:ph type="body" idx="1"/>
          </p:nvPr>
        </p:nvSpPr>
        <p:spPr>
          <a:xfrm>
            <a:off x="387225" y="3914027"/>
            <a:ext cx="8096400" cy="831600"/>
          </a:xfrm>
          <a:prstGeom prst="rect">
            <a:avLst/>
          </a:prstGeom>
        </p:spPr>
        <p:txBody>
          <a:bodyPr spcFirstLastPara="1" wrap="square" lIns="68575" tIns="34275" rIns="68575" bIns="34275" anchor="t" anchorCtr="0">
            <a:noAutofit/>
          </a:bodyPr>
          <a:lstStyle/>
          <a:p>
            <a:pPr marL="457200" lvl="0" indent="-342900" algn="l" rtl="0">
              <a:spcBef>
                <a:spcPts val="0"/>
              </a:spcBef>
              <a:spcAft>
                <a:spcPts val="0"/>
              </a:spcAft>
              <a:buSzPts val="1800"/>
              <a:buChar char="•"/>
            </a:pPr>
            <a:r>
              <a:rPr lang="en" sz="1800"/>
              <a:t>If no explicit comparator is used, entries will be ordered naturally</a:t>
            </a:r>
            <a:endParaRPr sz="1800"/>
          </a:p>
          <a:p>
            <a:pPr marL="914400" lvl="1" indent="-342900" algn="l" rtl="0">
              <a:spcBef>
                <a:spcPts val="1000"/>
              </a:spcBef>
              <a:spcAft>
                <a:spcPts val="1000"/>
              </a:spcAft>
              <a:buSzPts val="1800"/>
              <a:buChar char="•"/>
            </a:pPr>
            <a:r>
              <a:rPr lang="en"/>
              <a:t>Entries must implement java.lang.Comparable</a:t>
            </a:r>
            <a:endParaRPr sz="1800"/>
          </a:p>
        </p:txBody>
      </p:sp>
    </p:spTree>
    <p:extLst>
      <p:ext uri="{BB962C8B-B14F-4D97-AF65-F5344CB8AC3E}">
        <p14:creationId xmlns:p14="http://schemas.microsoft.com/office/powerpoint/2010/main" val="276406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par>
                                <p:cTn id="8" presetID="10" presetClass="entr" presetSubtype="0" fill="hold" nodeType="withEffect">
                                  <p:stCondLst>
                                    <p:cond delay="0"/>
                                  </p:stCondLst>
                                  <p:childTnLst>
                                    <p:set>
                                      <p:cBhvr>
                                        <p:cTn id="9" dur="1" fill="hold">
                                          <p:stCondLst>
                                            <p:cond delay="0"/>
                                          </p:stCondLst>
                                        </p:cTn>
                                        <p:tgtEl>
                                          <p:spTgt spid="236"/>
                                        </p:tgtEl>
                                        <p:attrNameLst>
                                          <p:attrName>style.visibility</p:attrName>
                                        </p:attrNameLst>
                                      </p:cBhvr>
                                      <p:to>
                                        <p:strVal val="visible"/>
                                      </p:to>
                                    </p:set>
                                    <p:animEffect transition="in" filter="fade">
                                      <p:cBhvr>
                                        <p:cTn id="10" dur="1000"/>
                                        <p:tgtEl>
                                          <p:spTgt spid="2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7"/>
                                        </p:tgtEl>
                                        <p:attrNameLst>
                                          <p:attrName>style.visibility</p:attrName>
                                        </p:attrNameLst>
                                      </p:cBhvr>
                                      <p:to>
                                        <p:strVal val="visible"/>
                                      </p:to>
                                    </p:set>
                                    <p:animEffect transition="in" filter="fade">
                                      <p:cBhvr>
                                        <p:cTn id="15" dur="1000"/>
                                        <p:tgtEl>
                                          <p:spTgt spid="2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8"/>
                                        </p:tgtEl>
                                        <p:attrNameLst>
                                          <p:attrName>style.visibility</p:attrName>
                                        </p:attrNameLst>
                                      </p:cBhvr>
                                      <p:to>
                                        <p:strVal val="visible"/>
                                      </p:to>
                                    </p:set>
                                    <p:animEffect transition="in" filter="fade">
                                      <p:cBhvr>
                                        <p:cTn id="20" dur="1000"/>
                                        <p:tgtEl>
                                          <p:spTgt spid="2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9">
                                            <p:txEl>
                                              <p:pRg st="0" end="0"/>
                                            </p:txEl>
                                          </p:spTgt>
                                        </p:tgtEl>
                                        <p:attrNameLst>
                                          <p:attrName>style.visibility</p:attrName>
                                        </p:attrNameLst>
                                      </p:cBhvr>
                                      <p:to>
                                        <p:strVal val="visible"/>
                                      </p:to>
                                    </p:set>
                                    <p:animEffect transition="in" filter="fade">
                                      <p:cBhvr>
                                        <p:cTn id="25" dur="1000"/>
                                        <p:tgtEl>
                                          <p:spTgt spid="23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9">
                                            <p:txEl>
                                              <p:pRg st="1" end="1"/>
                                            </p:txEl>
                                          </p:spTgt>
                                        </p:tgtEl>
                                        <p:attrNameLst>
                                          <p:attrName>style.visibility</p:attrName>
                                        </p:attrNameLst>
                                      </p:cBhvr>
                                      <p:to>
                                        <p:strVal val="visible"/>
                                      </p:to>
                                    </p:set>
                                    <p:animEffect transition="in" filter="fade">
                                      <p:cBhvr>
                                        <p:cTn id="30" dur="1000"/>
                                        <p:tgtEl>
                                          <p:spTgt spid="2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2"/>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Inner Predicates in Paging Predicates</a:t>
            </a:r>
            <a:endParaRPr/>
          </a:p>
        </p:txBody>
      </p:sp>
      <p:sp>
        <p:nvSpPr>
          <p:cNvPr id="245" name="Google Shape;245;p32"/>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Return all entries with age = 33, 20 entries at a time</a:t>
            </a:r>
            <a:endParaRPr/>
          </a:p>
        </p:txBody>
      </p:sp>
      <p:sp>
        <p:nvSpPr>
          <p:cNvPr id="246" name="Google Shape;246;p32"/>
          <p:cNvSpPr txBox="1"/>
          <p:nvPr/>
        </p:nvSpPr>
        <p:spPr>
          <a:xfrm>
            <a:off x="817024" y="3031725"/>
            <a:ext cx="7682139" cy="3813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a:ea typeface="Courier"/>
                <a:cs typeface="Courier"/>
                <a:sym typeface="Courier"/>
              </a:rPr>
              <a:t>PagingPredicate Length20 = </a:t>
            </a:r>
            <a:r>
              <a:rPr lang="en" sz="1200" b="1">
                <a:solidFill>
                  <a:srgbClr val="000080"/>
                </a:solidFill>
                <a:latin typeface="Courier"/>
                <a:ea typeface="Courier"/>
                <a:cs typeface="Courier"/>
                <a:sym typeface="Courier"/>
              </a:rPr>
              <a:t>new</a:t>
            </a:r>
            <a:r>
              <a:rPr lang="en" sz="1200">
                <a:solidFill>
                  <a:srgbClr val="000080"/>
                </a:solidFill>
                <a:latin typeface="Courier"/>
                <a:ea typeface="Courier"/>
                <a:cs typeface="Courier"/>
                <a:sym typeface="Courier"/>
              </a:rPr>
              <a:t> </a:t>
            </a:r>
            <a:r>
              <a:rPr lang="en" sz="1200">
                <a:latin typeface="Courier"/>
                <a:ea typeface="Courier"/>
                <a:cs typeface="Courier"/>
                <a:sym typeface="Courier"/>
              </a:rPr>
              <a:t>PagingPredicate( </a:t>
            </a:r>
            <a:r>
              <a:rPr lang="en" sz="1200" b="1">
                <a:solidFill>
                  <a:srgbClr val="000080"/>
                </a:solidFill>
                <a:latin typeface="Courier"/>
                <a:ea typeface="Courier"/>
                <a:cs typeface="Courier"/>
                <a:sym typeface="Courier"/>
              </a:rPr>
              <a:t>new</a:t>
            </a:r>
            <a:r>
              <a:rPr lang="en" sz="1200">
                <a:solidFill>
                  <a:srgbClr val="000080"/>
                </a:solidFill>
                <a:latin typeface="Courier"/>
                <a:ea typeface="Courier"/>
                <a:cs typeface="Courier"/>
                <a:sym typeface="Courier"/>
              </a:rPr>
              <a:t> </a:t>
            </a:r>
            <a:r>
              <a:rPr lang="en" sz="1200">
                <a:latin typeface="Courier"/>
                <a:ea typeface="Courier"/>
                <a:cs typeface="Courier"/>
                <a:sym typeface="Courier"/>
              </a:rPr>
              <a:t>SqlPredicate(</a:t>
            </a:r>
            <a:r>
              <a:rPr lang="en" sz="1200" b="1">
                <a:solidFill>
                  <a:srgbClr val="008000"/>
                </a:solidFill>
                <a:latin typeface="Courier"/>
                <a:ea typeface="Courier"/>
                <a:cs typeface="Courier"/>
                <a:sym typeface="Courier"/>
              </a:rPr>
              <a:t>"age=33"</a:t>
            </a:r>
            <a:r>
              <a:rPr lang="en" sz="1200">
                <a:latin typeface="Courier"/>
                <a:ea typeface="Courier"/>
                <a:cs typeface="Courier"/>
                <a:sym typeface="Courier"/>
              </a:rPr>
              <a:t>), </a:t>
            </a:r>
            <a:r>
              <a:rPr lang="en" sz="1200">
                <a:solidFill>
                  <a:srgbClr val="0000FF"/>
                </a:solidFill>
                <a:latin typeface="Courier"/>
                <a:ea typeface="Courier"/>
                <a:cs typeface="Courier"/>
                <a:sym typeface="Courier"/>
              </a:rPr>
              <a:t>20</a:t>
            </a:r>
            <a:r>
              <a:rPr lang="en" sz="1200">
                <a:latin typeface="Courier"/>
                <a:ea typeface="Courier"/>
                <a:cs typeface="Courier"/>
                <a:sym typeface="Courier"/>
              </a:rPr>
              <a:t>);</a:t>
            </a:r>
            <a:endParaRPr sz="1200">
              <a:latin typeface="Courier"/>
              <a:ea typeface="Courier"/>
              <a:cs typeface="Courier"/>
              <a:sym typeface="Courier"/>
            </a:endParaRPr>
          </a:p>
        </p:txBody>
      </p:sp>
      <p:sp>
        <p:nvSpPr>
          <p:cNvPr id="247" name="Google Shape;247;p32"/>
          <p:cNvSpPr txBox="1"/>
          <p:nvPr/>
        </p:nvSpPr>
        <p:spPr>
          <a:xfrm>
            <a:off x="817025" y="1746500"/>
            <a:ext cx="7520700" cy="7269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a:ea typeface="Courier"/>
                <a:cs typeface="Courier"/>
                <a:sym typeface="Courier"/>
              </a:rPr>
              <a:t>Predicate age33Predictate = Predicates.</a:t>
            </a:r>
            <a:r>
              <a:rPr lang="en" sz="1200" i="1">
                <a:latin typeface="Courier"/>
                <a:ea typeface="Courier"/>
                <a:cs typeface="Courier"/>
                <a:sym typeface="Courier"/>
              </a:rPr>
              <a:t>equal</a:t>
            </a:r>
            <a:r>
              <a:rPr lang="en" sz="1200">
                <a:latin typeface="Courier"/>
                <a:ea typeface="Courier"/>
                <a:cs typeface="Courier"/>
                <a:sym typeface="Courier"/>
              </a:rPr>
              <a:t>( </a:t>
            </a:r>
            <a:r>
              <a:rPr lang="en" sz="1200" b="1">
                <a:solidFill>
                  <a:srgbClr val="008000"/>
                </a:solidFill>
                <a:latin typeface="Courier"/>
                <a:ea typeface="Courier"/>
                <a:cs typeface="Courier"/>
                <a:sym typeface="Courier"/>
              </a:rPr>
              <a:t>"age"</a:t>
            </a:r>
            <a:r>
              <a:rPr lang="en" sz="1200">
                <a:latin typeface="Courier"/>
                <a:ea typeface="Courier"/>
                <a:cs typeface="Courier"/>
                <a:sym typeface="Courier"/>
              </a:rPr>
              <a:t>, </a:t>
            </a:r>
            <a:r>
              <a:rPr lang="en" sz="1200">
                <a:solidFill>
                  <a:srgbClr val="0000FF"/>
                </a:solidFill>
                <a:latin typeface="Courier"/>
                <a:ea typeface="Courier"/>
                <a:cs typeface="Courier"/>
                <a:sym typeface="Courier"/>
              </a:rPr>
              <a:t>33 </a:t>
            </a:r>
            <a:r>
              <a:rPr lang="en" sz="1200">
                <a:latin typeface="Courier"/>
                <a:ea typeface="Courier"/>
                <a:cs typeface="Courier"/>
                <a:sym typeface="Courier"/>
              </a:rPr>
              <a:t>);</a:t>
            </a:r>
            <a:endParaRPr sz="1200">
              <a:latin typeface="Courier"/>
              <a:ea typeface="Courier"/>
              <a:cs typeface="Courier"/>
              <a:sym typeface="Courier"/>
            </a:endParaRPr>
          </a:p>
          <a:p>
            <a:pPr marL="0" lvl="0" indent="0" algn="l" rtl="0">
              <a:spcBef>
                <a:spcPts val="0"/>
              </a:spcBef>
              <a:spcAft>
                <a:spcPts val="0"/>
              </a:spcAft>
              <a:buNone/>
            </a:pP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PagingPredicate Length20 = </a:t>
            </a:r>
            <a:r>
              <a:rPr lang="en" sz="1200" b="1">
                <a:solidFill>
                  <a:srgbClr val="000080"/>
                </a:solidFill>
                <a:latin typeface="Courier"/>
                <a:ea typeface="Courier"/>
                <a:cs typeface="Courier"/>
                <a:sym typeface="Courier"/>
              </a:rPr>
              <a:t>new</a:t>
            </a:r>
            <a:r>
              <a:rPr lang="en" sz="1200">
                <a:solidFill>
                  <a:srgbClr val="000080"/>
                </a:solidFill>
                <a:latin typeface="Courier"/>
                <a:ea typeface="Courier"/>
                <a:cs typeface="Courier"/>
                <a:sym typeface="Courier"/>
              </a:rPr>
              <a:t> </a:t>
            </a:r>
            <a:r>
              <a:rPr lang="en" sz="1200">
                <a:latin typeface="Courier"/>
                <a:ea typeface="Courier"/>
                <a:cs typeface="Courier"/>
                <a:sym typeface="Courier"/>
              </a:rPr>
              <a:t>PagingPredicate( age33Predicate, </a:t>
            </a:r>
            <a:r>
              <a:rPr lang="en" sz="1200">
                <a:solidFill>
                  <a:srgbClr val="0000FF"/>
                </a:solidFill>
                <a:latin typeface="Courier"/>
                <a:ea typeface="Courier"/>
                <a:cs typeface="Courier"/>
                <a:sym typeface="Courier"/>
              </a:rPr>
              <a:t>20</a:t>
            </a:r>
            <a:r>
              <a:rPr lang="en" sz="1200">
                <a:latin typeface="Courier"/>
                <a:ea typeface="Courier"/>
                <a:cs typeface="Courier"/>
                <a:sym typeface="Courier"/>
              </a:rPr>
              <a:t>);</a:t>
            </a:r>
            <a:endParaRPr sz="1200">
              <a:latin typeface="Courier"/>
              <a:ea typeface="Courier"/>
              <a:cs typeface="Courier"/>
              <a:sym typeface="Courier"/>
            </a:endParaRPr>
          </a:p>
        </p:txBody>
      </p:sp>
    </p:spTree>
    <p:extLst>
      <p:ext uri="{BB962C8B-B14F-4D97-AF65-F5344CB8AC3E}">
        <p14:creationId xmlns:p14="http://schemas.microsoft.com/office/powerpoint/2010/main" val="1133029949"/>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gtEl>
                                        <p:attrNameLst>
                                          <p:attrName>style.visibility</p:attrName>
                                        </p:attrNameLst>
                                      </p:cBhvr>
                                      <p:to>
                                        <p:strVal val="visible"/>
                                      </p:to>
                                    </p:set>
                                    <p:animEffect transition="in" filter="fade">
                                      <p:cBhvr>
                                        <p:cTn id="12" dur="10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6"/>
                                        </p:tgtEl>
                                        <p:attrNameLst>
                                          <p:attrName>style.visibility</p:attrName>
                                        </p:attrNameLst>
                                      </p:cBhvr>
                                      <p:to>
                                        <p:strVal val="visible"/>
                                      </p:to>
                                    </p:set>
                                    <p:animEffect transition="in" filter="fade">
                                      <p:cBhvr>
                                        <p:cTn id="17"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5CF8-0CD5-0F47-A3E6-6127793E85CA}"/>
              </a:ext>
            </a:extLst>
          </p:cNvPr>
          <p:cNvSpPr>
            <a:spLocks noGrp="1"/>
          </p:cNvSpPr>
          <p:nvPr>
            <p:ph type="title"/>
          </p:nvPr>
        </p:nvSpPr>
        <p:spPr/>
        <p:txBody>
          <a:bodyPr/>
          <a:lstStyle/>
          <a:p>
            <a:r>
              <a:rPr lang="en-US" dirty="0"/>
              <a:t>Paging Predicate Caveats</a:t>
            </a:r>
          </a:p>
        </p:txBody>
      </p:sp>
      <p:sp>
        <p:nvSpPr>
          <p:cNvPr id="3" name="Text Placeholder 2">
            <a:extLst>
              <a:ext uri="{FF2B5EF4-FFF2-40B4-BE49-F238E27FC236}">
                <a16:creationId xmlns:a16="http://schemas.microsoft.com/office/drawing/2014/main" id="{4A6D7C5F-A924-BD4F-9FA8-546AFE91C9B2}"/>
              </a:ext>
            </a:extLst>
          </p:cNvPr>
          <p:cNvSpPr>
            <a:spLocks noGrp="1"/>
          </p:cNvSpPr>
          <p:nvPr>
            <p:ph type="body" sz="quarter" idx="10"/>
          </p:nvPr>
        </p:nvSpPr>
        <p:spPr>
          <a:xfrm>
            <a:off x="529173" y="1077951"/>
            <a:ext cx="8096400" cy="3704256"/>
          </a:xfrm>
        </p:spPr>
        <p:txBody>
          <a:bodyPr>
            <a:normAutofit fontScale="92500" lnSpcReduction="10000"/>
          </a:bodyPr>
          <a:lstStyle/>
          <a:p>
            <a:pPr lvl="0"/>
            <a:r>
              <a:rPr lang="en-US" dirty="0"/>
              <a:t>Each node might send a full page of results to the caller</a:t>
            </a:r>
          </a:p>
          <a:p>
            <a:pPr lvl="1"/>
            <a:r>
              <a:rPr lang="en-US" dirty="0"/>
              <a:t>the caller wants a full page of results</a:t>
            </a:r>
          </a:p>
          <a:p>
            <a:pPr lvl="1"/>
            <a:r>
              <a:rPr lang="en-US" dirty="0"/>
              <a:t>each node doesn’t know how many results the others will send so it has to set a full page just in case</a:t>
            </a:r>
          </a:p>
          <a:p>
            <a:pPr lvl="1"/>
            <a:r>
              <a:rPr lang="en-US" dirty="0"/>
              <a:t> the caller discards the excess</a:t>
            </a:r>
          </a:p>
          <a:p>
            <a:r>
              <a:rPr lang="en-US" dirty="0"/>
              <a:t>For 10 nodes and a page size of 5, you might get 10 * 5 </a:t>
            </a:r>
            <a:r>
              <a:rPr lang="en-GB" dirty="0"/>
              <a:t>= 50 results</a:t>
            </a:r>
            <a:endParaRPr lang="en-US" dirty="0"/>
          </a:p>
          <a:p>
            <a:r>
              <a:rPr lang="en-US" dirty="0"/>
              <a:t>For 100 nodes and a page size of 50, you might get 100 * 50 </a:t>
            </a:r>
            <a:r>
              <a:rPr lang="en-GB" dirty="0"/>
              <a:t>= 5,000 results</a:t>
            </a:r>
            <a:endParaRPr lang="en-US" dirty="0"/>
          </a:p>
          <a:p>
            <a:r>
              <a:rPr lang="en-US" dirty="0"/>
              <a:t>Potential to overflow the caller’s memory</a:t>
            </a:r>
          </a:p>
          <a:p>
            <a:pPr lvl="1"/>
            <a:r>
              <a:rPr lang="en-GB" dirty="0"/>
              <a:t>Not usually a problem, but just be aware</a:t>
            </a:r>
            <a:endParaRPr lang="en-US" dirty="0"/>
          </a:p>
          <a:p>
            <a:endParaRPr lang="en-US" dirty="0"/>
          </a:p>
        </p:txBody>
      </p:sp>
    </p:spTree>
    <p:extLst>
      <p:ext uri="{BB962C8B-B14F-4D97-AF65-F5344CB8AC3E}">
        <p14:creationId xmlns:p14="http://schemas.microsoft.com/office/powerpoint/2010/main" val="116888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FEDE-8429-A848-989E-24445DD4FDEE}"/>
              </a:ext>
            </a:extLst>
          </p:cNvPr>
          <p:cNvSpPr>
            <a:spLocks noGrp="1"/>
          </p:cNvSpPr>
          <p:nvPr>
            <p:ph type="title"/>
          </p:nvPr>
        </p:nvSpPr>
        <p:spPr/>
        <p:txBody>
          <a:bodyPr/>
          <a:lstStyle/>
          <a:p>
            <a:r>
              <a:rPr lang="en-US" dirty="0"/>
              <a:t>Lab 9: Queries</a:t>
            </a:r>
          </a:p>
        </p:txBody>
      </p:sp>
      <p:sp>
        <p:nvSpPr>
          <p:cNvPr id="3" name="Text Placeholder 2">
            <a:extLst>
              <a:ext uri="{FF2B5EF4-FFF2-40B4-BE49-F238E27FC236}">
                <a16:creationId xmlns:a16="http://schemas.microsoft.com/office/drawing/2014/main" id="{96584D86-C485-B042-A5EE-800E3AB11092}"/>
              </a:ext>
            </a:extLst>
          </p:cNvPr>
          <p:cNvSpPr>
            <a:spLocks noGrp="1"/>
          </p:cNvSpPr>
          <p:nvPr>
            <p:ph type="body" sz="quarter" idx="10"/>
          </p:nvPr>
        </p:nvSpPr>
        <p:spPr/>
        <p:txBody>
          <a:bodyPr/>
          <a:lstStyle/>
          <a:p>
            <a:r>
              <a:rPr lang="en-US" dirty="0"/>
              <a:t>Create cluster</a:t>
            </a:r>
          </a:p>
          <a:p>
            <a:r>
              <a:rPr lang="en-US" dirty="0"/>
              <a:t>Store entries with value being </a:t>
            </a:r>
            <a:r>
              <a:rPr lang="en-US" dirty="0" err="1"/>
              <a:t>UserModel</a:t>
            </a:r>
            <a:endParaRPr lang="en-US" dirty="0"/>
          </a:p>
          <a:p>
            <a:r>
              <a:rPr lang="en-US" dirty="0"/>
              <a:t>Create query to find users between age 18 and 21</a:t>
            </a:r>
          </a:p>
          <a:p>
            <a:r>
              <a:rPr lang="en-US" dirty="0"/>
              <a:t>Run query</a:t>
            </a:r>
          </a:p>
          <a:p>
            <a:endParaRPr lang="en-US" dirty="0"/>
          </a:p>
          <a:p>
            <a:pPr marL="95250" indent="0">
              <a:buNone/>
            </a:pPr>
            <a:endParaRPr lang="en-US" dirty="0"/>
          </a:p>
          <a:p>
            <a:r>
              <a:rPr lang="en-US" dirty="0"/>
              <a:t>Estimated time: 15 minutes</a:t>
            </a:r>
          </a:p>
        </p:txBody>
      </p:sp>
      <p:sp>
        <p:nvSpPr>
          <p:cNvPr id="4" name="Footer Placeholder 3">
            <a:extLst>
              <a:ext uri="{FF2B5EF4-FFF2-40B4-BE49-F238E27FC236}">
                <a16:creationId xmlns:a16="http://schemas.microsoft.com/office/drawing/2014/main" id="{3FDA2191-0F50-B64B-980B-D8BB5AFCF314}"/>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Picture 4">
            <a:extLst>
              <a:ext uri="{FF2B5EF4-FFF2-40B4-BE49-F238E27FC236}">
                <a16:creationId xmlns:a16="http://schemas.microsoft.com/office/drawing/2014/main" id="{0E86DF4F-01AA-294C-B0E6-353E5011A002}"/>
              </a:ext>
            </a:extLst>
          </p:cNvPr>
          <p:cNvPicPr>
            <a:picLocks/>
          </p:cNvPicPr>
          <p:nvPr/>
        </p:nvPicPr>
        <p:blipFill>
          <a:blip r:embed="rId3"/>
          <a:stretch>
            <a:fillRect/>
          </a:stretch>
        </p:blipFill>
        <p:spPr>
          <a:xfrm>
            <a:off x="7192496" y="297674"/>
            <a:ext cx="1422329" cy="1422329"/>
          </a:xfrm>
          <a:prstGeom prst="rect">
            <a:avLst/>
          </a:prstGeom>
        </p:spPr>
      </p:pic>
    </p:spTree>
    <p:extLst>
      <p:ext uri="{BB962C8B-B14F-4D97-AF65-F5344CB8AC3E}">
        <p14:creationId xmlns:p14="http://schemas.microsoft.com/office/powerpoint/2010/main" val="25874744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DFB9DE88-0DB5-6B4D-9008-D2A8E48F9B98}"/>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FBC76AB4-BB66-7444-AED6-A7CC8D80B35C}"/>
              </a:ext>
            </a:extLst>
          </p:cNvPr>
          <p:cNvSpPr>
            <a:spLocks noGrp="1"/>
          </p:cNvSpPr>
          <p:nvPr>
            <p:ph type="ctrTitle"/>
          </p:nvPr>
        </p:nvSpPr>
        <p:spPr/>
        <p:txBody>
          <a:bodyPr/>
          <a:lstStyle/>
          <a:p>
            <a:r>
              <a:rPr lang="en-US" dirty="0"/>
              <a:t>End of Day 1</a:t>
            </a:r>
          </a:p>
        </p:txBody>
      </p:sp>
      <p:sp>
        <p:nvSpPr>
          <p:cNvPr id="4" name="Footer Placeholder 3">
            <a:extLst>
              <a:ext uri="{FF2B5EF4-FFF2-40B4-BE49-F238E27FC236}">
                <a16:creationId xmlns:a16="http://schemas.microsoft.com/office/drawing/2014/main" id="{2E2E9CE3-8998-4E41-913B-547A87FA8085}"/>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877415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D2B2802-1EF9-E342-85DF-D0732FF51A76}"/>
              </a:ext>
            </a:extLst>
          </p:cNvPr>
          <p:cNvSpPr>
            <a:spLocks noGrp="1"/>
          </p:cNvSpPr>
          <p:nvPr>
            <p:ph type="subTitle" idx="1"/>
          </p:nvPr>
        </p:nvSpPr>
        <p:spPr/>
        <p:txBody>
          <a:bodyPr/>
          <a:lstStyle/>
          <a:p>
            <a:r>
              <a:rPr lang="en-US" dirty="0"/>
              <a:t>Next Up … IMDG</a:t>
            </a:r>
          </a:p>
        </p:txBody>
      </p:sp>
      <p:sp>
        <p:nvSpPr>
          <p:cNvPr id="3" name="Title 2">
            <a:extLst>
              <a:ext uri="{FF2B5EF4-FFF2-40B4-BE49-F238E27FC236}">
                <a16:creationId xmlns:a16="http://schemas.microsoft.com/office/drawing/2014/main" id="{67EB6077-CA12-FF41-87C5-ED3C593BA7EF}"/>
              </a:ext>
            </a:extLst>
          </p:cNvPr>
          <p:cNvSpPr>
            <a:spLocks noGrp="1"/>
          </p:cNvSpPr>
          <p:nvPr>
            <p:ph type="ctrTitle"/>
          </p:nvPr>
        </p:nvSpPr>
        <p:spPr/>
        <p:txBody>
          <a:bodyPr/>
          <a:lstStyle/>
          <a:p>
            <a:r>
              <a:rPr lang="en-US" dirty="0"/>
              <a:t>Q and A</a:t>
            </a:r>
          </a:p>
        </p:txBody>
      </p:sp>
    </p:spTree>
    <p:extLst>
      <p:ext uri="{BB962C8B-B14F-4D97-AF65-F5344CB8AC3E}">
        <p14:creationId xmlns:p14="http://schemas.microsoft.com/office/powerpoint/2010/main" val="1306282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ctrTitle"/>
          </p:nvPr>
        </p:nvSpPr>
        <p:spPr>
          <a:xfrm>
            <a:off x="655389" y="1766413"/>
            <a:ext cx="6315681" cy="121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Stream Processing Defined</a:t>
            </a:r>
            <a:endParaRPr dirty="0"/>
          </a:p>
        </p:txBody>
      </p:sp>
      <p:sp>
        <p:nvSpPr>
          <p:cNvPr id="178" name="Google Shape;178;p29"/>
          <p:cNvSpPr txBox="1">
            <a:spLocks noGrp="1"/>
          </p:cNvSpPr>
          <p:nvPr>
            <p:ph type="subTitle" idx="1"/>
          </p:nvPr>
        </p:nvSpPr>
        <p:spPr>
          <a:xfrm>
            <a:off x="658363" y="3374937"/>
            <a:ext cx="5122800" cy="280800"/>
          </a:xfrm>
          <a:prstGeom prst="rect">
            <a:avLst/>
          </a:prstGeom>
        </p:spPr>
        <p:txBody>
          <a:bodyPr spcFirstLastPara="1" wrap="square" lIns="0" tIns="34275" rIns="0" bIns="34275" anchor="t" anchorCtr="0">
            <a:noAutofit/>
          </a:bodyPr>
          <a:lstStyle/>
          <a:p>
            <a:pPr marL="0" lvl="0" indent="0" algn="l" rtl="0">
              <a:spcBef>
                <a:spcPts val="500"/>
              </a:spcBef>
              <a:spcAft>
                <a:spcPts val="500"/>
              </a:spcAft>
              <a:buNone/>
            </a:pPr>
            <a:endParaRPr/>
          </a:p>
        </p:txBody>
      </p:sp>
    </p:spTree>
    <p:extLst>
      <p:ext uri="{BB962C8B-B14F-4D97-AF65-F5344CB8AC3E}">
        <p14:creationId xmlns:p14="http://schemas.microsoft.com/office/powerpoint/2010/main" val="3569609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BCC9D67-BA07-4441-BD06-FC4FF4C6C3C5}"/>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3B7A9DB0-E53C-9E4D-8A4F-BAE8A0830124}"/>
              </a:ext>
            </a:extLst>
          </p:cNvPr>
          <p:cNvSpPr>
            <a:spLocks noGrp="1"/>
          </p:cNvSpPr>
          <p:nvPr>
            <p:ph type="ctrTitle"/>
          </p:nvPr>
        </p:nvSpPr>
        <p:spPr/>
        <p:txBody>
          <a:bodyPr/>
          <a:lstStyle/>
          <a:p>
            <a:r>
              <a:rPr lang="en-US" dirty="0"/>
              <a:t>Indexing</a:t>
            </a:r>
          </a:p>
        </p:txBody>
      </p:sp>
      <p:sp>
        <p:nvSpPr>
          <p:cNvPr id="4" name="Footer Placeholder 3">
            <a:extLst>
              <a:ext uri="{FF2B5EF4-FFF2-40B4-BE49-F238E27FC236}">
                <a16:creationId xmlns:a16="http://schemas.microsoft.com/office/drawing/2014/main" id="{39E799A1-7891-134B-97BA-92D32D1155F7}"/>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1420890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p:txBody>
          <a:bodyPr/>
          <a:lstStyle/>
          <a:p>
            <a:pPr lvl="0"/>
            <a:r>
              <a:rPr lang="en-US"/>
              <a:t>Indexes</a:t>
            </a:r>
          </a:p>
        </p:txBody>
      </p:sp>
      <p:sp>
        <p:nvSpPr>
          <p:cNvPr id="144" name="Google Shape;144;p24"/>
          <p:cNvSpPr txBox="1">
            <a:spLocks noGrp="1"/>
          </p:cNvSpPr>
          <p:nvPr>
            <p:ph type="body" sz="quarter" idx="10"/>
          </p:nvPr>
        </p:nvSpPr>
        <p:spPr>
          <a:xfrm>
            <a:off x="529173" y="1077951"/>
            <a:ext cx="8096400" cy="3588642"/>
          </a:xfrm>
        </p:spPr>
        <p:txBody>
          <a:bodyPr/>
          <a:lstStyle/>
          <a:p>
            <a:pPr lvl="0"/>
            <a:r>
              <a:rPr lang="en-US" dirty="0"/>
              <a:t>Speed up queries by avoiding full scans</a:t>
            </a:r>
          </a:p>
          <a:p>
            <a:pPr lvl="1"/>
            <a:r>
              <a:rPr lang="en-US" dirty="0"/>
              <a:t>Without indexing, objects have to be de-serialized</a:t>
            </a:r>
          </a:p>
          <a:p>
            <a:pPr lvl="0"/>
            <a:r>
              <a:rPr lang="en-US" dirty="0"/>
              <a:t>Two types</a:t>
            </a:r>
          </a:p>
          <a:p>
            <a:pPr lvl="1"/>
            <a:r>
              <a:rPr lang="en-US" dirty="0"/>
              <a:t>Ordered - for order comparison queries (range queries)</a:t>
            </a:r>
          </a:p>
          <a:p>
            <a:endParaRPr lang="en-US" dirty="0"/>
          </a:p>
          <a:p>
            <a:endParaRPr lang="en-US" dirty="0"/>
          </a:p>
          <a:p>
            <a:pPr lvl="1"/>
            <a:r>
              <a:rPr lang="en-US" dirty="0"/>
              <a:t>Unordered – for equality queries (point queries)</a:t>
            </a:r>
          </a:p>
        </p:txBody>
      </p:sp>
      <p:sp>
        <p:nvSpPr>
          <p:cNvPr id="146" name="Google Shape;146;p24"/>
          <p:cNvSpPr txBox="1"/>
          <p:nvPr/>
        </p:nvSpPr>
        <p:spPr>
          <a:xfrm>
            <a:off x="1547115" y="2661714"/>
            <a:ext cx="4997400" cy="8760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80"/>
                </a:solidFill>
                <a:latin typeface="Courier"/>
                <a:ea typeface="Courier"/>
                <a:cs typeface="Courier"/>
                <a:sym typeface="Courier"/>
              </a:rPr>
              <a:t>new </a:t>
            </a:r>
            <a:r>
              <a:rPr lang="en" dirty="0" err="1">
                <a:latin typeface="Courier"/>
                <a:ea typeface="Courier"/>
                <a:cs typeface="Courier"/>
                <a:sym typeface="Courier"/>
              </a:rPr>
              <a:t>SqlPredicate</a:t>
            </a:r>
            <a:r>
              <a:rPr lang="en" dirty="0">
                <a:latin typeface="Courier"/>
                <a:ea typeface="Courier"/>
                <a:cs typeface="Courier"/>
                <a:sym typeface="Courier"/>
              </a:rPr>
              <a:t>(</a:t>
            </a:r>
            <a:r>
              <a:rPr lang="en" b="1" dirty="0">
                <a:solidFill>
                  <a:srgbClr val="008000"/>
                </a:solidFill>
                <a:latin typeface="Courier"/>
                <a:ea typeface="Courier"/>
                <a:cs typeface="Courier"/>
                <a:sym typeface="Courier"/>
              </a:rPr>
              <a:t>"age &gt; 33"</a:t>
            </a:r>
            <a:r>
              <a:rPr lang="en" dirty="0">
                <a:latin typeface="Courier"/>
                <a:ea typeface="Courier"/>
                <a:cs typeface="Courier"/>
                <a:sym typeface="Courier"/>
              </a:rPr>
              <a:t>)</a:t>
            </a:r>
            <a:endParaRPr dirty="0">
              <a:latin typeface="Courier"/>
              <a:ea typeface="Courier"/>
              <a:cs typeface="Courier"/>
              <a:sym typeface="Courier"/>
            </a:endParaRPr>
          </a:p>
          <a:p>
            <a:pPr marL="0" lvl="0" indent="0" algn="l" rtl="0">
              <a:spcBef>
                <a:spcPts val="0"/>
              </a:spcBef>
              <a:spcAft>
                <a:spcPts val="0"/>
              </a:spcAft>
              <a:buNone/>
            </a:pPr>
            <a:r>
              <a:rPr lang="en" b="1" dirty="0">
                <a:solidFill>
                  <a:srgbClr val="000080"/>
                </a:solidFill>
                <a:latin typeface="Courier"/>
                <a:ea typeface="Courier"/>
                <a:cs typeface="Courier"/>
                <a:sym typeface="Courier"/>
              </a:rPr>
              <a:t>new </a:t>
            </a:r>
            <a:r>
              <a:rPr lang="en" dirty="0" err="1">
                <a:latin typeface="Courier"/>
                <a:ea typeface="Courier"/>
                <a:cs typeface="Courier"/>
                <a:sym typeface="Courier"/>
              </a:rPr>
              <a:t>SqlPredicate</a:t>
            </a:r>
            <a:r>
              <a:rPr lang="en" dirty="0">
                <a:latin typeface="Courier"/>
                <a:ea typeface="Courier"/>
                <a:cs typeface="Courier"/>
                <a:sym typeface="Courier"/>
              </a:rPr>
              <a:t>(</a:t>
            </a:r>
            <a:r>
              <a:rPr lang="en" b="1" dirty="0">
                <a:solidFill>
                  <a:srgbClr val="008000"/>
                </a:solidFill>
                <a:latin typeface="Courier"/>
                <a:ea typeface="Courier"/>
                <a:cs typeface="Courier"/>
                <a:sym typeface="Courier"/>
              </a:rPr>
              <a:t>"age &gt; 33 and age &lt;= 66"</a:t>
            </a:r>
            <a:r>
              <a:rPr lang="en" dirty="0">
                <a:latin typeface="Courier"/>
                <a:ea typeface="Courier"/>
                <a:cs typeface="Courier"/>
                <a:sym typeface="Courier"/>
              </a:rPr>
              <a:t>)</a:t>
            </a:r>
            <a:endParaRPr dirty="0">
              <a:latin typeface="Courier"/>
              <a:ea typeface="Courier"/>
              <a:cs typeface="Courier"/>
              <a:sym typeface="Courier"/>
            </a:endParaRPr>
          </a:p>
          <a:p>
            <a:pPr marL="0" lvl="0" indent="0" algn="l" rtl="0">
              <a:spcBef>
                <a:spcPts val="0"/>
              </a:spcBef>
              <a:spcAft>
                <a:spcPts val="0"/>
              </a:spcAft>
              <a:buNone/>
            </a:pPr>
            <a:r>
              <a:rPr lang="en" b="1" dirty="0">
                <a:solidFill>
                  <a:srgbClr val="000080"/>
                </a:solidFill>
                <a:latin typeface="Courier"/>
                <a:ea typeface="Courier"/>
                <a:cs typeface="Courier"/>
                <a:sym typeface="Courier"/>
              </a:rPr>
              <a:t>new </a:t>
            </a:r>
            <a:r>
              <a:rPr lang="en" dirty="0" err="1">
                <a:latin typeface="Courier"/>
                <a:ea typeface="Courier"/>
                <a:cs typeface="Courier"/>
                <a:sym typeface="Courier"/>
              </a:rPr>
              <a:t>SqlPredicate</a:t>
            </a:r>
            <a:r>
              <a:rPr lang="en" dirty="0">
                <a:latin typeface="Courier"/>
                <a:ea typeface="Courier"/>
                <a:cs typeface="Courier"/>
                <a:sym typeface="Courier"/>
              </a:rPr>
              <a:t>(</a:t>
            </a:r>
            <a:r>
              <a:rPr lang="en" b="1" dirty="0">
                <a:solidFill>
                  <a:srgbClr val="008000"/>
                </a:solidFill>
                <a:latin typeface="Courier"/>
                <a:ea typeface="Courier"/>
                <a:cs typeface="Courier"/>
                <a:sym typeface="Courier"/>
              </a:rPr>
              <a:t>"age between 33 and 66"</a:t>
            </a:r>
            <a:r>
              <a:rPr lang="en" dirty="0">
                <a:latin typeface="Courier"/>
                <a:ea typeface="Courier"/>
                <a:cs typeface="Courier"/>
                <a:sym typeface="Courier"/>
              </a:rPr>
              <a:t>)</a:t>
            </a:r>
            <a:endParaRPr dirty="0">
              <a:latin typeface="Courier"/>
              <a:ea typeface="Courier"/>
              <a:cs typeface="Courier"/>
              <a:sym typeface="Courier"/>
            </a:endParaRPr>
          </a:p>
          <a:p>
            <a:pPr marL="0" lvl="0" indent="0" algn="l" rtl="0">
              <a:spcBef>
                <a:spcPts val="0"/>
              </a:spcBef>
              <a:spcAft>
                <a:spcPts val="0"/>
              </a:spcAft>
              <a:buNone/>
            </a:pPr>
            <a:endParaRPr b="1" dirty="0">
              <a:latin typeface="Courier"/>
              <a:ea typeface="Courier"/>
              <a:cs typeface="Courier"/>
              <a:sym typeface="Courier"/>
            </a:endParaRPr>
          </a:p>
        </p:txBody>
      </p:sp>
      <p:sp>
        <p:nvSpPr>
          <p:cNvPr id="147" name="Google Shape;147;p24"/>
          <p:cNvSpPr txBox="1"/>
          <p:nvPr/>
        </p:nvSpPr>
        <p:spPr>
          <a:xfrm>
            <a:off x="1547115" y="4005693"/>
            <a:ext cx="4997400" cy="6609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80"/>
                </a:solidFill>
                <a:latin typeface="Courier"/>
                <a:ea typeface="Courier"/>
                <a:cs typeface="Courier"/>
                <a:sym typeface="Courier"/>
              </a:rPr>
              <a:t>new </a:t>
            </a:r>
            <a:r>
              <a:rPr lang="en" dirty="0" err="1">
                <a:latin typeface="Courier"/>
                <a:ea typeface="Courier"/>
                <a:cs typeface="Courier"/>
                <a:sym typeface="Courier"/>
              </a:rPr>
              <a:t>SqlPredicate</a:t>
            </a:r>
            <a:r>
              <a:rPr lang="en" dirty="0">
                <a:latin typeface="Courier"/>
                <a:ea typeface="Courier"/>
                <a:cs typeface="Courier"/>
                <a:sym typeface="Courier"/>
              </a:rPr>
              <a:t>(</a:t>
            </a:r>
            <a:r>
              <a:rPr lang="en" b="1" dirty="0">
                <a:solidFill>
                  <a:srgbClr val="008000"/>
                </a:solidFill>
                <a:latin typeface="Courier"/>
                <a:ea typeface="Courier"/>
                <a:cs typeface="Courier"/>
                <a:sym typeface="Courier"/>
              </a:rPr>
              <a:t>"name = 'Bob'"</a:t>
            </a:r>
            <a:r>
              <a:rPr lang="en" dirty="0">
                <a:latin typeface="Courier"/>
                <a:ea typeface="Courier"/>
                <a:cs typeface="Courier"/>
                <a:sym typeface="Courier"/>
              </a:rPr>
              <a:t>)</a:t>
            </a:r>
            <a:endParaRPr dirty="0">
              <a:latin typeface="Courier"/>
              <a:ea typeface="Courier"/>
              <a:cs typeface="Courier"/>
              <a:sym typeface="Courier"/>
            </a:endParaRPr>
          </a:p>
          <a:p>
            <a:pPr marL="0" lvl="0" indent="0" algn="l" rtl="0">
              <a:spcBef>
                <a:spcPts val="0"/>
              </a:spcBef>
              <a:spcAft>
                <a:spcPts val="0"/>
              </a:spcAft>
              <a:buNone/>
            </a:pPr>
            <a:r>
              <a:rPr lang="en" b="1" dirty="0">
                <a:solidFill>
                  <a:srgbClr val="000080"/>
                </a:solidFill>
                <a:latin typeface="Courier"/>
                <a:ea typeface="Courier"/>
                <a:cs typeface="Courier"/>
                <a:sym typeface="Courier"/>
              </a:rPr>
              <a:t>new </a:t>
            </a:r>
            <a:r>
              <a:rPr lang="en" dirty="0" err="1">
                <a:latin typeface="Courier"/>
                <a:ea typeface="Courier"/>
                <a:cs typeface="Courier"/>
                <a:sym typeface="Courier"/>
              </a:rPr>
              <a:t>SqlPredicate</a:t>
            </a:r>
            <a:r>
              <a:rPr lang="en" dirty="0">
                <a:latin typeface="Courier"/>
                <a:ea typeface="Courier"/>
                <a:cs typeface="Courier"/>
                <a:sym typeface="Courier"/>
              </a:rPr>
              <a:t>(</a:t>
            </a:r>
            <a:r>
              <a:rPr lang="en" b="1" dirty="0">
                <a:solidFill>
                  <a:srgbClr val="008000"/>
                </a:solidFill>
                <a:latin typeface="Courier"/>
                <a:ea typeface="Courier"/>
                <a:cs typeface="Courier"/>
                <a:sym typeface="Courier"/>
              </a:rPr>
              <a:t>"name in ('Alice', 'Bob')"</a:t>
            </a:r>
            <a:r>
              <a:rPr lang="en" dirty="0">
                <a:latin typeface="Courier"/>
                <a:ea typeface="Courier"/>
                <a:cs typeface="Courier"/>
                <a:sym typeface="Courier"/>
              </a:rPr>
              <a:t>)</a:t>
            </a:r>
            <a:endParaRPr dirty="0">
              <a:latin typeface="Courier"/>
              <a:ea typeface="Courier"/>
              <a:cs typeface="Courier"/>
              <a:sym typeface="Courier"/>
            </a:endParaRPr>
          </a:p>
          <a:p>
            <a:pPr marL="0" lvl="0" indent="0" algn="l" rtl="0">
              <a:spcBef>
                <a:spcPts val="0"/>
              </a:spcBef>
              <a:spcAft>
                <a:spcPts val="0"/>
              </a:spcAft>
              <a:buNone/>
            </a:pPr>
            <a:endParaRPr b="1" dirty="0">
              <a:latin typeface="Courier"/>
              <a:ea typeface="Courier"/>
              <a:cs typeface="Courier"/>
              <a:sym typeface="Courier"/>
            </a:endParaRPr>
          </a:p>
        </p:txBody>
      </p:sp>
    </p:spTree>
    <p:extLst>
      <p:ext uri="{BB962C8B-B14F-4D97-AF65-F5344CB8AC3E}">
        <p14:creationId xmlns:p14="http://schemas.microsoft.com/office/powerpoint/2010/main" val="317279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Effect transition="in" filter="fade">
                                      <p:cBhvr>
                                        <p:cTn id="7" dur="1000"/>
                                        <p:tgtEl>
                                          <p:spTgt spid="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xEl>
                                              <p:pRg st="1" end="1"/>
                                            </p:txEl>
                                          </p:spTgt>
                                        </p:tgtEl>
                                        <p:attrNameLst>
                                          <p:attrName>style.visibility</p:attrName>
                                        </p:attrNameLst>
                                      </p:cBhvr>
                                      <p:to>
                                        <p:strVal val="visible"/>
                                      </p:to>
                                    </p:set>
                                    <p:animEffect transition="in" filter="fade">
                                      <p:cBhvr>
                                        <p:cTn id="12" dur="1000"/>
                                        <p:tgtEl>
                                          <p:spTgt spid="1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xEl>
                                              <p:pRg st="2" end="2"/>
                                            </p:txEl>
                                          </p:spTgt>
                                        </p:tgtEl>
                                        <p:attrNameLst>
                                          <p:attrName>style.visibility</p:attrName>
                                        </p:attrNameLst>
                                      </p:cBhvr>
                                      <p:to>
                                        <p:strVal val="visible"/>
                                      </p:to>
                                    </p:set>
                                    <p:animEffect transition="in" filter="fade">
                                      <p:cBhvr>
                                        <p:cTn id="17" dur="1000"/>
                                        <p:tgtEl>
                                          <p:spTgt spid="1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xEl>
                                              <p:pRg st="3" end="3"/>
                                            </p:txEl>
                                          </p:spTgt>
                                        </p:tgtEl>
                                        <p:attrNameLst>
                                          <p:attrName>style.visibility</p:attrName>
                                        </p:attrNameLst>
                                      </p:cBhvr>
                                      <p:to>
                                        <p:strVal val="visible"/>
                                      </p:to>
                                    </p:set>
                                    <p:animEffect transition="in" filter="fade">
                                      <p:cBhvr>
                                        <p:cTn id="22" dur="1000"/>
                                        <p:tgtEl>
                                          <p:spTgt spid="144">
                                            <p:txEl>
                                              <p:pRg st="3" end="3"/>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1000"/>
                                        <p:tgtEl>
                                          <p:spTgt spid="14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4">
                                            <p:txEl>
                                              <p:pRg st="6" end="6"/>
                                            </p:txEl>
                                          </p:spTgt>
                                        </p:tgtEl>
                                        <p:attrNameLst>
                                          <p:attrName>style.visibility</p:attrName>
                                        </p:attrNameLst>
                                      </p:cBhvr>
                                      <p:to>
                                        <p:strVal val="visible"/>
                                      </p:to>
                                    </p:set>
                                    <p:animEffect transition="in" filter="fade">
                                      <p:cBhvr>
                                        <p:cTn id="31" dur="1000"/>
                                        <p:tgtEl>
                                          <p:spTgt spid="144">
                                            <p:txEl>
                                              <p:pRg st="6" end="6"/>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fade">
                                      <p:cBhvr>
                                        <p:cTn id="35"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8796-53A3-054D-B2E2-B96E5A6C4EA6}"/>
              </a:ext>
            </a:extLst>
          </p:cNvPr>
          <p:cNvSpPr>
            <a:spLocks noGrp="1"/>
          </p:cNvSpPr>
          <p:nvPr>
            <p:ph type="title"/>
          </p:nvPr>
        </p:nvSpPr>
        <p:spPr/>
        <p:txBody>
          <a:bodyPr/>
          <a:lstStyle/>
          <a:p>
            <a:r>
              <a:rPr lang="en-US" dirty="0"/>
              <a:t>Using Indexing</a:t>
            </a:r>
          </a:p>
        </p:txBody>
      </p:sp>
      <p:sp>
        <p:nvSpPr>
          <p:cNvPr id="3" name="Text Placeholder 2">
            <a:extLst>
              <a:ext uri="{FF2B5EF4-FFF2-40B4-BE49-F238E27FC236}">
                <a16:creationId xmlns:a16="http://schemas.microsoft.com/office/drawing/2014/main" id="{B54594BA-00F2-5C40-B1A3-F39A2F03D259}"/>
              </a:ext>
            </a:extLst>
          </p:cNvPr>
          <p:cNvSpPr>
            <a:spLocks noGrp="1"/>
          </p:cNvSpPr>
          <p:nvPr>
            <p:ph type="body" sz="quarter" idx="10"/>
          </p:nvPr>
        </p:nvSpPr>
        <p:spPr/>
        <p:txBody>
          <a:bodyPr/>
          <a:lstStyle/>
          <a:p>
            <a:r>
              <a:rPr lang="en-US" dirty="0">
                <a:sym typeface="Calibri"/>
              </a:rPr>
              <a:t>Recommendation to use with primitive types for best speed</a:t>
            </a:r>
          </a:p>
          <a:p>
            <a:pPr lvl="1"/>
            <a:r>
              <a:rPr lang="en-US" dirty="0">
                <a:sym typeface="Calibri"/>
              </a:rPr>
              <a:t>byte, short, </a:t>
            </a:r>
            <a:r>
              <a:rPr lang="en-US" dirty="0" err="1">
                <a:sym typeface="Calibri"/>
              </a:rPr>
              <a:t>int</a:t>
            </a:r>
            <a:r>
              <a:rPr lang="en-US" dirty="0">
                <a:sym typeface="Calibri"/>
              </a:rPr>
              <a:t>, long, float, double, String</a:t>
            </a:r>
          </a:p>
          <a:p>
            <a:r>
              <a:rPr lang="en-US" dirty="0">
                <a:sym typeface="Calibri"/>
              </a:rPr>
              <a:t>Only use ordered indexing with orderable values (numbers)</a:t>
            </a:r>
          </a:p>
          <a:p>
            <a:pPr lvl="1"/>
            <a:r>
              <a:rPr lang="en-US" dirty="0">
                <a:sym typeface="Calibri"/>
              </a:rPr>
              <a:t>Downside: index needs reordering when data is updated</a:t>
            </a:r>
          </a:p>
          <a:p>
            <a:r>
              <a:rPr lang="en-US" dirty="0">
                <a:sym typeface="Calibri"/>
              </a:rPr>
              <a:t>Unordered indexing does not prevent full scan</a:t>
            </a:r>
          </a:p>
          <a:p>
            <a:pPr lvl="1"/>
            <a:r>
              <a:rPr lang="en-US" dirty="0">
                <a:sym typeface="Calibri"/>
              </a:rPr>
              <a:t>Performance gain comes from no de-serialization</a:t>
            </a:r>
          </a:p>
        </p:txBody>
      </p:sp>
      <p:sp>
        <p:nvSpPr>
          <p:cNvPr id="4" name="Footer Placeholder 3">
            <a:extLst>
              <a:ext uri="{FF2B5EF4-FFF2-40B4-BE49-F238E27FC236}">
                <a16:creationId xmlns:a16="http://schemas.microsoft.com/office/drawing/2014/main" id="{DDBB2F6D-DD29-8B4F-BE1B-AAB1CEA6BD49}"/>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61100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Composite Indexing</a:t>
            </a:r>
            <a:endParaRPr/>
          </a:p>
        </p:txBody>
      </p:sp>
      <p:sp>
        <p:nvSpPr>
          <p:cNvPr id="153" name="Google Shape;153;p25"/>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lnSpc>
                <a:spcPct val="100000"/>
              </a:lnSpc>
              <a:spcBef>
                <a:spcPts val="0"/>
              </a:spcBef>
              <a:spcAft>
                <a:spcPts val="0"/>
              </a:spcAft>
              <a:buSzPts val="2100"/>
              <a:buChar char="•"/>
            </a:pPr>
            <a:r>
              <a:rPr lang="en"/>
              <a:t>Use when frequent query is an AND</a:t>
            </a:r>
            <a:endParaRPr/>
          </a:p>
          <a:p>
            <a:pPr marL="457200" lvl="0" indent="-361950" algn="l" rtl="0">
              <a:lnSpc>
                <a:spcPct val="100000"/>
              </a:lnSpc>
              <a:spcBef>
                <a:spcPts val="1000"/>
              </a:spcBef>
              <a:spcAft>
                <a:spcPts val="0"/>
              </a:spcAft>
              <a:buSzPts val="2100"/>
              <a:buChar char="•"/>
            </a:pPr>
            <a:r>
              <a:rPr lang="en"/>
              <a:t>Unordered composite index</a:t>
            </a:r>
            <a:endParaRPr/>
          </a:p>
          <a:p>
            <a:pPr marL="914400" lvl="1" indent="-342900" algn="l" rtl="0">
              <a:lnSpc>
                <a:spcPct val="100000"/>
              </a:lnSpc>
              <a:spcBef>
                <a:spcPts val="1000"/>
              </a:spcBef>
              <a:spcAft>
                <a:spcPts val="1000"/>
              </a:spcAft>
              <a:buSzPts val="1800"/>
              <a:buChar char="•"/>
            </a:pPr>
            <a:r>
              <a:rPr lang="en"/>
              <a:t>All predicate values are point queries</a:t>
            </a:r>
            <a:endParaRPr/>
          </a:p>
        </p:txBody>
      </p:sp>
      <p:sp>
        <p:nvSpPr>
          <p:cNvPr id="154" name="Google Shape;154;p25"/>
          <p:cNvSpPr txBox="1"/>
          <p:nvPr/>
        </p:nvSpPr>
        <p:spPr>
          <a:xfrm>
            <a:off x="1066700" y="2362650"/>
            <a:ext cx="4997400" cy="4182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80"/>
                </a:solidFill>
                <a:latin typeface="Courier"/>
                <a:ea typeface="Courier"/>
                <a:cs typeface="Courier"/>
                <a:sym typeface="Courier"/>
              </a:rPr>
              <a:t>new </a:t>
            </a:r>
            <a:r>
              <a:rPr lang="en">
                <a:latin typeface="Courier"/>
                <a:ea typeface="Courier"/>
                <a:cs typeface="Courier"/>
                <a:sym typeface="Courier"/>
              </a:rPr>
              <a:t>SqlPredicate(</a:t>
            </a:r>
            <a:r>
              <a:rPr lang="en" b="1">
                <a:solidFill>
                  <a:srgbClr val="008000"/>
                </a:solidFill>
                <a:latin typeface="Courier"/>
                <a:ea typeface="Courier"/>
                <a:cs typeface="Courier"/>
                <a:sym typeface="Courier"/>
              </a:rPr>
              <a:t>"name = 'Bob' and age = 33"</a:t>
            </a:r>
            <a:r>
              <a:rPr lang="en">
                <a:latin typeface="Courier"/>
                <a:ea typeface="Courier"/>
                <a:cs typeface="Courier"/>
                <a:sym typeface="Courier"/>
              </a:rPr>
              <a:t>)</a:t>
            </a:r>
            <a:endParaRPr>
              <a:latin typeface="Courier"/>
              <a:ea typeface="Courier"/>
              <a:cs typeface="Courier"/>
              <a:sym typeface="Courier"/>
            </a:endParaRPr>
          </a:p>
          <a:p>
            <a:pPr marL="0" lvl="0" indent="0" algn="l" rtl="0">
              <a:spcBef>
                <a:spcPts val="0"/>
              </a:spcBef>
              <a:spcAft>
                <a:spcPts val="0"/>
              </a:spcAft>
              <a:buNone/>
            </a:pPr>
            <a:endParaRPr b="1">
              <a:latin typeface="Courier"/>
              <a:ea typeface="Courier"/>
              <a:cs typeface="Courier"/>
              <a:sym typeface="Courier"/>
            </a:endParaRPr>
          </a:p>
        </p:txBody>
      </p:sp>
      <p:sp>
        <p:nvSpPr>
          <p:cNvPr id="155" name="Google Shape;155;p25"/>
          <p:cNvSpPr txBox="1"/>
          <p:nvPr/>
        </p:nvSpPr>
        <p:spPr>
          <a:xfrm>
            <a:off x="402775" y="3036275"/>
            <a:ext cx="6963300" cy="10194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Font typeface="Ubuntu"/>
              <a:buChar char="•"/>
            </a:pPr>
            <a:r>
              <a:rPr lang="en" sz="2100">
                <a:solidFill>
                  <a:schemeClr val="dk1"/>
                </a:solidFill>
                <a:latin typeface="Ubuntu"/>
                <a:ea typeface="Ubuntu"/>
                <a:cs typeface="Ubuntu"/>
                <a:sym typeface="Ubuntu"/>
              </a:rPr>
              <a:t>Ordered composite index</a:t>
            </a:r>
            <a:endParaRPr sz="2100">
              <a:solidFill>
                <a:schemeClr val="dk1"/>
              </a:solidFill>
              <a:latin typeface="Ubuntu"/>
              <a:ea typeface="Ubuntu"/>
              <a:cs typeface="Ubuntu"/>
              <a:sym typeface="Ubuntu"/>
            </a:endParaRPr>
          </a:p>
          <a:p>
            <a:pPr marL="914400" lvl="1" indent="-342900" algn="l" rtl="0">
              <a:spcBef>
                <a:spcPts val="1000"/>
              </a:spcBef>
              <a:spcAft>
                <a:spcPts val="1000"/>
              </a:spcAft>
              <a:buClr>
                <a:schemeClr val="dk1"/>
              </a:buClr>
              <a:buSzPts val="1800"/>
              <a:buFont typeface="Ubuntu"/>
              <a:buChar char="•"/>
            </a:pPr>
            <a:r>
              <a:rPr lang="en" sz="1800">
                <a:solidFill>
                  <a:schemeClr val="dk1"/>
                </a:solidFill>
                <a:latin typeface="Ubuntu"/>
                <a:ea typeface="Ubuntu"/>
                <a:cs typeface="Ubuntu"/>
                <a:sym typeface="Ubuntu"/>
              </a:rPr>
              <a:t>Multiple point queries plus one ordered predicate</a:t>
            </a:r>
            <a:endParaRPr sz="1800">
              <a:solidFill>
                <a:schemeClr val="dk1"/>
              </a:solidFill>
              <a:latin typeface="Ubuntu"/>
              <a:ea typeface="Ubuntu"/>
              <a:cs typeface="Ubuntu"/>
              <a:sym typeface="Ubuntu"/>
            </a:endParaRPr>
          </a:p>
        </p:txBody>
      </p:sp>
      <p:sp>
        <p:nvSpPr>
          <p:cNvPr id="156" name="Google Shape;156;p25"/>
          <p:cNvSpPr txBox="1"/>
          <p:nvPr/>
        </p:nvSpPr>
        <p:spPr>
          <a:xfrm>
            <a:off x="1066700" y="3975425"/>
            <a:ext cx="5823600" cy="4182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80"/>
                </a:solidFill>
                <a:latin typeface="Courier"/>
                <a:ea typeface="Courier"/>
                <a:cs typeface="Courier"/>
                <a:sym typeface="Courier"/>
              </a:rPr>
              <a:t>new </a:t>
            </a:r>
            <a:r>
              <a:rPr lang="en">
                <a:latin typeface="Courier"/>
                <a:ea typeface="Courier"/>
                <a:cs typeface="Courier"/>
                <a:sym typeface="Courier"/>
              </a:rPr>
              <a:t>SqlPredicate(</a:t>
            </a:r>
            <a:r>
              <a:rPr lang="en" b="1">
                <a:solidFill>
                  <a:srgbClr val="008000"/>
                </a:solidFill>
                <a:latin typeface="Courier"/>
                <a:ea typeface="Courier"/>
                <a:cs typeface="Courier"/>
                <a:sym typeface="Courier"/>
              </a:rPr>
              <a:t>"name = 'Bob' and salary &gt; 50000"</a:t>
            </a:r>
            <a:r>
              <a:rPr lang="en">
                <a:latin typeface="Courier"/>
                <a:ea typeface="Courier"/>
                <a:cs typeface="Courier"/>
                <a:sym typeface="Courier"/>
              </a:rPr>
              <a:t>)</a:t>
            </a:r>
            <a:endParaRPr>
              <a:latin typeface="Courier"/>
              <a:ea typeface="Courier"/>
              <a:cs typeface="Courier"/>
              <a:sym typeface="Courier"/>
            </a:endParaRPr>
          </a:p>
          <a:p>
            <a:pPr marL="0" lvl="0" indent="0" algn="l" rtl="0">
              <a:spcBef>
                <a:spcPts val="0"/>
              </a:spcBef>
              <a:spcAft>
                <a:spcPts val="0"/>
              </a:spcAft>
              <a:buNone/>
            </a:pPr>
            <a:endParaRPr b="1">
              <a:latin typeface="Courier"/>
              <a:ea typeface="Courier"/>
              <a:cs typeface="Courier"/>
              <a:sym typeface="Courier"/>
            </a:endParaRPr>
          </a:p>
        </p:txBody>
      </p:sp>
    </p:spTree>
    <p:extLst>
      <p:ext uri="{BB962C8B-B14F-4D97-AF65-F5344CB8AC3E}">
        <p14:creationId xmlns:p14="http://schemas.microsoft.com/office/powerpoint/2010/main" val="297002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fade">
                                      <p:cBhvr>
                                        <p:cTn id="7" dur="1000"/>
                                        <p:tgtEl>
                                          <p:spTgt spid="1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1" end="1"/>
                                            </p:txEl>
                                          </p:spTgt>
                                        </p:tgtEl>
                                        <p:attrNameLst>
                                          <p:attrName>style.visibility</p:attrName>
                                        </p:attrNameLst>
                                      </p:cBhvr>
                                      <p:to>
                                        <p:strVal val="visible"/>
                                      </p:to>
                                    </p:set>
                                    <p:animEffect transition="in" filter="fade">
                                      <p:cBhvr>
                                        <p:cTn id="12" dur="1000"/>
                                        <p:tgtEl>
                                          <p:spTgt spid="1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
                                            <p:txEl>
                                              <p:pRg st="2" end="2"/>
                                            </p:txEl>
                                          </p:spTgt>
                                        </p:tgtEl>
                                        <p:attrNameLst>
                                          <p:attrName>style.visibility</p:attrName>
                                        </p:attrNameLst>
                                      </p:cBhvr>
                                      <p:to>
                                        <p:strVal val="visible"/>
                                      </p:to>
                                    </p:set>
                                    <p:animEffect transition="in" filter="fade">
                                      <p:cBhvr>
                                        <p:cTn id="17" dur="1000"/>
                                        <p:tgtEl>
                                          <p:spTgt spid="1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1000"/>
                                        <p:tgtEl>
                                          <p:spTgt spid="1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5">
                                            <p:txEl>
                                              <p:pRg st="0" end="0"/>
                                            </p:txEl>
                                          </p:spTgt>
                                        </p:tgtEl>
                                        <p:attrNameLst>
                                          <p:attrName>style.visibility</p:attrName>
                                        </p:attrNameLst>
                                      </p:cBhvr>
                                      <p:to>
                                        <p:strVal val="visible"/>
                                      </p:to>
                                    </p:set>
                                    <p:animEffect transition="in" filter="fade">
                                      <p:cBhvr>
                                        <p:cTn id="27" dur="1000"/>
                                        <p:tgtEl>
                                          <p:spTgt spid="15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5">
                                            <p:txEl>
                                              <p:pRg st="1" end="1"/>
                                            </p:txEl>
                                          </p:spTgt>
                                        </p:tgtEl>
                                        <p:attrNameLst>
                                          <p:attrName>style.visibility</p:attrName>
                                        </p:attrNameLst>
                                      </p:cBhvr>
                                      <p:to>
                                        <p:strVal val="visible"/>
                                      </p:to>
                                    </p:set>
                                    <p:animEffect transition="in" filter="fade">
                                      <p:cBhvr>
                                        <p:cTn id="32" dur="1000"/>
                                        <p:tgtEl>
                                          <p:spTgt spid="15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10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How Composite Indexing Works</a:t>
            </a:r>
            <a:endParaRPr/>
          </a:p>
        </p:txBody>
      </p:sp>
      <p:sp>
        <p:nvSpPr>
          <p:cNvPr id="162" name="Google Shape;162;p26"/>
          <p:cNvSpPr txBox="1">
            <a:spLocks noGrp="1"/>
          </p:cNvSpPr>
          <p:nvPr>
            <p:ph type="body" idx="1"/>
          </p:nvPr>
        </p:nvSpPr>
        <p:spPr>
          <a:xfrm>
            <a:off x="2571750" y="1041250"/>
            <a:ext cx="5927700" cy="885900"/>
          </a:xfrm>
          <a:prstGeom prst="rect">
            <a:avLst/>
          </a:prstGeom>
        </p:spPr>
        <p:txBody>
          <a:bodyPr spcFirstLastPara="1" wrap="square" lIns="68575" tIns="34275" rIns="68575" bIns="34275" anchor="t" anchorCtr="0">
            <a:noAutofit/>
          </a:bodyPr>
          <a:lstStyle/>
          <a:p>
            <a:pPr marL="457200" lvl="0" indent="-361950" algn="l" rtl="0">
              <a:lnSpc>
                <a:spcPct val="100000"/>
              </a:lnSpc>
              <a:spcBef>
                <a:spcPts val="0"/>
              </a:spcBef>
              <a:spcAft>
                <a:spcPts val="0"/>
              </a:spcAft>
              <a:buSzPts val="2100"/>
              <a:buChar char="•"/>
            </a:pPr>
            <a:r>
              <a:rPr lang="en"/>
              <a:t>Point query = “prefix”</a:t>
            </a:r>
            <a:endParaRPr/>
          </a:p>
          <a:p>
            <a:pPr marL="457200" lvl="0" indent="-361950" algn="l" rtl="0">
              <a:lnSpc>
                <a:spcPct val="100000"/>
              </a:lnSpc>
              <a:spcBef>
                <a:spcPts val="1000"/>
              </a:spcBef>
              <a:spcAft>
                <a:spcPts val="1000"/>
              </a:spcAft>
              <a:buSzPts val="2100"/>
              <a:buChar char="•"/>
            </a:pPr>
            <a:r>
              <a:rPr lang="en"/>
              <a:t>Searches that are fully answered by index</a:t>
            </a:r>
            <a:endParaRPr/>
          </a:p>
        </p:txBody>
      </p:sp>
      <p:sp>
        <p:nvSpPr>
          <p:cNvPr id="163" name="Google Shape;163;p26"/>
          <p:cNvSpPr txBox="1"/>
          <p:nvPr/>
        </p:nvSpPr>
        <p:spPr>
          <a:xfrm>
            <a:off x="529175" y="1041250"/>
            <a:ext cx="3000000" cy="3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Courier" pitchFamily="2" charset="0"/>
                <a:ea typeface="Courier New"/>
                <a:cs typeface="Courier New"/>
                <a:sym typeface="Courier New"/>
              </a:rPr>
              <a:t>aardvark</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abacus</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abbey</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abbreviation</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abdomen</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ability</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azimuth</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err="1">
                <a:latin typeface="Courier" pitchFamily="2" charset="0"/>
                <a:ea typeface="Courier New"/>
                <a:cs typeface="Courier New"/>
                <a:sym typeface="Courier New"/>
              </a:rPr>
              <a:t>azrael</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azure</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babe</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baboon</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babushka</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t>
            </a:r>
            <a:endParaRPr sz="1200" dirty="0">
              <a:latin typeface="Courier" pitchFamily="2" charset="0"/>
              <a:ea typeface="Courier New"/>
              <a:cs typeface="Courier New"/>
              <a:sym typeface="Courier New"/>
            </a:endParaRPr>
          </a:p>
          <a:p>
            <a:pPr marL="0" lvl="0" indent="0" algn="l" rtl="0">
              <a:spcBef>
                <a:spcPts val="0"/>
              </a:spcBef>
              <a:spcAft>
                <a:spcPts val="0"/>
              </a:spcAft>
              <a:buNone/>
            </a:pPr>
            <a:r>
              <a:rPr lang="en" sz="1200" dirty="0">
                <a:latin typeface="Courier" pitchFamily="2" charset="0"/>
                <a:ea typeface="Courier New"/>
                <a:cs typeface="Courier New"/>
                <a:sym typeface="Courier New"/>
              </a:rPr>
              <a:t>.</a:t>
            </a:r>
            <a:endParaRPr sz="1200" dirty="0">
              <a:latin typeface="Courier" pitchFamily="2" charset="0"/>
              <a:ea typeface="Courier New"/>
              <a:cs typeface="Courier New"/>
              <a:sym typeface="Courier New"/>
            </a:endParaRPr>
          </a:p>
          <a:p>
            <a:pPr marL="0" lvl="0" indent="0" algn="l" rtl="0">
              <a:spcBef>
                <a:spcPts val="0"/>
              </a:spcBef>
              <a:spcAft>
                <a:spcPts val="0"/>
              </a:spcAft>
              <a:buNone/>
            </a:pPr>
            <a:endParaRPr sz="1200" dirty="0">
              <a:latin typeface="Courier" pitchFamily="2" charset="0"/>
              <a:ea typeface="Courier New"/>
              <a:cs typeface="Courier New"/>
              <a:sym typeface="Courier New"/>
            </a:endParaRPr>
          </a:p>
          <a:p>
            <a:pPr marL="0" lvl="0" indent="0" algn="l" rtl="0">
              <a:spcBef>
                <a:spcPts val="0"/>
              </a:spcBef>
              <a:spcAft>
                <a:spcPts val="0"/>
              </a:spcAft>
              <a:buNone/>
            </a:pPr>
            <a:endParaRPr sz="1200" dirty="0">
              <a:latin typeface="Courier" pitchFamily="2" charset="0"/>
              <a:ea typeface="Courier New"/>
              <a:cs typeface="Courier New"/>
              <a:sym typeface="Courier New"/>
            </a:endParaRPr>
          </a:p>
        </p:txBody>
      </p:sp>
      <p:sp>
        <p:nvSpPr>
          <p:cNvPr id="164" name="Google Shape;164;p26"/>
          <p:cNvSpPr txBox="1">
            <a:spLocks noGrp="1"/>
          </p:cNvSpPr>
          <p:nvPr>
            <p:ph type="body" idx="1"/>
          </p:nvPr>
        </p:nvSpPr>
        <p:spPr>
          <a:xfrm>
            <a:off x="2571750" y="2924050"/>
            <a:ext cx="5927700" cy="8859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Searches that are partially answered by index</a:t>
            </a:r>
            <a:endParaRPr/>
          </a:p>
        </p:txBody>
      </p:sp>
      <p:sp>
        <p:nvSpPr>
          <p:cNvPr id="165" name="Google Shape;165;p26"/>
          <p:cNvSpPr/>
          <p:nvPr/>
        </p:nvSpPr>
        <p:spPr>
          <a:xfrm>
            <a:off x="579375" y="1084050"/>
            <a:ext cx="1239000" cy="22410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6" name="Google Shape;166;p26"/>
          <p:cNvSpPr/>
          <p:nvPr/>
        </p:nvSpPr>
        <p:spPr>
          <a:xfrm>
            <a:off x="579375" y="1084050"/>
            <a:ext cx="1239000" cy="2631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7" name="Google Shape;167;p26"/>
          <p:cNvSpPr/>
          <p:nvPr/>
        </p:nvSpPr>
        <p:spPr>
          <a:xfrm>
            <a:off x="579375" y="3235450"/>
            <a:ext cx="1239000" cy="2631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8" name="Google Shape;168;p26"/>
          <p:cNvSpPr/>
          <p:nvPr/>
        </p:nvSpPr>
        <p:spPr>
          <a:xfrm>
            <a:off x="579375" y="3439400"/>
            <a:ext cx="1239000" cy="2631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69" name="Google Shape;169;p26"/>
          <p:cNvSpPr/>
          <p:nvPr/>
        </p:nvSpPr>
        <p:spPr>
          <a:xfrm>
            <a:off x="579375" y="3661075"/>
            <a:ext cx="1239000" cy="2631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0" name="Google Shape;170;p26"/>
          <p:cNvSpPr/>
          <p:nvPr/>
        </p:nvSpPr>
        <p:spPr>
          <a:xfrm>
            <a:off x="579375" y="2743125"/>
            <a:ext cx="1239000" cy="5820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71" name="Google Shape;171;p26"/>
          <p:cNvSpPr txBox="1"/>
          <p:nvPr/>
        </p:nvSpPr>
        <p:spPr>
          <a:xfrm>
            <a:off x="3102125" y="1867125"/>
            <a:ext cx="5652300" cy="8760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80"/>
                </a:solidFill>
                <a:latin typeface="Courier"/>
                <a:ea typeface="Courier"/>
                <a:cs typeface="Courier"/>
                <a:sym typeface="Courier"/>
              </a:rPr>
              <a:t>new </a:t>
            </a:r>
            <a:r>
              <a:rPr lang="en" sz="1100">
                <a:latin typeface="Courier"/>
                <a:ea typeface="Courier"/>
                <a:cs typeface="Courier"/>
                <a:sym typeface="Courier"/>
              </a:rPr>
              <a:t>SqlPredicate(</a:t>
            </a:r>
            <a:r>
              <a:rPr lang="en" sz="1100" b="1">
                <a:solidFill>
                  <a:srgbClr val="008000"/>
                </a:solidFill>
                <a:latin typeface="Courier"/>
                <a:ea typeface="Courier"/>
                <a:cs typeface="Courier"/>
                <a:sym typeface="Courier"/>
              </a:rPr>
              <a:t>"letter1 = a"</a:t>
            </a:r>
            <a:r>
              <a:rPr lang="en" sz="1100">
                <a:latin typeface="Courier"/>
                <a:ea typeface="Courier"/>
                <a:cs typeface="Courier"/>
                <a:sym typeface="Courier"/>
              </a:rPr>
              <a:t>)</a:t>
            </a:r>
            <a:endParaRPr sz="1100">
              <a:latin typeface="Courier"/>
              <a:ea typeface="Courier"/>
              <a:cs typeface="Courier"/>
              <a:sym typeface="Courier"/>
            </a:endParaRPr>
          </a:p>
          <a:p>
            <a:pPr marL="0" lvl="0" indent="0" algn="l" rtl="0">
              <a:spcBef>
                <a:spcPts val="0"/>
              </a:spcBef>
              <a:spcAft>
                <a:spcPts val="0"/>
              </a:spcAft>
              <a:buNone/>
            </a:pPr>
            <a:r>
              <a:rPr lang="en" sz="1100" b="1">
                <a:solidFill>
                  <a:srgbClr val="000080"/>
                </a:solidFill>
                <a:latin typeface="Courier"/>
                <a:ea typeface="Courier"/>
                <a:cs typeface="Courier"/>
                <a:sym typeface="Courier"/>
              </a:rPr>
              <a:t>new </a:t>
            </a:r>
            <a:r>
              <a:rPr lang="en" sz="1100">
                <a:latin typeface="Courier"/>
                <a:ea typeface="Courier"/>
                <a:cs typeface="Courier"/>
                <a:sym typeface="Courier"/>
              </a:rPr>
              <a:t>SqlPredicate(</a:t>
            </a:r>
            <a:r>
              <a:rPr lang="en" sz="1100" b="1">
                <a:solidFill>
                  <a:srgbClr val="008000"/>
                </a:solidFill>
                <a:latin typeface="Courier"/>
                <a:ea typeface="Courier"/>
                <a:cs typeface="Courier"/>
                <a:sym typeface="Courier"/>
              </a:rPr>
              <a:t>"letter1 &gt; a"</a:t>
            </a:r>
            <a:r>
              <a:rPr lang="en" sz="1100">
                <a:latin typeface="Courier"/>
                <a:ea typeface="Courier"/>
                <a:cs typeface="Courier"/>
                <a:sym typeface="Courier"/>
              </a:rPr>
              <a:t>)</a:t>
            </a:r>
            <a:r>
              <a:rPr lang="en" sz="1100" b="1">
                <a:solidFill>
                  <a:srgbClr val="008000"/>
                </a:solidFill>
                <a:latin typeface="Courier"/>
                <a:ea typeface="Courier"/>
                <a:cs typeface="Courier"/>
                <a:sym typeface="Courier"/>
              </a:rPr>
              <a:t> </a:t>
            </a:r>
            <a:endParaRPr sz="1100" b="1">
              <a:solidFill>
                <a:srgbClr val="008000"/>
              </a:solidFill>
              <a:latin typeface="Courier"/>
              <a:ea typeface="Courier"/>
              <a:cs typeface="Courier"/>
              <a:sym typeface="Courier"/>
            </a:endParaRPr>
          </a:p>
          <a:p>
            <a:pPr marL="0" lvl="0" indent="0" algn="l" rtl="0">
              <a:spcBef>
                <a:spcPts val="0"/>
              </a:spcBef>
              <a:spcAft>
                <a:spcPts val="0"/>
              </a:spcAft>
              <a:buNone/>
            </a:pPr>
            <a:r>
              <a:rPr lang="en" sz="1100" b="1">
                <a:solidFill>
                  <a:srgbClr val="000080"/>
                </a:solidFill>
                <a:latin typeface="Courier"/>
                <a:ea typeface="Courier"/>
                <a:cs typeface="Courier"/>
                <a:sym typeface="Courier"/>
              </a:rPr>
              <a:t>new </a:t>
            </a:r>
            <a:r>
              <a:rPr lang="en" sz="1100">
                <a:latin typeface="Courier"/>
                <a:ea typeface="Courier"/>
                <a:cs typeface="Courier"/>
                <a:sym typeface="Courier"/>
              </a:rPr>
              <a:t>SqlPredicate(</a:t>
            </a:r>
            <a:r>
              <a:rPr lang="en" sz="1100" b="1">
                <a:solidFill>
                  <a:srgbClr val="008000"/>
                </a:solidFill>
                <a:latin typeface="Courier"/>
                <a:ea typeface="Courier"/>
                <a:cs typeface="Courier"/>
                <a:sym typeface="Courier"/>
              </a:rPr>
              <a:t>"letter1 = a and letter2 &lt;= m"</a:t>
            </a:r>
            <a:r>
              <a:rPr lang="en" sz="1100">
                <a:latin typeface="Courier"/>
                <a:ea typeface="Courier"/>
                <a:cs typeface="Courier"/>
                <a:sym typeface="Courier"/>
              </a:rPr>
              <a:t>)</a:t>
            </a:r>
            <a:endParaRPr sz="1100">
              <a:latin typeface="Courier"/>
              <a:ea typeface="Courier"/>
              <a:cs typeface="Courier"/>
              <a:sym typeface="Courier"/>
            </a:endParaRPr>
          </a:p>
          <a:p>
            <a:pPr marL="0" lvl="0" indent="0" algn="l" rtl="0">
              <a:spcBef>
                <a:spcPts val="0"/>
              </a:spcBef>
              <a:spcAft>
                <a:spcPts val="0"/>
              </a:spcAft>
              <a:buNone/>
            </a:pPr>
            <a:r>
              <a:rPr lang="en" sz="1100" b="1">
                <a:solidFill>
                  <a:srgbClr val="000080"/>
                </a:solidFill>
                <a:latin typeface="Courier"/>
                <a:ea typeface="Courier"/>
                <a:cs typeface="Courier"/>
                <a:sym typeface="Courier"/>
              </a:rPr>
              <a:t>new </a:t>
            </a:r>
            <a:r>
              <a:rPr lang="en" sz="1100">
                <a:latin typeface="Courier"/>
                <a:ea typeface="Courier"/>
                <a:cs typeface="Courier"/>
                <a:sym typeface="Courier"/>
              </a:rPr>
              <a:t>SqlPredicate(</a:t>
            </a:r>
            <a:r>
              <a:rPr lang="en" sz="1100" b="1">
                <a:solidFill>
                  <a:srgbClr val="008000"/>
                </a:solidFill>
                <a:latin typeface="Courier"/>
                <a:ea typeface="Courier"/>
                <a:cs typeface="Courier"/>
                <a:sym typeface="Courier"/>
              </a:rPr>
              <a:t>"letter1 = a and letter2 =z and letter3 &gt; a"</a:t>
            </a:r>
            <a:r>
              <a:rPr lang="en" sz="1100">
                <a:latin typeface="Courier"/>
                <a:ea typeface="Courier"/>
                <a:cs typeface="Courier"/>
                <a:sym typeface="Courier"/>
              </a:rPr>
              <a:t>)</a:t>
            </a:r>
            <a:endParaRPr sz="1100" b="1">
              <a:latin typeface="Courier"/>
              <a:ea typeface="Courier"/>
              <a:cs typeface="Courier"/>
              <a:sym typeface="Courier"/>
            </a:endParaRPr>
          </a:p>
        </p:txBody>
      </p:sp>
      <p:sp>
        <p:nvSpPr>
          <p:cNvPr id="172" name="Google Shape;172;p26"/>
          <p:cNvSpPr txBox="1"/>
          <p:nvPr/>
        </p:nvSpPr>
        <p:spPr>
          <a:xfrm>
            <a:off x="3102125" y="3640550"/>
            <a:ext cx="5652300" cy="5820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80"/>
                </a:solidFill>
                <a:latin typeface="Courier"/>
                <a:ea typeface="Courier"/>
                <a:cs typeface="Courier"/>
                <a:sym typeface="Courier"/>
              </a:rPr>
              <a:t>new </a:t>
            </a:r>
            <a:r>
              <a:rPr lang="en" sz="1100">
                <a:latin typeface="Courier"/>
                <a:ea typeface="Courier"/>
                <a:cs typeface="Courier"/>
                <a:sym typeface="Courier"/>
              </a:rPr>
              <a:t>SqlPredicate(</a:t>
            </a:r>
            <a:r>
              <a:rPr lang="en" sz="1100" b="1">
                <a:solidFill>
                  <a:srgbClr val="008000"/>
                </a:solidFill>
                <a:latin typeface="Courier"/>
                <a:ea typeface="Courier"/>
                <a:cs typeface="Courier"/>
                <a:sym typeface="Courier"/>
              </a:rPr>
              <a:t>"letter1 = a and letter 2 &gt; b and letter 3 = a"</a:t>
            </a:r>
            <a:r>
              <a:rPr lang="en" sz="1100">
                <a:latin typeface="Courier"/>
                <a:ea typeface="Courier"/>
                <a:cs typeface="Courier"/>
                <a:sym typeface="Courier"/>
              </a:rPr>
              <a:t>)</a:t>
            </a:r>
            <a:endParaRPr sz="1100">
              <a:latin typeface="Courier"/>
              <a:ea typeface="Courier"/>
              <a:cs typeface="Courier"/>
              <a:sym typeface="Courier"/>
            </a:endParaRPr>
          </a:p>
          <a:p>
            <a:pPr marL="0" lvl="0" indent="0" algn="l" rtl="0">
              <a:spcBef>
                <a:spcPts val="0"/>
              </a:spcBef>
              <a:spcAft>
                <a:spcPts val="0"/>
              </a:spcAft>
              <a:buNone/>
            </a:pPr>
            <a:r>
              <a:rPr lang="en" sz="1100" b="1">
                <a:solidFill>
                  <a:srgbClr val="000080"/>
                </a:solidFill>
                <a:latin typeface="Courier"/>
                <a:ea typeface="Courier"/>
                <a:cs typeface="Courier"/>
                <a:sym typeface="Courier"/>
              </a:rPr>
              <a:t>new </a:t>
            </a:r>
            <a:r>
              <a:rPr lang="en" sz="1100">
                <a:latin typeface="Courier"/>
                <a:ea typeface="Courier"/>
                <a:cs typeface="Courier"/>
                <a:sym typeface="Courier"/>
              </a:rPr>
              <a:t>SqlPredicate(</a:t>
            </a:r>
            <a:r>
              <a:rPr lang="en" sz="1100" b="1">
                <a:solidFill>
                  <a:srgbClr val="008000"/>
                </a:solidFill>
                <a:latin typeface="Courier"/>
                <a:ea typeface="Courier"/>
                <a:cs typeface="Courier"/>
                <a:sym typeface="Courier"/>
              </a:rPr>
              <a:t>"letter1 = a and letter 2 &gt; b and letter 3 &gt; a"</a:t>
            </a:r>
            <a:r>
              <a:rPr lang="en" sz="1100">
                <a:latin typeface="Courier"/>
                <a:ea typeface="Courier"/>
                <a:cs typeface="Courier"/>
                <a:sym typeface="Courier"/>
              </a:rPr>
              <a:t>)</a:t>
            </a:r>
            <a:endParaRPr sz="1100">
              <a:latin typeface="Courier"/>
              <a:ea typeface="Courier"/>
              <a:cs typeface="Courier"/>
              <a:sym typeface="Courier"/>
            </a:endParaRPr>
          </a:p>
          <a:p>
            <a:pPr marL="0" lvl="0" indent="0" algn="l" rtl="0">
              <a:spcBef>
                <a:spcPts val="0"/>
              </a:spcBef>
              <a:spcAft>
                <a:spcPts val="0"/>
              </a:spcAft>
              <a:buNone/>
            </a:pPr>
            <a:endParaRPr sz="1100" b="1">
              <a:latin typeface="Courier"/>
              <a:ea typeface="Courier"/>
              <a:cs typeface="Courier"/>
              <a:sym typeface="Courier"/>
            </a:endParaRPr>
          </a:p>
        </p:txBody>
      </p:sp>
    </p:spTree>
    <p:extLst>
      <p:ext uri="{BB962C8B-B14F-4D97-AF65-F5344CB8AC3E}">
        <p14:creationId xmlns:p14="http://schemas.microsoft.com/office/powerpoint/2010/main" val="244627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65"/>
                                        </p:tgtEl>
                                      </p:cBhvr>
                                    </p:animEffect>
                                    <p:set>
                                      <p:cBhvr>
                                        <p:cTn id="17" dur="1" fill="hold">
                                          <p:stCondLst>
                                            <p:cond delay="1000"/>
                                          </p:stCondLst>
                                        </p:cTn>
                                        <p:tgtEl>
                                          <p:spTgt spid="16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66"/>
                                        </p:tgtEl>
                                        <p:attrNameLst>
                                          <p:attrName>style.visibility</p:attrName>
                                        </p:attrNameLst>
                                      </p:cBhvr>
                                      <p:to>
                                        <p:strVal val="visible"/>
                                      </p:to>
                                    </p:set>
                                    <p:animEffect transition="in" filter="fade">
                                      <p:cBhvr>
                                        <p:cTn id="20" dur="1000"/>
                                        <p:tgtEl>
                                          <p:spTgt spid="16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1000"/>
                                        <p:tgtEl>
                                          <p:spTgt spid="1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68"/>
                                        </p:tgtEl>
                                        <p:attrNameLst>
                                          <p:attrName>style.visibility</p:attrName>
                                        </p:attrNameLst>
                                      </p:cBhvr>
                                      <p:to>
                                        <p:strVal val="visible"/>
                                      </p:to>
                                    </p:set>
                                    <p:animEffect transition="in" filter="fade">
                                      <p:cBhvr>
                                        <p:cTn id="28" dur="1000"/>
                                        <p:tgtEl>
                                          <p:spTgt spid="168"/>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69"/>
                                        </p:tgtEl>
                                        <p:attrNameLst>
                                          <p:attrName>style.visibility</p:attrName>
                                        </p:attrNameLst>
                                      </p:cBhvr>
                                      <p:to>
                                        <p:strVal val="visible"/>
                                      </p:to>
                                    </p:set>
                                    <p:animEffect transition="in" filter="fade">
                                      <p:cBhvr>
                                        <p:cTn id="32" dur="1000"/>
                                        <p:tgtEl>
                                          <p:spTgt spid="1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1000"/>
                                        <p:tgtEl>
                                          <p:spTgt spid="167"/>
                                        </p:tgtEl>
                                      </p:cBhvr>
                                    </p:animEffect>
                                    <p:set>
                                      <p:cBhvr>
                                        <p:cTn id="37" dur="1" fill="hold">
                                          <p:stCondLst>
                                            <p:cond delay="1000"/>
                                          </p:stCondLst>
                                        </p:cTn>
                                        <p:tgtEl>
                                          <p:spTgt spid="16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1000"/>
                                        <p:tgtEl>
                                          <p:spTgt spid="168"/>
                                        </p:tgtEl>
                                      </p:cBhvr>
                                    </p:animEffect>
                                    <p:set>
                                      <p:cBhvr>
                                        <p:cTn id="40" dur="1" fill="hold">
                                          <p:stCondLst>
                                            <p:cond delay="1000"/>
                                          </p:stCondLst>
                                        </p:cTn>
                                        <p:tgtEl>
                                          <p:spTgt spid="16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169"/>
                                        </p:tgtEl>
                                      </p:cBhvr>
                                    </p:animEffect>
                                    <p:set>
                                      <p:cBhvr>
                                        <p:cTn id="43" dur="1" fill="hold">
                                          <p:stCondLst>
                                            <p:cond delay="1000"/>
                                          </p:stCondLst>
                                        </p:cTn>
                                        <p:tgtEl>
                                          <p:spTgt spid="16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1000"/>
                                        <p:tgtEl>
                                          <p:spTgt spid="166"/>
                                        </p:tgtEl>
                                      </p:cBhvr>
                                    </p:animEffect>
                                    <p:set>
                                      <p:cBhvr>
                                        <p:cTn id="46" dur="1" fill="hold">
                                          <p:stCondLst>
                                            <p:cond delay="1000"/>
                                          </p:stCondLst>
                                        </p:cTn>
                                        <p:tgtEl>
                                          <p:spTgt spid="16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70"/>
                                        </p:tgtEl>
                                        <p:attrNameLst>
                                          <p:attrName>style.visibility</p:attrName>
                                        </p:attrNameLst>
                                      </p:cBhvr>
                                      <p:to>
                                        <p:strVal val="visible"/>
                                      </p:to>
                                    </p:set>
                                    <p:animEffect transition="in" filter="fade">
                                      <p:cBhvr>
                                        <p:cTn id="49" dur="1000"/>
                                        <p:tgtEl>
                                          <p:spTgt spid="17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2">
                                            <p:txEl>
                                              <p:pRg st="0" end="0"/>
                                            </p:txEl>
                                          </p:spTgt>
                                        </p:tgtEl>
                                        <p:attrNameLst>
                                          <p:attrName>style.visibility</p:attrName>
                                        </p:attrNameLst>
                                      </p:cBhvr>
                                      <p:to>
                                        <p:strVal val="visible"/>
                                      </p:to>
                                    </p:set>
                                    <p:animEffect transition="in" filter="fade">
                                      <p:cBhvr>
                                        <p:cTn id="54" dur="1000"/>
                                        <p:tgtEl>
                                          <p:spTgt spid="16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62">
                                            <p:txEl>
                                              <p:pRg st="1" end="1"/>
                                            </p:txEl>
                                          </p:spTgt>
                                        </p:tgtEl>
                                        <p:attrNameLst>
                                          <p:attrName>style.visibility</p:attrName>
                                        </p:attrNameLst>
                                      </p:cBhvr>
                                      <p:to>
                                        <p:strVal val="visible"/>
                                      </p:to>
                                    </p:set>
                                    <p:animEffect transition="in" filter="fade">
                                      <p:cBhvr>
                                        <p:cTn id="59" dur="1000"/>
                                        <p:tgtEl>
                                          <p:spTgt spid="162">
                                            <p:txEl>
                                              <p:pRg st="1" end="1"/>
                                            </p:txEl>
                                          </p:spTgt>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171"/>
                                        </p:tgtEl>
                                        <p:attrNameLst>
                                          <p:attrName>style.visibility</p:attrName>
                                        </p:attrNameLst>
                                      </p:cBhvr>
                                      <p:to>
                                        <p:strVal val="visible"/>
                                      </p:to>
                                    </p:set>
                                    <p:animEffect transition="in" filter="fade">
                                      <p:cBhvr>
                                        <p:cTn id="63" dur="1000"/>
                                        <p:tgtEl>
                                          <p:spTgt spid="17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64"/>
                                        </p:tgtEl>
                                        <p:attrNameLst>
                                          <p:attrName>style.visibility</p:attrName>
                                        </p:attrNameLst>
                                      </p:cBhvr>
                                      <p:to>
                                        <p:strVal val="visible"/>
                                      </p:to>
                                    </p:set>
                                    <p:animEffect transition="in" filter="fade">
                                      <p:cBhvr>
                                        <p:cTn id="68" dur="1000"/>
                                        <p:tgtEl>
                                          <p:spTgt spid="164"/>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172"/>
                                        </p:tgtEl>
                                        <p:attrNameLst>
                                          <p:attrName>style.visibility</p:attrName>
                                        </p:attrNameLst>
                                      </p:cBhvr>
                                      <p:to>
                                        <p:strVal val="visible"/>
                                      </p:to>
                                    </p:set>
                                    <p:animEffect transition="in" filter="fade">
                                      <p:cBhvr>
                                        <p:cTn id="72"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Setting Up Indexing</a:t>
            </a:r>
            <a:endParaRPr/>
          </a:p>
        </p:txBody>
      </p:sp>
      <p:sp>
        <p:nvSpPr>
          <p:cNvPr id="178" name="Google Shape;178;p27"/>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Set up in configuration</a:t>
            </a:r>
            <a:endParaRPr/>
          </a:p>
          <a:p>
            <a:pPr marL="914400" lvl="1" indent="-342900" algn="l" rtl="0">
              <a:spcBef>
                <a:spcPts val="1000"/>
              </a:spcBef>
              <a:spcAft>
                <a:spcPts val="1000"/>
              </a:spcAft>
              <a:buSzPts val="1800"/>
              <a:buChar char="•"/>
            </a:pPr>
            <a:r>
              <a:rPr lang="en"/>
              <a:t>STRONGLY recommend using declarative</a:t>
            </a:r>
            <a:endParaRPr/>
          </a:p>
        </p:txBody>
      </p:sp>
      <p:sp>
        <p:nvSpPr>
          <p:cNvPr id="179" name="Google Shape;179;p27"/>
          <p:cNvSpPr txBox="1"/>
          <p:nvPr/>
        </p:nvSpPr>
        <p:spPr>
          <a:xfrm>
            <a:off x="1114900" y="1995075"/>
            <a:ext cx="6003600" cy="18828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a:ea typeface="Courier"/>
                <a:cs typeface="Courier"/>
                <a:sym typeface="Courier"/>
              </a:rPr>
              <a:t>&lt;map name=</a:t>
            </a:r>
            <a:r>
              <a:rPr lang="en">
                <a:solidFill>
                  <a:srgbClr val="0000FF"/>
                </a:solidFill>
                <a:latin typeface="Courier"/>
                <a:ea typeface="Courier"/>
                <a:cs typeface="Courier"/>
                <a:sym typeface="Courier"/>
              </a:rPr>
              <a:t>"employeeMap"</a:t>
            </a:r>
            <a:r>
              <a:rPr lang="en">
                <a:latin typeface="Courier"/>
                <a:ea typeface="Courier"/>
                <a:cs typeface="Courier"/>
                <a:sym typeface="Courier"/>
              </a:rPr>
              <a:t>&gt;</a:t>
            </a:r>
            <a:endParaRPr>
              <a:latin typeface="Courier"/>
              <a:ea typeface="Courier"/>
              <a:cs typeface="Courier"/>
              <a:sym typeface="Courier"/>
            </a:endParaRPr>
          </a:p>
          <a:p>
            <a:pPr marL="0" lvl="0" indent="0" algn="l" rtl="0">
              <a:spcBef>
                <a:spcPts val="0"/>
              </a:spcBef>
              <a:spcAft>
                <a:spcPts val="0"/>
              </a:spcAft>
              <a:buNone/>
            </a:pPr>
            <a:r>
              <a:rPr lang="en">
                <a:latin typeface="Courier"/>
                <a:ea typeface="Courier"/>
                <a:cs typeface="Courier"/>
                <a:sym typeface="Courier"/>
              </a:rPr>
              <a:t>    &lt;indexes&gt;</a:t>
            </a:r>
            <a:endParaRPr>
              <a:latin typeface="Courier"/>
              <a:ea typeface="Courier"/>
              <a:cs typeface="Courier"/>
              <a:sym typeface="Courier"/>
            </a:endParaRPr>
          </a:p>
          <a:p>
            <a:pPr marL="0" lvl="0" indent="0" algn="l" rtl="0">
              <a:spcBef>
                <a:spcPts val="0"/>
              </a:spcBef>
              <a:spcAft>
                <a:spcPts val="0"/>
              </a:spcAft>
              <a:buNone/>
            </a:pPr>
            <a:r>
              <a:rPr lang="en">
                <a:latin typeface="Courier"/>
                <a:ea typeface="Courier"/>
                <a:cs typeface="Courier"/>
                <a:sym typeface="Courier"/>
              </a:rPr>
              <a:t>        &lt;index ordered=</a:t>
            </a:r>
            <a:r>
              <a:rPr lang="en">
                <a:solidFill>
                  <a:srgbClr val="0000FF"/>
                </a:solidFill>
                <a:latin typeface="Courier"/>
                <a:ea typeface="Courier"/>
                <a:cs typeface="Courier"/>
                <a:sym typeface="Courier"/>
              </a:rPr>
              <a:t>"false"</a:t>
            </a:r>
            <a:r>
              <a:rPr lang="en">
                <a:latin typeface="Courier"/>
                <a:ea typeface="Courier"/>
                <a:cs typeface="Courier"/>
                <a:sym typeface="Courier"/>
              </a:rPr>
              <a:t>&gt;</a:t>
            </a:r>
            <a:r>
              <a:rPr lang="en">
                <a:solidFill>
                  <a:srgbClr val="0000FF"/>
                </a:solidFill>
                <a:latin typeface="Courier"/>
                <a:ea typeface="Courier"/>
                <a:cs typeface="Courier"/>
                <a:sym typeface="Courier"/>
              </a:rPr>
              <a:t>name</a:t>
            </a:r>
            <a:r>
              <a:rPr lang="en">
                <a:latin typeface="Courier"/>
                <a:ea typeface="Courier"/>
                <a:cs typeface="Courier"/>
                <a:sym typeface="Courier"/>
              </a:rPr>
              <a:t>&lt;/index&gt;</a:t>
            </a:r>
            <a:endParaRPr>
              <a:latin typeface="Courier"/>
              <a:ea typeface="Courier"/>
              <a:cs typeface="Courier"/>
              <a:sym typeface="Courier"/>
            </a:endParaRPr>
          </a:p>
          <a:p>
            <a:pPr marL="0" lvl="0" indent="0" algn="l" rtl="0">
              <a:spcBef>
                <a:spcPts val="0"/>
              </a:spcBef>
              <a:spcAft>
                <a:spcPts val="0"/>
              </a:spcAft>
              <a:buNone/>
            </a:pPr>
            <a:r>
              <a:rPr lang="en">
                <a:latin typeface="Courier"/>
                <a:ea typeface="Courier"/>
                <a:cs typeface="Courier"/>
                <a:sym typeface="Courier"/>
              </a:rPr>
              <a:t>        &lt;index ordered=</a:t>
            </a:r>
            <a:r>
              <a:rPr lang="en">
                <a:solidFill>
                  <a:srgbClr val="0000FF"/>
                </a:solidFill>
                <a:latin typeface="Courier"/>
                <a:ea typeface="Courier"/>
                <a:cs typeface="Courier"/>
                <a:sym typeface="Courier"/>
              </a:rPr>
              <a:t>"true"</a:t>
            </a:r>
            <a:r>
              <a:rPr lang="en">
                <a:latin typeface="Courier"/>
                <a:ea typeface="Courier"/>
                <a:cs typeface="Courier"/>
                <a:sym typeface="Courier"/>
              </a:rPr>
              <a:t>&gt;</a:t>
            </a:r>
            <a:r>
              <a:rPr lang="en">
                <a:solidFill>
                  <a:srgbClr val="0000FF"/>
                </a:solidFill>
                <a:latin typeface="Courier"/>
                <a:ea typeface="Courier"/>
                <a:cs typeface="Courier"/>
                <a:sym typeface="Courier"/>
              </a:rPr>
              <a:t>age</a:t>
            </a:r>
            <a:r>
              <a:rPr lang="en">
                <a:latin typeface="Courier"/>
                <a:ea typeface="Courier"/>
                <a:cs typeface="Courier"/>
                <a:sym typeface="Courier"/>
              </a:rPr>
              <a:t>&lt;/index&gt;</a:t>
            </a:r>
            <a:endParaRPr>
              <a:latin typeface="Courier"/>
              <a:ea typeface="Courier"/>
              <a:cs typeface="Courier"/>
              <a:sym typeface="Courier"/>
            </a:endParaRPr>
          </a:p>
          <a:p>
            <a:pPr marL="0" lvl="0" indent="0" algn="l" rtl="0">
              <a:spcBef>
                <a:spcPts val="0"/>
              </a:spcBef>
              <a:spcAft>
                <a:spcPts val="0"/>
              </a:spcAft>
              <a:buNone/>
            </a:pPr>
            <a:r>
              <a:rPr lang="en">
                <a:latin typeface="Courier"/>
                <a:ea typeface="Courier"/>
                <a:cs typeface="Courier"/>
                <a:sym typeface="Courier"/>
              </a:rPr>
              <a:t>	    &lt;index ordered=</a:t>
            </a:r>
            <a:r>
              <a:rPr lang="en">
                <a:solidFill>
                  <a:srgbClr val="0000FF"/>
                </a:solidFill>
                <a:latin typeface="Courier"/>
                <a:ea typeface="Courier"/>
                <a:cs typeface="Courier"/>
                <a:sym typeface="Courier"/>
              </a:rPr>
              <a:t>"false"</a:t>
            </a:r>
            <a:r>
              <a:rPr lang="en">
                <a:latin typeface="Courier"/>
                <a:ea typeface="Courier"/>
                <a:cs typeface="Courier"/>
                <a:sym typeface="Courier"/>
              </a:rPr>
              <a:t>&gt;</a:t>
            </a:r>
            <a:r>
              <a:rPr lang="en">
                <a:solidFill>
                  <a:srgbClr val="0000FF"/>
                </a:solidFill>
                <a:latin typeface="Courier"/>
                <a:ea typeface="Courier"/>
                <a:cs typeface="Courier"/>
                <a:sym typeface="Courier"/>
              </a:rPr>
              <a:t>name,age</a:t>
            </a:r>
            <a:r>
              <a:rPr lang="en">
                <a:latin typeface="Courier"/>
                <a:ea typeface="Courier"/>
                <a:cs typeface="Courier"/>
                <a:sym typeface="Courier"/>
              </a:rPr>
              <a:t>&lt;/index&gt;</a:t>
            </a:r>
            <a:endParaRPr>
              <a:latin typeface="Courier"/>
              <a:ea typeface="Courier"/>
              <a:cs typeface="Courier"/>
              <a:sym typeface="Courier"/>
            </a:endParaRPr>
          </a:p>
          <a:p>
            <a:pPr marL="0" lvl="0" indent="0" algn="l" rtl="0">
              <a:spcBef>
                <a:spcPts val="0"/>
              </a:spcBef>
              <a:spcAft>
                <a:spcPts val="0"/>
              </a:spcAft>
              <a:buNone/>
            </a:pPr>
            <a:r>
              <a:rPr lang="en">
                <a:latin typeface="Courier"/>
                <a:ea typeface="Courier"/>
                <a:cs typeface="Courier"/>
                <a:sym typeface="Courier"/>
              </a:rPr>
              <a:t>	    &lt;index ordered=</a:t>
            </a:r>
            <a:r>
              <a:rPr lang="en">
                <a:solidFill>
                  <a:srgbClr val="0000FF"/>
                </a:solidFill>
                <a:latin typeface="Courier"/>
                <a:ea typeface="Courier"/>
                <a:cs typeface="Courier"/>
                <a:sym typeface="Courier"/>
              </a:rPr>
              <a:t>"true"</a:t>
            </a:r>
            <a:r>
              <a:rPr lang="en">
                <a:latin typeface="Courier"/>
                <a:ea typeface="Courier"/>
                <a:cs typeface="Courier"/>
                <a:sym typeface="Courier"/>
              </a:rPr>
              <a:t>&gt;</a:t>
            </a:r>
            <a:r>
              <a:rPr lang="en">
                <a:solidFill>
                  <a:srgbClr val="0000FF"/>
                </a:solidFill>
                <a:latin typeface="Courier"/>
                <a:ea typeface="Courier"/>
                <a:cs typeface="Courier"/>
                <a:sym typeface="Courier"/>
              </a:rPr>
              <a:t>name,salary</a:t>
            </a:r>
            <a:r>
              <a:rPr lang="en">
                <a:latin typeface="Courier"/>
                <a:ea typeface="Courier"/>
                <a:cs typeface="Courier"/>
                <a:sym typeface="Courier"/>
              </a:rPr>
              <a:t>&lt;/index&gt;    &lt;/indexes&gt;</a:t>
            </a:r>
            <a:endParaRPr>
              <a:latin typeface="Courier"/>
              <a:ea typeface="Courier"/>
              <a:cs typeface="Courier"/>
              <a:sym typeface="Courier"/>
            </a:endParaRPr>
          </a:p>
          <a:p>
            <a:pPr marL="0" lvl="0" indent="0" algn="l" rtl="0">
              <a:spcBef>
                <a:spcPts val="0"/>
              </a:spcBef>
              <a:spcAft>
                <a:spcPts val="0"/>
              </a:spcAft>
              <a:buNone/>
            </a:pPr>
            <a:r>
              <a:rPr lang="en">
                <a:latin typeface="Courier"/>
                <a:ea typeface="Courier"/>
                <a:cs typeface="Courier"/>
                <a:sym typeface="Courier"/>
              </a:rPr>
              <a:t>&lt;/map&gt;</a:t>
            </a:r>
            <a:endParaRPr>
              <a:latin typeface="Courier"/>
              <a:ea typeface="Courier"/>
              <a:cs typeface="Courier"/>
              <a:sym typeface="Courier"/>
            </a:endParaRPr>
          </a:p>
        </p:txBody>
      </p:sp>
    </p:spTree>
    <p:extLst>
      <p:ext uri="{BB962C8B-B14F-4D97-AF65-F5344CB8AC3E}">
        <p14:creationId xmlns:p14="http://schemas.microsoft.com/office/powerpoint/2010/main" val="86911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10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10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gtEl>
                                        <p:attrNameLst>
                                          <p:attrName>style.visibility</p:attrName>
                                        </p:attrNameLst>
                                      </p:cBhvr>
                                      <p:to>
                                        <p:strVal val="visible"/>
                                      </p:to>
                                    </p:set>
                                    <p:animEffect transition="in" filter="fade">
                                      <p:cBhvr>
                                        <p:cTn id="1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Indexing Cautions</a:t>
            </a:r>
            <a:endParaRPr/>
          </a:p>
        </p:txBody>
      </p:sp>
      <p:sp>
        <p:nvSpPr>
          <p:cNvPr id="185" name="Google Shape;185;p28"/>
          <p:cNvSpPr txBox="1">
            <a:spLocks noGrp="1"/>
          </p:cNvSpPr>
          <p:nvPr>
            <p:ph type="body" idx="1"/>
          </p:nvPr>
        </p:nvSpPr>
        <p:spPr>
          <a:xfrm>
            <a:off x="387225" y="974401"/>
            <a:ext cx="8096400" cy="19455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dirty="0"/>
              <a:t>Unordered indexes are very slow at performing range queries</a:t>
            </a:r>
            <a:endParaRPr dirty="0"/>
          </a:p>
          <a:p>
            <a:pPr marL="457200" lvl="0" indent="-361950" algn="l" rtl="0">
              <a:spcBef>
                <a:spcPts val="1000"/>
              </a:spcBef>
              <a:spcAft>
                <a:spcPts val="0"/>
              </a:spcAft>
              <a:buSzPts val="2100"/>
              <a:buChar char="•"/>
            </a:pPr>
            <a:r>
              <a:rPr lang="en" dirty="0"/>
              <a:t>Each index consumes memory</a:t>
            </a:r>
            <a:endParaRPr dirty="0"/>
          </a:p>
          <a:p>
            <a:pPr marL="457200" lvl="0" indent="-361950" algn="l" rtl="0">
              <a:spcBef>
                <a:spcPts val="1000"/>
              </a:spcBef>
              <a:spcAft>
                <a:spcPts val="0"/>
              </a:spcAft>
              <a:buSzPts val="2100"/>
              <a:buChar char="•"/>
            </a:pPr>
            <a:r>
              <a:rPr lang="en" dirty="0"/>
              <a:t>Custom predicates need to implement </a:t>
            </a:r>
            <a:r>
              <a:rPr lang="en" dirty="0" err="1"/>
              <a:t>com.hazelcast.query.IndexAwarePredicate</a:t>
            </a:r>
            <a:endParaRPr dirty="0"/>
          </a:p>
          <a:p>
            <a:pPr marL="457200" lvl="0" indent="-361950" algn="l" rtl="0">
              <a:spcBef>
                <a:spcPts val="1000"/>
              </a:spcBef>
              <a:spcAft>
                <a:spcPts val="0"/>
              </a:spcAft>
              <a:buSzPts val="2100"/>
              <a:buChar char="•"/>
            </a:pPr>
            <a:r>
              <a:rPr lang="en" dirty="0"/>
              <a:t>Bad selectivity = bad performance</a:t>
            </a:r>
            <a:endParaRPr dirty="0"/>
          </a:p>
          <a:p>
            <a:pPr marL="914400" lvl="1" indent="-342900" algn="l" rtl="0">
              <a:spcBef>
                <a:spcPts val="1000"/>
              </a:spcBef>
              <a:spcAft>
                <a:spcPts val="1000"/>
              </a:spcAft>
              <a:buSzPts val="1800"/>
              <a:buChar char="•"/>
            </a:pPr>
            <a:r>
              <a:rPr lang="en" dirty="0"/>
              <a:t>Example - </a:t>
            </a:r>
            <a:r>
              <a:rPr lang="en" dirty="0" err="1"/>
              <a:t>boolean</a:t>
            </a:r>
            <a:r>
              <a:rPr lang="en" dirty="0"/>
              <a:t> attribute </a:t>
            </a:r>
            <a:r>
              <a:rPr lang="en" dirty="0" err="1">
                <a:latin typeface="Courier" pitchFamily="2" charset="0"/>
                <a:ea typeface="Courier New"/>
                <a:cs typeface="Courier New"/>
                <a:sym typeface="Courier New"/>
              </a:rPr>
              <a:t>isActive</a:t>
            </a:r>
            <a:r>
              <a:rPr lang="en" dirty="0"/>
              <a:t> </a:t>
            </a:r>
            <a:endParaRPr dirty="0"/>
          </a:p>
        </p:txBody>
      </p:sp>
      <p:grpSp>
        <p:nvGrpSpPr>
          <p:cNvPr id="186" name="Google Shape;186;p28"/>
          <p:cNvGrpSpPr/>
          <p:nvPr/>
        </p:nvGrpSpPr>
        <p:grpSpPr>
          <a:xfrm>
            <a:off x="1173575" y="3436175"/>
            <a:ext cx="430200" cy="1318500"/>
            <a:chOff x="1095325" y="2992450"/>
            <a:chExt cx="430200" cy="1318500"/>
          </a:xfrm>
        </p:grpSpPr>
        <p:sp>
          <p:nvSpPr>
            <p:cNvPr id="187" name="Google Shape;187;p28"/>
            <p:cNvSpPr/>
            <p:nvPr/>
          </p:nvSpPr>
          <p:spPr>
            <a:xfrm>
              <a:off x="1095325" y="3344050"/>
              <a:ext cx="430200" cy="87900"/>
            </a:xfrm>
            <a:prstGeom prst="rect">
              <a:avLst/>
            </a:prstGeom>
            <a:solidFill>
              <a:srgbClr val="FFB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8" name="Google Shape;188;p28"/>
            <p:cNvSpPr/>
            <p:nvPr/>
          </p:nvSpPr>
          <p:spPr>
            <a:xfrm>
              <a:off x="1095325" y="29924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89" name="Google Shape;189;p28"/>
            <p:cNvSpPr/>
            <p:nvPr/>
          </p:nvSpPr>
          <p:spPr>
            <a:xfrm>
              <a:off x="1095325" y="30803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0" name="Google Shape;190;p28"/>
            <p:cNvSpPr/>
            <p:nvPr/>
          </p:nvSpPr>
          <p:spPr>
            <a:xfrm>
              <a:off x="1095325" y="31682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1" name="Google Shape;191;p28"/>
            <p:cNvSpPr/>
            <p:nvPr/>
          </p:nvSpPr>
          <p:spPr>
            <a:xfrm>
              <a:off x="1095325" y="32561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2" name="Google Shape;192;p28"/>
            <p:cNvSpPr/>
            <p:nvPr/>
          </p:nvSpPr>
          <p:spPr>
            <a:xfrm>
              <a:off x="1095325" y="3431950"/>
              <a:ext cx="430200" cy="87900"/>
            </a:xfrm>
            <a:prstGeom prst="rect">
              <a:avLst/>
            </a:prstGeom>
            <a:solidFill>
              <a:srgbClr val="FFB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3" name="Google Shape;193;p28"/>
            <p:cNvSpPr/>
            <p:nvPr/>
          </p:nvSpPr>
          <p:spPr>
            <a:xfrm>
              <a:off x="1095325" y="35198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4" name="Google Shape;194;p28"/>
            <p:cNvSpPr/>
            <p:nvPr/>
          </p:nvSpPr>
          <p:spPr>
            <a:xfrm>
              <a:off x="1095325" y="36077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5" name="Google Shape;195;p28"/>
            <p:cNvSpPr/>
            <p:nvPr/>
          </p:nvSpPr>
          <p:spPr>
            <a:xfrm>
              <a:off x="1095325" y="36956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6" name="Google Shape;196;p28"/>
            <p:cNvSpPr/>
            <p:nvPr/>
          </p:nvSpPr>
          <p:spPr>
            <a:xfrm>
              <a:off x="1095325" y="37835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7" name="Google Shape;197;p28"/>
            <p:cNvSpPr/>
            <p:nvPr/>
          </p:nvSpPr>
          <p:spPr>
            <a:xfrm>
              <a:off x="1095325" y="3871450"/>
              <a:ext cx="430200" cy="87900"/>
            </a:xfrm>
            <a:prstGeom prst="rect">
              <a:avLst/>
            </a:prstGeom>
            <a:solidFill>
              <a:srgbClr val="FFB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8" name="Google Shape;198;p28"/>
            <p:cNvSpPr/>
            <p:nvPr/>
          </p:nvSpPr>
          <p:spPr>
            <a:xfrm>
              <a:off x="1095325" y="39593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199" name="Google Shape;199;p28"/>
            <p:cNvSpPr/>
            <p:nvPr/>
          </p:nvSpPr>
          <p:spPr>
            <a:xfrm>
              <a:off x="1095325" y="40472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0" name="Google Shape;200;p28"/>
            <p:cNvSpPr/>
            <p:nvPr/>
          </p:nvSpPr>
          <p:spPr>
            <a:xfrm>
              <a:off x="1095325" y="41351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1" name="Google Shape;201;p28"/>
            <p:cNvSpPr/>
            <p:nvPr/>
          </p:nvSpPr>
          <p:spPr>
            <a:xfrm>
              <a:off x="1095325" y="422305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
        <p:nvSpPr>
          <p:cNvPr id="202" name="Google Shape;202;p28"/>
          <p:cNvSpPr txBox="1"/>
          <p:nvPr/>
        </p:nvSpPr>
        <p:spPr>
          <a:xfrm>
            <a:off x="1985275" y="3882275"/>
            <a:ext cx="3295800" cy="4263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latin typeface="Courier" pitchFamily="2" charset="0"/>
                <a:ea typeface="Courier New"/>
                <a:cs typeface="Courier New"/>
                <a:sym typeface="Courier New"/>
              </a:rPr>
              <a:t>"name = 'Alice' and </a:t>
            </a:r>
            <a:r>
              <a:rPr lang="en" dirty="0" err="1">
                <a:solidFill>
                  <a:srgbClr val="0000FF"/>
                </a:solidFill>
                <a:latin typeface="Courier" pitchFamily="2" charset="0"/>
                <a:ea typeface="Courier New"/>
                <a:cs typeface="Courier New"/>
                <a:sym typeface="Courier New"/>
              </a:rPr>
              <a:t>isActive</a:t>
            </a:r>
            <a:r>
              <a:rPr lang="en" dirty="0">
                <a:solidFill>
                  <a:srgbClr val="0000FF"/>
                </a:solidFill>
                <a:latin typeface="Courier" pitchFamily="2" charset="0"/>
                <a:ea typeface="Courier New"/>
                <a:cs typeface="Courier New"/>
                <a:sym typeface="Courier New"/>
              </a:rPr>
              <a:t>"</a:t>
            </a:r>
            <a:endParaRPr dirty="0">
              <a:latin typeface="Courier" pitchFamily="2" charset="0"/>
              <a:ea typeface="Courier New"/>
              <a:cs typeface="Courier New"/>
              <a:sym typeface="Courier New"/>
            </a:endParaRPr>
          </a:p>
        </p:txBody>
      </p:sp>
      <p:sp>
        <p:nvSpPr>
          <p:cNvPr id="203" name="Google Shape;203;p28"/>
          <p:cNvSpPr/>
          <p:nvPr/>
        </p:nvSpPr>
        <p:spPr>
          <a:xfrm>
            <a:off x="5417950" y="3987875"/>
            <a:ext cx="528000" cy="2151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4" name="Google Shape;204;p28"/>
          <p:cNvSpPr/>
          <p:nvPr/>
        </p:nvSpPr>
        <p:spPr>
          <a:xfrm>
            <a:off x="6121951" y="3545920"/>
            <a:ext cx="430200" cy="8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5" name="Google Shape;205;p28"/>
          <p:cNvSpPr txBox="1"/>
          <p:nvPr/>
        </p:nvSpPr>
        <p:spPr>
          <a:xfrm>
            <a:off x="6048601" y="3148500"/>
            <a:ext cx="5769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a:ea typeface="Ubuntu"/>
                <a:cs typeface="Ubuntu"/>
                <a:sym typeface="Ubuntu"/>
              </a:rPr>
              <a:t>Alice</a:t>
            </a:r>
            <a:endParaRPr>
              <a:latin typeface="Ubuntu"/>
              <a:ea typeface="Ubuntu"/>
              <a:cs typeface="Ubuntu"/>
              <a:sym typeface="Ubuntu"/>
            </a:endParaRPr>
          </a:p>
        </p:txBody>
      </p:sp>
      <p:sp>
        <p:nvSpPr>
          <p:cNvPr id="206" name="Google Shape;206;p28"/>
          <p:cNvSpPr txBox="1"/>
          <p:nvPr/>
        </p:nvSpPr>
        <p:spPr>
          <a:xfrm>
            <a:off x="6777967" y="3153200"/>
            <a:ext cx="8151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a:ea typeface="Ubuntu"/>
                <a:cs typeface="Ubuntu"/>
                <a:sym typeface="Ubuntu"/>
              </a:rPr>
              <a:t>isActive</a:t>
            </a:r>
            <a:endParaRPr>
              <a:latin typeface="Ubuntu"/>
              <a:ea typeface="Ubuntu"/>
              <a:cs typeface="Ubuntu"/>
              <a:sym typeface="Ubuntu"/>
            </a:endParaRPr>
          </a:p>
        </p:txBody>
      </p:sp>
      <p:grpSp>
        <p:nvGrpSpPr>
          <p:cNvPr id="207" name="Google Shape;207;p28"/>
          <p:cNvGrpSpPr/>
          <p:nvPr/>
        </p:nvGrpSpPr>
        <p:grpSpPr>
          <a:xfrm>
            <a:off x="6970417" y="3520200"/>
            <a:ext cx="430200" cy="1142700"/>
            <a:chOff x="1095325" y="2992450"/>
            <a:chExt cx="430200" cy="1142700"/>
          </a:xfrm>
          <a:solidFill>
            <a:schemeClr val="accent2"/>
          </a:solidFill>
        </p:grpSpPr>
        <p:sp>
          <p:nvSpPr>
            <p:cNvPr id="208" name="Google Shape;208;p28"/>
            <p:cNvSpPr/>
            <p:nvPr/>
          </p:nvSpPr>
          <p:spPr>
            <a:xfrm>
              <a:off x="1095325" y="33440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09" name="Google Shape;209;p28"/>
            <p:cNvSpPr/>
            <p:nvPr/>
          </p:nvSpPr>
          <p:spPr>
            <a:xfrm>
              <a:off x="1095325" y="29924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0" name="Google Shape;210;p28"/>
            <p:cNvSpPr/>
            <p:nvPr/>
          </p:nvSpPr>
          <p:spPr>
            <a:xfrm>
              <a:off x="1095325" y="30803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1" name="Google Shape;211;p28"/>
            <p:cNvSpPr/>
            <p:nvPr/>
          </p:nvSpPr>
          <p:spPr>
            <a:xfrm>
              <a:off x="1095325" y="31682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2" name="Google Shape;212;p28"/>
            <p:cNvSpPr/>
            <p:nvPr/>
          </p:nvSpPr>
          <p:spPr>
            <a:xfrm>
              <a:off x="1095325" y="32561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3" name="Google Shape;213;p28"/>
            <p:cNvSpPr/>
            <p:nvPr/>
          </p:nvSpPr>
          <p:spPr>
            <a:xfrm>
              <a:off x="1095325" y="34319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4" name="Google Shape;214;p28"/>
            <p:cNvSpPr/>
            <p:nvPr/>
          </p:nvSpPr>
          <p:spPr>
            <a:xfrm>
              <a:off x="1095325" y="35198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5" name="Google Shape;215;p28"/>
            <p:cNvSpPr/>
            <p:nvPr/>
          </p:nvSpPr>
          <p:spPr>
            <a:xfrm>
              <a:off x="1095325" y="36077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6" name="Google Shape;216;p28"/>
            <p:cNvSpPr/>
            <p:nvPr/>
          </p:nvSpPr>
          <p:spPr>
            <a:xfrm>
              <a:off x="1095325" y="36956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7" name="Google Shape;217;p28"/>
            <p:cNvSpPr/>
            <p:nvPr/>
          </p:nvSpPr>
          <p:spPr>
            <a:xfrm>
              <a:off x="1095325" y="37835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8" name="Google Shape;218;p28"/>
            <p:cNvSpPr/>
            <p:nvPr/>
          </p:nvSpPr>
          <p:spPr>
            <a:xfrm>
              <a:off x="1095325" y="38714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19" name="Google Shape;219;p28"/>
            <p:cNvSpPr/>
            <p:nvPr/>
          </p:nvSpPr>
          <p:spPr>
            <a:xfrm>
              <a:off x="1095325" y="39593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sp>
          <p:nvSpPr>
            <p:cNvPr id="220" name="Google Shape;220;p28"/>
            <p:cNvSpPr/>
            <p:nvPr/>
          </p:nvSpPr>
          <p:spPr>
            <a:xfrm>
              <a:off x="1095325" y="4047250"/>
              <a:ext cx="430200" cy="87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Ubuntu" panose="020B0504030602030204" pitchFamily="34" charset="0"/>
              </a:endParaRPr>
            </a:p>
          </p:txBody>
        </p:sp>
      </p:grpSp>
    </p:spTree>
    <p:extLst>
      <p:ext uri="{BB962C8B-B14F-4D97-AF65-F5344CB8AC3E}">
        <p14:creationId xmlns:p14="http://schemas.microsoft.com/office/powerpoint/2010/main" val="291297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Effect transition="in" filter="fade">
                                      <p:cBhvr>
                                        <p:cTn id="7" dur="1000"/>
                                        <p:tgtEl>
                                          <p:spTgt spid="1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xEl>
                                              <p:pRg st="1" end="1"/>
                                            </p:txEl>
                                          </p:spTgt>
                                        </p:tgtEl>
                                        <p:attrNameLst>
                                          <p:attrName>style.visibility</p:attrName>
                                        </p:attrNameLst>
                                      </p:cBhvr>
                                      <p:to>
                                        <p:strVal val="visible"/>
                                      </p:to>
                                    </p:set>
                                    <p:animEffect transition="in" filter="fade">
                                      <p:cBhvr>
                                        <p:cTn id="12" dur="1000"/>
                                        <p:tgtEl>
                                          <p:spTgt spid="1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5">
                                            <p:txEl>
                                              <p:pRg st="2" end="2"/>
                                            </p:txEl>
                                          </p:spTgt>
                                        </p:tgtEl>
                                        <p:attrNameLst>
                                          <p:attrName>style.visibility</p:attrName>
                                        </p:attrNameLst>
                                      </p:cBhvr>
                                      <p:to>
                                        <p:strVal val="visible"/>
                                      </p:to>
                                    </p:set>
                                    <p:animEffect transition="in" filter="fade">
                                      <p:cBhvr>
                                        <p:cTn id="17" dur="1000"/>
                                        <p:tgtEl>
                                          <p:spTgt spid="1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5">
                                            <p:txEl>
                                              <p:pRg st="3" end="3"/>
                                            </p:txEl>
                                          </p:spTgt>
                                        </p:tgtEl>
                                        <p:attrNameLst>
                                          <p:attrName>style.visibility</p:attrName>
                                        </p:attrNameLst>
                                      </p:cBhvr>
                                      <p:to>
                                        <p:strVal val="visible"/>
                                      </p:to>
                                    </p:set>
                                    <p:animEffect transition="in" filter="fade">
                                      <p:cBhvr>
                                        <p:cTn id="22" dur="1000"/>
                                        <p:tgtEl>
                                          <p:spTgt spid="1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5">
                                            <p:txEl>
                                              <p:pRg st="4" end="4"/>
                                            </p:txEl>
                                          </p:spTgt>
                                        </p:tgtEl>
                                        <p:attrNameLst>
                                          <p:attrName>style.visibility</p:attrName>
                                        </p:attrNameLst>
                                      </p:cBhvr>
                                      <p:to>
                                        <p:strVal val="visible"/>
                                      </p:to>
                                    </p:set>
                                    <p:animEffect transition="in" filter="fade">
                                      <p:cBhvr>
                                        <p:cTn id="27" dur="1000"/>
                                        <p:tgtEl>
                                          <p:spTgt spid="1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fade">
                                      <p:cBhvr>
                                        <p:cTn id="32" dur="1000"/>
                                        <p:tgtEl>
                                          <p:spTgt spid="1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2"/>
                                        </p:tgtEl>
                                        <p:attrNameLst>
                                          <p:attrName>style.visibility</p:attrName>
                                        </p:attrNameLst>
                                      </p:cBhvr>
                                      <p:to>
                                        <p:strVal val="visible"/>
                                      </p:to>
                                    </p:set>
                                    <p:animEffect transition="in" filter="fade">
                                      <p:cBhvr>
                                        <p:cTn id="37" dur="1000"/>
                                        <p:tgtEl>
                                          <p:spTgt spid="20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1000"/>
                                        <p:tgtEl>
                                          <p:spTgt spid="205"/>
                                        </p:tgtEl>
                                      </p:cBhvr>
                                    </p:animEffect>
                                  </p:childTnLst>
                                </p:cTn>
                              </p:par>
                              <p:par>
                                <p:cTn id="43" presetID="10"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animEffect transition="in" filter="fade">
                                      <p:cBhvr>
                                        <p:cTn id="45" dur="1000"/>
                                        <p:tgtEl>
                                          <p:spTgt spid="206"/>
                                        </p:tgtEl>
                                      </p:cBhvr>
                                    </p:animEffect>
                                  </p:childTnLst>
                                </p:cTn>
                              </p:par>
                              <p:par>
                                <p:cTn id="46" presetID="10" presetClass="entr" presetSubtype="0" fill="hold" nodeType="withEffect">
                                  <p:stCondLst>
                                    <p:cond delay="0"/>
                                  </p:stCondLst>
                                  <p:childTnLst>
                                    <p:set>
                                      <p:cBhvr>
                                        <p:cTn id="47" dur="1" fill="hold">
                                          <p:stCondLst>
                                            <p:cond delay="0"/>
                                          </p:stCondLst>
                                        </p:cTn>
                                        <p:tgtEl>
                                          <p:spTgt spid="207"/>
                                        </p:tgtEl>
                                        <p:attrNameLst>
                                          <p:attrName>style.visibility</p:attrName>
                                        </p:attrNameLst>
                                      </p:cBhvr>
                                      <p:to>
                                        <p:strVal val="visible"/>
                                      </p:to>
                                    </p:set>
                                    <p:animEffect transition="in" filter="fade">
                                      <p:cBhvr>
                                        <p:cTn id="48" dur="1000"/>
                                        <p:tgtEl>
                                          <p:spTgt spid="207"/>
                                        </p:tgtEl>
                                      </p:cBhvr>
                                    </p:animEffect>
                                  </p:childTnLst>
                                </p:cTn>
                              </p:par>
                              <p:par>
                                <p:cTn id="49" presetID="10" presetClass="entr" presetSubtype="0" fill="hold" nodeType="withEffect">
                                  <p:stCondLst>
                                    <p:cond delay="0"/>
                                  </p:stCondLst>
                                  <p:childTnLst>
                                    <p:set>
                                      <p:cBhvr>
                                        <p:cTn id="50" dur="1" fill="hold">
                                          <p:stCondLst>
                                            <p:cond delay="0"/>
                                          </p:stCondLst>
                                        </p:cTn>
                                        <p:tgtEl>
                                          <p:spTgt spid="204"/>
                                        </p:tgtEl>
                                        <p:attrNameLst>
                                          <p:attrName>style.visibility</p:attrName>
                                        </p:attrNameLst>
                                      </p:cBhvr>
                                      <p:to>
                                        <p:strVal val="visible"/>
                                      </p:to>
                                    </p:set>
                                    <p:animEffect transition="in" filter="fade">
                                      <p:cBhvr>
                                        <p:cTn id="51" dur="1000"/>
                                        <p:tgtEl>
                                          <p:spTgt spid="204"/>
                                        </p:tgtEl>
                                      </p:cBhvr>
                                    </p:animEffect>
                                  </p:childTnLst>
                                </p:cTn>
                              </p:par>
                              <p:par>
                                <p:cTn id="52" presetID="10" presetClass="entr" presetSubtype="0" fill="hold" nodeType="withEffect">
                                  <p:stCondLst>
                                    <p:cond delay="0"/>
                                  </p:stCondLst>
                                  <p:childTnLst>
                                    <p:set>
                                      <p:cBhvr>
                                        <p:cTn id="53" dur="1" fill="hold">
                                          <p:stCondLst>
                                            <p:cond delay="0"/>
                                          </p:stCondLst>
                                        </p:cTn>
                                        <p:tgtEl>
                                          <p:spTgt spid="203"/>
                                        </p:tgtEl>
                                        <p:attrNameLst>
                                          <p:attrName>style.visibility</p:attrName>
                                        </p:attrNameLst>
                                      </p:cBhvr>
                                      <p:to>
                                        <p:strVal val="visible"/>
                                      </p:to>
                                    </p:set>
                                    <p:animEffect transition="in" filter="fade">
                                      <p:cBhvr>
                                        <p:cTn id="54" dur="10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BCC9D67-BA07-4441-BD06-FC4FF4C6C3C5}"/>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3B7A9DB0-E53C-9E4D-8A4F-BAE8A0830124}"/>
              </a:ext>
            </a:extLst>
          </p:cNvPr>
          <p:cNvSpPr>
            <a:spLocks noGrp="1"/>
          </p:cNvSpPr>
          <p:nvPr>
            <p:ph type="ctrTitle"/>
          </p:nvPr>
        </p:nvSpPr>
        <p:spPr/>
        <p:txBody>
          <a:bodyPr/>
          <a:lstStyle/>
          <a:p>
            <a:r>
              <a:rPr lang="en-US" dirty="0"/>
              <a:t>Serialization</a:t>
            </a:r>
          </a:p>
        </p:txBody>
      </p:sp>
      <p:sp>
        <p:nvSpPr>
          <p:cNvPr id="4" name="Footer Placeholder 3">
            <a:extLst>
              <a:ext uri="{FF2B5EF4-FFF2-40B4-BE49-F238E27FC236}">
                <a16:creationId xmlns:a16="http://schemas.microsoft.com/office/drawing/2014/main" id="{39E799A1-7891-134B-97BA-92D32D1155F7}"/>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7139976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6474-2E4D-AF47-B1AF-996C000E7E0E}"/>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A6C87D08-55C9-194D-86B0-96FCEF2079EB}"/>
              </a:ext>
            </a:extLst>
          </p:cNvPr>
          <p:cNvSpPr>
            <a:spLocks noGrp="1"/>
          </p:cNvSpPr>
          <p:nvPr>
            <p:ph type="body" sz="quarter" idx="10"/>
          </p:nvPr>
        </p:nvSpPr>
        <p:spPr>
          <a:xfrm>
            <a:off x="529173" y="2649177"/>
            <a:ext cx="8096400" cy="1818745"/>
          </a:xfrm>
        </p:spPr>
        <p:txBody>
          <a:bodyPr/>
          <a:lstStyle/>
          <a:p>
            <a:r>
              <a:rPr lang="en-US" dirty="0"/>
              <a:t>Objects can’t be sent via network</a:t>
            </a:r>
          </a:p>
          <a:p>
            <a:pPr lvl="1"/>
            <a:r>
              <a:rPr lang="en-US" dirty="0">
                <a:sym typeface="Calibri"/>
              </a:rPr>
              <a:t>Most </a:t>
            </a:r>
            <a:r>
              <a:rPr lang="en-US" dirty="0" err="1">
                <a:sym typeface="Calibri"/>
              </a:rPr>
              <a:t>Hazelcast</a:t>
            </a:r>
            <a:r>
              <a:rPr lang="en-US" dirty="0">
                <a:sym typeface="Calibri"/>
              </a:rPr>
              <a:t> operations are remote, so serialization is all over the place and often happens multiple times</a:t>
            </a:r>
          </a:p>
          <a:p>
            <a:r>
              <a:rPr lang="en-US" dirty="0">
                <a:sym typeface="Calibri"/>
              </a:rPr>
              <a:t>The faster the serialization algorithm, the faster is </a:t>
            </a:r>
            <a:r>
              <a:rPr lang="en-US" dirty="0" err="1">
                <a:sym typeface="Calibri"/>
              </a:rPr>
              <a:t>Hazelcast</a:t>
            </a:r>
            <a:r>
              <a:rPr lang="en-US" dirty="0">
                <a:sym typeface="Calibri"/>
              </a:rPr>
              <a:t> IMDG!</a:t>
            </a:r>
          </a:p>
          <a:p>
            <a:endParaRPr lang="en-US" dirty="0">
              <a:sym typeface="Calibri"/>
            </a:endParaRPr>
          </a:p>
          <a:p>
            <a:pPr lvl="1"/>
            <a:endParaRPr lang="en-US" dirty="0"/>
          </a:p>
          <a:p>
            <a:endParaRPr lang="en-US" dirty="0"/>
          </a:p>
        </p:txBody>
      </p:sp>
      <p:sp>
        <p:nvSpPr>
          <p:cNvPr id="4" name="Footer Placeholder 3">
            <a:extLst>
              <a:ext uri="{FF2B5EF4-FFF2-40B4-BE49-F238E27FC236}">
                <a16:creationId xmlns:a16="http://schemas.microsoft.com/office/drawing/2014/main" id="{93C6F385-8869-9C4B-85C2-183030578876}"/>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TextBox 4">
            <a:extLst>
              <a:ext uri="{FF2B5EF4-FFF2-40B4-BE49-F238E27FC236}">
                <a16:creationId xmlns:a16="http://schemas.microsoft.com/office/drawing/2014/main" id="{282C1F5D-277F-7948-BFFA-DF961A678EDB}"/>
              </a:ext>
            </a:extLst>
          </p:cNvPr>
          <p:cNvSpPr txBox="1"/>
          <p:nvPr/>
        </p:nvSpPr>
        <p:spPr>
          <a:xfrm>
            <a:off x="2142835" y="1079557"/>
            <a:ext cx="777766" cy="307777"/>
          </a:xfrm>
          <a:prstGeom prst="rect">
            <a:avLst/>
          </a:prstGeom>
          <a:noFill/>
        </p:spPr>
        <p:txBody>
          <a:bodyPr wrap="square" rtlCol="0">
            <a:spAutoFit/>
          </a:bodyPr>
          <a:lstStyle/>
          <a:p>
            <a:pPr algn="l"/>
            <a:r>
              <a:rPr lang="en-US" dirty="0">
                <a:latin typeface="Ubuntu" panose="020B0504030602030204" pitchFamily="34" charset="0"/>
              </a:rPr>
              <a:t>Object</a:t>
            </a:r>
          </a:p>
        </p:txBody>
      </p:sp>
      <p:pic>
        <p:nvPicPr>
          <p:cNvPr id="6" name="Picture 5">
            <a:extLst>
              <a:ext uri="{FF2B5EF4-FFF2-40B4-BE49-F238E27FC236}">
                <a16:creationId xmlns:a16="http://schemas.microsoft.com/office/drawing/2014/main" id="{E23751D3-A2A2-6744-A7D7-CFD88F3A4B79}"/>
              </a:ext>
            </a:extLst>
          </p:cNvPr>
          <p:cNvPicPr>
            <a:picLocks/>
          </p:cNvPicPr>
          <p:nvPr/>
        </p:nvPicPr>
        <p:blipFill>
          <a:blip r:embed="rId2"/>
          <a:stretch>
            <a:fillRect/>
          </a:stretch>
        </p:blipFill>
        <p:spPr>
          <a:xfrm flipH="1">
            <a:off x="2051054" y="1406288"/>
            <a:ext cx="961328" cy="961328"/>
          </a:xfrm>
          <a:prstGeom prst="rect">
            <a:avLst/>
          </a:prstGeom>
        </p:spPr>
      </p:pic>
      <p:sp>
        <p:nvSpPr>
          <p:cNvPr id="7" name="TextBox 6">
            <a:extLst>
              <a:ext uri="{FF2B5EF4-FFF2-40B4-BE49-F238E27FC236}">
                <a16:creationId xmlns:a16="http://schemas.microsoft.com/office/drawing/2014/main" id="{200B434A-E328-624C-A4CF-C452376B1FD0}"/>
              </a:ext>
            </a:extLst>
          </p:cNvPr>
          <p:cNvSpPr txBox="1"/>
          <p:nvPr/>
        </p:nvSpPr>
        <p:spPr>
          <a:xfrm>
            <a:off x="5264013" y="1098808"/>
            <a:ext cx="777766" cy="307777"/>
          </a:xfrm>
          <a:prstGeom prst="rect">
            <a:avLst/>
          </a:prstGeom>
          <a:noFill/>
        </p:spPr>
        <p:txBody>
          <a:bodyPr wrap="square" rtlCol="0">
            <a:spAutoFit/>
          </a:bodyPr>
          <a:lstStyle/>
          <a:p>
            <a:pPr algn="ctr"/>
            <a:r>
              <a:rPr lang="en-US" dirty="0">
                <a:latin typeface="Ubuntu" panose="020B0504030602030204" pitchFamily="34" charset="0"/>
              </a:rPr>
              <a:t>Binary</a:t>
            </a:r>
          </a:p>
        </p:txBody>
      </p:sp>
      <p:sp>
        <p:nvSpPr>
          <p:cNvPr id="9" name="TextBox 8">
            <a:extLst>
              <a:ext uri="{FF2B5EF4-FFF2-40B4-BE49-F238E27FC236}">
                <a16:creationId xmlns:a16="http://schemas.microsoft.com/office/drawing/2014/main" id="{FF5D1179-3C4F-9E49-A5AB-03595A768440}"/>
              </a:ext>
            </a:extLst>
          </p:cNvPr>
          <p:cNvSpPr txBox="1"/>
          <p:nvPr/>
        </p:nvSpPr>
        <p:spPr>
          <a:xfrm>
            <a:off x="5292060" y="1425539"/>
            <a:ext cx="721672" cy="738664"/>
          </a:xfrm>
          <a:prstGeom prst="rect">
            <a:avLst/>
          </a:prstGeom>
          <a:noFill/>
        </p:spPr>
        <p:txBody>
          <a:bodyPr wrap="none" rtlCol="0">
            <a:spAutoFit/>
          </a:bodyPr>
          <a:lstStyle/>
          <a:p>
            <a:pPr algn="ctr"/>
            <a:r>
              <a:rPr lang="en-US" dirty="0">
                <a:solidFill>
                  <a:schemeClr val="accent1"/>
                </a:solidFill>
                <a:latin typeface="Courier" pitchFamily="2" charset="0"/>
              </a:rPr>
              <a:t>10010</a:t>
            </a:r>
            <a:br>
              <a:rPr lang="en-US" dirty="0">
                <a:solidFill>
                  <a:schemeClr val="accent1"/>
                </a:solidFill>
                <a:latin typeface="Courier" pitchFamily="2" charset="0"/>
              </a:rPr>
            </a:br>
            <a:r>
              <a:rPr lang="en-US" dirty="0">
                <a:solidFill>
                  <a:schemeClr val="accent1"/>
                </a:solidFill>
                <a:latin typeface="Courier" pitchFamily="2" charset="0"/>
              </a:rPr>
              <a:t>01010</a:t>
            </a:r>
          </a:p>
          <a:p>
            <a:pPr algn="ctr"/>
            <a:r>
              <a:rPr lang="en-US" dirty="0">
                <a:solidFill>
                  <a:schemeClr val="accent1"/>
                </a:solidFill>
                <a:latin typeface="Courier" pitchFamily="2" charset="0"/>
              </a:rPr>
              <a:t>11001</a:t>
            </a:r>
          </a:p>
        </p:txBody>
      </p:sp>
      <p:sp>
        <p:nvSpPr>
          <p:cNvPr id="13" name="Right Arrow 12">
            <a:extLst>
              <a:ext uri="{FF2B5EF4-FFF2-40B4-BE49-F238E27FC236}">
                <a16:creationId xmlns:a16="http://schemas.microsoft.com/office/drawing/2014/main" id="{2C55B29C-B3BC-874E-AB14-E03558D0403B}"/>
              </a:ext>
            </a:extLst>
          </p:cNvPr>
          <p:cNvSpPr/>
          <p:nvPr/>
        </p:nvSpPr>
        <p:spPr>
          <a:xfrm>
            <a:off x="3369296" y="1252696"/>
            <a:ext cx="1645382"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Serialization</a:t>
            </a:r>
          </a:p>
        </p:txBody>
      </p:sp>
      <p:sp>
        <p:nvSpPr>
          <p:cNvPr id="14" name="Left Arrow 13">
            <a:extLst>
              <a:ext uri="{FF2B5EF4-FFF2-40B4-BE49-F238E27FC236}">
                <a16:creationId xmlns:a16="http://schemas.microsoft.com/office/drawing/2014/main" id="{F24FD4C1-85D4-104F-A835-C1590710C6A8}"/>
              </a:ext>
            </a:extLst>
          </p:cNvPr>
          <p:cNvSpPr/>
          <p:nvPr/>
        </p:nvSpPr>
        <p:spPr>
          <a:xfrm>
            <a:off x="3366916" y="1792807"/>
            <a:ext cx="1647762" cy="483348"/>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Deserialization</a:t>
            </a:r>
          </a:p>
        </p:txBody>
      </p:sp>
    </p:spTree>
    <p:extLst>
      <p:ext uri="{BB962C8B-B14F-4D97-AF65-F5344CB8AC3E}">
        <p14:creationId xmlns:p14="http://schemas.microsoft.com/office/powerpoint/2010/main" val="75283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2DCE-208B-7040-A14D-F8A0A1B49947}"/>
              </a:ext>
            </a:extLst>
          </p:cNvPr>
          <p:cNvSpPr>
            <a:spLocks noGrp="1"/>
          </p:cNvSpPr>
          <p:nvPr>
            <p:ph type="title"/>
          </p:nvPr>
        </p:nvSpPr>
        <p:spPr/>
        <p:txBody>
          <a:bodyPr/>
          <a:lstStyle/>
          <a:p>
            <a:r>
              <a:rPr lang="en-US" dirty="0"/>
              <a:t>Serialization Examples</a:t>
            </a:r>
          </a:p>
        </p:txBody>
      </p:sp>
      <p:sp>
        <p:nvSpPr>
          <p:cNvPr id="3" name="Text Placeholder 2">
            <a:extLst>
              <a:ext uri="{FF2B5EF4-FFF2-40B4-BE49-F238E27FC236}">
                <a16:creationId xmlns:a16="http://schemas.microsoft.com/office/drawing/2014/main" id="{5EC5CEBD-4945-2B43-891B-CE348B16B041}"/>
              </a:ext>
            </a:extLst>
          </p:cNvPr>
          <p:cNvSpPr>
            <a:spLocks noGrp="1"/>
          </p:cNvSpPr>
          <p:nvPr>
            <p:ph type="body" sz="quarter" idx="10"/>
          </p:nvPr>
        </p:nvSpPr>
        <p:spPr/>
        <p:txBody>
          <a:bodyPr/>
          <a:lstStyle/>
          <a:p>
            <a:r>
              <a:rPr lang="en-US" dirty="0" err="1"/>
              <a:t>IMap</a:t>
            </a:r>
            <a:r>
              <a:rPr lang="en-US" dirty="0"/>
              <a:t> put</a:t>
            </a:r>
          </a:p>
          <a:p>
            <a:pPr lvl="1"/>
            <a:endParaRPr lang="en-US" dirty="0"/>
          </a:p>
          <a:p>
            <a:pPr lvl="1"/>
            <a:endParaRPr lang="en-US" dirty="0"/>
          </a:p>
          <a:p>
            <a:r>
              <a:rPr lang="en-US" dirty="0" err="1"/>
              <a:t>IMap</a:t>
            </a:r>
            <a:r>
              <a:rPr lang="en-US" dirty="0"/>
              <a:t> set</a:t>
            </a:r>
          </a:p>
          <a:p>
            <a:pPr lvl="1"/>
            <a:endParaRPr lang="en-US" dirty="0"/>
          </a:p>
          <a:p>
            <a:pPr lvl="1"/>
            <a:endParaRPr lang="en-US" dirty="0"/>
          </a:p>
          <a:p>
            <a:r>
              <a:rPr lang="en-US" dirty="0" err="1"/>
              <a:t>IMap</a:t>
            </a:r>
            <a:r>
              <a:rPr lang="en-US" dirty="0"/>
              <a:t> get</a:t>
            </a:r>
          </a:p>
        </p:txBody>
      </p:sp>
      <p:sp>
        <p:nvSpPr>
          <p:cNvPr id="4" name="Footer Placeholder 3">
            <a:extLst>
              <a:ext uri="{FF2B5EF4-FFF2-40B4-BE49-F238E27FC236}">
                <a16:creationId xmlns:a16="http://schemas.microsoft.com/office/drawing/2014/main" id="{FE897B6C-9476-3348-9C4D-EBB4F130DA5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pSp>
        <p:nvGrpSpPr>
          <p:cNvPr id="19" name="Group 18">
            <a:extLst>
              <a:ext uri="{FF2B5EF4-FFF2-40B4-BE49-F238E27FC236}">
                <a16:creationId xmlns:a16="http://schemas.microsoft.com/office/drawing/2014/main" id="{927C2708-9378-4A43-88CD-0056F9A5B10C}"/>
              </a:ext>
            </a:extLst>
          </p:cNvPr>
          <p:cNvGrpSpPr/>
          <p:nvPr/>
        </p:nvGrpSpPr>
        <p:grpSpPr>
          <a:xfrm>
            <a:off x="3158142" y="1165658"/>
            <a:ext cx="4265911" cy="779399"/>
            <a:chOff x="3158142" y="1165658"/>
            <a:chExt cx="4265911" cy="779399"/>
          </a:xfrm>
        </p:grpSpPr>
        <p:sp>
          <p:nvSpPr>
            <p:cNvPr id="5" name="Rectangle 4">
              <a:extLst>
                <a:ext uri="{FF2B5EF4-FFF2-40B4-BE49-F238E27FC236}">
                  <a16:creationId xmlns:a16="http://schemas.microsoft.com/office/drawing/2014/main" id="{733307A6-0ECD-B34F-8D6E-82051BFF249D}"/>
                </a:ext>
              </a:extLst>
            </p:cNvPr>
            <p:cNvSpPr/>
            <p:nvPr/>
          </p:nvSpPr>
          <p:spPr>
            <a:xfrm>
              <a:off x="3158142" y="1165658"/>
              <a:ext cx="4265911" cy="307777"/>
            </a:xfrm>
            <a:prstGeom prst="rect">
              <a:avLst/>
            </a:prstGeom>
            <a:solidFill>
              <a:schemeClr val="bg1">
                <a:lumMod val="95000"/>
              </a:schemeClr>
            </a:solidFill>
            <a:ln>
              <a:solidFill>
                <a:schemeClr val="tx1"/>
              </a:solidFill>
            </a:ln>
          </p:spPr>
          <p:txBody>
            <a:bodyPr wrap="none">
              <a:spAutoFit/>
            </a:bodyPr>
            <a:lstStyle/>
            <a:p>
              <a:r>
                <a:rPr lang="en-US" dirty="0">
                  <a:latin typeface="Courier" pitchFamily="2" charset="0"/>
                </a:rPr>
                <a:t>String </a:t>
              </a:r>
              <a:r>
                <a:rPr lang="en-US" dirty="0" err="1">
                  <a:solidFill>
                    <a:srgbClr val="0070C0"/>
                  </a:solidFill>
                  <a:latin typeface="Courier" pitchFamily="2" charset="0"/>
                </a:rPr>
                <a:t>oldValue</a:t>
              </a:r>
              <a:r>
                <a:rPr lang="en-US" dirty="0">
                  <a:solidFill>
                    <a:srgbClr val="0070C0"/>
                  </a:solidFill>
                  <a:latin typeface="Courier" pitchFamily="2" charset="0"/>
                </a:rPr>
                <a:t> </a:t>
              </a:r>
              <a:r>
                <a:rPr lang="en-US" dirty="0">
                  <a:latin typeface="Courier" pitchFamily="2" charset="0"/>
                </a:rPr>
                <a:t>= </a:t>
              </a:r>
              <a:r>
                <a:rPr lang="en-US" dirty="0" err="1">
                  <a:latin typeface="Courier" pitchFamily="2" charset="0"/>
                </a:rPr>
                <a:t>map.put</a:t>
              </a:r>
              <a:r>
                <a:rPr lang="en-US" dirty="0">
                  <a:latin typeface="Courier" pitchFamily="2" charset="0"/>
                </a:rPr>
                <a:t>(</a:t>
              </a:r>
              <a:r>
                <a:rPr lang="en-US" dirty="0">
                  <a:solidFill>
                    <a:srgbClr val="0070C0"/>
                  </a:solidFill>
                  <a:latin typeface="Courier" pitchFamily="2" charset="0"/>
                </a:rPr>
                <a:t>key</a:t>
              </a:r>
              <a:r>
                <a:rPr lang="en-US" dirty="0">
                  <a:latin typeface="Courier" pitchFamily="2" charset="0"/>
                </a:rPr>
                <a:t>, </a:t>
              </a:r>
              <a:r>
                <a:rPr lang="en-US" dirty="0">
                  <a:solidFill>
                    <a:srgbClr val="0070C0"/>
                  </a:solidFill>
                  <a:latin typeface="Courier" pitchFamily="2" charset="0"/>
                </a:rPr>
                <a:t>value</a:t>
              </a:r>
              <a:r>
                <a:rPr lang="en-US" dirty="0">
                  <a:latin typeface="Courier" pitchFamily="2" charset="0"/>
                </a:rPr>
                <a:t>);</a:t>
              </a:r>
            </a:p>
          </p:txBody>
        </p:sp>
        <p:sp>
          <p:nvSpPr>
            <p:cNvPr id="6" name="Right Brace 5">
              <a:extLst>
                <a:ext uri="{FF2B5EF4-FFF2-40B4-BE49-F238E27FC236}">
                  <a16:creationId xmlns:a16="http://schemas.microsoft.com/office/drawing/2014/main" id="{34F259C1-6E9A-3343-A4FC-CCE478F4FB90}"/>
                </a:ext>
              </a:extLst>
            </p:cNvPr>
            <p:cNvSpPr/>
            <p:nvPr/>
          </p:nvSpPr>
          <p:spPr>
            <a:xfrm rot="5400000">
              <a:off x="4382245" y="1178262"/>
              <a:ext cx="110567" cy="80682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Ubuntu" panose="020B0504030602030204" pitchFamily="34" charset="0"/>
              </a:endParaRPr>
            </a:p>
          </p:txBody>
        </p:sp>
        <p:sp>
          <p:nvSpPr>
            <p:cNvPr id="7" name="Right Brace 6">
              <a:extLst>
                <a:ext uri="{FF2B5EF4-FFF2-40B4-BE49-F238E27FC236}">
                  <a16:creationId xmlns:a16="http://schemas.microsoft.com/office/drawing/2014/main" id="{A13242A6-7C49-A146-90E8-BE1EEA4D79E4}"/>
                </a:ext>
              </a:extLst>
            </p:cNvPr>
            <p:cNvSpPr/>
            <p:nvPr/>
          </p:nvSpPr>
          <p:spPr>
            <a:xfrm rot="5400000">
              <a:off x="6530521" y="1024404"/>
              <a:ext cx="86596" cy="113851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Ubuntu" panose="020B0504030602030204" pitchFamily="34" charset="0"/>
              </a:endParaRPr>
            </a:p>
          </p:txBody>
        </p:sp>
        <p:sp>
          <p:nvSpPr>
            <p:cNvPr id="8" name="TextBox 7">
              <a:extLst>
                <a:ext uri="{FF2B5EF4-FFF2-40B4-BE49-F238E27FC236}">
                  <a16:creationId xmlns:a16="http://schemas.microsoft.com/office/drawing/2014/main" id="{525DC4CE-C1C2-484D-8452-C8528951C2EE}"/>
                </a:ext>
              </a:extLst>
            </p:cNvPr>
            <p:cNvSpPr txBox="1"/>
            <p:nvPr/>
          </p:nvSpPr>
          <p:spPr>
            <a:xfrm>
              <a:off x="3748878" y="1636958"/>
              <a:ext cx="1377300" cy="307777"/>
            </a:xfrm>
            <a:prstGeom prst="rect">
              <a:avLst/>
            </a:prstGeom>
            <a:noFill/>
          </p:spPr>
          <p:txBody>
            <a:bodyPr wrap="none" rtlCol="0">
              <a:spAutoFit/>
            </a:bodyPr>
            <a:lstStyle/>
            <a:p>
              <a:pPr algn="l"/>
              <a:r>
                <a:rPr lang="en-US" dirty="0">
                  <a:latin typeface="Ubuntu" panose="020B0504030602030204" pitchFamily="34" charset="0"/>
                </a:rPr>
                <a:t>deserialization</a:t>
              </a:r>
            </a:p>
          </p:txBody>
        </p:sp>
        <p:sp>
          <p:nvSpPr>
            <p:cNvPr id="9" name="TextBox 8">
              <a:extLst>
                <a:ext uri="{FF2B5EF4-FFF2-40B4-BE49-F238E27FC236}">
                  <a16:creationId xmlns:a16="http://schemas.microsoft.com/office/drawing/2014/main" id="{54BFE700-1F80-A542-8E1F-158C4C492481}"/>
                </a:ext>
              </a:extLst>
            </p:cNvPr>
            <p:cNvSpPr txBox="1"/>
            <p:nvPr/>
          </p:nvSpPr>
          <p:spPr>
            <a:xfrm>
              <a:off x="6004560" y="1637280"/>
              <a:ext cx="1170513" cy="307777"/>
            </a:xfrm>
            <a:prstGeom prst="rect">
              <a:avLst/>
            </a:prstGeom>
            <a:noFill/>
          </p:spPr>
          <p:txBody>
            <a:bodyPr wrap="none" rtlCol="0">
              <a:spAutoFit/>
            </a:bodyPr>
            <a:lstStyle/>
            <a:p>
              <a:pPr algn="l"/>
              <a:r>
                <a:rPr lang="en-US" dirty="0">
                  <a:latin typeface="Ubuntu" panose="020B0504030602030204" pitchFamily="34" charset="0"/>
                </a:rPr>
                <a:t>serialization</a:t>
              </a:r>
            </a:p>
          </p:txBody>
        </p:sp>
      </p:grpSp>
      <p:grpSp>
        <p:nvGrpSpPr>
          <p:cNvPr id="20" name="Group 19">
            <a:extLst>
              <a:ext uri="{FF2B5EF4-FFF2-40B4-BE49-F238E27FC236}">
                <a16:creationId xmlns:a16="http://schemas.microsoft.com/office/drawing/2014/main" id="{49FC3E56-36F7-154C-93B8-AB3D7C1140F6}"/>
              </a:ext>
            </a:extLst>
          </p:cNvPr>
          <p:cNvGrpSpPr/>
          <p:nvPr/>
        </p:nvGrpSpPr>
        <p:grpSpPr>
          <a:xfrm>
            <a:off x="3158142" y="2345875"/>
            <a:ext cx="2332690" cy="778307"/>
            <a:chOff x="3158142" y="2345875"/>
            <a:chExt cx="2332690" cy="778307"/>
          </a:xfrm>
        </p:grpSpPr>
        <p:sp>
          <p:nvSpPr>
            <p:cNvPr id="10" name="Rectangle 9">
              <a:extLst>
                <a:ext uri="{FF2B5EF4-FFF2-40B4-BE49-F238E27FC236}">
                  <a16:creationId xmlns:a16="http://schemas.microsoft.com/office/drawing/2014/main" id="{B8DFFFA6-19F3-8F4B-8F2C-60BD8926A1C9}"/>
                </a:ext>
              </a:extLst>
            </p:cNvPr>
            <p:cNvSpPr/>
            <p:nvPr/>
          </p:nvSpPr>
          <p:spPr>
            <a:xfrm>
              <a:off x="3158142" y="2345875"/>
              <a:ext cx="2332690" cy="307777"/>
            </a:xfrm>
            <a:prstGeom prst="rect">
              <a:avLst/>
            </a:prstGeom>
            <a:solidFill>
              <a:schemeClr val="bg1">
                <a:lumMod val="95000"/>
              </a:schemeClr>
            </a:solidFill>
            <a:ln>
              <a:solidFill>
                <a:schemeClr val="tx1"/>
              </a:solidFill>
            </a:ln>
          </p:spPr>
          <p:txBody>
            <a:bodyPr wrap="none">
              <a:spAutoFit/>
            </a:bodyPr>
            <a:lstStyle/>
            <a:p>
              <a:r>
                <a:rPr lang="en-US" dirty="0" err="1">
                  <a:latin typeface="Courier" pitchFamily="2" charset="0"/>
                </a:rPr>
                <a:t>map.set</a:t>
              </a:r>
              <a:r>
                <a:rPr lang="en-US" dirty="0">
                  <a:latin typeface="Courier" pitchFamily="2" charset="0"/>
                </a:rPr>
                <a:t>(</a:t>
              </a:r>
              <a:r>
                <a:rPr lang="en-US" dirty="0">
                  <a:solidFill>
                    <a:srgbClr val="0070C0"/>
                  </a:solidFill>
                  <a:latin typeface="Courier" pitchFamily="2" charset="0"/>
                </a:rPr>
                <a:t>key</a:t>
              </a:r>
              <a:r>
                <a:rPr lang="en-US" dirty="0">
                  <a:latin typeface="Courier" pitchFamily="2" charset="0"/>
                </a:rPr>
                <a:t>, </a:t>
              </a:r>
              <a:r>
                <a:rPr lang="en-US" dirty="0">
                  <a:solidFill>
                    <a:srgbClr val="0070C0"/>
                  </a:solidFill>
                  <a:latin typeface="Courier" pitchFamily="2" charset="0"/>
                </a:rPr>
                <a:t>value</a:t>
              </a:r>
              <a:r>
                <a:rPr lang="en-US" dirty="0">
                  <a:latin typeface="Courier" pitchFamily="2" charset="0"/>
                </a:rPr>
                <a:t>);</a:t>
              </a:r>
            </a:p>
          </p:txBody>
        </p:sp>
        <p:sp>
          <p:nvSpPr>
            <p:cNvPr id="11" name="Right Brace 10">
              <a:extLst>
                <a:ext uri="{FF2B5EF4-FFF2-40B4-BE49-F238E27FC236}">
                  <a16:creationId xmlns:a16="http://schemas.microsoft.com/office/drawing/2014/main" id="{1AD71DB1-B869-2242-97DF-3816EBAB74C8}"/>
                </a:ext>
              </a:extLst>
            </p:cNvPr>
            <p:cNvSpPr/>
            <p:nvPr/>
          </p:nvSpPr>
          <p:spPr>
            <a:xfrm rot="5400000">
              <a:off x="4649726" y="2203529"/>
              <a:ext cx="86596" cy="113851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Ubuntu" panose="020B0504030602030204" pitchFamily="34" charset="0"/>
              </a:endParaRPr>
            </a:p>
          </p:txBody>
        </p:sp>
        <p:sp>
          <p:nvSpPr>
            <p:cNvPr id="12" name="TextBox 11">
              <a:extLst>
                <a:ext uri="{FF2B5EF4-FFF2-40B4-BE49-F238E27FC236}">
                  <a16:creationId xmlns:a16="http://schemas.microsoft.com/office/drawing/2014/main" id="{36FA3CFE-3F42-1E48-916F-D487CBA897A3}"/>
                </a:ext>
              </a:extLst>
            </p:cNvPr>
            <p:cNvSpPr txBox="1"/>
            <p:nvPr/>
          </p:nvSpPr>
          <p:spPr>
            <a:xfrm>
              <a:off x="4123765" y="2816405"/>
              <a:ext cx="1170513" cy="307777"/>
            </a:xfrm>
            <a:prstGeom prst="rect">
              <a:avLst/>
            </a:prstGeom>
            <a:noFill/>
          </p:spPr>
          <p:txBody>
            <a:bodyPr wrap="none" rtlCol="0">
              <a:spAutoFit/>
            </a:bodyPr>
            <a:lstStyle/>
            <a:p>
              <a:pPr algn="l"/>
              <a:r>
                <a:rPr lang="en-US" dirty="0">
                  <a:latin typeface="Ubuntu" panose="020B0504030602030204" pitchFamily="34" charset="0"/>
                </a:rPr>
                <a:t>serialization</a:t>
              </a:r>
            </a:p>
          </p:txBody>
        </p:sp>
      </p:grpSp>
      <p:grpSp>
        <p:nvGrpSpPr>
          <p:cNvPr id="21" name="Group 20">
            <a:extLst>
              <a:ext uri="{FF2B5EF4-FFF2-40B4-BE49-F238E27FC236}">
                <a16:creationId xmlns:a16="http://schemas.microsoft.com/office/drawing/2014/main" id="{4C07532C-FF70-9849-8E0B-2E3A56B75D29}"/>
              </a:ext>
            </a:extLst>
          </p:cNvPr>
          <p:cNvGrpSpPr/>
          <p:nvPr/>
        </p:nvGrpSpPr>
        <p:grpSpPr>
          <a:xfrm>
            <a:off x="3158142" y="3576626"/>
            <a:ext cx="3305915" cy="760221"/>
            <a:chOff x="3158142" y="3576626"/>
            <a:chExt cx="3305915" cy="760221"/>
          </a:xfrm>
        </p:grpSpPr>
        <p:sp>
          <p:nvSpPr>
            <p:cNvPr id="13" name="Rectangle 12">
              <a:extLst>
                <a:ext uri="{FF2B5EF4-FFF2-40B4-BE49-F238E27FC236}">
                  <a16:creationId xmlns:a16="http://schemas.microsoft.com/office/drawing/2014/main" id="{D6EAB454-4357-9640-BAE4-7838A3A336B7}"/>
                </a:ext>
              </a:extLst>
            </p:cNvPr>
            <p:cNvSpPr/>
            <p:nvPr/>
          </p:nvSpPr>
          <p:spPr>
            <a:xfrm>
              <a:off x="3158142" y="3576626"/>
              <a:ext cx="3191899" cy="307777"/>
            </a:xfrm>
            <a:prstGeom prst="rect">
              <a:avLst/>
            </a:prstGeom>
            <a:solidFill>
              <a:schemeClr val="bg1">
                <a:lumMod val="95000"/>
              </a:schemeClr>
            </a:solidFill>
            <a:ln>
              <a:solidFill>
                <a:schemeClr val="tx1"/>
              </a:solidFill>
            </a:ln>
          </p:spPr>
          <p:txBody>
            <a:bodyPr wrap="none">
              <a:spAutoFit/>
            </a:bodyPr>
            <a:lstStyle/>
            <a:p>
              <a:r>
                <a:rPr lang="en-US" dirty="0">
                  <a:latin typeface="Courier" pitchFamily="2" charset="0"/>
                </a:rPr>
                <a:t>String </a:t>
              </a:r>
              <a:r>
                <a:rPr lang="en-US" dirty="0">
                  <a:solidFill>
                    <a:srgbClr val="0070C0"/>
                  </a:solidFill>
                  <a:latin typeface="Courier" pitchFamily="2" charset="0"/>
                </a:rPr>
                <a:t>value</a:t>
              </a:r>
              <a:r>
                <a:rPr lang="en-US" dirty="0">
                  <a:latin typeface="Courier" pitchFamily="2" charset="0"/>
                </a:rPr>
                <a:t> = </a:t>
              </a:r>
              <a:r>
                <a:rPr lang="en-US" dirty="0" err="1">
                  <a:latin typeface="Courier" pitchFamily="2" charset="0"/>
                </a:rPr>
                <a:t>map.get</a:t>
              </a:r>
              <a:r>
                <a:rPr lang="en-US" dirty="0">
                  <a:latin typeface="Courier" pitchFamily="2" charset="0"/>
                </a:rPr>
                <a:t>(</a:t>
              </a:r>
              <a:r>
                <a:rPr lang="en-US" dirty="0">
                  <a:solidFill>
                    <a:srgbClr val="0070C0"/>
                  </a:solidFill>
                  <a:latin typeface="Courier" pitchFamily="2" charset="0"/>
                </a:rPr>
                <a:t>key</a:t>
              </a:r>
              <a:r>
                <a:rPr lang="en-US" dirty="0">
                  <a:latin typeface="Courier" pitchFamily="2" charset="0"/>
                </a:rPr>
                <a:t>);</a:t>
              </a:r>
            </a:p>
          </p:txBody>
        </p:sp>
        <p:sp>
          <p:nvSpPr>
            <p:cNvPr id="14" name="Right Brace 13">
              <a:extLst>
                <a:ext uri="{FF2B5EF4-FFF2-40B4-BE49-F238E27FC236}">
                  <a16:creationId xmlns:a16="http://schemas.microsoft.com/office/drawing/2014/main" id="{D2F1F599-8BF9-3940-A557-135115A4238D}"/>
                </a:ext>
              </a:extLst>
            </p:cNvPr>
            <p:cNvSpPr/>
            <p:nvPr/>
          </p:nvSpPr>
          <p:spPr>
            <a:xfrm rot="5400000">
              <a:off x="4223005" y="3645799"/>
              <a:ext cx="86595" cy="61139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Ubuntu" panose="020B0504030602030204" pitchFamily="34" charset="0"/>
              </a:endParaRPr>
            </a:p>
          </p:txBody>
        </p:sp>
        <p:sp>
          <p:nvSpPr>
            <p:cNvPr id="15" name="Right Brace 14">
              <a:extLst>
                <a:ext uri="{FF2B5EF4-FFF2-40B4-BE49-F238E27FC236}">
                  <a16:creationId xmlns:a16="http://schemas.microsoft.com/office/drawing/2014/main" id="{07CAF3D5-C83F-B94D-8766-0BE9DF2E0308}"/>
                </a:ext>
              </a:extLst>
            </p:cNvPr>
            <p:cNvSpPr/>
            <p:nvPr/>
          </p:nvSpPr>
          <p:spPr>
            <a:xfrm rot="5400000">
              <a:off x="5815725" y="3789008"/>
              <a:ext cx="53146" cy="32452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Ubuntu" panose="020B0504030602030204" pitchFamily="34" charset="0"/>
              </a:endParaRPr>
            </a:p>
          </p:txBody>
        </p:sp>
        <p:sp>
          <p:nvSpPr>
            <p:cNvPr id="16" name="TextBox 15">
              <a:extLst>
                <a:ext uri="{FF2B5EF4-FFF2-40B4-BE49-F238E27FC236}">
                  <a16:creationId xmlns:a16="http://schemas.microsoft.com/office/drawing/2014/main" id="{981E5B5B-B97E-BF40-87B4-6D47A390F10A}"/>
                </a:ext>
              </a:extLst>
            </p:cNvPr>
            <p:cNvSpPr txBox="1"/>
            <p:nvPr/>
          </p:nvSpPr>
          <p:spPr>
            <a:xfrm>
              <a:off x="3577652" y="4029070"/>
              <a:ext cx="1377300" cy="307777"/>
            </a:xfrm>
            <a:prstGeom prst="rect">
              <a:avLst/>
            </a:prstGeom>
            <a:noFill/>
          </p:spPr>
          <p:txBody>
            <a:bodyPr wrap="none" rtlCol="0">
              <a:spAutoFit/>
            </a:bodyPr>
            <a:lstStyle/>
            <a:p>
              <a:pPr algn="l"/>
              <a:r>
                <a:rPr lang="en-US" dirty="0">
                  <a:latin typeface="Ubuntu" panose="020B0504030602030204" pitchFamily="34" charset="0"/>
                </a:rPr>
                <a:t>deserialization</a:t>
              </a:r>
            </a:p>
          </p:txBody>
        </p:sp>
        <p:sp>
          <p:nvSpPr>
            <p:cNvPr id="17" name="TextBox 16">
              <a:extLst>
                <a:ext uri="{FF2B5EF4-FFF2-40B4-BE49-F238E27FC236}">
                  <a16:creationId xmlns:a16="http://schemas.microsoft.com/office/drawing/2014/main" id="{E52423C0-00AB-5147-ACF1-6F986AADBD2E}"/>
                </a:ext>
              </a:extLst>
            </p:cNvPr>
            <p:cNvSpPr txBox="1"/>
            <p:nvPr/>
          </p:nvSpPr>
          <p:spPr>
            <a:xfrm>
              <a:off x="5293544" y="3983400"/>
              <a:ext cx="1170513" cy="307777"/>
            </a:xfrm>
            <a:prstGeom prst="rect">
              <a:avLst/>
            </a:prstGeom>
            <a:noFill/>
          </p:spPr>
          <p:txBody>
            <a:bodyPr wrap="none" rtlCol="0">
              <a:spAutoFit/>
            </a:bodyPr>
            <a:lstStyle/>
            <a:p>
              <a:pPr algn="l"/>
              <a:r>
                <a:rPr lang="en-US" dirty="0">
                  <a:latin typeface="Ubuntu" panose="020B0504030602030204" pitchFamily="34" charset="0"/>
                </a:rPr>
                <a:t>serialization</a:t>
              </a:r>
            </a:p>
          </p:txBody>
        </p:sp>
      </p:grpSp>
    </p:spTree>
    <p:extLst>
      <p:ext uri="{BB962C8B-B14F-4D97-AF65-F5344CB8AC3E}">
        <p14:creationId xmlns:p14="http://schemas.microsoft.com/office/powerpoint/2010/main" val="340702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0"/>
          <p:cNvSpPr txBox="1">
            <a:spLocks noGrp="1"/>
          </p:cNvSpPr>
          <p:nvPr>
            <p:ph type="title"/>
          </p:nvPr>
        </p:nvSpPr>
        <p:spPr/>
        <p:txBody>
          <a:bodyPr/>
          <a:lstStyle/>
          <a:p>
            <a:pPr lvl="0"/>
            <a:r>
              <a:rPr lang="en-US" dirty="0"/>
              <a:t>Data Processing Pipelines</a:t>
            </a:r>
          </a:p>
        </p:txBody>
      </p:sp>
      <p:sp>
        <p:nvSpPr>
          <p:cNvPr id="183" name="Google Shape;183;p30"/>
          <p:cNvSpPr txBox="1">
            <a:spLocks noGrp="1"/>
          </p:cNvSpPr>
          <p:nvPr>
            <p:ph type="body" idx="10"/>
          </p:nvPr>
        </p:nvSpPr>
        <p:spPr/>
        <p:txBody>
          <a:bodyPr/>
          <a:lstStyle/>
          <a:p>
            <a:pPr lvl="0"/>
            <a:r>
              <a:rPr lang="en-US" dirty="0"/>
              <a:t>How to deal with scale?</a:t>
            </a:r>
          </a:p>
          <a:p>
            <a:pPr lvl="0"/>
            <a:r>
              <a:rPr lang="en-US" dirty="0"/>
              <a:t>How to get the information as soon as possible?</a:t>
            </a:r>
          </a:p>
        </p:txBody>
      </p:sp>
      <p:grpSp>
        <p:nvGrpSpPr>
          <p:cNvPr id="6" name="Group 5">
            <a:extLst>
              <a:ext uri="{FF2B5EF4-FFF2-40B4-BE49-F238E27FC236}">
                <a16:creationId xmlns:a16="http://schemas.microsoft.com/office/drawing/2014/main" id="{EB36AE4B-0924-054A-AF7E-DCDB172B15F6}"/>
              </a:ext>
            </a:extLst>
          </p:cNvPr>
          <p:cNvGrpSpPr/>
          <p:nvPr/>
        </p:nvGrpSpPr>
        <p:grpSpPr>
          <a:xfrm>
            <a:off x="213493" y="2177623"/>
            <a:ext cx="8717014" cy="2215850"/>
            <a:chOff x="297526" y="2453788"/>
            <a:chExt cx="8717014" cy="2215850"/>
          </a:xfrm>
        </p:grpSpPr>
        <p:sp>
          <p:nvSpPr>
            <p:cNvPr id="7" name="Can 6">
              <a:extLst>
                <a:ext uri="{FF2B5EF4-FFF2-40B4-BE49-F238E27FC236}">
                  <a16:creationId xmlns:a16="http://schemas.microsoft.com/office/drawing/2014/main" id="{18112404-6FC5-0446-A5B3-950FD34BD74D}"/>
                </a:ext>
              </a:extLst>
            </p:cNvPr>
            <p:cNvSpPr/>
            <p:nvPr/>
          </p:nvSpPr>
          <p:spPr>
            <a:xfrm rot="5400000">
              <a:off x="4397675" y="-753047"/>
              <a:ext cx="341376" cy="8541674"/>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8" name="TextBox 7">
              <a:extLst>
                <a:ext uri="{FF2B5EF4-FFF2-40B4-BE49-F238E27FC236}">
                  <a16:creationId xmlns:a16="http://schemas.microsoft.com/office/drawing/2014/main" id="{7FF91884-554B-824C-B4CD-12AD542B5FE7}"/>
                </a:ext>
              </a:extLst>
            </p:cNvPr>
            <p:cNvSpPr txBox="1"/>
            <p:nvPr/>
          </p:nvSpPr>
          <p:spPr>
            <a:xfrm>
              <a:off x="512064" y="3026758"/>
              <a:ext cx="1109472" cy="954107"/>
            </a:xfrm>
            <a:prstGeom prst="rect">
              <a:avLst/>
            </a:prstGeom>
            <a:noFill/>
          </p:spPr>
          <p:txBody>
            <a:bodyPr wrap="square" rtlCol="0">
              <a:spAutoFit/>
            </a:bodyPr>
            <a:lstStyle/>
            <a:p>
              <a:pPr algn="l"/>
              <a:r>
                <a:rPr lang="en-US" sz="2000" dirty="0">
                  <a:effectLst>
                    <a:glow rad="12700">
                      <a:schemeClr val="bg1">
                        <a:alpha val="40000"/>
                      </a:schemeClr>
                    </a:glow>
                  </a:effectLst>
                  <a:latin typeface="Ubuntu" panose="020B0504030602030204" pitchFamily="34" charset="0"/>
                </a:rPr>
                <a:t>Data </a:t>
              </a:r>
              <a:br>
                <a:rPr lang="en-US" sz="2000" dirty="0">
                  <a:effectLst>
                    <a:glow rad="12700">
                      <a:schemeClr val="bg1">
                        <a:alpha val="40000"/>
                      </a:schemeClr>
                    </a:glow>
                  </a:effectLst>
                  <a:latin typeface="Ubuntu" panose="020B0504030602030204" pitchFamily="34" charset="0"/>
                </a:rPr>
              </a:br>
              <a:r>
                <a:rPr lang="en-US" sz="2000" dirty="0">
                  <a:effectLst>
                    <a:glow rad="12700">
                      <a:schemeClr val="bg1">
                        <a:alpha val="40000"/>
                      </a:schemeClr>
                    </a:glow>
                  </a:effectLst>
                  <a:latin typeface="Ubuntu" panose="020B0504030602030204" pitchFamily="34" charset="0"/>
                </a:rPr>
                <a:t>Source</a:t>
              </a:r>
            </a:p>
            <a:p>
              <a:pPr marL="285750" indent="-285750" algn="l">
                <a:buFont typeface="Arial" panose="020B0604020202020204" pitchFamily="34" charset="0"/>
                <a:buChar char="•"/>
              </a:pPr>
              <a:r>
                <a:rPr lang="en-US" sz="1600" dirty="0">
                  <a:effectLst>
                    <a:glow rad="12700">
                      <a:schemeClr val="bg1">
                        <a:alpha val="40000"/>
                      </a:schemeClr>
                    </a:glow>
                  </a:effectLst>
                  <a:latin typeface="Ubuntu" panose="020B0504030602030204" pitchFamily="34" charset="0"/>
                </a:rPr>
                <a:t>Raw</a:t>
              </a:r>
            </a:p>
          </p:txBody>
        </p:sp>
        <p:sp>
          <p:nvSpPr>
            <p:cNvPr id="9" name="TextBox 8">
              <a:extLst>
                <a:ext uri="{FF2B5EF4-FFF2-40B4-BE49-F238E27FC236}">
                  <a16:creationId xmlns:a16="http://schemas.microsoft.com/office/drawing/2014/main" id="{FD5D1D8F-C8EB-384C-BB06-8D5BB597DB40}"/>
                </a:ext>
              </a:extLst>
            </p:cNvPr>
            <p:cNvSpPr txBox="1"/>
            <p:nvPr/>
          </p:nvSpPr>
          <p:spPr>
            <a:xfrm>
              <a:off x="2322576" y="3026758"/>
              <a:ext cx="1859280" cy="1446550"/>
            </a:xfrm>
            <a:prstGeom prst="rect">
              <a:avLst/>
            </a:prstGeom>
            <a:noFill/>
          </p:spPr>
          <p:txBody>
            <a:bodyPr wrap="square" rtlCol="0">
              <a:spAutoFit/>
            </a:bodyPr>
            <a:lstStyle/>
            <a:p>
              <a:pPr algn="l"/>
              <a:r>
                <a:rPr lang="en-US" sz="2000" dirty="0">
                  <a:effectLst>
                    <a:glow rad="12700">
                      <a:schemeClr val="bg1">
                        <a:alpha val="40000"/>
                      </a:schemeClr>
                    </a:glow>
                  </a:effectLst>
                  <a:latin typeface="Ubuntu" panose="020B0504030602030204" pitchFamily="34" charset="0"/>
                </a:rPr>
                <a:t>Data </a:t>
              </a:r>
              <a:br>
                <a:rPr lang="en-US" sz="2000" dirty="0">
                  <a:effectLst>
                    <a:glow rad="12700">
                      <a:schemeClr val="bg1">
                        <a:alpha val="40000"/>
                      </a:schemeClr>
                    </a:glow>
                  </a:effectLst>
                  <a:latin typeface="Ubuntu" panose="020B0504030602030204" pitchFamily="34" charset="0"/>
                </a:rPr>
              </a:br>
              <a:r>
                <a:rPr lang="en-US" sz="2000" dirty="0">
                  <a:effectLst>
                    <a:glow rad="12700">
                      <a:schemeClr val="bg1">
                        <a:alpha val="40000"/>
                      </a:schemeClr>
                    </a:glow>
                  </a:effectLst>
                  <a:latin typeface="Ubuntu" panose="020B0504030602030204" pitchFamily="34" charset="0"/>
                </a:rPr>
                <a:t>Storage</a:t>
              </a:r>
            </a:p>
            <a:p>
              <a:pPr marL="285750" indent="-285750" algn="l">
                <a:buFont typeface="Arial" panose="020B0604020202020204" pitchFamily="34" charset="0"/>
                <a:buChar char="•"/>
              </a:pPr>
              <a:r>
                <a:rPr lang="en-US" sz="1600" dirty="0">
                  <a:effectLst>
                    <a:glow rad="12700">
                      <a:schemeClr val="bg1">
                        <a:alpha val="40000"/>
                      </a:schemeClr>
                    </a:glow>
                  </a:effectLst>
                  <a:latin typeface="Ubuntu" panose="020B0504030602030204" pitchFamily="34" charset="0"/>
                </a:rPr>
                <a:t>Stored</a:t>
              </a:r>
            </a:p>
            <a:p>
              <a:pPr marL="285750" indent="-285750" algn="l">
                <a:buFont typeface="Arial" panose="020B0604020202020204" pitchFamily="34" charset="0"/>
                <a:buChar char="•"/>
              </a:pPr>
              <a:r>
                <a:rPr lang="en-US" sz="1600" dirty="0">
                  <a:effectLst>
                    <a:glow rad="12700">
                      <a:schemeClr val="bg1">
                        <a:alpha val="40000"/>
                      </a:schemeClr>
                    </a:glow>
                  </a:effectLst>
                  <a:latin typeface="Ubuntu" panose="020B0504030602030204" pitchFamily="34" charset="0"/>
                </a:rPr>
                <a:t>Organized</a:t>
              </a:r>
            </a:p>
            <a:p>
              <a:pPr marL="285750" indent="-285750" algn="l">
                <a:buFont typeface="Arial" panose="020B0604020202020204" pitchFamily="34" charset="0"/>
                <a:buChar char="•"/>
              </a:pPr>
              <a:r>
                <a:rPr lang="en-US" sz="1600" dirty="0">
                  <a:effectLst>
                    <a:glow rad="12700">
                      <a:schemeClr val="bg1">
                        <a:alpha val="40000"/>
                      </a:schemeClr>
                    </a:glow>
                  </a:effectLst>
                  <a:latin typeface="Ubuntu" panose="020B0504030602030204" pitchFamily="34" charset="0"/>
                </a:rPr>
                <a:t>Accessible</a:t>
              </a:r>
            </a:p>
          </p:txBody>
        </p:sp>
        <p:sp>
          <p:nvSpPr>
            <p:cNvPr id="10" name="TextBox 9">
              <a:extLst>
                <a:ext uri="{FF2B5EF4-FFF2-40B4-BE49-F238E27FC236}">
                  <a16:creationId xmlns:a16="http://schemas.microsoft.com/office/drawing/2014/main" id="{7310ED87-20CA-8147-8266-D20E2A1B9B82}"/>
                </a:ext>
              </a:extLst>
            </p:cNvPr>
            <p:cNvSpPr txBox="1"/>
            <p:nvPr/>
          </p:nvSpPr>
          <p:spPr>
            <a:xfrm>
              <a:off x="4577374" y="3026758"/>
              <a:ext cx="2182368" cy="1446550"/>
            </a:xfrm>
            <a:prstGeom prst="rect">
              <a:avLst/>
            </a:prstGeom>
            <a:noFill/>
          </p:spPr>
          <p:txBody>
            <a:bodyPr wrap="square" rtlCol="0">
              <a:spAutoFit/>
            </a:bodyPr>
            <a:lstStyle/>
            <a:p>
              <a:pPr algn="l"/>
              <a:r>
                <a:rPr lang="en-US" sz="2000" dirty="0">
                  <a:effectLst>
                    <a:glow rad="12700">
                      <a:schemeClr val="bg1">
                        <a:alpha val="40000"/>
                      </a:schemeClr>
                    </a:glow>
                  </a:effectLst>
                  <a:latin typeface="Ubuntu" panose="020B0504030602030204" pitchFamily="34" charset="0"/>
                </a:rPr>
                <a:t>Data </a:t>
              </a:r>
              <a:br>
                <a:rPr lang="en-US" sz="2000" dirty="0">
                  <a:effectLst>
                    <a:glow rad="12700">
                      <a:schemeClr val="bg1">
                        <a:alpha val="40000"/>
                      </a:schemeClr>
                    </a:glow>
                  </a:effectLst>
                  <a:latin typeface="Ubuntu" panose="020B0504030602030204" pitchFamily="34" charset="0"/>
                </a:rPr>
              </a:br>
              <a:r>
                <a:rPr lang="en-US" sz="2000" dirty="0">
                  <a:effectLst>
                    <a:glow rad="12700">
                      <a:schemeClr val="bg1">
                        <a:alpha val="40000"/>
                      </a:schemeClr>
                    </a:glow>
                  </a:effectLst>
                  <a:latin typeface="Ubuntu" panose="020B0504030602030204" pitchFamily="34" charset="0"/>
                </a:rPr>
                <a:t>Analytics</a:t>
              </a:r>
            </a:p>
            <a:p>
              <a:pPr marL="285750" indent="-285750" algn="l">
                <a:buFont typeface="Arial" panose="020B0604020202020204" pitchFamily="34" charset="0"/>
                <a:buChar char="•"/>
              </a:pPr>
              <a:r>
                <a:rPr lang="en-US" sz="1600" dirty="0">
                  <a:effectLst>
                    <a:glow rad="12700">
                      <a:schemeClr val="bg1">
                        <a:alpha val="40000"/>
                      </a:schemeClr>
                    </a:glow>
                  </a:effectLst>
                  <a:latin typeface="Ubuntu" panose="020B0504030602030204" pitchFamily="34" charset="0"/>
                </a:rPr>
                <a:t>Statistics</a:t>
              </a:r>
            </a:p>
            <a:p>
              <a:pPr marL="285750" indent="-285750" algn="l">
                <a:buFont typeface="Arial" panose="020B0604020202020204" pitchFamily="34" charset="0"/>
                <a:buChar char="•"/>
              </a:pPr>
              <a:r>
                <a:rPr lang="en-US" sz="1600" dirty="0">
                  <a:effectLst>
                    <a:glow rad="12700">
                      <a:schemeClr val="bg1">
                        <a:alpha val="40000"/>
                      </a:schemeClr>
                    </a:glow>
                  </a:effectLst>
                  <a:latin typeface="Ubuntu" panose="020B0504030602030204" pitchFamily="34" charset="0"/>
                </a:rPr>
                <a:t>Machine Learning</a:t>
              </a:r>
            </a:p>
            <a:p>
              <a:pPr marL="285750" indent="-285750" algn="l">
                <a:buFont typeface="Arial" panose="020B0604020202020204" pitchFamily="34" charset="0"/>
                <a:buChar char="•"/>
              </a:pPr>
              <a:r>
                <a:rPr lang="en-US" sz="1600" dirty="0">
                  <a:effectLst>
                    <a:glow rad="12700">
                      <a:schemeClr val="bg1">
                        <a:alpha val="40000"/>
                      </a:schemeClr>
                    </a:glow>
                  </a:effectLst>
                  <a:latin typeface="Ubuntu" panose="020B0504030602030204" pitchFamily="34" charset="0"/>
                </a:rPr>
                <a:t>AI</a:t>
              </a:r>
            </a:p>
          </p:txBody>
        </p:sp>
        <p:sp>
          <p:nvSpPr>
            <p:cNvPr id="11" name="TextBox 10">
              <a:extLst>
                <a:ext uri="{FF2B5EF4-FFF2-40B4-BE49-F238E27FC236}">
                  <a16:creationId xmlns:a16="http://schemas.microsoft.com/office/drawing/2014/main" id="{40832A31-6FF7-2C4C-ADB5-8987B87EF84E}"/>
                </a:ext>
              </a:extLst>
            </p:cNvPr>
            <p:cNvSpPr txBox="1"/>
            <p:nvPr/>
          </p:nvSpPr>
          <p:spPr>
            <a:xfrm>
              <a:off x="7155260" y="3026758"/>
              <a:ext cx="1859280" cy="1200329"/>
            </a:xfrm>
            <a:prstGeom prst="rect">
              <a:avLst/>
            </a:prstGeom>
            <a:noFill/>
          </p:spPr>
          <p:txBody>
            <a:bodyPr wrap="square" rtlCol="0">
              <a:spAutoFit/>
            </a:bodyPr>
            <a:lstStyle/>
            <a:p>
              <a:pPr algn="l"/>
              <a:r>
                <a:rPr lang="en-US" sz="2000" dirty="0">
                  <a:effectLst>
                    <a:glow rad="12700">
                      <a:schemeClr val="bg1">
                        <a:alpha val="40000"/>
                      </a:schemeClr>
                    </a:glow>
                  </a:effectLst>
                  <a:latin typeface="Ubuntu" panose="020B0504030602030204" pitchFamily="34" charset="0"/>
                </a:rPr>
                <a:t>The</a:t>
              </a:r>
            </a:p>
            <a:p>
              <a:pPr algn="l"/>
              <a:r>
                <a:rPr lang="en-US" sz="2000" dirty="0">
                  <a:effectLst>
                    <a:glow rad="12700">
                      <a:schemeClr val="bg1">
                        <a:alpha val="40000"/>
                      </a:schemeClr>
                    </a:glow>
                  </a:effectLst>
                  <a:latin typeface="Ubuntu" panose="020B0504030602030204" pitchFamily="34" charset="0"/>
                </a:rPr>
                <a:t>Decision</a:t>
              </a:r>
            </a:p>
            <a:p>
              <a:pPr marL="285750" indent="-285750" algn="l">
                <a:buFont typeface="Arial" panose="020B0604020202020204" pitchFamily="34" charset="0"/>
                <a:buChar char="•"/>
              </a:pPr>
              <a:r>
                <a:rPr lang="en-US" sz="1600" dirty="0">
                  <a:effectLst>
                    <a:glow rad="12700">
                      <a:schemeClr val="bg1">
                        <a:alpha val="40000"/>
                      </a:schemeClr>
                    </a:glow>
                  </a:effectLst>
                  <a:latin typeface="Ubuntu" panose="020B0504030602030204" pitchFamily="34" charset="0"/>
                </a:rPr>
                <a:t>Human</a:t>
              </a:r>
            </a:p>
            <a:p>
              <a:pPr marL="285750" indent="-285750" algn="l">
                <a:buFont typeface="Arial" panose="020B0604020202020204" pitchFamily="34" charset="0"/>
                <a:buChar char="•"/>
              </a:pPr>
              <a:r>
                <a:rPr lang="en-US" sz="1600" dirty="0">
                  <a:effectLst>
                    <a:glow rad="12700">
                      <a:schemeClr val="bg1">
                        <a:alpha val="40000"/>
                      </a:schemeClr>
                    </a:glow>
                  </a:effectLst>
                  <a:latin typeface="Ubuntu" panose="020B0504030602030204" pitchFamily="34" charset="0"/>
                </a:rPr>
                <a:t>Machine</a:t>
              </a:r>
            </a:p>
          </p:txBody>
        </p:sp>
        <p:cxnSp>
          <p:nvCxnSpPr>
            <p:cNvPr id="12" name="Straight Connector 11">
              <a:extLst>
                <a:ext uri="{FF2B5EF4-FFF2-40B4-BE49-F238E27FC236}">
                  <a16:creationId xmlns:a16="http://schemas.microsoft.com/office/drawing/2014/main" id="{176EB0A2-C925-5A44-B943-29BA90D85235}"/>
                </a:ext>
              </a:extLst>
            </p:cNvPr>
            <p:cNvCxnSpPr>
              <a:cxnSpLocks/>
            </p:cNvCxnSpPr>
            <p:nvPr/>
          </p:nvCxnSpPr>
          <p:spPr>
            <a:xfrm>
              <a:off x="1853184" y="2848801"/>
              <a:ext cx="0" cy="180854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D7FB2A-1065-EE41-BE1B-9EA1904C1872}"/>
                </a:ext>
              </a:extLst>
            </p:cNvPr>
            <p:cNvCxnSpPr>
              <a:cxnSpLocks/>
            </p:cNvCxnSpPr>
            <p:nvPr/>
          </p:nvCxnSpPr>
          <p:spPr>
            <a:xfrm>
              <a:off x="4200144" y="2845761"/>
              <a:ext cx="0" cy="180854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817A6D-CA37-DD4F-A3B3-76EA111AF2E9}"/>
                </a:ext>
              </a:extLst>
            </p:cNvPr>
            <p:cNvCxnSpPr>
              <a:cxnSpLocks/>
            </p:cNvCxnSpPr>
            <p:nvPr/>
          </p:nvCxnSpPr>
          <p:spPr>
            <a:xfrm>
              <a:off x="6918960" y="2861095"/>
              <a:ext cx="0" cy="180854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165AE0F-F775-CA4A-A1DD-D2EF002DA08D}"/>
                </a:ext>
              </a:extLst>
            </p:cNvPr>
            <p:cNvSpPr txBox="1"/>
            <p:nvPr/>
          </p:nvSpPr>
          <p:spPr>
            <a:xfrm>
              <a:off x="1570093" y="2453788"/>
              <a:ext cx="566181" cy="369332"/>
            </a:xfrm>
            <a:prstGeom prst="rect">
              <a:avLst/>
            </a:prstGeom>
            <a:noFill/>
          </p:spPr>
          <p:txBody>
            <a:bodyPr wrap="none" rtlCol="0">
              <a:spAutoFit/>
            </a:bodyPr>
            <a:lstStyle/>
            <a:p>
              <a:pPr algn="l"/>
              <a:r>
                <a:rPr lang="en-US" sz="1800" dirty="0">
                  <a:latin typeface="Ubuntu" panose="020B0504030602030204" pitchFamily="34" charset="0"/>
                </a:rPr>
                <a:t>ETL</a:t>
              </a:r>
            </a:p>
          </p:txBody>
        </p:sp>
        <p:sp>
          <p:nvSpPr>
            <p:cNvPr id="16" name="TextBox 15">
              <a:extLst>
                <a:ext uri="{FF2B5EF4-FFF2-40B4-BE49-F238E27FC236}">
                  <a16:creationId xmlns:a16="http://schemas.microsoft.com/office/drawing/2014/main" id="{3022B420-967F-4F44-ABB0-1599B15AC464}"/>
                </a:ext>
              </a:extLst>
            </p:cNvPr>
            <p:cNvSpPr txBox="1"/>
            <p:nvPr/>
          </p:nvSpPr>
          <p:spPr>
            <a:xfrm>
              <a:off x="3722335" y="2474269"/>
              <a:ext cx="938078" cy="369332"/>
            </a:xfrm>
            <a:prstGeom prst="rect">
              <a:avLst/>
            </a:prstGeom>
            <a:noFill/>
          </p:spPr>
          <p:txBody>
            <a:bodyPr wrap="none" rtlCol="0">
              <a:spAutoFit/>
            </a:bodyPr>
            <a:lstStyle/>
            <a:p>
              <a:pPr algn="ctr"/>
              <a:r>
                <a:rPr lang="en-US" sz="1800" dirty="0">
                  <a:latin typeface="Ubuntu" panose="020B0504030602030204" pitchFamily="34" charset="0"/>
                </a:rPr>
                <a:t>QUERY</a:t>
              </a:r>
            </a:p>
          </p:txBody>
        </p:sp>
        <p:sp>
          <p:nvSpPr>
            <p:cNvPr id="17" name="TextBox 16">
              <a:extLst>
                <a:ext uri="{FF2B5EF4-FFF2-40B4-BE49-F238E27FC236}">
                  <a16:creationId xmlns:a16="http://schemas.microsoft.com/office/drawing/2014/main" id="{98A74B68-BF77-6746-A130-FC23A646F5F2}"/>
                </a:ext>
              </a:extLst>
            </p:cNvPr>
            <p:cNvSpPr txBox="1"/>
            <p:nvPr/>
          </p:nvSpPr>
          <p:spPr>
            <a:xfrm>
              <a:off x="6559727" y="2482295"/>
              <a:ext cx="718466" cy="369332"/>
            </a:xfrm>
            <a:prstGeom prst="rect">
              <a:avLst/>
            </a:prstGeom>
            <a:noFill/>
          </p:spPr>
          <p:txBody>
            <a:bodyPr wrap="none" rtlCol="0">
              <a:spAutoFit/>
            </a:bodyPr>
            <a:lstStyle/>
            <a:p>
              <a:pPr algn="ctr"/>
              <a:r>
                <a:rPr lang="en-US" sz="1800" dirty="0">
                  <a:latin typeface="Ubuntu" panose="020B0504030602030204" pitchFamily="34" charset="0"/>
                </a:rPr>
                <a:t>INFO</a:t>
              </a:r>
            </a:p>
          </p:txBody>
        </p:sp>
      </p:grpSp>
    </p:spTree>
    <p:extLst>
      <p:ext uri="{BB962C8B-B14F-4D97-AF65-F5344CB8AC3E}">
        <p14:creationId xmlns:p14="http://schemas.microsoft.com/office/powerpoint/2010/main" val="40914328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DEAE-67ED-7E4A-881B-B4784B46A6FB}"/>
              </a:ext>
            </a:extLst>
          </p:cNvPr>
          <p:cNvSpPr>
            <a:spLocks noGrp="1"/>
          </p:cNvSpPr>
          <p:nvPr>
            <p:ph type="title"/>
          </p:nvPr>
        </p:nvSpPr>
        <p:spPr/>
        <p:txBody>
          <a:bodyPr/>
          <a:lstStyle/>
          <a:p>
            <a:r>
              <a:rPr lang="en-US" dirty="0"/>
              <a:t>Types Optimized “Out of the Box”</a:t>
            </a:r>
          </a:p>
        </p:txBody>
      </p:sp>
      <p:sp>
        <p:nvSpPr>
          <p:cNvPr id="4" name="Footer Placeholder 3">
            <a:extLst>
              <a:ext uri="{FF2B5EF4-FFF2-40B4-BE49-F238E27FC236}">
                <a16:creationId xmlns:a16="http://schemas.microsoft.com/office/drawing/2014/main" id="{A6D7A2EC-CC3D-BF40-A053-5FE32DD17EA5}"/>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aphicFrame>
        <p:nvGraphicFramePr>
          <p:cNvPr id="5" name="Table 4">
            <a:extLst>
              <a:ext uri="{FF2B5EF4-FFF2-40B4-BE49-F238E27FC236}">
                <a16:creationId xmlns:a16="http://schemas.microsoft.com/office/drawing/2014/main" id="{189629ED-28E4-304F-875A-CB8CF81812EE}"/>
              </a:ext>
            </a:extLst>
          </p:cNvPr>
          <p:cNvGraphicFramePr>
            <a:graphicFrameLocks noGrp="1"/>
          </p:cNvGraphicFramePr>
          <p:nvPr/>
        </p:nvGraphicFramePr>
        <p:xfrm>
          <a:off x="1263532" y="1116779"/>
          <a:ext cx="6096000" cy="37084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l"/>
                      <a:r>
                        <a:rPr lang="en-US" sz="1400" b="0" i="0" dirty="0">
                          <a:latin typeface="Ubuntu" panose="020B0504030602030204" pitchFamily="34" charset="0"/>
                          <a:ea typeface="Arial" charset="0"/>
                          <a:cs typeface="Arial" charset="0"/>
                          <a:sym typeface="Courier New"/>
                        </a:rPr>
                        <a:t>Byte / byte</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Byte[ ] / byte[ ]</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String</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l"/>
                      <a:r>
                        <a:rPr lang="en-US" sz="1400" b="0" i="0" dirty="0">
                          <a:latin typeface="Ubuntu" panose="020B0504030602030204" pitchFamily="34" charset="0"/>
                          <a:ea typeface="Arial" charset="0"/>
                          <a:cs typeface="Arial" charset="0"/>
                          <a:sym typeface="Courier New"/>
                        </a:rPr>
                        <a:t>Boolean / </a:t>
                      </a:r>
                      <a:r>
                        <a:rPr lang="en-US" sz="1400" b="0" i="0" dirty="0" err="1">
                          <a:latin typeface="Ubuntu" panose="020B0504030602030204" pitchFamily="34" charset="0"/>
                          <a:ea typeface="Arial" charset="0"/>
                          <a:cs typeface="Arial" charset="0"/>
                          <a:sym typeface="Courier New"/>
                        </a:rPr>
                        <a:t>boolean</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Boolean[ ] / </a:t>
                      </a:r>
                      <a:r>
                        <a:rPr lang="en-US" sz="1400" b="0" i="0" dirty="0" err="1">
                          <a:latin typeface="Ubuntu" panose="020B0504030602030204" pitchFamily="34" charset="0"/>
                          <a:ea typeface="Arial" charset="0"/>
                          <a:cs typeface="Arial" charset="0"/>
                          <a:sym typeface="Courier New"/>
                        </a:rPr>
                        <a:t>boolean</a:t>
                      </a:r>
                      <a:r>
                        <a:rPr lang="en-US" sz="1400" b="0" i="0" dirty="0">
                          <a:latin typeface="Ubuntu" panose="020B0504030602030204" pitchFamily="34" charset="0"/>
                          <a:ea typeface="Arial" charset="0"/>
                          <a:cs typeface="Arial" charset="0"/>
                          <a:sym typeface="Courier New"/>
                        </a:rPr>
                        <a:t>[ ]</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Date</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l"/>
                      <a:r>
                        <a:rPr lang="en-US" sz="1400" b="0" i="0" dirty="0">
                          <a:latin typeface="Ubuntu" panose="020B0504030602030204" pitchFamily="34" charset="0"/>
                          <a:ea typeface="Arial" charset="0"/>
                          <a:cs typeface="Arial" charset="0"/>
                          <a:sym typeface="Courier New"/>
                        </a:rPr>
                        <a:t>Character / char</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Character[ ]</a:t>
                      </a:r>
                      <a:r>
                        <a:rPr lang="en-US" sz="1400" b="0" i="0" baseline="0" dirty="0">
                          <a:latin typeface="Ubuntu" panose="020B0504030602030204" pitchFamily="34" charset="0"/>
                          <a:ea typeface="Arial" charset="0"/>
                          <a:cs typeface="Arial" charset="0"/>
                          <a:sym typeface="Courier New"/>
                        </a:rPr>
                        <a:t> / </a:t>
                      </a:r>
                      <a:r>
                        <a:rPr lang="en-US" sz="1400" b="0" i="0" dirty="0">
                          <a:latin typeface="Ubuntu" panose="020B0504030602030204" pitchFamily="34" charset="0"/>
                          <a:ea typeface="Arial" charset="0"/>
                          <a:cs typeface="Arial" charset="0"/>
                          <a:sym typeface="Courier New"/>
                        </a:rPr>
                        <a:t>char[ ]</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err="1">
                          <a:latin typeface="Ubuntu" panose="020B0504030602030204" pitchFamily="34" charset="0"/>
                          <a:ea typeface="Arial" charset="0"/>
                          <a:cs typeface="Arial" charset="0"/>
                          <a:sym typeface="Courier New"/>
                        </a:rPr>
                        <a:t>BigInteger</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l"/>
                      <a:r>
                        <a:rPr lang="en-US" sz="1400" b="0" i="0" dirty="0">
                          <a:latin typeface="Ubuntu" panose="020B0504030602030204" pitchFamily="34" charset="0"/>
                          <a:ea typeface="Arial" charset="0"/>
                          <a:cs typeface="Arial" charset="0"/>
                          <a:sym typeface="Courier New"/>
                        </a:rPr>
                        <a:t>Short / short</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Short[ ] / short[ ]</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err="1">
                          <a:latin typeface="Ubuntu" panose="020B0504030602030204" pitchFamily="34" charset="0"/>
                          <a:ea typeface="Arial" charset="0"/>
                          <a:cs typeface="Arial" charset="0"/>
                          <a:sym typeface="Courier New"/>
                        </a:rPr>
                        <a:t>BigDecimal</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l"/>
                      <a:r>
                        <a:rPr lang="en-US" sz="1400" b="0" i="0" dirty="0">
                          <a:latin typeface="Ubuntu" panose="020B0504030602030204" pitchFamily="34" charset="0"/>
                          <a:ea typeface="Arial" charset="0"/>
                          <a:cs typeface="Arial" charset="0"/>
                          <a:sym typeface="Courier New"/>
                        </a:rPr>
                        <a:t>Integer / </a:t>
                      </a:r>
                      <a:r>
                        <a:rPr lang="en-US" sz="1400" b="0" i="0" dirty="0" err="1">
                          <a:latin typeface="Ubuntu" panose="020B0504030602030204" pitchFamily="34" charset="0"/>
                          <a:ea typeface="Arial" charset="0"/>
                          <a:cs typeface="Arial" charset="0"/>
                          <a:sym typeface="Courier New"/>
                        </a:rPr>
                        <a:t>int</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Integer[ ] /</a:t>
                      </a:r>
                      <a:r>
                        <a:rPr lang="en-US" sz="1400" b="0" i="0" baseline="0" dirty="0">
                          <a:latin typeface="Ubuntu" panose="020B0504030602030204" pitchFamily="34" charset="0"/>
                          <a:ea typeface="Arial" charset="0"/>
                          <a:cs typeface="Arial" charset="0"/>
                          <a:sym typeface="Courier New"/>
                        </a:rPr>
                        <a:t> </a:t>
                      </a:r>
                      <a:r>
                        <a:rPr lang="en-US" sz="1400" b="0" i="0" dirty="0" err="1">
                          <a:latin typeface="Ubuntu" panose="020B0504030602030204" pitchFamily="34" charset="0"/>
                          <a:ea typeface="Arial" charset="0"/>
                          <a:cs typeface="Arial" charset="0"/>
                          <a:sym typeface="Courier New"/>
                        </a:rPr>
                        <a:t>int</a:t>
                      </a:r>
                      <a:r>
                        <a:rPr lang="en-US" sz="1400" b="0" i="0" dirty="0">
                          <a:latin typeface="Ubuntu" panose="020B0504030602030204" pitchFamily="34" charset="0"/>
                          <a:ea typeface="Arial" charset="0"/>
                          <a:cs typeface="Arial" charset="0"/>
                          <a:sym typeface="Courier New"/>
                        </a:rPr>
                        <a:t>[ ]</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Class</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algn="l"/>
                      <a:r>
                        <a:rPr lang="en-US" sz="1400" b="0" i="0" dirty="0">
                          <a:latin typeface="Ubuntu" panose="020B0504030602030204" pitchFamily="34" charset="0"/>
                          <a:ea typeface="Arial" charset="0"/>
                          <a:cs typeface="Arial" charset="0"/>
                          <a:sym typeface="Courier New"/>
                        </a:rPr>
                        <a:t>Long / long</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Long[ ]</a:t>
                      </a:r>
                      <a:r>
                        <a:rPr lang="en-US" sz="1400" b="0" i="0" baseline="0" dirty="0">
                          <a:latin typeface="Ubuntu" panose="020B0504030602030204" pitchFamily="34" charset="0"/>
                          <a:ea typeface="Arial" charset="0"/>
                          <a:cs typeface="Arial" charset="0"/>
                          <a:sym typeface="Courier New"/>
                        </a:rPr>
                        <a:t> / </a:t>
                      </a:r>
                      <a:r>
                        <a:rPr lang="en-US" sz="1400" b="0" i="0" dirty="0">
                          <a:latin typeface="Ubuntu" panose="020B0504030602030204" pitchFamily="34" charset="0"/>
                          <a:ea typeface="Arial" charset="0"/>
                          <a:cs typeface="Arial" charset="0"/>
                          <a:sym typeface="Courier New"/>
                        </a:rPr>
                        <a:t>long[ ]</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err="1">
                          <a:latin typeface="Ubuntu" panose="020B0504030602030204" pitchFamily="34" charset="0"/>
                          <a:ea typeface="Arial" charset="0"/>
                          <a:cs typeface="Arial" charset="0"/>
                          <a:sym typeface="Courier New"/>
                        </a:rPr>
                        <a:t>Enum</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l"/>
                      <a:r>
                        <a:rPr lang="en-US" sz="1400" b="0" i="0" dirty="0">
                          <a:latin typeface="Ubuntu" panose="020B0504030602030204" pitchFamily="34" charset="0"/>
                          <a:ea typeface="Arial" charset="0"/>
                          <a:cs typeface="Arial" charset="0"/>
                          <a:sym typeface="Courier New"/>
                        </a:rPr>
                        <a:t>Float / float</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Float[ ] / float[ ]</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err="1">
                          <a:latin typeface="Ubuntu" panose="020B0504030602030204" pitchFamily="34" charset="0"/>
                          <a:ea typeface="Arial" charset="0"/>
                          <a:cs typeface="Arial" charset="0"/>
                        </a:rPr>
                        <a:t>ArrayList</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pPr algn="l"/>
                      <a:r>
                        <a:rPr lang="en-US" sz="1400" b="0" i="0" dirty="0">
                          <a:latin typeface="Ubuntu" panose="020B0504030602030204" pitchFamily="34" charset="0"/>
                          <a:ea typeface="Arial" charset="0"/>
                          <a:cs typeface="Arial" charset="0"/>
                          <a:sym typeface="Courier New"/>
                        </a:rPr>
                        <a:t>Double / double</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a:latin typeface="Ubuntu" panose="020B0504030602030204" pitchFamily="34" charset="0"/>
                          <a:ea typeface="Arial" charset="0"/>
                          <a:cs typeface="Arial" charset="0"/>
                          <a:sym typeface="Courier New"/>
                        </a:rPr>
                        <a:t>Double[ ] /</a:t>
                      </a:r>
                      <a:r>
                        <a:rPr lang="en-US" sz="1400" b="0" i="0" baseline="0" dirty="0">
                          <a:latin typeface="Ubuntu" panose="020B0504030602030204" pitchFamily="34" charset="0"/>
                          <a:ea typeface="Arial" charset="0"/>
                          <a:cs typeface="Arial" charset="0"/>
                          <a:sym typeface="Courier New"/>
                        </a:rPr>
                        <a:t> </a:t>
                      </a:r>
                      <a:r>
                        <a:rPr lang="en-US" sz="1400" b="0" i="0" dirty="0">
                          <a:latin typeface="Ubuntu" panose="020B0504030602030204" pitchFamily="34" charset="0"/>
                          <a:ea typeface="Arial" charset="0"/>
                          <a:cs typeface="Arial" charset="0"/>
                          <a:sym typeface="Courier New"/>
                        </a:rPr>
                        <a:t>double[ ]</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err="1">
                          <a:latin typeface="Ubuntu" panose="020B0504030602030204" pitchFamily="34" charset="0"/>
                          <a:ea typeface="Arial" charset="0"/>
                          <a:cs typeface="Arial" charset="0"/>
                        </a:rPr>
                        <a:t>LinkedList</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pPr algn="l"/>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err="1">
                          <a:latin typeface="Ubuntu" panose="020B0504030602030204" pitchFamily="34" charset="0"/>
                          <a:ea typeface="Arial" charset="0"/>
                          <a:cs typeface="Arial" charset="0"/>
                        </a:rPr>
                        <a:t>HashMap</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0840">
                <a:tc>
                  <a:txBody>
                    <a:bodyPr/>
                    <a:lstStyle/>
                    <a:p>
                      <a:pPr algn="l"/>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400" b="0" i="0" dirty="0" err="1">
                          <a:latin typeface="Ubuntu" panose="020B0504030602030204" pitchFamily="34" charset="0"/>
                          <a:ea typeface="Arial" charset="0"/>
                          <a:cs typeface="Arial" charset="0"/>
                        </a:rPr>
                        <a:t>TreeMap</a:t>
                      </a:r>
                      <a:endParaRPr lang="en-US" sz="1400" b="0" i="0" dirty="0">
                        <a:latin typeface="Ubuntu" panose="020B0504030602030204" pitchFamily="34" charset="0"/>
                        <a:ea typeface="Arial" charset="0"/>
                        <a:cs typeface="Arial"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700450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37AC0-6DB7-6D4E-AAE8-641336F62CD2}"/>
              </a:ext>
            </a:extLst>
          </p:cNvPr>
          <p:cNvSpPr>
            <a:spLocks noGrp="1"/>
          </p:cNvSpPr>
          <p:nvPr>
            <p:ph type="title"/>
          </p:nvPr>
        </p:nvSpPr>
        <p:spPr/>
        <p:txBody>
          <a:bodyPr/>
          <a:lstStyle/>
          <a:p>
            <a:r>
              <a:rPr lang="en-US" dirty="0"/>
              <a:t>Serialization Options</a:t>
            </a:r>
          </a:p>
        </p:txBody>
      </p:sp>
      <p:sp>
        <p:nvSpPr>
          <p:cNvPr id="3" name="Text Placeholder 2">
            <a:extLst>
              <a:ext uri="{FF2B5EF4-FFF2-40B4-BE49-F238E27FC236}">
                <a16:creationId xmlns:a16="http://schemas.microsoft.com/office/drawing/2014/main" id="{8BD3F586-D379-E440-9EF1-60F64B14C959}"/>
              </a:ext>
            </a:extLst>
          </p:cNvPr>
          <p:cNvSpPr>
            <a:spLocks noGrp="1"/>
          </p:cNvSpPr>
          <p:nvPr>
            <p:ph type="body" sz="quarter" idx="10"/>
          </p:nvPr>
        </p:nvSpPr>
        <p:spPr>
          <a:xfrm>
            <a:off x="529173" y="1077951"/>
            <a:ext cx="8096400" cy="3687687"/>
          </a:xfrm>
        </p:spPr>
        <p:txBody>
          <a:bodyPr>
            <a:normAutofit fontScale="92500" lnSpcReduction="10000"/>
          </a:bodyPr>
          <a:lstStyle/>
          <a:p>
            <a:r>
              <a:rPr lang="en-US" dirty="0"/>
              <a:t>Java standard serialization</a:t>
            </a:r>
          </a:p>
          <a:p>
            <a:pPr lvl="1"/>
            <a:r>
              <a:rPr lang="en-US" dirty="0" err="1">
                <a:sym typeface="Calibri"/>
              </a:rPr>
              <a:t>java.util.Serializable</a:t>
            </a:r>
            <a:r>
              <a:rPr lang="en-US" dirty="0">
                <a:sym typeface="Calibri"/>
              </a:rPr>
              <a:t> (only recommended for prototyping)</a:t>
            </a:r>
          </a:p>
          <a:p>
            <a:pPr lvl="1"/>
            <a:r>
              <a:rPr lang="en-US" dirty="0" err="1">
                <a:sym typeface="Calibri"/>
              </a:rPr>
              <a:t>java.util.Externalizable</a:t>
            </a:r>
            <a:endParaRPr lang="en-US" dirty="0">
              <a:sym typeface="Calibri"/>
            </a:endParaRPr>
          </a:p>
          <a:p>
            <a:r>
              <a:rPr lang="en-US" dirty="0" err="1">
                <a:sym typeface="Calibri"/>
              </a:rPr>
              <a:t>Hazelcast</a:t>
            </a:r>
            <a:r>
              <a:rPr lang="en-US" dirty="0">
                <a:sym typeface="Calibri"/>
              </a:rPr>
              <a:t> optimized serialization</a:t>
            </a:r>
          </a:p>
          <a:p>
            <a:pPr lvl="1"/>
            <a:r>
              <a:rPr lang="en-US" dirty="0" err="1">
                <a:sym typeface="Calibri"/>
              </a:rPr>
              <a:t>com.hazelcast.nio.serialization.DataSerializable</a:t>
            </a:r>
            <a:endParaRPr lang="en-US" dirty="0">
              <a:sym typeface="Calibri"/>
            </a:endParaRPr>
          </a:p>
          <a:p>
            <a:pPr lvl="1"/>
            <a:r>
              <a:rPr lang="en-US" dirty="0" err="1">
                <a:sym typeface="Calibri"/>
              </a:rPr>
              <a:t>com.hazelcast.nio.serialization.IdentifiedDataSerializable</a:t>
            </a:r>
            <a:endParaRPr lang="en-US" dirty="0">
              <a:sym typeface="Calibri"/>
            </a:endParaRPr>
          </a:p>
          <a:p>
            <a:pPr lvl="1"/>
            <a:r>
              <a:rPr lang="en-US" dirty="0" err="1">
                <a:sym typeface="Calibri"/>
              </a:rPr>
              <a:t>com.hazelcast.nio.serialization.Portable</a:t>
            </a:r>
            <a:endParaRPr lang="en-US" dirty="0">
              <a:sym typeface="Calibri"/>
            </a:endParaRPr>
          </a:p>
          <a:p>
            <a:r>
              <a:rPr lang="en-US" dirty="0">
                <a:sym typeface="Calibri"/>
              </a:rPr>
              <a:t>External or custom serialization</a:t>
            </a:r>
          </a:p>
          <a:p>
            <a:pPr lvl="1"/>
            <a:r>
              <a:rPr lang="en-US" dirty="0" err="1">
                <a:sym typeface="Calibri"/>
              </a:rPr>
              <a:t>com.hazelcast.nio.serialization.ByteArraySerializer</a:t>
            </a:r>
            <a:endParaRPr lang="en-US" dirty="0">
              <a:sym typeface="Calibri"/>
            </a:endParaRPr>
          </a:p>
          <a:p>
            <a:pPr lvl="1"/>
            <a:r>
              <a:rPr lang="en-US" dirty="0" err="1">
                <a:sym typeface="Calibri"/>
              </a:rPr>
              <a:t>com.hazelcast.nio.serialization.StreamSerializer</a:t>
            </a:r>
            <a:endParaRPr lang="en-US" dirty="0">
              <a:sym typeface="Calibri"/>
            </a:endParaRPr>
          </a:p>
          <a:p>
            <a:endParaRPr lang="en-US" dirty="0">
              <a:sym typeface="Calibri"/>
            </a:endParaRPr>
          </a:p>
          <a:p>
            <a:pPr lvl="1"/>
            <a:endParaRPr lang="en-US" dirty="0">
              <a:sym typeface="Calibri"/>
            </a:endParaRPr>
          </a:p>
          <a:p>
            <a:pPr lvl="1"/>
            <a:endParaRPr lang="en-US" dirty="0"/>
          </a:p>
        </p:txBody>
      </p:sp>
      <p:sp>
        <p:nvSpPr>
          <p:cNvPr id="4" name="Footer Placeholder 3">
            <a:extLst>
              <a:ext uri="{FF2B5EF4-FFF2-40B4-BE49-F238E27FC236}">
                <a16:creationId xmlns:a16="http://schemas.microsoft.com/office/drawing/2014/main" id="{492442E3-BA18-2A41-96AF-7BC723301C45}"/>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19166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E4BF-D414-5E44-B7AB-E10B949FE3F9}"/>
              </a:ext>
            </a:extLst>
          </p:cNvPr>
          <p:cNvSpPr>
            <a:spLocks noGrp="1"/>
          </p:cNvSpPr>
          <p:nvPr>
            <p:ph type="title"/>
          </p:nvPr>
        </p:nvSpPr>
        <p:spPr/>
        <p:txBody>
          <a:bodyPr/>
          <a:lstStyle/>
          <a:p>
            <a:r>
              <a:rPr lang="en-US" dirty="0"/>
              <a:t>Which to Use?</a:t>
            </a:r>
          </a:p>
        </p:txBody>
      </p:sp>
      <p:sp>
        <p:nvSpPr>
          <p:cNvPr id="3" name="Text Placeholder 2">
            <a:extLst>
              <a:ext uri="{FF2B5EF4-FFF2-40B4-BE49-F238E27FC236}">
                <a16:creationId xmlns:a16="http://schemas.microsoft.com/office/drawing/2014/main" id="{06FF601B-A0BD-F842-B86F-A8ADB27766A8}"/>
              </a:ext>
            </a:extLst>
          </p:cNvPr>
          <p:cNvSpPr>
            <a:spLocks noGrp="1"/>
          </p:cNvSpPr>
          <p:nvPr>
            <p:ph type="body" sz="quarter" idx="10"/>
          </p:nvPr>
        </p:nvSpPr>
        <p:spPr/>
        <p:txBody>
          <a:bodyPr/>
          <a:lstStyle/>
          <a:p>
            <a:r>
              <a:rPr lang="en-US" dirty="0"/>
              <a:t>Consider this shopping cart</a:t>
            </a:r>
          </a:p>
        </p:txBody>
      </p:sp>
      <p:sp>
        <p:nvSpPr>
          <p:cNvPr id="4" name="Footer Placeholder 3">
            <a:extLst>
              <a:ext uri="{FF2B5EF4-FFF2-40B4-BE49-F238E27FC236}">
                <a16:creationId xmlns:a16="http://schemas.microsoft.com/office/drawing/2014/main" id="{B5FD90F4-A784-F848-BD9C-937901B705EB}"/>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Shape 2468" descr="Screen Shot 2014-05-08 at 1.52.11 PM.png">
            <a:extLst>
              <a:ext uri="{FF2B5EF4-FFF2-40B4-BE49-F238E27FC236}">
                <a16:creationId xmlns:a16="http://schemas.microsoft.com/office/drawing/2014/main" id="{B57DBB88-6DFC-A144-9658-411ADF22E002}"/>
              </a:ext>
            </a:extLst>
          </p:cNvPr>
          <p:cNvPicPr preferRelativeResize="0"/>
          <p:nvPr/>
        </p:nvPicPr>
        <p:blipFill rotWithShape="1">
          <a:blip r:embed="rId2">
            <a:alphaModFix/>
          </a:blip>
          <a:srcRect/>
          <a:stretch/>
        </p:blipFill>
        <p:spPr>
          <a:xfrm>
            <a:off x="334164" y="1652333"/>
            <a:ext cx="8475672" cy="2693758"/>
          </a:xfrm>
          <a:prstGeom prst="rect">
            <a:avLst/>
          </a:prstGeom>
          <a:noFill/>
          <a:ln>
            <a:solidFill>
              <a:schemeClr val="tx1"/>
            </a:solidFill>
          </a:ln>
        </p:spPr>
      </p:pic>
    </p:spTree>
    <p:extLst>
      <p:ext uri="{BB962C8B-B14F-4D97-AF65-F5344CB8AC3E}">
        <p14:creationId xmlns:p14="http://schemas.microsoft.com/office/powerpoint/2010/main" val="2288485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A09FD4-8D70-8B48-933A-2FA31BDE4F06}"/>
              </a:ext>
            </a:extLst>
          </p:cNvPr>
          <p:cNvSpPr>
            <a:spLocks noGrp="1"/>
          </p:cNvSpPr>
          <p:nvPr>
            <p:ph type="body" idx="1"/>
          </p:nvPr>
        </p:nvSpPr>
        <p:spPr>
          <a:xfrm>
            <a:off x="529164" y="2485475"/>
            <a:ext cx="3886200" cy="1996084"/>
          </a:xfrm>
        </p:spPr>
        <p:txBody>
          <a:bodyPr/>
          <a:lstStyle/>
          <a:p>
            <a:r>
              <a:rPr lang="en-US" dirty="0"/>
              <a:t>Pros</a:t>
            </a:r>
          </a:p>
          <a:p>
            <a:pPr lvl="1"/>
            <a:r>
              <a:rPr lang="en-US" dirty="0">
                <a:latin typeface="Ubuntu" panose="020B0504030602030204" pitchFamily="34" charset="0"/>
              </a:rPr>
              <a:t>Java standard</a:t>
            </a:r>
          </a:p>
          <a:p>
            <a:pPr lvl="1"/>
            <a:r>
              <a:rPr lang="en-US" dirty="0">
                <a:latin typeface="Ubuntu" panose="020B0504030602030204" pitchFamily="34" charset="0"/>
              </a:rPr>
              <a:t>Works out of the box – no custom code</a:t>
            </a:r>
          </a:p>
        </p:txBody>
      </p:sp>
      <p:sp>
        <p:nvSpPr>
          <p:cNvPr id="6" name="Text Placeholder 5">
            <a:extLst>
              <a:ext uri="{FF2B5EF4-FFF2-40B4-BE49-F238E27FC236}">
                <a16:creationId xmlns:a16="http://schemas.microsoft.com/office/drawing/2014/main" id="{BB9CD797-9C29-C149-A5CB-694A625EE342}"/>
              </a:ext>
            </a:extLst>
          </p:cNvPr>
          <p:cNvSpPr>
            <a:spLocks noGrp="1"/>
          </p:cNvSpPr>
          <p:nvPr>
            <p:ph type="body" idx="2"/>
          </p:nvPr>
        </p:nvSpPr>
        <p:spPr>
          <a:xfrm>
            <a:off x="4572000" y="2456900"/>
            <a:ext cx="3886200" cy="1996084"/>
          </a:xfrm>
        </p:spPr>
        <p:txBody>
          <a:bodyPr/>
          <a:lstStyle/>
          <a:p>
            <a:r>
              <a:rPr lang="en-US" dirty="0"/>
              <a:t>Cons</a:t>
            </a:r>
          </a:p>
          <a:p>
            <a:pPr lvl="1"/>
            <a:r>
              <a:rPr lang="en-US" dirty="0">
                <a:latin typeface="Ubuntu" panose="020B0504030602030204" pitchFamily="34" charset="0"/>
              </a:rPr>
              <a:t>Least efficient in terms of CPU load</a:t>
            </a:r>
          </a:p>
          <a:p>
            <a:pPr lvl="1"/>
            <a:r>
              <a:rPr lang="en-US" dirty="0">
                <a:latin typeface="Ubuntu" panose="020B0504030602030204" pitchFamily="34" charset="0"/>
              </a:rPr>
              <a:t>Biggest resulting payload</a:t>
            </a:r>
          </a:p>
          <a:p>
            <a:pPr lvl="1"/>
            <a:r>
              <a:rPr lang="en-US" dirty="0">
                <a:latin typeface="Ubuntu" panose="020B0504030602030204" pitchFamily="34" charset="0"/>
              </a:rPr>
              <a:t>Uses reflection during deserialization</a:t>
            </a:r>
          </a:p>
          <a:p>
            <a:pPr lvl="1"/>
            <a:r>
              <a:rPr lang="en-US" dirty="0"/>
              <a:t>Does not support attribute changes !</a:t>
            </a:r>
            <a:endParaRPr lang="en-US" dirty="0">
              <a:latin typeface="Ubuntu" panose="020B0504030602030204" pitchFamily="34" charset="0"/>
            </a:endParaRPr>
          </a:p>
          <a:p>
            <a:pPr lvl="1"/>
            <a:endParaRPr lang="en-US" dirty="0">
              <a:latin typeface="Ubuntu" panose="020B0504030602030204" pitchFamily="34" charset="0"/>
            </a:endParaRPr>
          </a:p>
        </p:txBody>
      </p:sp>
      <p:sp>
        <p:nvSpPr>
          <p:cNvPr id="2" name="Title 1">
            <a:extLst>
              <a:ext uri="{FF2B5EF4-FFF2-40B4-BE49-F238E27FC236}">
                <a16:creationId xmlns:a16="http://schemas.microsoft.com/office/drawing/2014/main" id="{F5CF65C5-FA06-5445-B24C-65F6B590FD75}"/>
              </a:ext>
            </a:extLst>
          </p:cNvPr>
          <p:cNvSpPr>
            <a:spLocks noGrp="1"/>
          </p:cNvSpPr>
          <p:nvPr>
            <p:ph type="title"/>
          </p:nvPr>
        </p:nvSpPr>
        <p:spPr/>
        <p:txBody>
          <a:bodyPr/>
          <a:lstStyle/>
          <a:p>
            <a:r>
              <a:rPr lang="en-US" dirty="0" err="1"/>
              <a:t>java.util.Serializable</a:t>
            </a:r>
            <a:endParaRPr lang="en-US" dirty="0"/>
          </a:p>
        </p:txBody>
      </p:sp>
      <p:sp>
        <p:nvSpPr>
          <p:cNvPr id="4" name="Footer Placeholder 3">
            <a:extLst>
              <a:ext uri="{FF2B5EF4-FFF2-40B4-BE49-F238E27FC236}">
                <a16:creationId xmlns:a16="http://schemas.microsoft.com/office/drawing/2014/main" id="{7357061F-ECCE-8840-B3DE-93515DCA0E10}"/>
              </a:ext>
            </a:extLst>
          </p:cNvPr>
          <p:cNvSpPr>
            <a:spLocks noGrp="1"/>
          </p:cNvSpPr>
          <p:nvPr>
            <p:ph type="ftr" sz="quarter" idx="3"/>
          </p:nvPr>
        </p:nvSpPr>
        <p:spPr/>
        <p:txBody>
          <a:bodyPr/>
          <a:lstStyle/>
          <a:p>
            <a:r>
              <a:rPr lang="en-US" dirty="0"/>
              <a:t>©2019 – </a:t>
            </a:r>
            <a:r>
              <a:rPr lang="en-US" dirty="0" err="1"/>
              <a:t>Hazelcast</a:t>
            </a:r>
            <a:r>
              <a:rPr lang="en-US" dirty="0"/>
              <a:t>, Inc. Do not distribute without permission</a:t>
            </a:r>
          </a:p>
        </p:txBody>
      </p:sp>
      <p:sp>
        <p:nvSpPr>
          <p:cNvPr id="7" name="Rectangle 6">
            <a:extLst>
              <a:ext uri="{FF2B5EF4-FFF2-40B4-BE49-F238E27FC236}">
                <a16:creationId xmlns:a16="http://schemas.microsoft.com/office/drawing/2014/main" id="{BF6BF06C-6985-314A-981E-18AFAE196073}"/>
              </a:ext>
            </a:extLst>
          </p:cNvPr>
          <p:cNvSpPr/>
          <p:nvPr/>
        </p:nvSpPr>
        <p:spPr>
          <a:xfrm>
            <a:off x="1463884" y="984548"/>
            <a:ext cx="5902960" cy="1384995"/>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6D"/>
                </a:solidFill>
                <a:latin typeface="Courier" pitchFamily="2" charset="0"/>
                <a:ea typeface="Arial" charset="0"/>
                <a:cs typeface="Arial" charset="0"/>
              </a:rPr>
              <a:t>public class </a:t>
            </a:r>
            <a:r>
              <a:rPr lang="en-US" sz="1200" dirty="0" err="1">
                <a:solidFill>
                  <a:srgbClr val="000000"/>
                </a:solidFill>
                <a:latin typeface="Courier" pitchFamily="2" charset="0"/>
                <a:ea typeface="Arial" charset="0"/>
                <a:cs typeface="Arial" charset="0"/>
              </a:rPr>
              <a:t>ShoppingCartItem</a:t>
            </a:r>
            <a:r>
              <a:rPr lang="en-US" sz="1200" dirty="0">
                <a:solidFill>
                  <a:srgbClr val="000000"/>
                </a:solidFill>
                <a:latin typeface="Courier" pitchFamily="2" charset="0"/>
                <a:ea typeface="Arial" charset="0"/>
                <a:cs typeface="Arial" charset="0"/>
              </a:rPr>
              <a:t> </a:t>
            </a:r>
            <a:r>
              <a:rPr lang="en-US" sz="1200" dirty="0">
                <a:solidFill>
                  <a:srgbClr val="00006D"/>
                </a:solidFill>
                <a:latin typeface="Courier" pitchFamily="2" charset="0"/>
                <a:ea typeface="Arial" charset="0"/>
                <a:cs typeface="Arial" charset="0"/>
              </a:rPr>
              <a:t>implements </a:t>
            </a:r>
            <a:r>
              <a:rPr lang="en-US" sz="1200" dirty="0">
                <a:solidFill>
                  <a:srgbClr val="000000"/>
                </a:solidFill>
                <a:latin typeface="Courier" pitchFamily="2" charset="0"/>
                <a:ea typeface="Arial" charset="0"/>
                <a:cs typeface="Arial" charset="0"/>
              </a:rPr>
              <a:t>Serializable {</a:t>
            </a:r>
          </a:p>
          <a:p>
            <a:r>
              <a:rPr lang="en-US" sz="1200" dirty="0">
                <a:solidFill>
                  <a:srgbClr val="000000"/>
                </a:solidFill>
                <a:latin typeface="Courier" pitchFamily="2" charset="0"/>
                <a:ea typeface="Arial" charset="0"/>
                <a:cs typeface="Arial" charset="0"/>
              </a:rPr>
              <a:t>    </a:t>
            </a:r>
            <a:r>
              <a:rPr lang="en-US" sz="1200" dirty="0">
                <a:solidFill>
                  <a:srgbClr val="00006D"/>
                </a:solidFill>
                <a:latin typeface="Courier" pitchFamily="2" charset="0"/>
                <a:ea typeface="Arial" charset="0"/>
                <a:cs typeface="Arial" charset="0"/>
              </a:rPr>
              <a:t>public long </a:t>
            </a:r>
            <a:r>
              <a:rPr lang="en-US" sz="1200" dirty="0">
                <a:solidFill>
                  <a:srgbClr val="520067"/>
                </a:solidFill>
                <a:latin typeface="Courier" pitchFamily="2" charset="0"/>
                <a:ea typeface="Arial" charset="0"/>
                <a:cs typeface="Arial" charset="0"/>
              </a:rPr>
              <a:t>cost</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a:solidFill>
                  <a:srgbClr val="00006D"/>
                </a:solidFill>
                <a:latin typeface="Courier" pitchFamily="2" charset="0"/>
                <a:ea typeface="Arial" charset="0"/>
                <a:cs typeface="Arial" charset="0"/>
              </a:rPr>
              <a:t>public </a:t>
            </a:r>
            <a:r>
              <a:rPr lang="en-US" sz="1200" dirty="0" err="1">
                <a:solidFill>
                  <a:srgbClr val="00006D"/>
                </a:solidFill>
                <a:latin typeface="Courier" pitchFamily="2" charset="0"/>
                <a:ea typeface="Arial" charset="0"/>
                <a:cs typeface="Arial" charset="0"/>
              </a:rPr>
              <a:t>int</a:t>
            </a:r>
            <a:r>
              <a:rPr lang="en-US" sz="1200" dirty="0">
                <a:solidFill>
                  <a:srgbClr val="00006D"/>
                </a:solidFill>
                <a:latin typeface="Courier" pitchFamily="2" charset="0"/>
                <a:ea typeface="Arial" charset="0"/>
                <a:cs typeface="Arial" charset="0"/>
              </a:rPr>
              <a:t> </a:t>
            </a:r>
            <a:r>
              <a:rPr lang="en-US" sz="1200" dirty="0">
                <a:solidFill>
                  <a:srgbClr val="520067"/>
                </a:solidFill>
                <a:latin typeface="Courier" pitchFamily="2" charset="0"/>
                <a:ea typeface="Arial" charset="0"/>
                <a:cs typeface="Arial" charset="0"/>
              </a:rPr>
              <a:t>quantity</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a:solidFill>
                  <a:srgbClr val="00006D"/>
                </a:solidFill>
                <a:latin typeface="Courier" pitchFamily="2" charset="0"/>
                <a:ea typeface="Arial" charset="0"/>
                <a:cs typeface="Arial" charset="0"/>
              </a:rPr>
              <a:t>public </a:t>
            </a:r>
            <a:r>
              <a:rPr lang="en-US" sz="1200" dirty="0">
                <a:solidFill>
                  <a:srgbClr val="000000"/>
                </a:solidFill>
                <a:latin typeface="Courier" pitchFamily="2" charset="0"/>
                <a:ea typeface="Arial" charset="0"/>
                <a:cs typeface="Arial" charset="0"/>
              </a:rPr>
              <a:t>String </a:t>
            </a:r>
            <a:r>
              <a:rPr lang="en-US" sz="1200" dirty="0" err="1">
                <a:solidFill>
                  <a:srgbClr val="520067"/>
                </a:solidFill>
                <a:latin typeface="Courier" pitchFamily="2" charset="0"/>
                <a:ea typeface="Arial" charset="0"/>
                <a:cs typeface="Arial" charset="0"/>
              </a:rPr>
              <a:t>itemName</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a:solidFill>
                  <a:srgbClr val="00006D"/>
                </a:solidFill>
                <a:latin typeface="Courier" pitchFamily="2" charset="0"/>
                <a:ea typeface="Arial" charset="0"/>
                <a:cs typeface="Arial" charset="0"/>
              </a:rPr>
              <a:t>public </a:t>
            </a:r>
            <a:r>
              <a:rPr lang="en-US" sz="1200" dirty="0" err="1">
                <a:solidFill>
                  <a:srgbClr val="00006D"/>
                </a:solidFill>
                <a:latin typeface="Courier" pitchFamily="2" charset="0"/>
                <a:ea typeface="Arial" charset="0"/>
                <a:cs typeface="Arial" charset="0"/>
              </a:rPr>
              <a:t>boolean</a:t>
            </a:r>
            <a:r>
              <a:rPr lang="en-US" sz="1200" dirty="0">
                <a:solidFill>
                  <a:srgbClr val="00006D"/>
                </a:solidFill>
                <a:latin typeface="Courier" pitchFamily="2" charset="0"/>
                <a:ea typeface="Arial" charset="0"/>
                <a:cs typeface="Arial" charset="0"/>
              </a:rPr>
              <a:t> </a:t>
            </a:r>
            <a:r>
              <a:rPr lang="en-US" sz="1200" dirty="0" err="1">
                <a:solidFill>
                  <a:srgbClr val="520067"/>
                </a:solidFill>
                <a:latin typeface="Courier" pitchFamily="2" charset="0"/>
                <a:ea typeface="Arial" charset="0"/>
                <a:cs typeface="Arial" charset="0"/>
              </a:rPr>
              <a:t>inStock</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a:solidFill>
                  <a:srgbClr val="00006D"/>
                </a:solidFill>
                <a:latin typeface="Courier" pitchFamily="2" charset="0"/>
                <a:ea typeface="Arial" charset="0"/>
                <a:cs typeface="Arial" charset="0"/>
              </a:rPr>
              <a:t>public </a:t>
            </a:r>
            <a:r>
              <a:rPr lang="en-US" sz="1200" dirty="0">
                <a:solidFill>
                  <a:srgbClr val="000000"/>
                </a:solidFill>
                <a:latin typeface="Courier" pitchFamily="2" charset="0"/>
                <a:ea typeface="Arial" charset="0"/>
                <a:cs typeface="Arial" charset="0"/>
              </a:rPr>
              <a:t>String </a:t>
            </a:r>
            <a:r>
              <a:rPr lang="en-US" sz="1200" dirty="0" err="1">
                <a:solidFill>
                  <a:srgbClr val="520067"/>
                </a:solidFill>
                <a:latin typeface="Courier" pitchFamily="2" charset="0"/>
                <a:ea typeface="Arial" charset="0"/>
                <a:cs typeface="Arial" charset="0"/>
              </a:rPr>
              <a:t>url</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a:t>
            </a:r>
          </a:p>
        </p:txBody>
      </p:sp>
    </p:spTree>
    <p:extLst>
      <p:ext uri="{BB962C8B-B14F-4D97-AF65-F5344CB8AC3E}">
        <p14:creationId xmlns:p14="http://schemas.microsoft.com/office/powerpoint/2010/main" val="101392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072FF5-DA1C-944F-9E6B-BF10EFEA1355}"/>
              </a:ext>
            </a:extLst>
          </p:cNvPr>
          <p:cNvSpPr>
            <a:spLocks noGrp="1"/>
          </p:cNvSpPr>
          <p:nvPr>
            <p:ph type="body" idx="1"/>
          </p:nvPr>
        </p:nvSpPr>
        <p:spPr>
          <a:xfrm>
            <a:off x="156636" y="2744599"/>
            <a:ext cx="3886200" cy="1569660"/>
          </a:xfrm>
        </p:spPr>
        <p:txBody>
          <a:bodyPr/>
          <a:lstStyle/>
          <a:p>
            <a:r>
              <a:rPr lang="en-US" dirty="0"/>
              <a:t>Pros</a:t>
            </a:r>
          </a:p>
          <a:p>
            <a:pPr lvl="1"/>
            <a:r>
              <a:rPr lang="en-US" dirty="0">
                <a:latin typeface="Ubuntu" panose="020B0504030602030204" pitchFamily="34" charset="0"/>
              </a:rPr>
              <a:t>Java Standard</a:t>
            </a:r>
          </a:p>
          <a:p>
            <a:pPr lvl="1"/>
            <a:r>
              <a:rPr lang="en-US" dirty="0">
                <a:latin typeface="Ubuntu" panose="020B0504030602030204" pitchFamily="34" charset="0"/>
              </a:rPr>
              <a:t>More efficient than Serializable in terms of CPU and memory</a:t>
            </a:r>
          </a:p>
          <a:p>
            <a:endParaRPr lang="en-US" dirty="0"/>
          </a:p>
        </p:txBody>
      </p:sp>
      <p:sp>
        <p:nvSpPr>
          <p:cNvPr id="3" name="Text Placeholder 2">
            <a:extLst>
              <a:ext uri="{FF2B5EF4-FFF2-40B4-BE49-F238E27FC236}">
                <a16:creationId xmlns:a16="http://schemas.microsoft.com/office/drawing/2014/main" id="{40A7D2AF-306F-A84C-B67A-2E6F941C9373}"/>
              </a:ext>
            </a:extLst>
          </p:cNvPr>
          <p:cNvSpPr>
            <a:spLocks noGrp="1"/>
          </p:cNvSpPr>
          <p:nvPr>
            <p:ph type="body" idx="2"/>
          </p:nvPr>
        </p:nvSpPr>
        <p:spPr>
          <a:xfrm>
            <a:off x="3662889" y="2754124"/>
            <a:ext cx="3886200" cy="1569660"/>
          </a:xfrm>
        </p:spPr>
        <p:txBody>
          <a:bodyPr/>
          <a:lstStyle/>
          <a:p>
            <a:r>
              <a:rPr lang="en-US" dirty="0"/>
              <a:t>Cons</a:t>
            </a:r>
          </a:p>
          <a:p>
            <a:pPr lvl="1"/>
            <a:r>
              <a:rPr lang="en-US" dirty="0">
                <a:latin typeface="Ubuntu" panose="020B0504030602030204" pitchFamily="34" charset="0"/>
              </a:rPr>
              <a:t>Requires the developer to implement the serialization code</a:t>
            </a:r>
          </a:p>
          <a:p>
            <a:pPr lvl="1"/>
            <a:r>
              <a:rPr lang="en-US" dirty="0">
                <a:latin typeface="Ubuntu" panose="020B0504030602030204" pitchFamily="34" charset="0"/>
              </a:rPr>
              <a:t>Uses reflection during deserialization</a:t>
            </a:r>
          </a:p>
          <a:p>
            <a:pPr lvl="1"/>
            <a:r>
              <a:rPr lang="en-US" dirty="0"/>
              <a:t>Does not support attribute changes !</a:t>
            </a:r>
          </a:p>
          <a:p>
            <a:pPr lvl="1"/>
            <a:endParaRPr lang="en-US" dirty="0">
              <a:latin typeface="Ubuntu" panose="020B0504030602030204" pitchFamily="34" charset="0"/>
            </a:endParaRPr>
          </a:p>
          <a:p>
            <a:endParaRPr lang="en-US" dirty="0"/>
          </a:p>
        </p:txBody>
      </p:sp>
      <p:sp>
        <p:nvSpPr>
          <p:cNvPr id="4" name="Title 3">
            <a:extLst>
              <a:ext uri="{FF2B5EF4-FFF2-40B4-BE49-F238E27FC236}">
                <a16:creationId xmlns:a16="http://schemas.microsoft.com/office/drawing/2014/main" id="{E6D48225-05AE-2B46-A852-228B29394BCD}"/>
              </a:ext>
            </a:extLst>
          </p:cNvPr>
          <p:cNvSpPr>
            <a:spLocks noGrp="1"/>
          </p:cNvSpPr>
          <p:nvPr>
            <p:ph type="title"/>
          </p:nvPr>
        </p:nvSpPr>
        <p:spPr/>
        <p:txBody>
          <a:bodyPr/>
          <a:lstStyle/>
          <a:p>
            <a:r>
              <a:rPr lang="en-US" dirty="0" err="1">
                <a:sym typeface="Calibri"/>
              </a:rPr>
              <a:t>java.util.Externalizable</a:t>
            </a:r>
            <a:br>
              <a:rPr lang="en-US" dirty="0">
                <a:sym typeface="Calibri"/>
              </a:rPr>
            </a:br>
            <a:endParaRPr lang="en-US" dirty="0"/>
          </a:p>
        </p:txBody>
      </p:sp>
      <p:sp>
        <p:nvSpPr>
          <p:cNvPr id="5" name="Footer Placeholder 4">
            <a:extLst>
              <a:ext uri="{FF2B5EF4-FFF2-40B4-BE49-F238E27FC236}">
                <a16:creationId xmlns:a16="http://schemas.microsoft.com/office/drawing/2014/main" id="{39225E49-743E-EF40-9AC0-9EEDF7A5161B}"/>
              </a:ext>
            </a:extLst>
          </p:cNvPr>
          <p:cNvSpPr>
            <a:spLocks noGrp="1"/>
          </p:cNvSpPr>
          <p:nvPr>
            <p:ph type="ftr" sz="quarter" idx="3"/>
          </p:nvPr>
        </p:nvSpPr>
        <p:spPr/>
        <p:txBody>
          <a:bodyPr/>
          <a:lstStyle/>
          <a:p>
            <a:r>
              <a:rPr lang="en-US" dirty="0"/>
              <a:t>©2019 – </a:t>
            </a:r>
            <a:r>
              <a:rPr lang="en-US" dirty="0" err="1"/>
              <a:t>Hazelcast</a:t>
            </a:r>
            <a:r>
              <a:rPr lang="en-US" dirty="0"/>
              <a:t>, Inc. Do not distribute without permission</a:t>
            </a:r>
          </a:p>
        </p:txBody>
      </p:sp>
      <p:sp>
        <p:nvSpPr>
          <p:cNvPr id="6" name="Rectangle 5">
            <a:extLst>
              <a:ext uri="{FF2B5EF4-FFF2-40B4-BE49-F238E27FC236}">
                <a16:creationId xmlns:a16="http://schemas.microsoft.com/office/drawing/2014/main" id="{9C418B90-7248-2942-9676-1F7316124A9A}"/>
              </a:ext>
            </a:extLst>
          </p:cNvPr>
          <p:cNvSpPr/>
          <p:nvPr/>
        </p:nvSpPr>
        <p:spPr>
          <a:xfrm>
            <a:off x="529164" y="906716"/>
            <a:ext cx="5171440" cy="1569660"/>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6D"/>
                </a:solidFill>
                <a:latin typeface="Courier" pitchFamily="2" charset="0"/>
                <a:ea typeface="Arial" charset="0"/>
                <a:cs typeface="Arial" charset="0"/>
              </a:rPr>
              <a:t>public void </a:t>
            </a:r>
            <a:r>
              <a:rPr lang="en-US" sz="1200" dirty="0" err="1">
                <a:solidFill>
                  <a:srgbClr val="000000"/>
                </a:solidFill>
                <a:latin typeface="Courier" pitchFamily="2" charset="0"/>
                <a:ea typeface="Arial" charset="0"/>
                <a:cs typeface="Arial" charset="0"/>
              </a:rPr>
              <a:t>writeExternal</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ObjectOutput</a:t>
            </a:r>
            <a:r>
              <a:rPr lang="en-US" sz="1200" dirty="0">
                <a:solidFill>
                  <a:srgbClr val="000000"/>
                </a:solidFill>
                <a:latin typeface="Courier" pitchFamily="2" charset="0"/>
                <a:ea typeface="Arial" charset="0"/>
                <a:cs typeface="Arial" charset="0"/>
              </a:rPr>
              <a:t> out) </a:t>
            </a:r>
            <a:r>
              <a:rPr lang="en-US" sz="1200" dirty="0">
                <a:solidFill>
                  <a:srgbClr val="00006D"/>
                </a:solidFill>
                <a:latin typeface="Courier" pitchFamily="2" charset="0"/>
                <a:ea typeface="Arial" charset="0"/>
                <a:cs typeface="Arial" charset="0"/>
              </a:rPr>
              <a:t>throws </a:t>
            </a:r>
            <a:r>
              <a:rPr lang="en-US" sz="1200" dirty="0">
                <a:solidFill>
                  <a:srgbClr val="000000"/>
                </a:solidFill>
                <a:latin typeface="Courier" pitchFamily="2" charset="0"/>
                <a:ea typeface="Arial" charset="0"/>
                <a:cs typeface="Arial" charset="0"/>
              </a:rPr>
              <a:t>... {</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out.writeLong</a:t>
            </a:r>
            <a:r>
              <a:rPr lang="en-US" sz="1200" dirty="0">
                <a:solidFill>
                  <a:srgbClr val="000000"/>
                </a:solidFill>
                <a:latin typeface="Courier" pitchFamily="2" charset="0"/>
                <a:ea typeface="Arial" charset="0"/>
                <a:cs typeface="Arial" charset="0"/>
              </a:rPr>
              <a:t>(cost);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out.writeInt</a:t>
            </a:r>
            <a:r>
              <a:rPr lang="en-US" sz="1200" dirty="0">
                <a:solidFill>
                  <a:srgbClr val="000000"/>
                </a:solidFill>
                <a:latin typeface="Courier" pitchFamily="2" charset="0"/>
                <a:ea typeface="Arial" charset="0"/>
                <a:cs typeface="Arial" charset="0"/>
              </a:rPr>
              <a:t>(quantity);</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out.writeUTF</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itemName</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out.writeBoolean</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inStock</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out.writeUTF</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url</a:t>
            </a:r>
            <a:r>
              <a:rPr lang="en-US" sz="1200" dirty="0">
                <a:solidFill>
                  <a:srgbClr val="000000"/>
                </a:solidFill>
                <a:latin typeface="Courier" pitchFamily="2" charset="0"/>
                <a:ea typeface="Arial" charset="0"/>
                <a:cs typeface="Arial" charset="0"/>
              </a:rPr>
              <a:t>);</a:t>
            </a:r>
          </a:p>
          <a:p>
            <a:r>
              <a:rPr lang="mr-IN" sz="1200" dirty="0">
                <a:solidFill>
                  <a:srgbClr val="000000"/>
                </a:solidFill>
                <a:latin typeface="Courier" pitchFamily="2" charset="0"/>
                <a:ea typeface="Arial" charset="0"/>
                <a:cs typeface="Arial" charset="0"/>
              </a:rPr>
              <a:t>}</a:t>
            </a:r>
            <a:endParaRPr lang="de-DE" sz="1200" dirty="0">
              <a:solidFill>
                <a:srgbClr val="000000"/>
              </a:solidFill>
              <a:latin typeface="Courier" pitchFamily="2" charset="0"/>
              <a:ea typeface="Arial" charset="0"/>
              <a:cs typeface="Arial" charset="0"/>
            </a:endParaRPr>
          </a:p>
        </p:txBody>
      </p:sp>
      <p:sp>
        <p:nvSpPr>
          <p:cNvPr id="7" name="Rectangle 6">
            <a:extLst>
              <a:ext uri="{FF2B5EF4-FFF2-40B4-BE49-F238E27FC236}">
                <a16:creationId xmlns:a16="http://schemas.microsoft.com/office/drawing/2014/main" id="{A0CFB98F-9189-2C41-B7F9-2CA2D25A9DC3}"/>
              </a:ext>
            </a:extLst>
          </p:cNvPr>
          <p:cNvSpPr/>
          <p:nvPr/>
        </p:nvSpPr>
        <p:spPr>
          <a:xfrm>
            <a:off x="4042836" y="1167615"/>
            <a:ext cx="4572000" cy="1569660"/>
          </a:xfrm>
          <a:prstGeom prst="rect">
            <a:avLst/>
          </a:prstGeom>
          <a:solidFill>
            <a:schemeClr val="bg1">
              <a:lumMod val="95000"/>
            </a:schemeClr>
          </a:solidFill>
          <a:ln>
            <a:solidFill>
              <a:schemeClr val="tx1"/>
            </a:solidFill>
          </a:ln>
        </p:spPr>
        <p:txBody>
          <a:bodyPr>
            <a:spAutoFit/>
          </a:bodyPr>
          <a:lstStyle/>
          <a:p>
            <a:r>
              <a:rPr lang="en-US" sz="1200" dirty="0">
                <a:solidFill>
                  <a:srgbClr val="00006D"/>
                </a:solidFill>
                <a:latin typeface="Courier" pitchFamily="2" charset="0"/>
                <a:ea typeface="Arial" charset="0"/>
                <a:cs typeface="Arial" charset="0"/>
              </a:rPr>
              <a:t>public void </a:t>
            </a:r>
            <a:r>
              <a:rPr lang="en-US" sz="1200" dirty="0" err="1">
                <a:solidFill>
                  <a:srgbClr val="000000"/>
                </a:solidFill>
                <a:latin typeface="Courier" pitchFamily="2" charset="0"/>
                <a:ea typeface="Arial" charset="0"/>
                <a:cs typeface="Arial" charset="0"/>
              </a:rPr>
              <a:t>readExternal</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ObjectInput</a:t>
            </a:r>
            <a:r>
              <a:rPr lang="en-US" sz="1200" dirty="0">
                <a:solidFill>
                  <a:srgbClr val="000000"/>
                </a:solidFill>
                <a:latin typeface="Courier" pitchFamily="2" charset="0"/>
                <a:ea typeface="Arial" charset="0"/>
                <a:cs typeface="Arial" charset="0"/>
              </a:rPr>
              <a:t> in) </a:t>
            </a:r>
            <a:r>
              <a:rPr lang="en-US" sz="1200" dirty="0">
                <a:solidFill>
                  <a:srgbClr val="00006D"/>
                </a:solidFill>
                <a:latin typeface="Courier" pitchFamily="2" charset="0"/>
                <a:ea typeface="Arial" charset="0"/>
                <a:cs typeface="Arial" charset="0"/>
              </a:rPr>
              <a:t>throws </a:t>
            </a:r>
            <a:r>
              <a:rPr lang="en-US" sz="1200" dirty="0">
                <a:solidFill>
                  <a:srgbClr val="000000"/>
                </a:solidFill>
                <a:latin typeface="Courier" pitchFamily="2" charset="0"/>
                <a:ea typeface="Arial" charset="0"/>
                <a:cs typeface="Arial" charset="0"/>
              </a:rPr>
              <a:t>... {</a:t>
            </a:r>
          </a:p>
          <a:p>
            <a:r>
              <a:rPr lang="de-DE" sz="1200" dirty="0">
                <a:solidFill>
                  <a:srgbClr val="000000"/>
                </a:solidFill>
                <a:latin typeface="Courier" pitchFamily="2" charset="0"/>
                <a:ea typeface="Arial" charset="0"/>
                <a:cs typeface="Arial" charset="0"/>
              </a:rPr>
              <a:t>  </a:t>
            </a:r>
            <a:r>
              <a:rPr lang="mr-IN" sz="1200" dirty="0" err="1">
                <a:solidFill>
                  <a:srgbClr val="000000"/>
                </a:solidFill>
                <a:latin typeface="Courier" pitchFamily="2" charset="0"/>
                <a:ea typeface="Arial" charset="0"/>
                <a:cs typeface="Arial" charset="0"/>
              </a:rPr>
              <a:t>cost</a:t>
            </a:r>
            <a:r>
              <a:rPr lang="mr-IN" sz="1200" dirty="0">
                <a:solidFill>
                  <a:srgbClr val="000000"/>
                </a:solidFill>
                <a:latin typeface="Courier" pitchFamily="2" charset="0"/>
                <a:ea typeface="Arial" charset="0"/>
                <a:cs typeface="Arial" charset="0"/>
              </a:rPr>
              <a:t> = </a:t>
            </a:r>
            <a:r>
              <a:rPr lang="mr-IN" sz="1200" dirty="0" err="1">
                <a:solidFill>
                  <a:srgbClr val="000000"/>
                </a:solidFill>
                <a:latin typeface="Courier" pitchFamily="2" charset="0"/>
                <a:ea typeface="Arial" charset="0"/>
                <a:cs typeface="Arial" charset="0"/>
              </a:rPr>
              <a:t>in.readLong</a:t>
            </a:r>
            <a:r>
              <a:rPr lang="mr-IN"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quantity = </a:t>
            </a:r>
            <a:r>
              <a:rPr lang="en-US" sz="1200" dirty="0" err="1">
                <a:solidFill>
                  <a:srgbClr val="000000"/>
                </a:solidFill>
                <a:latin typeface="Courier" pitchFamily="2" charset="0"/>
                <a:ea typeface="Arial" charset="0"/>
                <a:cs typeface="Arial" charset="0"/>
              </a:rPr>
              <a:t>in.readInt</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itemName</a:t>
            </a:r>
            <a:r>
              <a:rPr lang="en-US" sz="1200" dirty="0">
                <a:solidFill>
                  <a:srgbClr val="000000"/>
                </a:solidFill>
                <a:latin typeface="Courier" pitchFamily="2" charset="0"/>
                <a:ea typeface="Arial" charset="0"/>
                <a:cs typeface="Arial" charset="0"/>
              </a:rPr>
              <a:t> = </a:t>
            </a:r>
            <a:r>
              <a:rPr lang="en-US" sz="1200" dirty="0" err="1">
                <a:solidFill>
                  <a:srgbClr val="000000"/>
                </a:solidFill>
                <a:latin typeface="Courier" pitchFamily="2" charset="0"/>
                <a:ea typeface="Arial" charset="0"/>
                <a:cs typeface="Arial" charset="0"/>
              </a:rPr>
              <a:t>in.readUTF</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inStock</a:t>
            </a:r>
            <a:r>
              <a:rPr lang="en-US" sz="1200" dirty="0">
                <a:solidFill>
                  <a:srgbClr val="000000"/>
                </a:solidFill>
                <a:latin typeface="Courier" pitchFamily="2" charset="0"/>
                <a:ea typeface="Arial" charset="0"/>
                <a:cs typeface="Arial" charset="0"/>
              </a:rPr>
              <a:t> = </a:t>
            </a:r>
            <a:r>
              <a:rPr lang="en-US" sz="1200" dirty="0" err="1">
                <a:solidFill>
                  <a:srgbClr val="000000"/>
                </a:solidFill>
                <a:latin typeface="Courier" pitchFamily="2" charset="0"/>
                <a:ea typeface="Arial" charset="0"/>
                <a:cs typeface="Arial" charset="0"/>
              </a:rPr>
              <a:t>in.readBoolean</a:t>
            </a:r>
            <a:r>
              <a:rPr lang="en-US" sz="1200" dirty="0">
                <a:solidFill>
                  <a:srgbClr val="000000"/>
                </a:solidFill>
                <a:latin typeface="Courier" pitchFamily="2" charset="0"/>
                <a:ea typeface="Arial" charset="0"/>
                <a:cs typeface="Arial" charset="0"/>
              </a:rPr>
              <a:t>();</a:t>
            </a:r>
          </a:p>
          <a:p>
            <a:r>
              <a:rPr lang="de-DE" sz="1200" dirty="0">
                <a:solidFill>
                  <a:srgbClr val="000000"/>
                </a:solidFill>
                <a:latin typeface="Courier" pitchFamily="2" charset="0"/>
                <a:ea typeface="Arial" charset="0"/>
                <a:cs typeface="Arial" charset="0"/>
              </a:rPr>
              <a:t>  </a:t>
            </a:r>
            <a:r>
              <a:rPr lang="mr-IN" sz="1200" dirty="0" err="1">
                <a:solidFill>
                  <a:srgbClr val="000000"/>
                </a:solidFill>
                <a:latin typeface="Courier" pitchFamily="2" charset="0"/>
                <a:ea typeface="Arial" charset="0"/>
                <a:cs typeface="Arial" charset="0"/>
              </a:rPr>
              <a:t>url</a:t>
            </a:r>
            <a:r>
              <a:rPr lang="mr-IN" sz="1200" dirty="0">
                <a:solidFill>
                  <a:srgbClr val="000000"/>
                </a:solidFill>
                <a:latin typeface="Courier" pitchFamily="2" charset="0"/>
                <a:ea typeface="Arial" charset="0"/>
                <a:cs typeface="Arial" charset="0"/>
              </a:rPr>
              <a:t> = </a:t>
            </a:r>
            <a:r>
              <a:rPr lang="mr-IN" sz="1200" dirty="0" err="1">
                <a:solidFill>
                  <a:srgbClr val="000000"/>
                </a:solidFill>
                <a:latin typeface="Courier" pitchFamily="2" charset="0"/>
                <a:ea typeface="Arial" charset="0"/>
                <a:cs typeface="Arial" charset="0"/>
              </a:rPr>
              <a:t>in.readUTF</a:t>
            </a:r>
            <a:r>
              <a:rPr lang="mr-IN" sz="1200" dirty="0">
                <a:solidFill>
                  <a:srgbClr val="000000"/>
                </a:solidFill>
                <a:latin typeface="Courier" pitchFamily="2" charset="0"/>
                <a:ea typeface="Arial" charset="0"/>
                <a:cs typeface="Arial" charset="0"/>
              </a:rPr>
              <a:t>();</a:t>
            </a:r>
          </a:p>
          <a:p>
            <a:r>
              <a:rPr lang="mr-IN" sz="1200" dirty="0">
                <a:solidFill>
                  <a:srgbClr val="000000"/>
                </a:solidFill>
                <a:latin typeface="Courier" pitchFamily="2" charset="0"/>
                <a:ea typeface="Arial" charset="0"/>
                <a:cs typeface="Arial" charset="0"/>
              </a:rPr>
              <a:t>}</a:t>
            </a:r>
          </a:p>
        </p:txBody>
      </p:sp>
    </p:spTree>
    <p:extLst>
      <p:ext uri="{BB962C8B-B14F-4D97-AF65-F5344CB8AC3E}">
        <p14:creationId xmlns:p14="http://schemas.microsoft.com/office/powerpoint/2010/main" val="18900223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252BB-BF6B-B04D-B1C4-8748F30A426B}"/>
              </a:ext>
            </a:extLst>
          </p:cNvPr>
          <p:cNvSpPr>
            <a:spLocks noGrp="1"/>
          </p:cNvSpPr>
          <p:nvPr>
            <p:ph type="body" idx="1"/>
          </p:nvPr>
        </p:nvSpPr>
        <p:spPr>
          <a:xfrm>
            <a:off x="518436" y="2634137"/>
            <a:ext cx="3886200" cy="1765245"/>
          </a:xfrm>
        </p:spPr>
        <p:txBody>
          <a:bodyPr/>
          <a:lstStyle/>
          <a:p>
            <a:r>
              <a:rPr lang="en-US" dirty="0"/>
              <a:t>Pros</a:t>
            </a:r>
          </a:p>
          <a:p>
            <a:pPr lvl="1"/>
            <a:r>
              <a:rPr lang="en-US" dirty="0">
                <a:latin typeface="Ubuntu" panose="020B0504030602030204" pitchFamily="34" charset="0"/>
              </a:rPr>
              <a:t>More efficient than Serializable in terms of CPU and memory</a:t>
            </a:r>
          </a:p>
          <a:p>
            <a:endParaRPr lang="en-US" dirty="0"/>
          </a:p>
        </p:txBody>
      </p:sp>
      <p:sp>
        <p:nvSpPr>
          <p:cNvPr id="3" name="Text Placeholder 2">
            <a:extLst>
              <a:ext uri="{FF2B5EF4-FFF2-40B4-BE49-F238E27FC236}">
                <a16:creationId xmlns:a16="http://schemas.microsoft.com/office/drawing/2014/main" id="{EFBD43A4-6D92-3C45-A645-6BBB1F1C1905}"/>
              </a:ext>
            </a:extLst>
          </p:cNvPr>
          <p:cNvSpPr>
            <a:spLocks noGrp="1"/>
          </p:cNvSpPr>
          <p:nvPr>
            <p:ph type="body" idx="2"/>
          </p:nvPr>
        </p:nvSpPr>
        <p:spPr>
          <a:xfrm>
            <a:off x="3647290" y="2588228"/>
            <a:ext cx="4085172" cy="1588436"/>
          </a:xfrm>
        </p:spPr>
        <p:txBody>
          <a:bodyPr/>
          <a:lstStyle/>
          <a:p>
            <a:r>
              <a:rPr lang="en-US" dirty="0"/>
              <a:t>Cons</a:t>
            </a:r>
          </a:p>
          <a:p>
            <a:pPr lvl="1"/>
            <a:r>
              <a:rPr lang="en-US" dirty="0">
                <a:latin typeface="Ubuntu" panose="020B0504030602030204" pitchFamily="34" charset="0"/>
              </a:rPr>
              <a:t>Requires the developer to implement the serialization code</a:t>
            </a:r>
          </a:p>
          <a:p>
            <a:pPr lvl="1"/>
            <a:r>
              <a:rPr lang="en-US" dirty="0">
                <a:latin typeface="Ubuntu" panose="020B0504030602030204" pitchFamily="34" charset="0"/>
              </a:rPr>
              <a:t>Uses reflection during deserialization</a:t>
            </a:r>
          </a:p>
          <a:p>
            <a:pPr lvl="1"/>
            <a:r>
              <a:rPr lang="en-US" dirty="0"/>
              <a:t>Does not support attribute changes !</a:t>
            </a:r>
          </a:p>
          <a:p>
            <a:pPr lvl="1"/>
            <a:endParaRPr lang="en-US" dirty="0">
              <a:latin typeface="Ubuntu" panose="020B0504030602030204" pitchFamily="34" charset="0"/>
            </a:endParaRPr>
          </a:p>
          <a:p>
            <a:endParaRPr lang="en-US" dirty="0"/>
          </a:p>
        </p:txBody>
      </p:sp>
      <p:sp>
        <p:nvSpPr>
          <p:cNvPr id="4" name="Title 3">
            <a:extLst>
              <a:ext uri="{FF2B5EF4-FFF2-40B4-BE49-F238E27FC236}">
                <a16:creationId xmlns:a16="http://schemas.microsoft.com/office/drawing/2014/main" id="{C516F122-B3D1-C547-BEAA-FD23B884F721}"/>
              </a:ext>
            </a:extLst>
          </p:cNvPr>
          <p:cNvSpPr>
            <a:spLocks noGrp="1"/>
          </p:cNvSpPr>
          <p:nvPr>
            <p:ph type="title"/>
          </p:nvPr>
        </p:nvSpPr>
        <p:spPr/>
        <p:txBody>
          <a:bodyPr>
            <a:normAutofit fontScale="90000"/>
          </a:bodyPr>
          <a:lstStyle/>
          <a:p>
            <a:r>
              <a:rPr lang="de-DE" sz="2800" dirty="0" err="1">
                <a:sym typeface="Calibri"/>
              </a:rPr>
              <a:t>com.hazelcast.nio.serialization.DataSerializable</a:t>
            </a:r>
            <a:endParaRPr lang="en-US" sz="2800" dirty="0"/>
          </a:p>
        </p:txBody>
      </p:sp>
      <p:sp>
        <p:nvSpPr>
          <p:cNvPr id="5" name="Footer Placeholder 4">
            <a:extLst>
              <a:ext uri="{FF2B5EF4-FFF2-40B4-BE49-F238E27FC236}">
                <a16:creationId xmlns:a16="http://schemas.microsoft.com/office/drawing/2014/main" id="{D3591A3A-A1C5-784F-BC05-C258B6946641}"/>
              </a:ext>
            </a:extLst>
          </p:cNvPr>
          <p:cNvSpPr>
            <a:spLocks noGrp="1"/>
          </p:cNvSpPr>
          <p:nvPr>
            <p:ph type="ftr" sz="quarter" idx="3"/>
          </p:nvPr>
        </p:nvSpPr>
        <p:spPr/>
        <p:txBody>
          <a:bodyPr/>
          <a:lstStyle/>
          <a:p>
            <a:r>
              <a:rPr lang="en-US" dirty="0"/>
              <a:t>©2019 – </a:t>
            </a:r>
            <a:r>
              <a:rPr lang="en-US" dirty="0" err="1"/>
              <a:t>Hazelcast</a:t>
            </a:r>
            <a:r>
              <a:rPr lang="en-US" dirty="0"/>
              <a:t>, Inc. Do not distribute without permission</a:t>
            </a:r>
          </a:p>
        </p:txBody>
      </p:sp>
      <p:sp>
        <p:nvSpPr>
          <p:cNvPr id="6" name="Rectangle 5">
            <a:extLst>
              <a:ext uri="{FF2B5EF4-FFF2-40B4-BE49-F238E27FC236}">
                <a16:creationId xmlns:a16="http://schemas.microsoft.com/office/drawing/2014/main" id="{26991C9D-FEDC-9F48-8C4C-C1E22879D5DA}"/>
              </a:ext>
            </a:extLst>
          </p:cNvPr>
          <p:cNvSpPr/>
          <p:nvPr/>
        </p:nvSpPr>
        <p:spPr>
          <a:xfrm>
            <a:off x="518436" y="763567"/>
            <a:ext cx="5171440" cy="1569660"/>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6D"/>
                </a:solidFill>
                <a:latin typeface="Courier" pitchFamily="2" charset="0"/>
                <a:ea typeface="Arial" charset="0"/>
                <a:cs typeface="Arial" charset="0"/>
              </a:rPr>
              <a:t>public void </a:t>
            </a:r>
            <a:r>
              <a:rPr lang="en-US" sz="1200" dirty="0" err="1">
                <a:solidFill>
                  <a:srgbClr val="000000"/>
                </a:solidFill>
                <a:latin typeface="Courier" pitchFamily="2" charset="0"/>
                <a:ea typeface="Arial" charset="0"/>
                <a:cs typeface="Arial" charset="0"/>
              </a:rPr>
              <a:t>writeData</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ObjectDataOutput</a:t>
            </a:r>
            <a:r>
              <a:rPr lang="en-US" sz="1200" dirty="0">
                <a:solidFill>
                  <a:srgbClr val="000000"/>
                </a:solidFill>
                <a:latin typeface="Courier" pitchFamily="2" charset="0"/>
                <a:ea typeface="Arial" charset="0"/>
                <a:cs typeface="Arial" charset="0"/>
              </a:rPr>
              <a:t> out) </a:t>
            </a:r>
            <a:r>
              <a:rPr lang="en-US" sz="1200" dirty="0">
                <a:solidFill>
                  <a:srgbClr val="00006D"/>
                </a:solidFill>
                <a:latin typeface="Courier" pitchFamily="2" charset="0"/>
                <a:ea typeface="Arial" charset="0"/>
                <a:cs typeface="Arial" charset="0"/>
              </a:rPr>
              <a:t>throws </a:t>
            </a:r>
            <a:r>
              <a:rPr lang="en-US" sz="1200" dirty="0">
                <a:solidFill>
                  <a:srgbClr val="000000"/>
                </a:solidFill>
                <a:latin typeface="Courier" pitchFamily="2" charset="0"/>
                <a:ea typeface="Arial" charset="0"/>
                <a:cs typeface="Arial" charset="0"/>
              </a:rPr>
              <a:t>... {</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out.writeLong</a:t>
            </a:r>
            <a:r>
              <a:rPr lang="en-US" sz="1200" dirty="0">
                <a:solidFill>
                  <a:srgbClr val="000000"/>
                </a:solidFill>
                <a:latin typeface="Courier" pitchFamily="2" charset="0"/>
                <a:ea typeface="Arial" charset="0"/>
                <a:cs typeface="Arial" charset="0"/>
              </a:rPr>
              <a:t>(cost);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out.writeInt</a:t>
            </a:r>
            <a:r>
              <a:rPr lang="en-US" sz="1200" dirty="0">
                <a:solidFill>
                  <a:srgbClr val="000000"/>
                </a:solidFill>
                <a:latin typeface="Courier" pitchFamily="2" charset="0"/>
                <a:ea typeface="Arial" charset="0"/>
                <a:cs typeface="Arial" charset="0"/>
              </a:rPr>
              <a:t>(quantity);</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out.writeUTF</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itemName</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out.writeBoolean</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inStock</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out.writeUTF</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url</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a:t>
            </a:r>
          </a:p>
        </p:txBody>
      </p:sp>
      <p:sp>
        <p:nvSpPr>
          <p:cNvPr id="7" name="Rectangle 6">
            <a:extLst>
              <a:ext uri="{FF2B5EF4-FFF2-40B4-BE49-F238E27FC236}">
                <a16:creationId xmlns:a16="http://schemas.microsoft.com/office/drawing/2014/main" id="{DFE72482-6470-2E44-9604-54B279295B97}"/>
              </a:ext>
            </a:extLst>
          </p:cNvPr>
          <p:cNvSpPr/>
          <p:nvPr/>
        </p:nvSpPr>
        <p:spPr>
          <a:xfrm>
            <a:off x="4053564" y="1018568"/>
            <a:ext cx="4572000" cy="1569660"/>
          </a:xfrm>
          <a:prstGeom prst="rect">
            <a:avLst/>
          </a:prstGeom>
          <a:solidFill>
            <a:schemeClr val="bg1">
              <a:lumMod val="95000"/>
            </a:schemeClr>
          </a:solidFill>
          <a:ln>
            <a:solidFill>
              <a:schemeClr val="tx1"/>
            </a:solidFill>
          </a:ln>
        </p:spPr>
        <p:txBody>
          <a:bodyPr>
            <a:spAutoFit/>
          </a:bodyPr>
          <a:lstStyle/>
          <a:p>
            <a:r>
              <a:rPr lang="en-US" sz="1200" dirty="0">
                <a:solidFill>
                  <a:srgbClr val="00006D"/>
                </a:solidFill>
                <a:latin typeface="Courier" pitchFamily="2" charset="0"/>
                <a:ea typeface="Arial" charset="0"/>
                <a:cs typeface="Arial" charset="0"/>
              </a:rPr>
              <a:t>public void </a:t>
            </a:r>
            <a:r>
              <a:rPr lang="en-US" sz="1200" dirty="0" err="1">
                <a:solidFill>
                  <a:srgbClr val="000000"/>
                </a:solidFill>
                <a:latin typeface="Courier" pitchFamily="2" charset="0"/>
                <a:ea typeface="Arial" charset="0"/>
                <a:cs typeface="Arial" charset="0"/>
              </a:rPr>
              <a:t>readData</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ObjectDataInput</a:t>
            </a:r>
            <a:r>
              <a:rPr lang="en-US" sz="1200" dirty="0">
                <a:solidFill>
                  <a:srgbClr val="000000"/>
                </a:solidFill>
                <a:latin typeface="Courier" pitchFamily="2" charset="0"/>
                <a:ea typeface="Arial" charset="0"/>
                <a:cs typeface="Arial" charset="0"/>
              </a:rPr>
              <a:t> in) </a:t>
            </a:r>
            <a:r>
              <a:rPr lang="en-US" sz="1200" dirty="0">
                <a:solidFill>
                  <a:srgbClr val="00006D"/>
                </a:solidFill>
                <a:latin typeface="Courier" pitchFamily="2" charset="0"/>
                <a:ea typeface="Arial" charset="0"/>
                <a:cs typeface="Arial" charset="0"/>
              </a:rPr>
              <a:t>throws </a:t>
            </a:r>
            <a:r>
              <a:rPr lang="en-US" sz="1200" dirty="0">
                <a:solidFill>
                  <a:srgbClr val="000000"/>
                </a:solidFill>
                <a:latin typeface="Courier" pitchFamily="2" charset="0"/>
                <a:ea typeface="Arial" charset="0"/>
                <a:cs typeface="Arial" charset="0"/>
              </a:rPr>
              <a:t>... {</a:t>
            </a:r>
          </a:p>
          <a:p>
            <a:r>
              <a:rPr lang="en-US" sz="1200" dirty="0">
                <a:solidFill>
                  <a:srgbClr val="000000"/>
                </a:solidFill>
                <a:latin typeface="Courier" pitchFamily="2" charset="0"/>
                <a:ea typeface="Arial" charset="0"/>
                <a:cs typeface="Arial" charset="0"/>
              </a:rPr>
              <a:t>  cost = </a:t>
            </a:r>
            <a:r>
              <a:rPr lang="en-US" sz="1200" dirty="0" err="1">
                <a:solidFill>
                  <a:srgbClr val="000000"/>
                </a:solidFill>
                <a:latin typeface="Courier" pitchFamily="2" charset="0"/>
                <a:ea typeface="Arial" charset="0"/>
                <a:cs typeface="Arial" charset="0"/>
              </a:rPr>
              <a:t>in.readLong</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quantity = </a:t>
            </a:r>
            <a:r>
              <a:rPr lang="en-US" sz="1200" dirty="0" err="1">
                <a:solidFill>
                  <a:srgbClr val="000000"/>
                </a:solidFill>
                <a:latin typeface="Courier" pitchFamily="2" charset="0"/>
                <a:ea typeface="Arial" charset="0"/>
                <a:cs typeface="Arial" charset="0"/>
              </a:rPr>
              <a:t>in.readInt</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itemName</a:t>
            </a:r>
            <a:r>
              <a:rPr lang="en-US" sz="1200" dirty="0">
                <a:solidFill>
                  <a:srgbClr val="000000"/>
                </a:solidFill>
                <a:latin typeface="Courier" pitchFamily="2" charset="0"/>
                <a:ea typeface="Arial" charset="0"/>
                <a:cs typeface="Arial" charset="0"/>
              </a:rPr>
              <a:t> = </a:t>
            </a:r>
            <a:r>
              <a:rPr lang="en-US" sz="1200" dirty="0" err="1">
                <a:solidFill>
                  <a:srgbClr val="000000"/>
                </a:solidFill>
                <a:latin typeface="Courier" pitchFamily="2" charset="0"/>
                <a:ea typeface="Arial" charset="0"/>
                <a:cs typeface="Arial" charset="0"/>
              </a:rPr>
              <a:t>in.readUTF</a:t>
            </a:r>
            <a:r>
              <a:rPr lang="en-US" sz="1200" dirty="0">
                <a:solidFill>
                  <a:srgbClr val="000000"/>
                </a:solidFill>
                <a:latin typeface="Courier" pitchFamily="2" charset="0"/>
                <a:ea typeface="Arial" charset="0"/>
                <a:cs typeface="Arial" charset="0"/>
              </a:rPr>
              <a:t>();</a:t>
            </a:r>
          </a:p>
          <a:p>
            <a:r>
              <a:rPr lang="en-US" sz="1200" dirty="0">
                <a:solidFill>
                  <a:srgbClr val="000000"/>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inStock</a:t>
            </a:r>
            <a:r>
              <a:rPr lang="en-US" sz="1200" dirty="0">
                <a:solidFill>
                  <a:srgbClr val="000000"/>
                </a:solidFill>
                <a:latin typeface="Courier" pitchFamily="2" charset="0"/>
                <a:ea typeface="Arial" charset="0"/>
                <a:cs typeface="Arial" charset="0"/>
              </a:rPr>
              <a:t> = </a:t>
            </a:r>
            <a:r>
              <a:rPr lang="en-US" sz="1200" dirty="0" err="1">
                <a:solidFill>
                  <a:srgbClr val="000000"/>
                </a:solidFill>
                <a:latin typeface="Courier" pitchFamily="2" charset="0"/>
                <a:ea typeface="Arial" charset="0"/>
                <a:cs typeface="Arial" charset="0"/>
              </a:rPr>
              <a:t>in.readBoolean</a:t>
            </a:r>
            <a:r>
              <a:rPr lang="en-US" sz="1200" dirty="0">
                <a:solidFill>
                  <a:srgbClr val="000000"/>
                </a:solidFill>
                <a:latin typeface="Courier" pitchFamily="2" charset="0"/>
                <a:ea typeface="Arial" charset="0"/>
                <a:cs typeface="Arial" charset="0"/>
              </a:rPr>
              <a:t>();</a:t>
            </a:r>
          </a:p>
          <a:p>
            <a:r>
              <a:rPr lang="mr-IN" sz="1200" dirty="0">
                <a:solidFill>
                  <a:srgbClr val="000000"/>
                </a:solidFill>
                <a:latin typeface="Courier" pitchFamily="2" charset="0"/>
                <a:ea typeface="Arial" charset="0"/>
                <a:cs typeface="Arial" charset="0"/>
              </a:rPr>
              <a:t>  </a:t>
            </a:r>
            <a:r>
              <a:rPr lang="mr-IN" sz="1200" dirty="0" err="1">
                <a:solidFill>
                  <a:srgbClr val="000000"/>
                </a:solidFill>
                <a:latin typeface="Courier" pitchFamily="2" charset="0"/>
                <a:ea typeface="Arial" charset="0"/>
                <a:cs typeface="Arial" charset="0"/>
              </a:rPr>
              <a:t>url</a:t>
            </a:r>
            <a:r>
              <a:rPr lang="mr-IN" sz="1200" dirty="0">
                <a:solidFill>
                  <a:srgbClr val="000000"/>
                </a:solidFill>
                <a:latin typeface="Courier" pitchFamily="2" charset="0"/>
                <a:ea typeface="Arial" charset="0"/>
                <a:cs typeface="Arial" charset="0"/>
              </a:rPr>
              <a:t> = </a:t>
            </a:r>
            <a:r>
              <a:rPr lang="mr-IN" sz="1200" dirty="0" err="1">
                <a:solidFill>
                  <a:srgbClr val="000000"/>
                </a:solidFill>
                <a:latin typeface="Courier" pitchFamily="2" charset="0"/>
                <a:ea typeface="Arial" charset="0"/>
                <a:cs typeface="Arial" charset="0"/>
              </a:rPr>
              <a:t>in.readUTF</a:t>
            </a:r>
            <a:r>
              <a:rPr lang="mr-IN" sz="1200" dirty="0">
                <a:solidFill>
                  <a:srgbClr val="000000"/>
                </a:solidFill>
                <a:latin typeface="Courier" pitchFamily="2" charset="0"/>
                <a:ea typeface="Arial" charset="0"/>
                <a:cs typeface="Arial" charset="0"/>
              </a:rPr>
              <a:t>();</a:t>
            </a:r>
          </a:p>
          <a:p>
            <a:r>
              <a:rPr lang="mr-IN" sz="1200" dirty="0">
                <a:solidFill>
                  <a:srgbClr val="000000"/>
                </a:solidFill>
                <a:latin typeface="Courier" pitchFamily="2" charset="0"/>
                <a:ea typeface="Arial" charset="0"/>
                <a:cs typeface="Arial" charset="0"/>
              </a:rPr>
              <a:t>}</a:t>
            </a:r>
          </a:p>
        </p:txBody>
      </p:sp>
    </p:spTree>
    <p:extLst>
      <p:ext uri="{BB962C8B-B14F-4D97-AF65-F5344CB8AC3E}">
        <p14:creationId xmlns:p14="http://schemas.microsoft.com/office/powerpoint/2010/main" val="40245512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CD45A-6340-914F-8F38-8CEE28F32111}"/>
              </a:ext>
            </a:extLst>
          </p:cNvPr>
          <p:cNvSpPr>
            <a:spLocks noGrp="1"/>
          </p:cNvSpPr>
          <p:nvPr>
            <p:ph type="title"/>
          </p:nvPr>
        </p:nvSpPr>
        <p:spPr/>
        <p:txBody>
          <a:bodyPr/>
          <a:lstStyle/>
          <a:p>
            <a:r>
              <a:rPr lang="de-DE" sz="2200" dirty="0" err="1">
                <a:sym typeface="Calibri"/>
              </a:rPr>
              <a:t>com.hazelcast.nio.serialization.IdentifiedDataSerializable</a:t>
            </a:r>
            <a:br>
              <a:rPr lang="en-US" sz="2200" dirty="0">
                <a:sym typeface="Calibri"/>
              </a:rPr>
            </a:br>
            <a:endParaRPr lang="en-US" sz="2200" dirty="0"/>
          </a:p>
        </p:txBody>
      </p:sp>
      <p:sp>
        <p:nvSpPr>
          <p:cNvPr id="5" name="Footer Placeholder 4">
            <a:extLst>
              <a:ext uri="{FF2B5EF4-FFF2-40B4-BE49-F238E27FC236}">
                <a16:creationId xmlns:a16="http://schemas.microsoft.com/office/drawing/2014/main" id="{68A6AAF0-8301-BD41-AEBD-7B224B389426}"/>
              </a:ext>
            </a:extLst>
          </p:cNvPr>
          <p:cNvSpPr>
            <a:spLocks noGrp="1"/>
          </p:cNvSpPr>
          <p:nvPr>
            <p:ph type="ftr" sz="quarter" idx="3"/>
          </p:nvPr>
        </p:nvSpPr>
        <p:spPr/>
        <p:txBody>
          <a:bodyPr/>
          <a:lstStyle/>
          <a:p>
            <a:r>
              <a:rPr lang="en-US" dirty="0"/>
              <a:t>©2019 – </a:t>
            </a:r>
            <a:r>
              <a:rPr lang="en-US" dirty="0" err="1"/>
              <a:t>Hazelcast</a:t>
            </a:r>
            <a:r>
              <a:rPr lang="en-US" dirty="0"/>
              <a:t>, Inc. Do not distribute without permission</a:t>
            </a:r>
          </a:p>
        </p:txBody>
      </p:sp>
      <p:sp>
        <p:nvSpPr>
          <p:cNvPr id="6" name="Rectangle 5">
            <a:extLst>
              <a:ext uri="{FF2B5EF4-FFF2-40B4-BE49-F238E27FC236}">
                <a16:creationId xmlns:a16="http://schemas.microsoft.com/office/drawing/2014/main" id="{90DEF9AC-0D72-D146-8B5A-A4D4A05F54B2}"/>
              </a:ext>
            </a:extLst>
          </p:cNvPr>
          <p:cNvSpPr/>
          <p:nvPr/>
        </p:nvSpPr>
        <p:spPr>
          <a:xfrm>
            <a:off x="453860" y="934862"/>
            <a:ext cx="5171440" cy="1569660"/>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6D"/>
                </a:solidFill>
                <a:latin typeface="Courier" pitchFamily="2" charset="0"/>
                <a:ea typeface="Arial" charset="0"/>
                <a:cs typeface="Arial" charset="0"/>
              </a:rPr>
              <a:t>public void </a:t>
            </a:r>
            <a:r>
              <a:rPr lang="en-US" sz="1200" dirty="0" err="1">
                <a:solidFill>
                  <a:srgbClr val="000000"/>
                </a:solidFill>
                <a:latin typeface="Courier" pitchFamily="2" charset="0"/>
                <a:ea typeface="Arial" charset="0"/>
                <a:cs typeface="Arial" charset="0"/>
              </a:rPr>
              <a:t>writeData</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ObjectDataOutput</a:t>
            </a:r>
            <a:r>
              <a:rPr lang="en-US" sz="1200" dirty="0">
                <a:solidFill>
                  <a:srgbClr val="000000"/>
                </a:solidFill>
                <a:latin typeface="Courier" pitchFamily="2" charset="0"/>
                <a:ea typeface="Arial" charset="0"/>
                <a:cs typeface="Arial" charset="0"/>
              </a:rPr>
              <a:t> out) </a:t>
            </a:r>
            <a:r>
              <a:rPr lang="en-US" sz="1200" dirty="0">
                <a:solidFill>
                  <a:srgbClr val="00006D"/>
                </a:solidFill>
                <a:latin typeface="Courier" pitchFamily="2" charset="0"/>
                <a:ea typeface="Arial" charset="0"/>
                <a:cs typeface="Arial" charset="0"/>
              </a:rPr>
              <a:t>throws </a:t>
            </a:r>
            <a:r>
              <a:rPr lang="en-US" sz="1200" dirty="0">
                <a:solidFill>
                  <a:srgbClr val="000000"/>
                </a:solidFill>
                <a:latin typeface="Courier" pitchFamily="2" charset="0"/>
                <a:ea typeface="Arial" charset="0"/>
                <a:cs typeface="Arial" charset="0"/>
              </a:rPr>
              <a:t>... {</a:t>
            </a:r>
          </a:p>
          <a:p>
            <a:r>
              <a:rPr lang="en-US" sz="1200" dirty="0">
                <a:solidFill>
                  <a:srgbClr val="000000"/>
                </a:solidFill>
                <a:latin typeface="Courier" pitchFamily="2" charset="0"/>
                <a:ea typeface="Arial" charset="0"/>
                <a:cs typeface="Arial" charset="0"/>
              </a:rPr>
              <a:t>  // like </a:t>
            </a:r>
            <a:r>
              <a:rPr lang="en-US" sz="1200" dirty="0" err="1">
                <a:solidFill>
                  <a:srgbClr val="000000"/>
                </a:solidFill>
                <a:latin typeface="Courier" pitchFamily="2" charset="0"/>
                <a:ea typeface="Arial" charset="0"/>
                <a:cs typeface="Arial" charset="0"/>
              </a:rPr>
              <a:t>DataSerializable</a:t>
            </a:r>
            <a:endParaRPr lang="en-US" sz="1200" dirty="0">
              <a:solidFill>
                <a:srgbClr val="000000"/>
              </a:solidFill>
              <a:latin typeface="Courier" pitchFamily="2" charset="0"/>
              <a:ea typeface="Arial" charset="0"/>
              <a:cs typeface="Arial" charset="0"/>
            </a:endParaRPr>
          </a:p>
          <a:p>
            <a:r>
              <a:rPr lang="en-US" sz="1200" dirty="0">
                <a:solidFill>
                  <a:srgbClr val="000000"/>
                </a:solidFill>
                <a:latin typeface="Courier" pitchFamily="2" charset="0"/>
                <a:ea typeface="Arial" charset="0"/>
                <a:cs typeface="Arial" charset="0"/>
              </a:rPr>
              <a:t>}</a:t>
            </a:r>
          </a:p>
          <a:p>
            <a:endParaRPr lang="en-US" sz="1200" dirty="0">
              <a:solidFill>
                <a:srgbClr val="000000"/>
              </a:solidFill>
              <a:latin typeface="Courier" pitchFamily="2" charset="0"/>
              <a:ea typeface="Arial" charset="0"/>
              <a:cs typeface="Arial" charset="0"/>
            </a:endParaRPr>
          </a:p>
          <a:p>
            <a:r>
              <a:rPr lang="en-US" sz="1200" dirty="0">
                <a:solidFill>
                  <a:srgbClr val="00006D"/>
                </a:solidFill>
                <a:latin typeface="Courier" pitchFamily="2" charset="0"/>
                <a:ea typeface="Arial" charset="0"/>
                <a:cs typeface="Arial" charset="0"/>
              </a:rPr>
              <a:t>public void </a:t>
            </a:r>
            <a:r>
              <a:rPr lang="en-US" sz="1200" dirty="0" err="1">
                <a:solidFill>
                  <a:srgbClr val="000000"/>
                </a:solidFill>
                <a:latin typeface="Courier" pitchFamily="2" charset="0"/>
                <a:ea typeface="Arial" charset="0"/>
                <a:cs typeface="Arial" charset="0"/>
              </a:rPr>
              <a:t>readData</a:t>
            </a:r>
            <a:r>
              <a:rPr lang="en-US" sz="1200" dirty="0">
                <a:solidFill>
                  <a:srgbClr val="000000"/>
                </a:solidFill>
                <a:latin typeface="Courier" pitchFamily="2" charset="0"/>
                <a:ea typeface="Arial" charset="0"/>
                <a:cs typeface="Arial" charset="0"/>
              </a:rPr>
              <a:t>(</a:t>
            </a:r>
            <a:r>
              <a:rPr lang="en-US" sz="1200" dirty="0" err="1">
                <a:solidFill>
                  <a:srgbClr val="000000"/>
                </a:solidFill>
                <a:latin typeface="Courier" pitchFamily="2" charset="0"/>
                <a:ea typeface="Arial" charset="0"/>
                <a:cs typeface="Arial" charset="0"/>
              </a:rPr>
              <a:t>ObjectDataInput</a:t>
            </a:r>
            <a:r>
              <a:rPr lang="en-US" sz="1200" dirty="0">
                <a:solidFill>
                  <a:srgbClr val="000000"/>
                </a:solidFill>
                <a:latin typeface="Courier" pitchFamily="2" charset="0"/>
                <a:ea typeface="Arial" charset="0"/>
                <a:cs typeface="Arial" charset="0"/>
              </a:rPr>
              <a:t> in) </a:t>
            </a:r>
            <a:r>
              <a:rPr lang="en-US" sz="1200" dirty="0">
                <a:solidFill>
                  <a:srgbClr val="00006D"/>
                </a:solidFill>
                <a:latin typeface="Courier" pitchFamily="2" charset="0"/>
                <a:ea typeface="Arial" charset="0"/>
                <a:cs typeface="Arial" charset="0"/>
              </a:rPr>
              <a:t>throws </a:t>
            </a:r>
            <a:r>
              <a:rPr lang="en-US" sz="1200" dirty="0">
                <a:solidFill>
                  <a:srgbClr val="000000"/>
                </a:solidFill>
                <a:latin typeface="Courier" pitchFamily="2" charset="0"/>
                <a:ea typeface="Arial" charset="0"/>
                <a:cs typeface="Arial" charset="0"/>
              </a:rPr>
              <a:t>... {</a:t>
            </a:r>
          </a:p>
          <a:p>
            <a:r>
              <a:rPr lang="en-US" sz="1200" dirty="0">
                <a:solidFill>
                  <a:srgbClr val="000000"/>
                </a:solidFill>
                <a:latin typeface="Courier" pitchFamily="2" charset="0"/>
                <a:ea typeface="Arial" charset="0"/>
                <a:cs typeface="Arial" charset="0"/>
              </a:rPr>
              <a:t>  </a:t>
            </a:r>
            <a:r>
              <a:rPr lang="de-DE" sz="1200" dirty="0">
                <a:solidFill>
                  <a:srgbClr val="000000"/>
                </a:solidFill>
                <a:latin typeface="Courier" pitchFamily="2" charset="0"/>
                <a:ea typeface="Arial" charset="0"/>
                <a:cs typeface="Arial" charset="0"/>
              </a:rPr>
              <a:t>// like </a:t>
            </a:r>
            <a:r>
              <a:rPr lang="de-DE" sz="1200" dirty="0" err="1">
                <a:solidFill>
                  <a:srgbClr val="000000"/>
                </a:solidFill>
                <a:latin typeface="Courier" pitchFamily="2" charset="0"/>
                <a:ea typeface="Arial" charset="0"/>
                <a:cs typeface="Arial" charset="0"/>
              </a:rPr>
              <a:t>DataSerializable</a:t>
            </a:r>
            <a:endParaRPr lang="mr-IN" sz="1200" dirty="0">
              <a:solidFill>
                <a:srgbClr val="000000"/>
              </a:solidFill>
              <a:latin typeface="Courier" pitchFamily="2" charset="0"/>
              <a:ea typeface="Arial" charset="0"/>
              <a:cs typeface="Arial" charset="0"/>
            </a:endParaRPr>
          </a:p>
          <a:p>
            <a:r>
              <a:rPr lang="mr-IN" sz="1200" dirty="0">
                <a:solidFill>
                  <a:srgbClr val="000000"/>
                </a:solidFill>
                <a:latin typeface="Courier" pitchFamily="2" charset="0"/>
                <a:ea typeface="Arial" charset="0"/>
                <a:cs typeface="Arial" charset="0"/>
              </a:rPr>
              <a:t>}</a:t>
            </a:r>
            <a:endParaRPr lang="de-DE" sz="1200" dirty="0">
              <a:solidFill>
                <a:srgbClr val="000000"/>
              </a:solidFill>
              <a:latin typeface="Courier" pitchFamily="2" charset="0"/>
              <a:ea typeface="Arial" charset="0"/>
              <a:cs typeface="Arial" charset="0"/>
            </a:endParaRPr>
          </a:p>
        </p:txBody>
      </p:sp>
      <p:sp>
        <p:nvSpPr>
          <p:cNvPr id="8" name="Rectangle 7">
            <a:extLst>
              <a:ext uri="{FF2B5EF4-FFF2-40B4-BE49-F238E27FC236}">
                <a16:creationId xmlns:a16="http://schemas.microsoft.com/office/drawing/2014/main" id="{91BC668D-0B5A-0843-A555-804D5BDD3FC7}"/>
              </a:ext>
            </a:extLst>
          </p:cNvPr>
          <p:cNvSpPr/>
          <p:nvPr/>
        </p:nvSpPr>
        <p:spPr>
          <a:xfrm>
            <a:off x="901868" y="2676555"/>
            <a:ext cx="5173366" cy="2123658"/>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80"/>
                </a:solidFill>
                <a:latin typeface="Courier" pitchFamily="2" charset="0"/>
              </a:rPr>
              <a:t>public class </a:t>
            </a:r>
            <a:r>
              <a:rPr lang="en-US" sz="1200" dirty="0" err="1">
                <a:latin typeface="Courier" pitchFamily="2" charset="0"/>
              </a:rPr>
              <a:t>MyFactory</a:t>
            </a:r>
            <a:r>
              <a:rPr lang="en-US" sz="1200" dirty="0">
                <a:latin typeface="Courier" pitchFamily="2" charset="0"/>
              </a:rPr>
              <a:t> </a:t>
            </a:r>
            <a:r>
              <a:rPr lang="en-US" sz="1200" dirty="0">
                <a:solidFill>
                  <a:srgbClr val="000080"/>
                </a:solidFill>
                <a:latin typeface="Courier" pitchFamily="2" charset="0"/>
              </a:rPr>
              <a:t>implements </a:t>
            </a:r>
            <a:r>
              <a:rPr lang="en-US" sz="1200" dirty="0" err="1">
                <a:latin typeface="Courier" pitchFamily="2" charset="0"/>
              </a:rPr>
              <a:t>DataSerializableFactory</a:t>
            </a:r>
            <a:r>
              <a:rPr lang="en-US" sz="1200" dirty="0">
                <a:latin typeface="Courier" pitchFamily="2" charset="0"/>
              </a:rPr>
              <a:t> {</a:t>
            </a:r>
            <a:br>
              <a:rPr lang="en-US" sz="1200" dirty="0">
                <a:latin typeface="Courier" pitchFamily="2" charset="0"/>
              </a:rPr>
            </a:br>
            <a:r>
              <a:rPr lang="en-US" sz="1200" dirty="0">
                <a:solidFill>
                  <a:srgbClr val="808000"/>
                </a:solidFill>
                <a:latin typeface="Courier" pitchFamily="2" charset="0"/>
              </a:rPr>
              <a:t>  </a:t>
            </a:r>
            <a:r>
              <a:rPr lang="en-US" sz="1200" dirty="0">
                <a:solidFill>
                  <a:srgbClr val="000080"/>
                </a:solidFill>
                <a:latin typeface="Courier" pitchFamily="2" charset="0"/>
              </a:rPr>
              <a:t>public </a:t>
            </a:r>
            <a:r>
              <a:rPr lang="en-US" sz="1200" dirty="0" err="1">
                <a:latin typeface="Courier" pitchFamily="2" charset="0"/>
              </a:rPr>
              <a:t>IdentifiedDataSerializable</a:t>
            </a:r>
            <a:r>
              <a:rPr lang="en-US" sz="1200" dirty="0">
                <a:latin typeface="Courier" pitchFamily="2" charset="0"/>
              </a:rPr>
              <a:t> create(</a:t>
            </a:r>
            <a:r>
              <a:rPr lang="en-US" sz="1200" dirty="0" err="1">
                <a:solidFill>
                  <a:srgbClr val="000080"/>
                </a:solidFill>
                <a:latin typeface="Courier" pitchFamily="2" charset="0"/>
              </a:rPr>
              <a:t>int</a:t>
            </a:r>
            <a:r>
              <a:rPr lang="en-US" sz="1200" dirty="0">
                <a:solidFill>
                  <a:srgbClr val="000080"/>
                </a:solidFill>
                <a:latin typeface="Courier" pitchFamily="2" charset="0"/>
              </a:rPr>
              <a:t> </a:t>
            </a:r>
            <a:r>
              <a:rPr lang="en-US" sz="1200" dirty="0" err="1">
                <a:latin typeface="Courier" pitchFamily="2" charset="0"/>
              </a:rPr>
              <a:t>typeId</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dirty="0">
                <a:solidFill>
                  <a:srgbClr val="000080"/>
                </a:solidFill>
                <a:latin typeface="Courier" pitchFamily="2" charset="0"/>
              </a:rPr>
              <a:t>switch </a:t>
            </a:r>
            <a:r>
              <a:rPr lang="en-US" sz="1200" dirty="0">
                <a:latin typeface="Courier" pitchFamily="2" charset="0"/>
              </a:rPr>
              <a:t>(</a:t>
            </a:r>
            <a:r>
              <a:rPr lang="en-US" sz="1200" dirty="0" err="1">
                <a:latin typeface="Courier" pitchFamily="2" charset="0"/>
              </a:rPr>
              <a:t>typeId</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dirty="0">
                <a:solidFill>
                  <a:srgbClr val="000080"/>
                </a:solidFill>
                <a:latin typeface="Courier" pitchFamily="2" charset="0"/>
              </a:rPr>
              <a:t>case </a:t>
            </a:r>
            <a:r>
              <a:rPr lang="en-US" sz="1200" dirty="0">
                <a:solidFill>
                  <a:srgbClr val="0000FF"/>
                </a:solidFill>
                <a:latin typeface="Courier" pitchFamily="2" charset="0"/>
              </a:rPr>
              <a:t>1</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dirty="0">
                <a:solidFill>
                  <a:srgbClr val="000080"/>
                </a:solidFill>
                <a:latin typeface="Courier" pitchFamily="2" charset="0"/>
              </a:rPr>
              <a:t>return new </a:t>
            </a:r>
            <a:r>
              <a:rPr lang="en-US" sz="1200" dirty="0" err="1">
                <a:latin typeface="Courier" pitchFamily="2" charset="0"/>
              </a:rPr>
              <a:t>ShoppingCartItem</a:t>
            </a:r>
            <a:r>
              <a:rPr lang="en-US" sz="1200" dirty="0">
                <a:latin typeface="Courier" pitchFamily="2" charset="0"/>
              </a:rPr>
              <a:t>();</a:t>
            </a:r>
            <a:br>
              <a:rPr lang="en-US" sz="1200" dirty="0">
                <a:latin typeface="Courier" pitchFamily="2" charset="0"/>
              </a:rPr>
            </a:b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dirty="0">
                <a:solidFill>
                  <a:srgbClr val="000080"/>
                </a:solidFill>
                <a:latin typeface="Courier" pitchFamily="2" charset="0"/>
              </a:rPr>
              <a:t>throw new </a:t>
            </a:r>
            <a:r>
              <a:rPr lang="en-US" sz="1200" dirty="0" err="1">
                <a:latin typeface="Courier" pitchFamily="2" charset="0"/>
              </a:rPr>
              <a:t>RuntimeException</a:t>
            </a:r>
            <a:r>
              <a:rPr lang="en-US" sz="1200" dirty="0">
                <a:latin typeface="Courier" pitchFamily="2" charset="0"/>
              </a:rPr>
              <a:t>(</a:t>
            </a:r>
            <a:r>
              <a:rPr lang="en-US" sz="1200" dirty="0">
                <a:solidFill>
                  <a:srgbClr val="008000"/>
                </a:solidFill>
                <a:latin typeface="Courier" pitchFamily="2" charset="0"/>
              </a:rPr>
              <a:t>"Unknown type"</a:t>
            </a:r>
            <a:r>
              <a:rPr lang="en-US" sz="1200" dirty="0">
                <a:latin typeface="Courier" pitchFamily="2" charset="0"/>
              </a:rPr>
              <a:t>);</a:t>
            </a:r>
            <a:br>
              <a:rPr lang="en-US" sz="1200" dirty="0">
                <a:latin typeface="Courier" pitchFamily="2" charset="0"/>
              </a:rPr>
            </a:br>
            <a:r>
              <a:rPr lang="en-US" sz="1200" dirty="0">
                <a:latin typeface="Courier" pitchFamily="2" charset="0"/>
              </a:rPr>
              <a:t>  }</a:t>
            </a:r>
            <a:br>
              <a:rPr lang="en-US" sz="1200" dirty="0">
                <a:latin typeface="Courier" pitchFamily="2" charset="0"/>
              </a:rPr>
            </a:br>
            <a:r>
              <a:rPr lang="en-US" sz="1200" dirty="0">
                <a:latin typeface="Courier" pitchFamily="2" charset="0"/>
              </a:rPr>
              <a:t>}</a:t>
            </a:r>
          </a:p>
        </p:txBody>
      </p:sp>
      <p:sp>
        <p:nvSpPr>
          <p:cNvPr id="7" name="Rectangle 6">
            <a:extLst>
              <a:ext uri="{FF2B5EF4-FFF2-40B4-BE49-F238E27FC236}">
                <a16:creationId xmlns:a16="http://schemas.microsoft.com/office/drawing/2014/main" id="{54A8686B-6450-3441-A5DD-B9C567C8B763}"/>
              </a:ext>
            </a:extLst>
          </p:cNvPr>
          <p:cNvSpPr/>
          <p:nvPr/>
        </p:nvSpPr>
        <p:spPr>
          <a:xfrm>
            <a:off x="4743032" y="2315813"/>
            <a:ext cx="3669447" cy="646331"/>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6D"/>
                </a:solidFill>
                <a:latin typeface="Courier" pitchFamily="2" charset="0"/>
                <a:ea typeface="Arial" charset="0"/>
                <a:cs typeface="Arial" charset="0"/>
              </a:rPr>
              <a:t>public </a:t>
            </a:r>
            <a:r>
              <a:rPr lang="en-US" sz="1200" dirty="0" err="1">
                <a:solidFill>
                  <a:srgbClr val="00006D"/>
                </a:solidFill>
                <a:latin typeface="Courier" pitchFamily="2" charset="0"/>
                <a:ea typeface="Arial" charset="0"/>
                <a:cs typeface="Arial" charset="0"/>
              </a:rPr>
              <a:t>int</a:t>
            </a:r>
            <a:r>
              <a:rPr lang="en-US" sz="1200" dirty="0">
                <a:solidFill>
                  <a:srgbClr val="00006D"/>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getFactoryId</a:t>
            </a:r>
            <a:r>
              <a:rPr lang="en-US" sz="1200" dirty="0">
                <a:solidFill>
                  <a:srgbClr val="000000"/>
                </a:solidFill>
                <a:latin typeface="Courier" pitchFamily="2" charset="0"/>
                <a:ea typeface="Arial" charset="0"/>
                <a:cs typeface="Arial" charset="0"/>
              </a:rPr>
              <a:t>() { </a:t>
            </a:r>
            <a:r>
              <a:rPr lang="mr-IN" sz="1200" dirty="0" err="1">
                <a:solidFill>
                  <a:srgbClr val="00006D"/>
                </a:solidFill>
                <a:latin typeface="Courier" pitchFamily="2" charset="0"/>
                <a:ea typeface="Arial" charset="0"/>
                <a:cs typeface="Arial" charset="0"/>
              </a:rPr>
              <a:t>return</a:t>
            </a:r>
            <a:r>
              <a:rPr lang="mr-IN" sz="1200" dirty="0">
                <a:solidFill>
                  <a:srgbClr val="00006D"/>
                </a:solidFill>
                <a:latin typeface="Courier" pitchFamily="2" charset="0"/>
                <a:ea typeface="Arial" charset="0"/>
                <a:cs typeface="Arial" charset="0"/>
              </a:rPr>
              <a:t> </a:t>
            </a:r>
            <a:r>
              <a:rPr lang="mr-IN" sz="1200" dirty="0">
                <a:solidFill>
                  <a:srgbClr val="0000FE"/>
                </a:solidFill>
                <a:latin typeface="Courier" pitchFamily="2" charset="0"/>
                <a:ea typeface="Arial" charset="0"/>
                <a:cs typeface="Arial" charset="0"/>
              </a:rPr>
              <a:t>1</a:t>
            </a:r>
            <a:r>
              <a:rPr lang="mr-IN" sz="1200" dirty="0">
                <a:solidFill>
                  <a:srgbClr val="000000"/>
                </a:solidFill>
                <a:latin typeface="Courier" pitchFamily="2" charset="0"/>
                <a:ea typeface="Arial" charset="0"/>
                <a:cs typeface="Arial" charset="0"/>
              </a:rPr>
              <a:t>;</a:t>
            </a:r>
            <a:r>
              <a:rPr lang="de-DE" sz="1200" dirty="0">
                <a:solidFill>
                  <a:srgbClr val="000000"/>
                </a:solidFill>
                <a:latin typeface="Courier" pitchFamily="2" charset="0"/>
                <a:ea typeface="Arial" charset="0"/>
                <a:cs typeface="Arial" charset="0"/>
              </a:rPr>
              <a:t> </a:t>
            </a:r>
            <a:r>
              <a:rPr lang="mr-IN" sz="1200" dirty="0">
                <a:solidFill>
                  <a:srgbClr val="000000"/>
                </a:solidFill>
                <a:latin typeface="Courier" pitchFamily="2" charset="0"/>
                <a:ea typeface="Arial" charset="0"/>
                <a:cs typeface="Arial" charset="0"/>
              </a:rPr>
              <a:t>}</a:t>
            </a:r>
            <a:endParaRPr lang="de-DE" sz="1200" dirty="0">
              <a:solidFill>
                <a:srgbClr val="000000"/>
              </a:solidFill>
              <a:latin typeface="Courier" pitchFamily="2" charset="0"/>
              <a:ea typeface="Arial" charset="0"/>
              <a:cs typeface="Arial" charset="0"/>
            </a:endParaRPr>
          </a:p>
          <a:p>
            <a:endParaRPr lang="mr-IN" sz="1200" dirty="0">
              <a:solidFill>
                <a:srgbClr val="000000"/>
              </a:solidFill>
              <a:latin typeface="Courier" pitchFamily="2" charset="0"/>
              <a:ea typeface="Arial" charset="0"/>
              <a:cs typeface="Arial" charset="0"/>
            </a:endParaRPr>
          </a:p>
          <a:p>
            <a:r>
              <a:rPr lang="en-US" sz="1200" dirty="0">
                <a:solidFill>
                  <a:srgbClr val="00006D"/>
                </a:solidFill>
                <a:latin typeface="Courier" pitchFamily="2" charset="0"/>
                <a:ea typeface="Arial" charset="0"/>
                <a:cs typeface="Arial" charset="0"/>
              </a:rPr>
              <a:t>public </a:t>
            </a:r>
            <a:r>
              <a:rPr lang="en-US" sz="1200" dirty="0" err="1">
                <a:solidFill>
                  <a:srgbClr val="00006D"/>
                </a:solidFill>
                <a:latin typeface="Courier" pitchFamily="2" charset="0"/>
                <a:ea typeface="Arial" charset="0"/>
                <a:cs typeface="Arial" charset="0"/>
              </a:rPr>
              <a:t>int</a:t>
            </a:r>
            <a:r>
              <a:rPr lang="en-US" sz="1200" dirty="0">
                <a:solidFill>
                  <a:srgbClr val="00006D"/>
                </a:solidFill>
                <a:latin typeface="Courier" pitchFamily="2" charset="0"/>
                <a:ea typeface="Arial" charset="0"/>
                <a:cs typeface="Arial" charset="0"/>
              </a:rPr>
              <a:t> </a:t>
            </a:r>
            <a:r>
              <a:rPr lang="en-US" sz="1200" dirty="0" err="1">
                <a:solidFill>
                  <a:srgbClr val="000000"/>
                </a:solidFill>
                <a:latin typeface="Courier" pitchFamily="2" charset="0"/>
                <a:ea typeface="Arial" charset="0"/>
                <a:cs typeface="Arial" charset="0"/>
              </a:rPr>
              <a:t>getId</a:t>
            </a:r>
            <a:r>
              <a:rPr lang="en-US" sz="1200" dirty="0">
                <a:solidFill>
                  <a:srgbClr val="000000"/>
                </a:solidFill>
                <a:latin typeface="Courier" pitchFamily="2" charset="0"/>
                <a:ea typeface="Arial" charset="0"/>
                <a:cs typeface="Arial" charset="0"/>
              </a:rPr>
              <a:t>() { </a:t>
            </a:r>
            <a:r>
              <a:rPr lang="mr-IN" sz="1200" dirty="0" err="1">
                <a:solidFill>
                  <a:srgbClr val="00006D"/>
                </a:solidFill>
                <a:latin typeface="Courier" pitchFamily="2" charset="0"/>
                <a:ea typeface="Arial" charset="0"/>
                <a:cs typeface="Arial" charset="0"/>
              </a:rPr>
              <a:t>return</a:t>
            </a:r>
            <a:r>
              <a:rPr lang="mr-IN" sz="1200" dirty="0">
                <a:solidFill>
                  <a:srgbClr val="00006D"/>
                </a:solidFill>
                <a:latin typeface="Courier" pitchFamily="2" charset="0"/>
                <a:ea typeface="Arial" charset="0"/>
                <a:cs typeface="Arial" charset="0"/>
              </a:rPr>
              <a:t> </a:t>
            </a:r>
            <a:r>
              <a:rPr lang="mr-IN" sz="1200" dirty="0">
                <a:solidFill>
                  <a:srgbClr val="0000FE"/>
                </a:solidFill>
                <a:latin typeface="Courier" pitchFamily="2" charset="0"/>
                <a:ea typeface="Arial" charset="0"/>
                <a:cs typeface="Arial" charset="0"/>
              </a:rPr>
              <a:t>1</a:t>
            </a:r>
            <a:r>
              <a:rPr lang="mr-IN" sz="1200" dirty="0">
                <a:solidFill>
                  <a:srgbClr val="000000"/>
                </a:solidFill>
                <a:latin typeface="Courier" pitchFamily="2" charset="0"/>
                <a:ea typeface="Arial" charset="0"/>
                <a:cs typeface="Arial" charset="0"/>
              </a:rPr>
              <a:t>;</a:t>
            </a:r>
            <a:r>
              <a:rPr lang="de-DE" sz="1200" dirty="0">
                <a:solidFill>
                  <a:srgbClr val="000000"/>
                </a:solidFill>
                <a:latin typeface="Courier" pitchFamily="2" charset="0"/>
                <a:ea typeface="Arial" charset="0"/>
                <a:cs typeface="Arial" charset="0"/>
              </a:rPr>
              <a:t> </a:t>
            </a:r>
            <a:r>
              <a:rPr lang="mr-IN" sz="1200" dirty="0">
                <a:solidFill>
                  <a:srgbClr val="000000"/>
                </a:solidFill>
                <a:latin typeface="Courier" pitchFamily="2" charset="0"/>
                <a:ea typeface="Arial" charset="0"/>
                <a:cs typeface="Arial" charset="0"/>
              </a:rPr>
              <a:t>}</a:t>
            </a:r>
          </a:p>
        </p:txBody>
      </p:sp>
    </p:spTree>
    <p:extLst>
      <p:ext uri="{BB962C8B-B14F-4D97-AF65-F5344CB8AC3E}">
        <p14:creationId xmlns:p14="http://schemas.microsoft.com/office/powerpoint/2010/main" val="7212185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A19F9-8790-084B-80AF-AF716509EE16}"/>
              </a:ext>
            </a:extLst>
          </p:cNvPr>
          <p:cNvSpPr>
            <a:spLocks noGrp="1"/>
          </p:cNvSpPr>
          <p:nvPr>
            <p:ph type="body" idx="1"/>
          </p:nvPr>
        </p:nvSpPr>
        <p:spPr/>
        <p:txBody>
          <a:bodyPr/>
          <a:lstStyle/>
          <a:p>
            <a:r>
              <a:rPr lang="en-US" dirty="0"/>
              <a:t>Pros</a:t>
            </a:r>
          </a:p>
          <a:p>
            <a:pPr lvl="1"/>
            <a:r>
              <a:rPr lang="en-US" dirty="0"/>
              <a:t>More efficient than Serializable in terms of CPU and memory</a:t>
            </a:r>
          </a:p>
          <a:p>
            <a:pPr lvl="1"/>
            <a:r>
              <a:rPr lang="en-US" dirty="0"/>
              <a:t>Doesn’t need reflection</a:t>
            </a:r>
          </a:p>
          <a:p>
            <a:pPr lvl="1"/>
            <a:r>
              <a:rPr lang="en-US" dirty="0"/>
              <a:t>Cross-Language support</a:t>
            </a:r>
          </a:p>
        </p:txBody>
      </p:sp>
      <p:sp>
        <p:nvSpPr>
          <p:cNvPr id="3" name="Text Placeholder 2">
            <a:extLst>
              <a:ext uri="{FF2B5EF4-FFF2-40B4-BE49-F238E27FC236}">
                <a16:creationId xmlns:a16="http://schemas.microsoft.com/office/drawing/2014/main" id="{F1BCA7FE-64CA-F246-B338-BADDEB8301E0}"/>
              </a:ext>
            </a:extLst>
          </p:cNvPr>
          <p:cNvSpPr>
            <a:spLocks noGrp="1"/>
          </p:cNvSpPr>
          <p:nvPr>
            <p:ph type="body" idx="2"/>
          </p:nvPr>
        </p:nvSpPr>
        <p:spPr/>
        <p:txBody>
          <a:bodyPr/>
          <a:lstStyle/>
          <a:p>
            <a:r>
              <a:rPr lang="en-US" dirty="0"/>
              <a:t>Cons</a:t>
            </a:r>
          </a:p>
          <a:p>
            <a:pPr lvl="1"/>
            <a:r>
              <a:rPr lang="en-US" dirty="0"/>
              <a:t>Requires the developer to implement the serialization code</a:t>
            </a:r>
          </a:p>
          <a:p>
            <a:pPr lvl="1"/>
            <a:r>
              <a:rPr lang="en-US" dirty="0"/>
              <a:t>Requires the developer to implement a factory</a:t>
            </a:r>
          </a:p>
          <a:p>
            <a:pPr lvl="1"/>
            <a:r>
              <a:rPr lang="en-US" dirty="0"/>
              <a:t>Does not support attribute changes !</a:t>
            </a:r>
          </a:p>
          <a:p>
            <a:pPr marL="571500" lvl="1" indent="0">
              <a:buNone/>
            </a:pPr>
            <a:endParaRPr lang="en-US" dirty="0"/>
          </a:p>
          <a:p>
            <a:endParaRPr lang="en-US" dirty="0"/>
          </a:p>
        </p:txBody>
      </p:sp>
      <p:sp>
        <p:nvSpPr>
          <p:cNvPr id="4" name="Title 3">
            <a:extLst>
              <a:ext uri="{FF2B5EF4-FFF2-40B4-BE49-F238E27FC236}">
                <a16:creationId xmlns:a16="http://schemas.microsoft.com/office/drawing/2014/main" id="{67ECD45A-6340-914F-8F38-8CEE28F32111}"/>
              </a:ext>
            </a:extLst>
          </p:cNvPr>
          <p:cNvSpPr>
            <a:spLocks noGrp="1"/>
          </p:cNvSpPr>
          <p:nvPr>
            <p:ph type="title"/>
          </p:nvPr>
        </p:nvSpPr>
        <p:spPr/>
        <p:txBody>
          <a:bodyPr>
            <a:noAutofit/>
          </a:bodyPr>
          <a:lstStyle/>
          <a:p>
            <a:r>
              <a:rPr lang="de-DE" sz="2200" dirty="0" err="1">
                <a:sym typeface="Calibri"/>
              </a:rPr>
              <a:t>com.hazelcast.nio.serialization.IdentifiedDataSerializable</a:t>
            </a:r>
            <a:endParaRPr lang="en-US" sz="2200" dirty="0"/>
          </a:p>
        </p:txBody>
      </p:sp>
      <p:sp>
        <p:nvSpPr>
          <p:cNvPr id="5" name="Footer Placeholder 4">
            <a:extLst>
              <a:ext uri="{FF2B5EF4-FFF2-40B4-BE49-F238E27FC236}">
                <a16:creationId xmlns:a16="http://schemas.microsoft.com/office/drawing/2014/main" id="{68A6AAF0-8301-BD41-AEBD-7B224B389426}"/>
              </a:ext>
            </a:extLst>
          </p:cNvPr>
          <p:cNvSpPr>
            <a:spLocks noGrp="1"/>
          </p:cNvSpPr>
          <p:nvPr>
            <p:ph type="ftr" sz="quarter" idx="3"/>
          </p:nvPr>
        </p:nvSpPr>
        <p:spPr/>
        <p:txBody>
          <a:bodyPr/>
          <a:lstStyle/>
          <a:p>
            <a:r>
              <a:rPr lang="en-US" dirty="0"/>
              <a:t>©2019 – </a:t>
            </a:r>
            <a:r>
              <a:rPr lang="en-US" dirty="0" err="1"/>
              <a:t>Hazelcast</a:t>
            </a:r>
            <a:r>
              <a:rPr lang="en-US" dirty="0"/>
              <a:t>, Inc. Do not distribute without permission</a:t>
            </a:r>
          </a:p>
        </p:txBody>
      </p:sp>
    </p:spTree>
    <p:extLst>
      <p:ext uri="{BB962C8B-B14F-4D97-AF65-F5344CB8AC3E}">
        <p14:creationId xmlns:p14="http://schemas.microsoft.com/office/powerpoint/2010/main" val="1207230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251CED-C51F-0C46-8CC4-8A495163CEA1}"/>
              </a:ext>
            </a:extLst>
          </p:cNvPr>
          <p:cNvSpPr>
            <a:spLocks noGrp="1"/>
          </p:cNvSpPr>
          <p:nvPr>
            <p:ph type="title"/>
          </p:nvPr>
        </p:nvSpPr>
        <p:spPr/>
        <p:txBody>
          <a:bodyPr/>
          <a:lstStyle/>
          <a:p>
            <a:r>
              <a:rPr lang="de-DE" dirty="0" err="1">
                <a:sym typeface="Calibri"/>
              </a:rPr>
              <a:t>com.hazelcast.nio.serialization.Portable</a:t>
            </a:r>
            <a:endParaRPr lang="en-US" dirty="0"/>
          </a:p>
        </p:txBody>
      </p:sp>
      <p:sp>
        <p:nvSpPr>
          <p:cNvPr id="5" name="Footer Placeholder 4">
            <a:extLst>
              <a:ext uri="{FF2B5EF4-FFF2-40B4-BE49-F238E27FC236}">
                <a16:creationId xmlns:a16="http://schemas.microsoft.com/office/drawing/2014/main" id="{326C69B0-1CF3-F042-A56F-DB0F33C787B5}"/>
              </a:ext>
            </a:extLst>
          </p:cNvPr>
          <p:cNvSpPr>
            <a:spLocks noGrp="1"/>
          </p:cNvSpPr>
          <p:nvPr>
            <p:ph type="ftr" sz="quarter" idx="3"/>
          </p:nvPr>
        </p:nvSpPr>
        <p:spPr/>
        <p:txBody>
          <a:bodyPr/>
          <a:lstStyle/>
          <a:p>
            <a:r>
              <a:rPr lang="en-US" dirty="0"/>
              <a:t>©2019 – </a:t>
            </a:r>
            <a:r>
              <a:rPr lang="en-US" dirty="0" err="1"/>
              <a:t>Hazelcast</a:t>
            </a:r>
            <a:r>
              <a:rPr lang="en-US" dirty="0"/>
              <a:t>, Inc. Do not distribute without permission</a:t>
            </a:r>
          </a:p>
        </p:txBody>
      </p:sp>
      <p:sp>
        <p:nvSpPr>
          <p:cNvPr id="6" name="Rectangle 5">
            <a:extLst>
              <a:ext uri="{FF2B5EF4-FFF2-40B4-BE49-F238E27FC236}">
                <a16:creationId xmlns:a16="http://schemas.microsoft.com/office/drawing/2014/main" id="{FC076689-16A6-9E4C-BF8B-2B6FB3A48FFA}"/>
              </a:ext>
            </a:extLst>
          </p:cNvPr>
          <p:cNvSpPr/>
          <p:nvPr/>
        </p:nvSpPr>
        <p:spPr>
          <a:xfrm>
            <a:off x="272014" y="906716"/>
            <a:ext cx="5128325" cy="1277273"/>
          </a:xfrm>
          <a:prstGeom prst="rect">
            <a:avLst/>
          </a:prstGeom>
          <a:solidFill>
            <a:schemeClr val="bg1">
              <a:lumMod val="95000"/>
            </a:schemeClr>
          </a:solidFill>
          <a:ln>
            <a:solidFill>
              <a:schemeClr val="tx1"/>
            </a:solidFill>
          </a:ln>
        </p:spPr>
        <p:txBody>
          <a:bodyPr wrap="square">
            <a:spAutoFit/>
          </a:bodyPr>
          <a:lstStyle/>
          <a:p>
            <a:r>
              <a:rPr lang="en-US" sz="1100" dirty="0">
                <a:solidFill>
                  <a:srgbClr val="00006D"/>
                </a:solidFill>
                <a:latin typeface="Courier" pitchFamily="2" charset="0"/>
                <a:ea typeface="Arial" charset="0"/>
                <a:cs typeface="Arial" charset="0"/>
              </a:rPr>
              <a:t>public void </a:t>
            </a:r>
            <a:r>
              <a:rPr lang="en-US" sz="1100" dirty="0" err="1">
                <a:solidFill>
                  <a:srgbClr val="000000"/>
                </a:solidFill>
                <a:latin typeface="Courier" pitchFamily="2" charset="0"/>
                <a:ea typeface="Arial" charset="0"/>
                <a:cs typeface="Arial" charset="0"/>
              </a:rPr>
              <a:t>writePortable</a:t>
            </a:r>
            <a:r>
              <a:rPr lang="en-US" sz="1100" dirty="0">
                <a:solidFill>
                  <a:srgbClr val="000000"/>
                </a:solidFill>
                <a:latin typeface="Courier" pitchFamily="2" charset="0"/>
                <a:ea typeface="Arial" charset="0"/>
                <a:cs typeface="Arial" charset="0"/>
              </a:rPr>
              <a:t>(</a:t>
            </a:r>
            <a:r>
              <a:rPr lang="en-US" sz="1100" dirty="0" err="1">
                <a:solidFill>
                  <a:srgbClr val="000000"/>
                </a:solidFill>
                <a:latin typeface="Courier" pitchFamily="2" charset="0"/>
                <a:ea typeface="Arial" charset="0"/>
                <a:cs typeface="Arial" charset="0"/>
              </a:rPr>
              <a:t>PortableWriter</a:t>
            </a:r>
            <a:r>
              <a:rPr lang="en-US" sz="1100" dirty="0">
                <a:solidFill>
                  <a:srgbClr val="000000"/>
                </a:solidFill>
                <a:latin typeface="Courier" pitchFamily="2" charset="0"/>
                <a:ea typeface="Arial" charset="0"/>
                <a:cs typeface="Arial" charset="0"/>
              </a:rPr>
              <a:t> out) </a:t>
            </a:r>
            <a:r>
              <a:rPr lang="en-US" sz="1100" dirty="0">
                <a:solidFill>
                  <a:srgbClr val="00006D"/>
                </a:solidFill>
                <a:latin typeface="Courier" pitchFamily="2" charset="0"/>
                <a:ea typeface="Arial" charset="0"/>
                <a:cs typeface="Arial" charset="0"/>
              </a:rPr>
              <a:t>throws </a:t>
            </a:r>
            <a:r>
              <a:rPr lang="en-US" sz="1100" dirty="0">
                <a:solidFill>
                  <a:srgbClr val="000000"/>
                </a:solidFill>
                <a:latin typeface="Courier" pitchFamily="2" charset="0"/>
                <a:ea typeface="Arial" charset="0"/>
                <a:cs typeface="Arial" charset="0"/>
              </a:rPr>
              <a:t>... {</a:t>
            </a:r>
          </a:p>
          <a:p>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out.writeLong</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"cost"</a:t>
            </a:r>
            <a:r>
              <a:rPr lang="en-US" sz="1100" dirty="0">
                <a:solidFill>
                  <a:srgbClr val="000000"/>
                </a:solidFill>
                <a:latin typeface="Courier" pitchFamily="2" charset="0"/>
                <a:ea typeface="Arial" charset="0"/>
                <a:cs typeface="Arial" charset="0"/>
              </a:rPr>
              <a:t>, cost);</a:t>
            </a:r>
          </a:p>
          <a:p>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out.writeInt</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"quantity"</a:t>
            </a:r>
            <a:r>
              <a:rPr lang="en-US" sz="1100" dirty="0">
                <a:solidFill>
                  <a:srgbClr val="000000"/>
                </a:solidFill>
                <a:latin typeface="Courier" pitchFamily="2" charset="0"/>
                <a:ea typeface="Arial" charset="0"/>
                <a:cs typeface="Arial" charset="0"/>
              </a:rPr>
              <a:t>, quantity);</a:t>
            </a:r>
          </a:p>
          <a:p>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out.writeUTF</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"name"</a:t>
            </a:r>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itemName</a:t>
            </a:r>
            <a:r>
              <a:rPr lang="en-US" sz="1100" dirty="0">
                <a:solidFill>
                  <a:srgbClr val="000000"/>
                </a:solidFill>
                <a:latin typeface="Courier" pitchFamily="2" charset="0"/>
                <a:ea typeface="Arial" charset="0"/>
                <a:cs typeface="Arial" charset="0"/>
              </a:rPr>
              <a:t>);</a:t>
            </a:r>
          </a:p>
          <a:p>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out.writeBoolean</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"stock"</a:t>
            </a:r>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inStock</a:t>
            </a:r>
            <a:r>
              <a:rPr lang="en-US" sz="1100" dirty="0">
                <a:solidFill>
                  <a:srgbClr val="000000"/>
                </a:solidFill>
                <a:latin typeface="Courier" pitchFamily="2" charset="0"/>
                <a:ea typeface="Arial" charset="0"/>
                <a:cs typeface="Arial" charset="0"/>
              </a:rPr>
              <a:t>);</a:t>
            </a:r>
          </a:p>
          <a:p>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out.writeUTF</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a:t>
            </a:r>
            <a:r>
              <a:rPr lang="en-US" sz="1100" dirty="0" err="1">
                <a:solidFill>
                  <a:srgbClr val="0F7003"/>
                </a:solidFill>
                <a:latin typeface="Courier" pitchFamily="2" charset="0"/>
                <a:ea typeface="Arial" charset="0"/>
                <a:cs typeface="Arial" charset="0"/>
              </a:rPr>
              <a:t>url</a:t>
            </a:r>
            <a:r>
              <a:rPr lang="en-US" sz="1100" dirty="0">
                <a:solidFill>
                  <a:srgbClr val="0F7003"/>
                </a:solidFill>
                <a:latin typeface="Courier" pitchFamily="2" charset="0"/>
                <a:ea typeface="Arial" charset="0"/>
                <a:cs typeface="Arial" charset="0"/>
              </a:rPr>
              <a:t>"</a:t>
            </a:r>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url</a:t>
            </a:r>
            <a:r>
              <a:rPr lang="en-US" sz="1100" dirty="0">
                <a:solidFill>
                  <a:srgbClr val="000000"/>
                </a:solidFill>
                <a:latin typeface="Courier" pitchFamily="2" charset="0"/>
                <a:ea typeface="Arial" charset="0"/>
                <a:cs typeface="Arial" charset="0"/>
              </a:rPr>
              <a:t>);</a:t>
            </a:r>
          </a:p>
          <a:p>
            <a:r>
              <a:rPr lang="en-US" sz="1100" dirty="0">
                <a:solidFill>
                  <a:srgbClr val="000000"/>
                </a:solidFill>
                <a:latin typeface="Courier" pitchFamily="2" charset="0"/>
                <a:ea typeface="Arial" charset="0"/>
                <a:cs typeface="Arial" charset="0"/>
              </a:rPr>
              <a:t>}</a:t>
            </a:r>
          </a:p>
        </p:txBody>
      </p:sp>
      <p:sp>
        <p:nvSpPr>
          <p:cNvPr id="7" name="Rectangle 6">
            <a:extLst>
              <a:ext uri="{FF2B5EF4-FFF2-40B4-BE49-F238E27FC236}">
                <a16:creationId xmlns:a16="http://schemas.microsoft.com/office/drawing/2014/main" id="{A3F018D3-AF3D-D34E-926F-7C3706E06A0F}"/>
              </a:ext>
            </a:extLst>
          </p:cNvPr>
          <p:cNvSpPr/>
          <p:nvPr/>
        </p:nvSpPr>
        <p:spPr>
          <a:xfrm>
            <a:off x="4046615" y="1377363"/>
            <a:ext cx="4903747" cy="1277273"/>
          </a:xfrm>
          <a:prstGeom prst="rect">
            <a:avLst/>
          </a:prstGeom>
          <a:solidFill>
            <a:schemeClr val="bg1">
              <a:lumMod val="95000"/>
            </a:schemeClr>
          </a:solidFill>
          <a:ln>
            <a:solidFill>
              <a:schemeClr val="tx1"/>
            </a:solidFill>
          </a:ln>
        </p:spPr>
        <p:txBody>
          <a:bodyPr wrap="square">
            <a:spAutoFit/>
          </a:bodyPr>
          <a:lstStyle/>
          <a:p>
            <a:r>
              <a:rPr lang="en-US" sz="1100" dirty="0">
                <a:solidFill>
                  <a:srgbClr val="00006D"/>
                </a:solidFill>
                <a:latin typeface="Courier" pitchFamily="2" charset="0"/>
                <a:ea typeface="Arial" charset="0"/>
                <a:cs typeface="Arial" charset="0"/>
              </a:rPr>
              <a:t>public void </a:t>
            </a:r>
            <a:r>
              <a:rPr lang="en-US" sz="1100" dirty="0" err="1">
                <a:solidFill>
                  <a:srgbClr val="000000"/>
                </a:solidFill>
                <a:latin typeface="Courier" pitchFamily="2" charset="0"/>
                <a:ea typeface="Arial" charset="0"/>
                <a:cs typeface="Arial" charset="0"/>
              </a:rPr>
              <a:t>readPortable</a:t>
            </a:r>
            <a:r>
              <a:rPr lang="en-US" sz="1100" dirty="0">
                <a:solidFill>
                  <a:srgbClr val="000000"/>
                </a:solidFill>
                <a:latin typeface="Courier" pitchFamily="2" charset="0"/>
                <a:ea typeface="Arial" charset="0"/>
                <a:cs typeface="Arial" charset="0"/>
              </a:rPr>
              <a:t>(</a:t>
            </a:r>
            <a:r>
              <a:rPr lang="en-US" sz="1100" dirty="0" err="1">
                <a:solidFill>
                  <a:srgbClr val="000000"/>
                </a:solidFill>
                <a:latin typeface="Courier" pitchFamily="2" charset="0"/>
                <a:ea typeface="Arial" charset="0"/>
                <a:cs typeface="Arial" charset="0"/>
              </a:rPr>
              <a:t>PortableReader</a:t>
            </a:r>
            <a:r>
              <a:rPr lang="en-US" sz="1100" dirty="0">
                <a:solidFill>
                  <a:srgbClr val="000000"/>
                </a:solidFill>
                <a:latin typeface="Courier" pitchFamily="2" charset="0"/>
                <a:ea typeface="Arial" charset="0"/>
                <a:cs typeface="Arial" charset="0"/>
              </a:rPr>
              <a:t> in) </a:t>
            </a:r>
            <a:r>
              <a:rPr lang="en-US" sz="1100" dirty="0">
                <a:solidFill>
                  <a:srgbClr val="00006D"/>
                </a:solidFill>
                <a:latin typeface="Courier" pitchFamily="2" charset="0"/>
                <a:ea typeface="Arial" charset="0"/>
                <a:cs typeface="Arial" charset="0"/>
              </a:rPr>
              <a:t>throws </a:t>
            </a:r>
            <a:r>
              <a:rPr lang="en-US" sz="1100" dirty="0">
                <a:solidFill>
                  <a:srgbClr val="000000"/>
                </a:solidFill>
                <a:latin typeface="Courier" pitchFamily="2" charset="0"/>
                <a:ea typeface="Arial" charset="0"/>
                <a:cs typeface="Arial" charset="0"/>
              </a:rPr>
              <a:t>... {</a:t>
            </a:r>
          </a:p>
          <a:p>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url</a:t>
            </a:r>
            <a:r>
              <a:rPr lang="en-US" sz="1100" dirty="0">
                <a:solidFill>
                  <a:srgbClr val="000000"/>
                </a:solidFill>
                <a:latin typeface="Courier" pitchFamily="2" charset="0"/>
                <a:ea typeface="Arial" charset="0"/>
                <a:cs typeface="Arial" charset="0"/>
              </a:rPr>
              <a:t> = </a:t>
            </a:r>
            <a:r>
              <a:rPr lang="en-US" sz="1100" dirty="0" err="1">
                <a:solidFill>
                  <a:srgbClr val="000000"/>
                </a:solidFill>
                <a:latin typeface="Courier" pitchFamily="2" charset="0"/>
                <a:ea typeface="Arial" charset="0"/>
                <a:cs typeface="Arial" charset="0"/>
              </a:rPr>
              <a:t>in.readUTF</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a:t>
            </a:r>
            <a:r>
              <a:rPr lang="en-US" sz="1100" dirty="0" err="1">
                <a:solidFill>
                  <a:srgbClr val="0F7003"/>
                </a:solidFill>
                <a:latin typeface="Courier" pitchFamily="2" charset="0"/>
                <a:ea typeface="Arial" charset="0"/>
                <a:cs typeface="Arial" charset="0"/>
              </a:rPr>
              <a:t>url</a:t>
            </a:r>
            <a:r>
              <a:rPr lang="en-US" sz="1100" dirty="0">
                <a:solidFill>
                  <a:srgbClr val="0F7003"/>
                </a:solidFill>
                <a:latin typeface="Courier" pitchFamily="2" charset="0"/>
                <a:ea typeface="Arial" charset="0"/>
                <a:cs typeface="Arial" charset="0"/>
              </a:rPr>
              <a:t>"</a:t>
            </a:r>
            <a:r>
              <a:rPr lang="en-US" sz="1100" dirty="0">
                <a:solidFill>
                  <a:srgbClr val="000000"/>
                </a:solidFill>
                <a:latin typeface="Courier" pitchFamily="2" charset="0"/>
                <a:ea typeface="Arial" charset="0"/>
                <a:cs typeface="Arial" charset="0"/>
              </a:rPr>
              <a:t>);</a:t>
            </a:r>
          </a:p>
          <a:p>
            <a:r>
              <a:rPr lang="en-US" sz="1100" dirty="0">
                <a:solidFill>
                  <a:srgbClr val="000000"/>
                </a:solidFill>
                <a:latin typeface="Courier" pitchFamily="2" charset="0"/>
                <a:ea typeface="Arial" charset="0"/>
                <a:cs typeface="Arial" charset="0"/>
              </a:rPr>
              <a:t>    quantity = </a:t>
            </a:r>
            <a:r>
              <a:rPr lang="en-US" sz="1100" dirty="0" err="1">
                <a:solidFill>
                  <a:srgbClr val="000000"/>
                </a:solidFill>
                <a:latin typeface="Courier" pitchFamily="2" charset="0"/>
                <a:ea typeface="Arial" charset="0"/>
                <a:cs typeface="Arial" charset="0"/>
              </a:rPr>
              <a:t>in.readInt</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"quantity"</a:t>
            </a:r>
            <a:r>
              <a:rPr lang="en-US" sz="1100" dirty="0">
                <a:solidFill>
                  <a:srgbClr val="000000"/>
                </a:solidFill>
                <a:latin typeface="Courier" pitchFamily="2" charset="0"/>
                <a:ea typeface="Arial" charset="0"/>
                <a:cs typeface="Arial" charset="0"/>
              </a:rPr>
              <a:t>);</a:t>
            </a:r>
          </a:p>
          <a:p>
            <a:r>
              <a:rPr lang="en-US" sz="1100" dirty="0">
                <a:solidFill>
                  <a:srgbClr val="000000"/>
                </a:solidFill>
                <a:latin typeface="Courier" pitchFamily="2" charset="0"/>
                <a:ea typeface="Arial" charset="0"/>
                <a:cs typeface="Arial" charset="0"/>
              </a:rPr>
              <a:t>    cost = </a:t>
            </a:r>
            <a:r>
              <a:rPr lang="en-US" sz="1100" dirty="0" err="1">
                <a:solidFill>
                  <a:srgbClr val="000000"/>
                </a:solidFill>
                <a:latin typeface="Courier" pitchFamily="2" charset="0"/>
                <a:ea typeface="Arial" charset="0"/>
                <a:cs typeface="Arial" charset="0"/>
              </a:rPr>
              <a:t>in.readLong</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"cost"</a:t>
            </a:r>
            <a:r>
              <a:rPr lang="en-US" sz="1100" dirty="0">
                <a:solidFill>
                  <a:srgbClr val="000000"/>
                </a:solidFill>
                <a:latin typeface="Courier" pitchFamily="2" charset="0"/>
                <a:ea typeface="Arial" charset="0"/>
                <a:cs typeface="Arial" charset="0"/>
              </a:rPr>
              <a:t>);</a:t>
            </a:r>
          </a:p>
          <a:p>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inStock</a:t>
            </a:r>
            <a:r>
              <a:rPr lang="en-US" sz="1100" dirty="0">
                <a:solidFill>
                  <a:srgbClr val="000000"/>
                </a:solidFill>
                <a:latin typeface="Courier" pitchFamily="2" charset="0"/>
                <a:ea typeface="Arial" charset="0"/>
                <a:cs typeface="Arial" charset="0"/>
              </a:rPr>
              <a:t> = </a:t>
            </a:r>
            <a:r>
              <a:rPr lang="en-US" sz="1100" dirty="0" err="1">
                <a:solidFill>
                  <a:srgbClr val="000000"/>
                </a:solidFill>
                <a:latin typeface="Courier" pitchFamily="2" charset="0"/>
                <a:ea typeface="Arial" charset="0"/>
                <a:cs typeface="Arial" charset="0"/>
              </a:rPr>
              <a:t>in.readBoolean</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"stock"</a:t>
            </a:r>
            <a:r>
              <a:rPr lang="en-US" sz="1100" dirty="0">
                <a:solidFill>
                  <a:srgbClr val="000000"/>
                </a:solidFill>
                <a:latin typeface="Courier" pitchFamily="2" charset="0"/>
                <a:ea typeface="Arial" charset="0"/>
                <a:cs typeface="Arial" charset="0"/>
              </a:rPr>
              <a:t>);</a:t>
            </a:r>
          </a:p>
          <a:p>
            <a:r>
              <a:rPr lang="en-US" sz="1100" dirty="0">
                <a:solidFill>
                  <a:srgbClr val="000000"/>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itemName</a:t>
            </a:r>
            <a:r>
              <a:rPr lang="en-US" sz="1100" dirty="0">
                <a:solidFill>
                  <a:srgbClr val="000000"/>
                </a:solidFill>
                <a:latin typeface="Courier" pitchFamily="2" charset="0"/>
                <a:ea typeface="Arial" charset="0"/>
                <a:cs typeface="Arial" charset="0"/>
              </a:rPr>
              <a:t> = </a:t>
            </a:r>
            <a:r>
              <a:rPr lang="en-US" sz="1100" dirty="0" err="1">
                <a:solidFill>
                  <a:srgbClr val="000000"/>
                </a:solidFill>
                <a:latin typeface="Courier" pitchFamily="2" charset="0"/>
                <a:ea typeface="Arial" charset="0"/>
                <a:cs typeface="Arial" charset="0"/>
              </a:rPr>
              <a:t>in.readUTF</a:t>
            </a:r>
            <a:r>
              <a:rPr lang="en-US" sz="1100" dirty="0">
                <a:solidFill>
                  <a:srgbClr val="000000"/>
                </a:solidFill>
                <a:latin typeface="Courier" pitchFamily="2" charset="0"/>
                <a:ea typeface="Arial" charset="0"/>
                <a:cs typeface="Arial" charset="0"/>
              </a:rPr>
              <a:t>(</a:t>
            </a:r>
            <a:r>
              <a:rPr lang="en-US" sz="1100" dirty="0">
                <a:solidFill>
                  <a:srgbClr val="0F7003"/>
                </a:solidFill>
                <a:latin typeface="Courier" pitchFamily="2" charset="0"/>
                <a:ea typeface="Arial" charset="0"/>
                <a:cs typeface="Arial" charset="0"/>
              </a:rPr>
              <a:t>"name"</a:t>
            </a:r>
            <a:r>
              <a:rPr lang="en-US" sz="1100" dirty="0">
                <a:solidFill>
                  <a:srgbClr val="000000"/>
                </a:solidFill>
                <a:latin typeface="Courier" pitchFamily="2" charset="0"/>
                <a:ea typeface="Arial" charset="0"/>
                <a:cs typeface="Arial" charset="0"/>
              </a:rPr>
              <a:t>);</a:t>
            </a:r>
          </a:p>
          <a:p>
            <a:r>
              <a:rPr lang="en-US" sz="1100" dirty="0">
                <a:solidFill>
                  <a:srgbClr val="000000"/>
                </a:solidFill>
                <a:latin typeface="Courier" pitchFamily="2" charset="0"/>
                <a:ea typeface="Arial" charset="0"/>
                <a:cs typeface="Arial" charset="0"/>
              </a:rPr>
              <a:t>}</a:t>
            </a:r>
          </a:p>
        </p:txBody>
      </p:sp>
      <p:sp>
        <p:nvSpPr>
          <p:cNvPr id="9" name="Rectangle 8">
            <a:extLst>
              <a:ext uri="{FF2B5EF4-FFF2-40B4-BE49-F238E27FC236}">
                <a16:creationId xmlns:a16="http://schemas.microsoft.com/office/drawing/2014/main" id="{D8D4592C-5D39-4643-894A-CC266229DBB1}"/>
              </a:ext>
            </a:extLst>
          </p:cNvPr>
          <p:cNvSpPr/>
          <p:nvPr/>
        </p:nvSpPr>
        <p:spPr>
          <a:xfrm>
            <a:off x="262996" y="2535572"/>
            <a:ext cx="5128325" cy="1277273"/>
          </a:xfrm>
          <a:prstGeom prst="rect">
            <a:avLst/>
          </a:prstGeom>
          <a:solidFill>
            <a:schemeClr val="bg1">
              <a:lumMod val="95000"/>
            </a:schemeClr>
          </a:solidFill>
          <a:ln>
            <a:solidFill>
              <a:schemeClr val="tx1"/>
            </a:solidFill>
          </a:ln>
        </p:spPr>
        <p:txBody>
          <a:bodyPr wrap="square">
            <a:spAutoFit/>
          </a:bodyPr>
          <a:lstStyle/>
          <a:p>
            <a:r>
              <a:rPr lang="en-US" sz="1100" dirty="0">
                <a:solidFill>
                  <a:srgbClr val="00006D"/>
                </a:solidFill>
                <a:latin typeface="Courier" pitchFamily="2" charset="0"/>
                <a:ea typeface="Arial" charset="0"/>
                <a:cs typeface="Arial" charset="0"/>
              </a:rPr>
              <a:t>public void </a:t>
            </a:r>
            <a:r>
              <a:rPr lang="en-US" sz="1100" dirty="0" err="1">
                <a:solidFill>
                  <a:srgbClr val="000000"/>
                </a:solidFill>
                <a:latin typeface="Courier" pitchFamily="2" charset="0"/>
                <a:ea typeface="Arial" charset="0"/>
                <a:cs typeface="Arial" charset="0"/>
              </a:rPr>
              <a:t>writePortable</a:t>
            </a:r>
            <a:r>
              <a:rPr lang="en-US" sz="1100" dirty="0">
                <a:solidFill>
                  <a:srgbClr val="000000"/>
                </a:solidFill>
                <a:latin typeface="Courier" pitchFamily="2" charset="0"/>
                <a:ea typeface="Arial" charset="0"/>
                <a:cs typeface="Arial" charset="0"/>
              </a:rPr>
              <a:t>(</a:t>
            </a:r>
            <a:r>
              <a:rPr lang="en-US" sz="1100" dirty="0" err="1">
                <a:solidFill>
                  <a:srgbClr val="000000"/>
                </a:solidFill>
                <a:latin typeface="Courier" pitchFamily="2" charset="0"/>
                <a:ea typeface="Arial" charset="0"/>
                <a:cs typeface="Arial" charset="0"/>
              </a:rPr>
              <a:t>PortableWriter</a:t>
            </a:r>
            <a:r>
              <a:rPr lang="en-US" sz="1100" dirty="0">
                <a:solidFill>
                  <a:srgbClr val="000000"/>
                </a:solidFill>
                <a:latin typeface="Courier" pitchFamily="2" charset="0"/>
                <a:ea typeface="Arial" charset="0"/>
                <a:cs typeface="Arial" charset="0"/>
              </a:rPr>
              <a:t> out) </a:t>
            </a:r>
            <a:r>
              <a:rPr lang="en-US" sz="1100" dirty="0">
                <a:solidFill>
                  <a:srgbClr val="00006D"/>
                </a:solidFill>
                <a:latin typeface="Courier" pitchFamily="2" charset="0"/>
                <a:ea typeface="Arial" charset="0"/>
                <a:cs typeface="Arial" charset="0"/>
              </a:rPr>
              <a:t>throws </a:t>
            </a:r>
            <a:r>
              <a:rPr lang="en-US" sz="1100" dirty="0">
                <a:solidFill>
                  <a:srgbClr val="000000"/>
                </a:solidFill>
                <a:latin typeface="Courier" pitchFamily="2" charset="0"/>
                <a:ea typeface="Arial" charset="0"/>
                <a:cs typeface="Arial" charset="0"/>
              </a:rPr>
              <a:t>... {</a:t>
            </a:r>
          </a:p>
          <a:p>
            <a:r>
              <a:rPr lang="en-US" sz="1100" dirty="0">
                <a:solidFill>
                  <a:srgbClr val="000000"/>
                </a:solidFill>
                <a:latin typeface="Courier" pitchFamily="2" charset="0"/>
                <a:ea typeface="Arial" charset="0"/>
                <a:cs typeface="Arial" charset="0"/>
              </a:rPr>
              <a:t>  // </a:t>
            </a:r>
            <a:r>
              <a:rPr lang="mr-IN" sz="1100" dirty="0">
                <a:solidFill>
                  <a:srgbClr val="000000"/>
                </a:solidFill>
                <a:latin typeface="Courier" pitchFamily="2" charset="0"/>
                <a:ea typeface="Arial" charset="0"/>
                <a:cs typeface="Arial" charset="0"/>
              </a:rPr>
              <a:t>…</a:t>
            </a:r>
            <a:endParaRPr lang="de-DE" sz="1100" dirty="0">
              <a:solidFill>
                <a:srgbClr val="000000"/>
              </a:solidFill>
              <a:latin typeface="Courier" pitchFamily="2" charset="0"/>
              <a:ea typeface="Arial" charset="0"/>
              <a:cs typeface="Arial" charset="0"/>
            </a:endParaRPr>
          </a:p>
          <a:p>
            <a:r>
              <a:rPr lang="de-DE" sz="1100" dirty="0">
                <a:solidFill>
                  <a:srgbClr val="000000"/>
                </a:solidFill>
                <a:latin typeface="Courier" pitchFamily="2" charset="0"/>
                <a:ea typeface="Arial" charset="0"/>
                <a:cs typeface="Arial" charset="0"/>
              </a:rPr>
              <a:t>}</a:t>
            </a:r>
          </a:p>
          <a:p>
            <a:endParaRPr lang="de-DE" sz="1100" dirty="0">
              <a:solidFill>
                <a:srgbClr val="000000"/>
              </a:solidFill>
              <a:latin typeface="Courier" pitchFamily="2" charset="0"/>
              <a:ea typeface="Arial" charset="0"/>
              <a:cs typeface="Arial" charset="0"/>
            </a:endParaRPr>
          </a:p>
          <a:p>
            <a:r>
              <a:rPr lang="en-US" sz="1100" dirty="0">
                <a:solidFill>
                  <a:srgbClr val="00006D"/>
                </a:solidFill>
                <a:latin typeface="Courier" pitchFamily="2" charset="0"/>
                <a:ea typeface="Arial" charset="0"/>
                <a:cs typeface="Arial" charset="0"/>
              </a:rPr>
              <a:t>public void </a:t>
            </a:r>
            <a:r>
              <a:rPr lang="en-US" sz="1100" dirty="0" err="1">
                <a:solidFill>
                  <a:srgbClr val="000000"/>
                </a:solidFill>
                <a:latin typeface="Courier" pitchFamily="2" charset="0"/>
                <a:ea typeface="Arial" charset="0"/>
                <a:cs typeface="Arial" charset="0"/>
              </a:rPr>
              <a:t>readPortable</a:t>
            </a:r>
            <a:r>
              <a:rPr lang="en-US" sz="1100" dirty="0">
                <a:solidFill>
                  <a:srgbClr val="000000"/>
                </a:solidFill>
                <a:latin typeface="Courier" pitchFamily="2" charset="0"/>
                <a:ea typeface="Arial" charset="0"/>
                <a:cs typeface="Arial" charset="0"/>
              </a:rPr>
              <a:t>(</a:t>
            </a:r>
            <a:r>
              <a:rPr lang="en-US" sz="1100" dirty="0" err="1">
                <a:solidFill>
                  <a:srgbClr val="000000"/>
                </a:solidFill>
                <a:latin typeface="Courier" pitchFamily="2" charset="0"/>
                <a:ea typeface="Arial" charset="0"/>
                <a:cs typeface="Arial" charset="0"/>
              </a:rPr>
              <a:t>PortableReader</a:t>
            </a:r>
            <a:r>
              <a:rPr lang="en-US" sz="1100" dirty="0">
                <a:solidFill>
                  <a:srgbClr val="000000"/>
                </a:solidFill>
                <a:latin typeface="Courier" pitchFamily="2" charset="0"/>
                <a:ea typeface="Arial" charset="0"/>
                <a:cs typeface="Arial" charset="0"/>
              </a:rPr>
              <a:t> in) </a:t>
            </a:r>
            <a:r>
              <a:rPr lang="en-US" sz="1100" dirty="0">
                <a:solidFill>
                  <a:srgbClr val="00006D"/>
                </a:solidFill>
                <a:latin typeface="Courier" pitchFamily="2" charset="0"/>
                <a:ea typeface="Arial" charset="0"/>
                <a:cs typeface="Arial" charset="0"/>
              </a:rPr>
              <a:t>throws </a:t>
            </a:r>
            <a:r>
              <a:rPr lang="en-US" sz="1100" dirty="0">
                <a:solidFill>
                  <a:srgbClr val="000000"/>
                </a:solidFill>
                <a:latin typeface="Courier" pitchFamily="2" charset="0"/>
                <a:ea typeface="Arial" charset="0"/>
                <a:cs typeface="Arial" charset="0"/>
              </a:rPr>
              <a:t>... {</a:t>
            </a:r>
          </a:p>
          <a:p>
            <a:r>
              <a:rPr lang="en-US" sz="1100" dirty="0">
                <a:solidFill>
                  <a:srgbClr val="000000"/>
                </a:solidFill>
                <a:latin typeface="Courier" pitchFamily="2" charset="0"/>
                <a:ea typeface="Arial" charset="0"/>
                <a:cs typeface="Arial" charset="0"/>
              </a:rPr>
              <a:t>  // </a:t>
            </a:r>
            <a:r>
              <a:rPr lang="mr-IN" sz="1100" dirty="0">
                <a:solidFill>
                  <a:srgbClr val="000000"/>
                </a:solidFill>
                <a:latin typeface="Courier" pitchFamily="2" charset="0"/>
                <a:ea typeface="Arial" charset="0"/>
                <a:cs typeface="Arial" charset="0"/>
              </a:rPr>
              <a:t>…</a:t>
            </a:r>
            <a:endParaRPr lang="de-DE" sz="1100" dirty="0">
              <a:solidFill>
                <a:srgbClr val="000000"/>
              </a:solidFill>
              <a:latin typeface="Courier" pitchFamily="2" charset="0"/>
              <a:ea typeface="Arial" charset="0"/>
              <a:cs typeface="Arial" charset="0"/>
            </a:endParaRPr>
          </a:p>
          <a:p>
            <a:r>
              <a:rPr lang="de-DE" sz="1100" dirty="0">
                <a:solidFill>
                  <a:srgbClr val="000000"/>
                </a:solidFill>
                <a:latin typeface="Courier" pitchFamily="2" charset="0"/>
                <a:ea typeface="Arial" charset="0"/>
                <a:cs typeface="Arial" charset="0"/>
              </a:rPr>
              <a:t>}</a:t>
            </a:r>
            <a:endParaRPr lang="en-US" sz="1100" dirty="0">
              <a:solidFill>
                <a:srgbClr val="000000"/>
              </a:solidFill>
              <a:latin typeface="Courier" pitchFamily="2" charset="0"/>
              <a:ea typeface="Arial" charset="0"/>
              <a:cs typeface="Arial" charset="0"/>
            </a:endParaRPr>
          </a:p>
        </p:txBody>
      </p:sp>
      <p:sp>
        <p:nvSpPr>
          <p:cNvPr id="8" name="Rectangle 7">
            <a:extLst>
              <a:ext uri="{FF2B5EF4-FFF2-40B4-BE49-F238E27FC236}">
                <a16:creationId xmlns:a16="http://schemas.microsoft.com/office/drawing/2014/main" id="{4CB6ACA4-A122-194F-BDE5-351100A4DF18}"/>
              </a:ext>
            </a:extLst>
          </p:cNvPr>
          <p:cNvSpPr/>
          <p:nvPr/>
        </p:nvSpPr>
        <p:spPr>
          <a:xfrm>
            <a:off x="6664361" y="2561679"/>
            <a:ext cx="2286001" cy="1615827"/>
          </a:xfrm>
          <a:prstGeom prst="rect">
            <a:avLst/>
          </a:prstGeom>
          <a:solidFill>
            <a:schemeClr val="bg1">
              <a:lumMod val="95000"/>
            </a:schemeClr>
          </a:solidFill>
          <a:ln>
            <a:solidFill>
              <a:schemeClr val="tx1"/>
            </a:solidFill>
          </a:ln>
        </p:spPr>
        <p:txBody>
          <a:bodyPr wrap="square">
            <a:spAutoFit/>
          </a:bodyPr>
          <a:lstStyle/>
          <a:p>
            <a:r>
              <a:rPr lang="en-US" sz="1100" dirty="0">
                <a:solidFill>
                  <a:srgbClr val="00006D"/>
                </a:solidFill>
                <a:latin typeface="Courier" pitchFamily="2" charset="0"/>
                <a:ea typeface="Arial" charset="0"/>
                <a:cs typeface="Arial" charset="0"/>
              </a:rPr>
              <a:t>public </a:t>
            </a:r>
            <a:r>
              <a:rPr lang="en-US" sz="1100" dirty="0" err="1">
                <a:solidFill>
                  <a:srgbClr val="00006D"/>
                </a:solidFill>
                <a:latin typeface="Courier" pitchFamily="2" charset="0"/>
                <a:ea typeface="Arial" charset="0"/>
                <a:cs typeface="Arial" charset="0"/>
              </a:rPr>
              <a:t>int</a:t>
            </a:r>
            <a:r>
              <a:rPr lang="en-US" sz="1100" dirty="0">
                <a:solidFill>
                  <a:srgbClr val="00006D"/>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getFactoryId</a:t>
            </a:r>
            <a:r>
              <a:rPr lang="en-US" sz="1100" dirty="0">
                <a:solidFill>
                  <a:srgbClr val="000000"/>
                </a:solidFill>
                <a:latin typeface="Courier" pitchFamily="2" charset="0"/>
                <a:ea typeface="Arial" charset="0"/>
                <a:cs typeface="Arial" charset="0"/>
              </a:rPr>
              <a:t>() {</a:t>
            </a:r>
          </a:p>
          <a:p>
            <a:r>
              <a:rPr lang="mr-IN" sz="1100" dirty="0">
                <a:solidFill>
                  <a:srgbClr val="000000"/>
                </a:solidFill>
                <a:latin typeface="Courier" pitchFamily="2" charset="0"/>
                <a:ea typeface="Arial" charset="0"/>
                <a:cs typeface="Arial" charset="0"/>
              </a:rPr>
              <a:t>  </a:t>
            </a:r>
            <a:r>
              <a:rPr lang="mr-IN" sz="1100" dirty="0" err="1">
                <a:solidFill>
                  <a:srgbClr val="00006D"/>
                </a:solidFill>
                <a:latin typeface="Courier" pitchFamily="2" charset="0"/>
                <a:ea typeface="Arial" charset="0"/>
                <a:cs typeface="Arial" charset="0"/>
              </a:rPr>
              <a:t>return</a:t>
            </a:r>
            <a:r>
              <a:rPr lang="mr-IN" sz="1100" dirty="0">
                <a:solidFill>
                  <a:srgbClr val="00006D"/>
                </a:solidFill>
                <a:latin typeface="Courier" pitchFamily="2" charset="0"/>
                <a:ea typeface="Arial" charset="0"/>
                <a:cs typeface="Arial" charset="0"/>
              </a:rPr>
              <a:t> </a:t>
            </a:r>
            <a:r>
              <a:rPr lang="mr-IN" sz="1100" dirty="0">
                <a:solidFill>
                  <a:srgbClr val="0000FE"/>
                </a:solidFill>
                <a:latin typeface="Courier" pitchFamily="2" charset="0"/>
                <a:ea typeface="Arial" charset="0"/>
                <a:cs typeface="Arial" charset="0"/>
              </a:rPr>
              <a:t>2</a:t>
            </a:r>
            <a:r>
              <a:rPr lang="mr-IN" sz="1100" dirty="0">
                <a:solidFill>
                  <a:srgbClr val="000000"/>
                </a:solidFill>
                <a:latin typeface="Courier" pitchFamily="2" charset="0"/>
                <a:ea typeface="Arial" charset="0"/>
                <a:cs typeface="Arial" charset="0"/>
              </a:rPr>
              <a:t>;</a:t>
            </a:r>
          </a:p>
          <a:p>
            <a:r>
              <a:rPr lang="mr-IN" sz="1100" dirty="0">
                <a:solidFill>
                  <a:srgbClr val="000000"/>
                </a:solidFill>
                <a:latin typeface="Courier" pitchFamily="2" charset="0"/>
                <a:ea typeface="Arial" charset="0"/>
                <a:cs typeface="Arial" charset="0"/>
              </a:rPr>
              <a:t>}</a:t>
            </a:r>
          </a:p>
          <a:p>
            <a:endParaRPr lang="mr-IN" sz="1100" dirty="0">
              <a:solidFill>
                <a:srgbClr val="000000"/>
              </a:solidFill>
              <a:latin typeface="Courier" pitchFamily="2" charset="0"/>
              <a:ea typeface="Arial" charset="0"/>
              <a:cs typeface="Arial" charset="0"/>
            </a:endParaRPr>
          </a:p>
          <a:p>
            <a:r>
              <a:rPr lang="en-US" sz="1100" dirty="0">
                <a:solidFill>
                  <a:srgbClr val="00006D"/>
                </a:solidFill>
                <a:latin typeface="Courier" pitchFamily="2" charset="0"/>
                <a:ea typeface="Arial" charset="0"/>
                <a:cs typeface="Arial" charset="0"/>
              </a:rPr>
              <a:t>public </a:t>
            </a:r>
            <a:r>
              <a:rPr lang="en-US" sz="1100" dirty="0" err="1">
                <a:solidFill>
                  <a:srgbClr val="00006D"/>
                </a:solidFill>
                <a:latin typeface="Courier" pitchFamily="2" charset="0"/>
                <a:ea typeface="Arial" charset="0"/>
                <a:cs typeface="Arial" charset="0"/>
              </a:rPr>
              <a:t>int</a:t>
            </a:r>
            <a:r>
              <a:rPr lang="en-US" sz="1100" dirty="0">
                <a:solidFill>
                  <a:srgbClr val="00006D"/>
                </a:solidFill>
                <a:latin typeface="Courier" pitchFamily="2" charset="0"/>
                <a:ea typeface="Arial" charset="0"/>
                <a:cs typeface="Arial" charset="0"/>
              </a:rPr>
              <a:t> </a:t>
            </a:r>
            <a:r>
              <a:rPr lang="en-US" sz="1100" dirty="0" err="1">
                <a:solidFill>
                  <a:srgbClr val="000000"/>
                </a:solidFill>
                <a:latin typeface="Courier" pitchFamily="2" charset="0"/>
                <a:ea typeface="Arial" charset="0"/>
                <a:cs typeface="Arial" charset="0"/>
              </a:rPr>
              <a:t>getClassId</a:t>
            </a:r>
            <a:r>
              <a:rPr lang="en-US" sz="1100" dirty="0">
                <a:solidFill>
                  <a:srgbClr val="000000"/>
                </a:solidFill>
                <a:latin typeface="Courier" pitchFamily="2" charset="0"/>
                <a:ea typeface="Arial" charset="0"/>
                <a:cs typeface="Arial" charset="0"/>
              </a:rPr>
              <a:t>() {</a:t>
            </a:r>
          </a:p>
          <a:p>
            <a:r>
              <a:rPr lang="mr-IN" sz="1100" dirty="0">
                <a:solidFill>
                  <a:srgbClr val="000000"/>
                </a:solidFill>
                <a:latin typeface="Courier" pitchFamily="2" charset="0"/>
                <a:ea typeface="Arial" charset="0"/>
                <a:cs typeface="Arial" charset="0"/>
              </a:rPr>
              <a:t>  </a:t>
            </a:r>
            <a:r>
              <a:rPr lang="mr-IN" sz="1100" dirty="0" err="1">
                <a:solidFill>
                  <a:srgbClr val="00006D"/>
                </a:solidFill>
                <a:latin typeface="Courier" pitchFamily="2" charset="0"/>
                <a:ea typeface="Arial" charset="0"/>
                <a:cs typeface="Arial" charset="0"/>
              </a:rPr>
              <a:t>return</a:t>
            </a:r>
            <a:r>
              <a:rPr lang="mr-IN" sz="1100" dirty="0">
                <a:solidFill>
                  <a:srgbClr val="00006D"/>
                </a:solidFill>
                <a:latin typeface="Courier" pitchFamily="2" charset="0"/>
                <a:ea typeface="Arial" charset="0"/>
                <a:cs typeface="Arial" charset="0"/>
              </a:rPr>
              <a:t> </a:t>
            </a:r>
            <a:r>
              <a:rPr lang="mr-IN" sz="1100" dirty="0">
                <a:solidFill>
                  <a:srgbClr val="0000FE"/>
                </a:solidFill>
                <a:latin typeface="Courier" pitchFamily="2" charset="0"/>
                <a:ea typeface="Arial" charset="0"/>
                <a:cs typeface="Arial" charset="0"/>
              </a:rPr>
              <a:t>1</a:t>
            </a:r>
            <a:r>
              <a:rPr lang="mr-IN" sz="1100" dirty="0">
                <a:solidFill>
                  <a:srgbClr val="000000"/>
                </a:solidFill>
                <a:latin typeface="Courier" pitchFamily="2" charset="0"/>
                <a:ea typeface="Arial" charset="0"/>
                <a:cs typeface="Arial" charset="0"/>
              </a:rPr>
              <a:t>;</a:t>
            </a:r>
          </a:p>
          <a:p>
            <a:r>
              <a:rPr lang="mr-IN" sz="1100" dirty="0">
                <a:solidFill>
                  <a:srgbClr val="000000"/>
                </a:solidFill>
                <a:latin typeface="Courier" pitchFamily="2" charset="0"/>
                <a:ea typeface="Arial" charset="0"/>
                <a:cs typeface="Arial" charset="0"/>
              </a:rPr>
              <a:t>}</a:t>
            </a:r>
          </a:p>
        </p:txBody>
      </p:sp>
      <p:sp>
        <p:nvSpPr>
          <p:cNvPr id="10" name="Rectangle 9">
            <a:extLst>
              <a:ext uri="{FF2B5EF4-FFF2-40B4-BE49-F238E27FC236}">
                <a16:creationId xmlns:a16="http://schemas.microsoft.com/office/drawing/2014/main" id="{68F09A0F-E8DA-364C-9EED-04704CB0D455}"/>
              </a:ext>
            </a:extLst>
          </p:cNvPr>
          <p:cNvSpPr/>
          <p:nvPr/>
        </p:nvSpPr>
        <p:spPr>
          <a:xfrm>
            <a:off x="1950925" y="3442578"/>
            <a:ext cx="4547563" cy="1615827"/>
          </a:xfrm>
          <a:prstGeom prst="rect">
            <a:avLst/>
          </a:prstGeom>
          <a:solidFill>
            <a:schemeClr val="bg1">
              <a:lumMod val="95000"/>
            </a:schemeClr>
          </a:solidFill>
          <a:ln>
            <a:solidFill>
              <a:schemeClr val="tx1"/>
            </a:solidFill>
          </a:ln>
        </p:spPr>
        <p:txBody>
          <a:bodyPr wrap="square">
            <a:spAutoFit/>
          </a:bodyPr>
          <a:lstStyle/>
          <a:p>
            <a:r>
              <a:rPr lang="en-US" sz="1100" dirty="0">
                <a:solidFill>
                  <a:srgbClr val="000080"/>
                </a:solidFill>
                <a:latin typeface="Courier" pitchFamily="2" charset="0"/>
              </a:rPr>
              <a:t>public class </a:t>
            </a:r>
            <a:r>
              <a:rPr lang="en-US" sz="1100" dirty="0" err="1">
                <a:latin typeface="Courier" pitchFamily="2" charset="0"/>
              </a:rPr>
              <a:t>MyFactory</a:t>
            </a:r>
            <a:r>
              <a:rPr lang="en-US" sz="1100" dirty="0">
                <a:latin typeface="Courier" pitchFamily="2" charset="0"/>
              </a:rPr>
              <a:t> </a:t>
            </a:r>
            <a:r>
              <a:rPr lang="en-US" sz="1100" dirty="0">
                <a:solidFill>
                  <a:srgbClr val="000080"/>
                </a:solidFill>
                <a:latin typeface="Courier" pitchFamily="2" charset="0"/>
              </a:rPr>
              <a:t>implements </a:t>
            </a:r>
            <a:r>
              <a:rPr lang="en-US" sz="1100" dirty="0" err="1">
                <a:latin typeface="Courier" pitchFamily="2" charset="0"/>
              </a:rPr>
              <a:t>PortableFactory</a:t>
            </a:r>
            <a:r>
              <a:rPr lang="en-US" sz="1100" dirty="0">
                <a:latin typeface="Courier" pitchFamily="2" charset="0"/>
              </a:rPr>
              <a:t> {</a:t>
            </a:r>
            <a:br>
              <a:rPr lang="en-US" sz="1100" dirty="0">
                <a:latin typeface="Courier" pitchFamily="2" charset="0"/>
              </a:rPr>
            </a:br>
            <a:r>
              <a:rPr lang="en-US" sz="1100" dirty="0">
                <a:solidFill>
                  <a:srgbClr val="808000"/>
                </a:solidFill>
                <a:latin typeface="Courier" pitchFamily="2" charset="0"/>
              </a:rPr>
              <a:t>  </a:t>
            </a:r>
            <a:r>
              <a:rPr lang="en-US" sz="1100" dirty="0">
                <a:solidFill>
                  <a:srgbClr val="000080"/>
                </a:solidFill>
                <a:latin typeface="Courier" pitchFamily="2" charset="0"/>
              </a:rPr>
              <a:t>public </a:t>
            </a:r>
            <a:r>
              <a:rPr lang="en-US" sz="1100" dirty="0">
                <a:latin typeface="Courier" pitchFamily="2" charset="0"/>
              </a:rPr>
              <a:t>Portable create(</a:t>
            </a:r>
            <a:r>
              <a:rPr lang="en-US" sz="1100" dirty="0" err="1">
                <a:solidFill>
                  <a:srgbClr val="000080"/>
                </a:solidFill>
                <a:latin typeface="Courier" pitchFamily="2" charset="0"/>
              </a:rPr>
              <a:t>int</a:t>
            </a:r>
            <a:r>
              <a:rPr lang="en-US" sz="1100" dirty="0">
                <a:solidFill>
                  <a:srgbClr val="000080"/>
                </a:solidFill>
                <a:latin typeface="Courier" pitchFamily="2" charset="0"/>
              </a:rPr>
              <a:t> </a:t>
            </a:r>
            <a:r>
              <a:rPr lang="en-US" sz="1100" dirty="0" err="1">
                <a:latin typeface="Courier" pitchFamily="2" charset="0"/>
              </a:rPr>
              <a:t>typeId</a:t>
            </a:r>
            <a:r>
              <a:rPr lang="en-US" sz="1100" dirty="0">
                <a:latin typeface="Courier" pitchFamily="2" charset="0"/>
              </a:rPr>
              <a:t>) {</a:t>
            </a:r>
            <a:br>
              <a:rPr lang="en-US" sz="1100" dirty="0">
                <a:latin typeface="Courier" pitchFamily="2" charset="0"/>
              </a:rPr>
            </a:br>
            <a:r>
              <a:rPr lang="en-US" sz="1100" dirty="0">
                <a:latin typeface="Courier" pitchFamily="2" charset="0"/>
              </a:rPr>
              <a:t>    </a:t>
            </a:r>
            <a:r>
              <a:rPr lang="en-US" sz="1100" dirty="0">
                <a:solidFill>
                  <a:srgbClr val="000080"/>
                </a:solidFill>
                <a:latin typeface="Courier" pitchFamily="2" charset="0"/>
              </a:rPr>
              <a:t>switch </a:t>
            </a:r>
            <a:r>
              <a:rPr lang="en-US" sz="1100" dirty="0">
                <a:latin typeface="Courier" pitchFamily="2" charset="0"/>
              </a:rPr>
              <a:t>(</a:t>
            </a:r>
            <a:r>
              <a:rPr lang="en-US" sz="1100" dirty="0" err="1">
                <a:latin typeface="Courier" pitchFamily="2" charset="0"/>
              </a:rPr>
              <a:t>typeId</a:t>
            </a:r>
            <a:r>
              <a:rPr lang="en-US" sz="1100" dirty="0">
                <a:latin typeface="Courier" pitchFamily="2" charset="0"/>
              </a:rPr>
              <a:t>) {</a:t>
            </a:r>
            <a:br>
              <a:rPr lang="en-US" sz="1100" dirty="0">
                <a:latin typeface="Courier" pitchFamily="2" charset="0"/>
              </a:rPr>
            </a:br>
            <a:r>
              <a:rPr lang="en-US" sz="1100" dirty="0">
                <a:latin typeface="Courier" pitchFamily="2" charset="0"/>
              </a:rPr>
              <a:t>      </a:t>
            </a:r>
            <a:r>
              <a:rPr lang="en-US" sz="1100" dirty="0">
                <a:solidFill>
                  <a:srgbClr val="000080"/>
                </a:solidFill>
                <a:latin typeface="Courier" pitchFamily="2" charset="0"/>
              </a:rPr>
              <a:t>case </a:t>
            </a:r>
            <a:r>
              <a:rPr lang="en-US" sz="1100" dirty="0">
                <a:solidFill>
                  <a:srgbClr val="0000FF"/>
                </a:solidFill>
                <a:latin typeface="Courier" pitchFamily="2" charset="0"/>
              </a:rPr>
              <a:t>1</a:t>
            </a:r>
            <a:r>
              <a:rPr lang="en-US" sz="1100" dirty="0">
                <a:latin typeface="Courier" pitchFamily="2" charset="0"/>
              </a:rPr>
              <a:t>:</a:t>
            </a:r>
            <a:br>
              <a:rPr lang="en-US" sz="1100" dirty="0">
                <a:latin typeface="Courier" pitchFamily="2" charset="0"/>
              </a:rPr>
            </a:br>
            <a:r>
              <a:rPr lang="en-US" sz="1100" dirty="0">
                <a:latin typeface="Courier" pitchFamily="2" charset="0"/>
              </a:rPr>
              <a:t>        </a:t>
            </a:r>
            <a:r>
              <a:rPr lang="en-US" sz="1100" dirty="0">
                <a:solidFill>
                  <a:srgbClr val="000080"/>
                </a:solidFill>
                <a:latin typeface="Courier" pitchFamily="2" charset="0"/>
              </a:rPr>
              <a:t>return new </a:t>
            </a:r>
            <a:r>
              <a:rPr lang="en-US" sz="1100" dirty="0" err="1">
                <a:latin typeface="Courier" pitchFamily="2" charset="0"/>
              </a:rPr>
              <a:t>ShoppingCartItem</a:t>
            </a:r>
            <a:r>
              <a:rPr lang="en-US" sz="1100" dirty="0">
                <a:latin typeface="Courier" pitchFamily="2" charset="0"/>
              </a:rPr>
              <a:t>();</a:t>
            </a:r>
            <a:br>
              <a:rPr lang="en-US" sz="1100" dirty="0">
                <a:latin typeface="Courier" pitchFamily="2" charset="0"/>
              </a:rPr>
            </a:br>
            <a:r>
              <a:rPr lang="en-US" sz="1100" dirty="0">
                <a:latin typeface="Courier" pitchFamily="2" charset="0"/>
              </a:rPr>
              <a:t>    }</a:t>
            </a:r>
            <a:br>
              <a:rPr lang="en-US" sz="1100" dirty="0">
                <a:latin typeface="Courier" pitchFamily="2" charset="0"/>
              </a:rPr>
            </a:br>
            <a:r>
              <a:rPr lang="en-US" sz="1100" dirty="0">
                <a:latin typeface="Courier" pitchFamily="2" charset="0"/>
              </a:rPr>
              <a:t>    </a:t>
            </a:r>
            <a:r>
              <a:rPr lang="en-US" sz="1100" dirty="0">
                <a:solidFill>
                  <a:srgbClr val="000080"/>
                </a:solidFill>
                <a:latin typeface="Courier" pitchFamily="2" charset="0"/>
              </a:rPr>
              <a:t>throw new </a:t>
            </a:r>
            <a:r>
              <a:rPr lang="en-US" sz="1100" dirty="0" err="1">
                <a:latin typeface="Courier" pitchFamily="2" charset="0"/>
              </a:rPr>
              <a:t>RuntimeException</a:t>
            </a:r>
            <a:r>
              <a:rPr lang="en-US" sz="1100" dirty="0">
                <a:latin typeface="Courier" pitchFamily="2" charset="0"/>
              </a:rPr>
              <a:t>(</a:t>
            </a:r>
            <a:r>
              <a:rPr lang="en-US" sz="1100" dirty="0">
                <a:solidFill>
                  <a:srgbClr val="008000"/>
                </a:solidFill>
                <a:latin typeface="Courier" pitchFamily="2" charset="0"/>
              </a:rPr>
              <a:t>"Unknown type"</a:t>
            </a:r>
            <a:r>
              <a:rPr lang="en-US" sz="1100" dirty="0">
                <a:latin typeface="Courier" pitchFamily="2" charset="0"/>
              </a:rPr>
              <a:t>);</a:t>
            </a:r>
            <a:br>
              <a:rPr lang="en-US" sz="1100" dirty="0">
                <a:latin typeface="Courier" pitchFamily="2" charset="0"/>
              </a:rPr>
            </a:br>
            <a:r>
              <a:rPr lang="en-US" sz="1100" dirty="0">
                <a:latin typeface="Courier" pitchFamily="2" charset="0"/>
              </a:rPr>
              <a:t>  }</a:t>
            </a:r>
            <a:br>
              <a:rPr lang="en-US" sz="1100" dirty="0">
                <a:latin typeface="Courier" pitchFamily="2" charset="0"/>
              </a:rPr>
            </a:br>
            <a:r>
              <a:rPr lang="en-US" sz="1100" dirty="0">
                <a:latin typeface="Courier" pitchFamily="2" charset="0"/>
              </a:rPr>
              <a:t>}</a:t>
            </a:r>
          </a:p>
        </p:txBody>
      </p:sp>
    </p:spTree>
    <p:extLst>
      <p:ext uri="{BB962C8B-B14F-4D97-AF65-F5344CB8AC3E}">
        <p14:creationId xmlns:p14="http://schemas.microsoft.com/office/powerpoint/2010/main" val="41146803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41CED-C0B2-6E43-AE1B-16B14DE20407}"/>
              </a:ext>
            </a:extLst>
          </p:cNvPr>
          <p:cNvSpPr>
            <a:spLocks noGrp="1"/>
          </p:cNvSpPr>
          <p:nvPr>
            <p:ph type="body" idx="1"/>
          </p:nvPr>
        </p:nvSpPr>
        <p:spPr/>
        <p:txBody>
          <a:bodyPr/>
          <a:lstStyle/>
          <a:p>
            <a:r>
              <a:rPr lang="en-US" dirty="0"/>
              <a:t>Pros</a:t>
            </a:r>
          </a:p>
          <a:p>
            <a:pPr lvl="1"/>
            <a:r>
              <a:rPr lang="en-US" dirty="0"/>
              <a:t>More efficient than Serializable in terms of CPU and memory</a:t>
            </a:r>
          </a:p>
          <a:p>
            <a:pPr lvl="1"/>
            <a:r>
              <a:rPr lang="en-US" dirty="0"/>
              <a:t>Doesn’t need reflection</a:t>
            </a:r>
          </a:p>
          <a:p>
            <a:pPr lvl="1"/>
            <a:r>
              <a:rPr lang="en-US" dirty="0"/>
              <a:t>Cross-Language support</a:t>
            </a:r>
          </a:p>
          <a:p>
            <a:pPr lvl="1"/>
            <a:r>
              <a:rPr lang="en-US" dirty="0"/>
              <a:t>Partial deserialization for queries</a:t>
            </a:r>
          </a:p>
          <a:p>
            <a:pPr lvl="1"/>
            <a:r>
              <a:rPr lang="en-US" dirty="0"/>
              <a:t>Supports attribute changes</a:t>
            </a:r>
          </a:p>
          <a:p>
            <a:endParaRPr lang="en-US" dirty="0"/>
          </a:p>
        </p:txBody>
      </p:sp>
      <p:sp>
        <p:nvSpPr>
          <p:cNvPr id="3" name="Text Placeholder 2">
            <a:extLst>
              <a:ext uri="{FF2B5EF4-FFF2-40B4-BE49-F238E27FC236}">
                <a16:creationId xmlns:a16="http://schemas.microsoft.com/office/drawing/2014/main" id="{3EA39CF7-918C-014A-994E-D5BF4C891EBE}"/>
              </a:ext>
            </a:extLst>
          </p:cNvPr>
          <p:cNvSpPr>
            <a:spLocks noGrp="1"/>
          </p:cNvSpPr>
          <p:nvPr>
            <p:ph type="body" idx="2"/>
          </p:nvPr>
        </p:nvSpPr>
        <p:spPr/>
        <p:txBody>
          <a:bodyPr/>
          <a:lstStyle/>
          <a:p>
            <a:r>
              <a:rPr lang="en-US" dirty="0"/>
              <a:t>Cons</a:t>
            </a:r>
          </a:p>
          <a:p>
            <a:pPr lvl="1"/>
            <a:r>
              <a:rPr lang="en-US" dirty="0"/>
              <a:t>Requires the developer to implement the serialization code</a:t>
            </a:r>
          </a:p>
          <a:p>
            <a:pPr lvl="1"/>
            <a:r>
              <a:rPr lang="en-US" dirty="0"/>
              <a:t>Requires the developer to implement a factory</a:t>
            </a:r>
          </a:p>
          <a:p>
            <a:pPr lvl="1"/>
            <a:r>
              <a:rPr lang="en-US" dirty="0"/>
              <a:t>Additional metadata to be sent</a:t>
            </a:r>
          </a:p>
          <a:p>
            <a:endParaRPr lang="en-US" dirty="0"/>
          </a:p>
        </p:txBody>
      </p:sp>
      <p:sp>
        <p:nvSpPr>
          <p:cNvPr id="4" name="Title 3">
            <a:extLst>
              <a:ext uri="{FF2B5EF4-FFF2-40B4-BE49-F238E27FC236}">
                <a16:creationId xmlns:a16="http://schemas.microsoft.com/office/drawing/2014/main" id="{83251CED-C51F-0C46-8CC4-8A495163CEA1}"/>
              </a:ext>
            </a:extLst>
          </p:cNvPr>
          <p:cNvSpPr>
            <a:spLocks noGrp="1"/>
          </p:cNvSpPr>
          <p:nvPr>
            <p:ph type="title"/>
          </p:nvPr>
        </p:nvSpPr>
        <p:spPr/>
        <p:txBody>
          <a:bodyPr/>
          <a:lstStyle/>
          <a:p>
            <a:r>
              <a:rPr lang="de-DE" dirty="0" err="1">
                <a:sym typeface="Calibri"/>
              </a:rPr>
              <a:t>com.hazelcast.nio.serialization.Portable</a:t>
            </a:r>
            <a:endParaRPr lang="en-US" dirty="0"/>
          </a:p>
        </p:txBody>
      </p:sp>
      <p:sp>
        <p:nvSpPr>
          <p:cNvPr id="5" name="Footer Placeholder 4">
            <a:extLst>
              <a:ext uri="{FF2B5EF4-FFF2-40B4-BE49-F238E27FC236}">
                <a16:creationId xmlns:a16="http://schemas.microsoft.com/office/drawing/2014/main" id="{326C69B0-1CF3-F042-A56F-DB0F33C787B5}"/>
              </a:ext>
            </a:extLst>
          </p:cNvPr>
          <p:cNvSpPr>
            <a:spLocks noGrp="1"/>
          </p:cNvSpPr>
          <p:nvPr>
            <p:ph type="ftr" sz="quarter" idx="3"/>
          </p:nvPr>
        </p:nvSpPr>
        <p:spPr/>
        <p:txBody>
          <a:bodyPr/>
          <a:lstStyle/>
          <a:p>
            <a:r>
              <a:rPr lang="en-US" dirty="0"/>
              <a:t>©2019 – </a:t>
            </a:r>
            <a:r>
              <a:rPr lang="en-US" dirty="0" err="1"/>
              <a:t>Hazelcast</a:t>
            </a:r>
            <a:r>
              <a:rPr lang="en-US" dirty="0"/>
              <a:t>, Inc. Do not distribute without permission</a:t>
            </a:r>
          </a:p>
        </p:txBody>
      </p:sp>
    </p:spTree>
    <p:extLst>
      <p:ext uri="{BB962C8B-B14F-4D97-AF65-F5344CB8AC3E}">
        <p14:creationId xmlns:p14="http://schemas.microsoft.com/office/powerpoint/2010/main" val="333603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Course Summary</a:t>
            </a:r>
            <a:endParaRPr dirty="0"/>
          </a:p>
        </p:txBody>
      </p:sp>
      <p:sp>
        <p:nvSpPr>
          <p:cNvPr id="156" name="Google Shape;156;p26"/>
          <p:cNvSpPr txBox="1">
            <a:spLocks noGrp="1"/>
          </p:cNvSpPr>
          <p:nvPr>
            <p:ph type="body" idx="4294967295"/>
          </p:nvPr>
        </p:nvSpPr>
        <p:spPr>
          <a:xfrm>
            <a:off x="422439" y="883933"/>
            <a:ext cx="8096400" cy="4016755"/>
          </a:xfrm>
          <a:prstGeom prst="rect">
            <a:avLst/>
          </a:prstGeom>
        </p:spPr>
        <p:txBody>
          <a:bodyPr spcFirstLastPara="1" wrap="square" lIns="68575" tIns="34275" rIns="68575" bIns="34275" anchor="t" anchorCtr="0">
            <a:noAutofit/>
          </a:bodyPr>
          <a:lstStyle/>
          <a:p>
            <a:pPr marL="0" lvl="0" indent="0" algn="just" rtl="0">
              <a:lnSpc>
                <a:spcPct val="100000"/>
              </a:lnSpc>
              <a:spcBef>
                <a:spcPts val="0"/>
              </a:spcBef>
              <a:spcAft>
                <a:spcPts val="1000"/>
              </a:spcAft>
              <a:buNone/>
            </a:pPr>
            <a:r>
              <a:rPr lang="en-US" sz="1200" dirty="0"/>
              <a:t>The In-Depth Stream Processing Course is a 3 day hands-on experience intended to get Java developers ready to use the Hazelcast platform to build solutions that process and react to streaming data in real time. It consists of the following 3 elements:</a:t>
            </a:r>
          </a:p>
          <a:p>
            <a:pPr marL="0" lvl="0" indent="0" algn="just" rtl="0">
              <a:lnSpc>
                <a:spcPct val="100000"/>
              </a:lnSpc>
              <a:spcBef>
                <a:spcPts val="0"/>
              </a:spcBef>
              <a:spcAft>
                <a:spcPts val="1000"/>
              </a:spcAft>
              <a:buNone/>
            </a:pPr>
            <a:r>
              <a:rPr lang="en-US" sz="1200" dirty="0"/>
              <a:t>Introduction to stream processing with Hazelcast Jet (5 hours)</a:t>
            </a:r>
          </a:p>
          <a:p>
            <a:pPr marL="457200" lvl="1" indent="0" algn="just">
              <a:lnSpc>
                <a:spcPct val="100000"/>
              </a:lnSpc>
              <a:spcBef>
                <a:spcPts val="0"/>
              </a:spcBef>
              <a:spcAft>
                <a:spcPts val="1000"/>
              </a:spcAft>
              <a:buNone/>
            </a:pPr>
            <a:r>
              <a:rPr lang="en-US" sz="1200" dirty="0"/>
              <a:t>This session introduces stream processing concepts and the Jet Pipeline API for building stream processing applications and provides a hands-on introduction to the functional style of the Jet API.</a:t>
            </a:r>
          </a:p>
          <a:p>
            <a:pPr marL="0" indent="0" algn="just">
              <a:lnSpc>
                <a:spcPct val="100000"/>
              </a:lnSpc>
              <a:spcAft>
                <a:spcPts val="1000"/>
              </a:spcAft>
              <a:buNone/>
            </a:pPr>
            <a:r>
              <a:rPr lang="en" sz="1200" dirty="0"/>
              <a:t>Processing data in memory with IMDG  (6 hours)</a:t>
            </a:r>
          </a:p>
          <a:p>
            <a:pPr marL="457200" lvl="1" indent="0" algn="just">
              <a:lnSpc>
                <a:spcPct val="100000"/>
              </a:lnSpc>
              <a:spcAft>
                <a:spcPts val="1000"/>
              </a:spcAft>
              <a:buNone/>
            </a:pPr>
            <a:r>
              <a:rPr lang="en" sz="1200" dirty="0"/>
              <a:t>This portion of the class provides an introduction to Hazelcast IMDG and more in-depth treatment of those elements of the product that are useful in a stream processing context. </a:t>
            </a:r>
          </a:p>
          <a:p>
            <a:pPr marL="0" indent="0" algn="just">
              <a:lnSpc>
                <a:spcPct val="100000"/>
              </a:lnSpc>
              <a:spcAft>
                <a:spcPts val="1000"/>
              </a:spcAft>
              <a:buNone/>
            </a:pPr>
            <a:r>
              <a:rPr lang="en" sz="1200" dirty="0"/>
              <a:t>Stream Processing Comprehensive Lab( 13 hours)</a:t>
            </a:r>
          </a:p>
          <a:p>
            <a:pPr marL="457200" lvl="1" indent="0" algn="just">
              <a:lnSpc>
                <a:spcPct val="100000"/>
              </a:lnSpc>
              <a:spcAft>
                <a:spcPts val="1000"/>
              </a:spcAft>
              <a:buNone/>
            </a:pPr>
            <a:r>
              <a:rPr lang="en" sz="1200" dirty="0"/>
              <a:t>Students are introduced to a real life scenario involving processing streams of diagnostic and location data produced by a vehicle fleet.  The student will use what they have learned about Jet and IMDG to build, deploy and update a stream processing system.  The final solution is built over a day and a half in 10 guided labs and consists of  multiple streams running in a multi-node Jet cluster.  </a:t>
            </a:r>
          </a:p>
          <a:p>
            <a:pPr marL="95250" lvl="0" indent="0" algn="l" rtl="0">
              <a:lnSpc>
                <a:spcPct val="100000"/>
              </a:lnSpc>
              <a:spcBef>
                <a:spcPts val="1000"/>
              </a:spcBef>
              <a:spcAft>
                <a:spcPts val="1000"/>
              </a:spcAft>
              <a:buSzPts val="2100"/>
              <a:buNone/>
            </a:pPr>
            <a:endParaRPr lang="en" dirty="0"/>
          </a:p>
          <a:p>
            <a:pPr marL="95250" lvl="0" indent="0" algn="l" rtl="0">
              <a:spcBef>
                <a:spcPts val="1000"/>
              </a:spcBef>
              <a:spcAft>
                <a:spcPts val="0"/>
              </a:spcAft>
              <a:buSzPts val="2100"/>
              <a:buNone/>
            </a:pPr>
            <a:r>
              <a:rPr lang="en" dirty="0"/>
              <a:t>   </a:t>
            </a:r>
          </a:p>
        </p:txBody>
      </p:sp>
    </p:spTree>
    <p:extLst>
      <p:ext uri="{BB962C8B-B14F-4D97-AF65-F5344CB8AC3E}">
        <p14:creationId xmlns:p14="http://schemas.microsoft.com/office/powerpoint/2010/main" val="2828228549"/>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4879-7A45-C643-9437-2C9CD87BD762}"/>
              </a:ext>
            </a:extLst>
          </p:cNvPr>
          <p:cNvSpPr>
            <a:spLocks noGrp="1"/>
          </p:cNvSpPr>
          <p:nvPr>
            <p:ph type="title"/>
          </p:nvPr>
        </p:nvSpPr>
        <p:spPr/>
        <p:txBody>
          <a:bodyPr/>
          <a:lstStyle/>
          <a:p>
            <a:r>
              <a:rPr lang="en-US" dirty="0"/>
              <a:t>A Simple Scenario</a:t>
            </a:r>
          </a:p>
        </p:txBody>
      </p:sp>
      <p:pic>
        <p:nvPicPr>
          <p:cNvPr id="5" name="Graphic 4">
            <a:extLst>
              <a:ext uri="{FF2B5EF4-FFF2-40B4-BE49-F238E27FC236}">
                <a16:creationId xmlns:a16="http://schemas.microsoft.com/office/drawing/2014/main" id="{C5E86814-FCE7-054F-9F67-4AC85428C8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8949" y="1230583"/>
            <a:ext cx="1474242" cy="1474242"/>
          </a:xfrm>
          <a:prstGeom prst="rect">
            <a:avLst/>
          </a:prstGeom>
        </p:spPr>
      </p:pic>
      <p:pic>
        <p:nvPicPr>
          <p:cNvPr id="7" name="Graphic 6">
            <a:extLst>
              <a:ext uri="{FF2B5EF4-FFF2-40B4-BE49-F238E27FC236}">
                <a16:creationId xmlns:a16="http://schemas.microsoft.com/office/drawing/2014/main" id="{97E92C30-1511-0046-AF66-6B1623DB7D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4627" y="1967704"/>
            <a:ext cx="952500" cy="952500"/>
          </a:xfrm>
          <a:prstGeom prst="rect">
            <a:avLst/>
          </a:prstGeom>
        </p:spPr>
      </p:pic>
      <p:pic>
        <p:nvPicPr>
          <p:cNvPr id="9" name="Graphic 8">
            <a:extLst>
              <a:ext uri="{FF2B5EF4-FFF2-40B4-BE49-F238E27FC236}">
                <a16:creationId xmlns:a16="http://schemas.microsoft.com/office/drawing/2014/main" id="{A765C1E5-C565-6C46-AB5A-90557D44E0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16348" y="1491454"/>
            <a:ext cx="952500" cy="952500"/>
          </a:xfrm>
          <a:prstGeom prst="rect">
            <a:avLst/>
          </a:prstGeom>
        </p:spPr>
      </p:pic>
      <p:pic>
        <p:nvPicPr>
          <p:cNvPr id="11" name="Graphic 10">
            <a:extLst>
              <a:ext uri="{FF2B5EF4-FFF2-40B4-BE49-F238E27FC236}">
                <a16:creationId xmlns:a16="http://schemas.microsoft.com/office/drawing/2014/main" id="{C0B2C0FB-B6D9-0B43-B5AC-62CC818907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9004" y="969712"/>
            <a:ext cx="952500" cy="952500"/>
          </a:xfrm>
          <a:prstGeom prst="rect">
            <a:avLst/>
          </a:prstGeom>
        </p:spPr>
      </p:pic>
      <p:sp>
        <p:nvSpPr>
          <p:cNvPr id="12" name="Right Arrow 11">
            <a:extLst>
              <a:ext uri="{FF2B5EF4-FFF2-40B4-BE49-F238E27FC236}">
                <a16:creationId xmlns:a16="http://schemas.microsoft.com/office/drawing/2014/main" id="{4E273D3B-F323-3E41-9430-8DC826D95A02}"/>
              </a:ext>
            </a:extLst>
          </p:cNvPr>
          <p:cNvSpPr/>
          <p:nvPr/>
        </p:nvSpPr>
        <p:spPr>
          <a:xfrm>
            <a:off x="2900719" y="1429201"/>
            <a:ext cx="2088230" cy="103435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System health, app logs, etc.</a:t>
            </a:r>
          </a:p>
        </p:txBody>
      </p:sp>
      <p:sp>
        <p:nvSpPr>
          <p:cNvPr id="13" name="Cloud Callout 12">
            <a:extLst>
              <a:ext uri="{FF2B5EF4-FFF2-40B4-BE49-F238E27FC236}">
                <a16:creationId xmlns:a16="http://schemas.microsoft.com/office/drawing/2014/main" id="{BFFA04B5-0782-AB4E-9234-F5F179739AF8}"/>
              </a:ext>
            </a:extLst>
          </p:cNvPr>
          <p:cNvSpPr/>
          <p:nvPr/>
        </p:nvSpPr>
        <p:spPr>
          <a:xfrm>
            <a:off x="6800767" y="450377"/>
            <a:ext cx="2238514" cy="1818412"/>
          </a:xfrm>
          <a:prstGeom prst="cloudCallout">
            <a:avLst>
              <a:gd name="adj1" fmla="val -74509"/>
              <a:gd name="adj2" fmla="val 22849"/>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Notify if response time is 10% over 24 hour average, second by second</a:t>
            </a:r>
          </a:p>
        </p:txBody>
      </p:sp>
      <p:sp>
        <p:nvSpPr>
          <p:cNvPr id="15" name="Can 14">
            <a:extLst>
              <a:ext uri="{FF2B5EF4-FFF2-40B4-BE49-F238E27FC236}">
                <a16:creationId xmlns:a16="http://schemas.microsoft.com/office/drawing/2014/main" id="{CA6F6C77-9694-0C44-9F07-25A926568386}"/>
              </a:ext>
            </a:extLst>
          </p:cNvPr>
          <p:cNvSpPr/>
          <p:nvPr/>
        </p:nvSpPr>
        <p:spPr>
          <a:xfrm rot="5400000">
            <a:off x="4194579" y="-357917"/>
            <a:ext cx="707881" cy="8541674"/>
          </a:xfrm>
          <a:prstGeom prst="ca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16" name="TextBox 15">
            <a:extLst>
              <a:ext uri="{FF2B5EF4-FFF2-40B4-BE49-F238E27FC236}">
                <a16:creationId xmlns:a16="http://schemas.microsoft.com/office/drawing/2014/main" id="{87BF5724-4AD6-BC4C-96F5-F013BCBC9711}"/>
              </a:ext>
            </a:extLst>
          </p:cNvPr>
          <p:cNvSpPr txBox="1"/>
          <p:nvPr/>
        </p:nvSpPr>
        <p:spPr>
          <a:xfrm>
            <a:off x="522345" y="3558974"/>
            <a:ext cx="1109472" cy="707886"/>
          </a:xfrm>
          <a:prstGeom prst="rect">
            <a:avLst/>
          </a:prstGeom>
          <a:noFill/>
          <a:ln>
            <a:noFill/>
          </a:ln>
        </p:spPr>
        <p:txBody>
          <a:bodyPr wrap="square" rtlCol="0">
            <a:spAutoFit/>
          </a:bodyPr>
          <a:lstStyle/>
          <a:p>
            <a:pPr algn="ctr"/>
            <a:r>
              <a:rPr lang="en-US" sz="2000" dirty="0">
                <a:effectLst>
                  <a:glow rad="12700">
                    <a:schemeClr val="bg1">
                      <a:alpha val="40000"/>
                    </a:schemeClr>
                  </a:glow>
                </a:effectLst>
                <a:latin typeface="Ubuntu" panose="020B0504030602030204" pitchFamily="34" charset="0"/>
              </a:rPr>
              <a:t>Data </a:t>
            </a:r>
            <a:br>
              <a:rPr lang="en-US" sz="2000" dirty="0">
                <a:effectLst>
                  <a:glow rad="12700">
                    <a:schemeClr val="bg1">
                      <a:alpha val="40000"/>
                    </a:schemeClr>
                  </a:glow>
                </a:effectLst>
                <a:latin typeface="Ubuntu" panose="020B0504030602030204" pitchFamily="34" charset="0"/>
              </a:rPr>
            </a:br>
            <a:r>
              <a:rPr lang="en-US" sz="2000" dirty="0">
                <a:effectLst>
                  <a:glow rad="12700">
                    <a:schemeClr val="bg1">
                      <a:alpha val="40000"/>
                    </a:schemeClr>
                  </a:glow>
                </a:effectLst>
                <a:latin typeface="Ubuntu" panose="020B0504030602030204" pitchFamily="34" charset="0"/>
              </a:rPr>
              <a:t>Source</a:t>
            </a:r>
          </a:p>
        </p:txBody>
      </p:sp>
      <p:sp>
        <p:nvSpPr>
          <p:cNvPr id="17" name="TextBox 16">
            <a:extLst>
              <a:ext uri="{FF2B5EF4-FFF2-40B4-BE49-F238E27FC236}">
                <a16:creationId xmlns:a16="http://schemas.microsoft.com/office/drawing/2014/main" id="{E094B1B3-D5B7-4843-BDD4-181EE72D7A39}"/>
              </a:ext>
            </a:extLst>
          </p:cNvPr>
          <p:cNvSpPr txBox="1"/>
          <p:nvPr/>
        </p:nvSpPr>
        <p:spPr>
          <a:xfrm>
            <a:off x="2257537" y="3558974"/>
            <a:ext cx="1859280" cy="707886"/>
          </a:xfrm>
          <a:prstGeom prst="rect">
            <a:avLst/>
          </a:prstGeom>
          <a:noFill/>
          <a:ln>
            <a:noFill/>
          </a:ln>
        </p:spPr>
        <p:txBody>
          <a:bodyPr wrap="square" rtlCol="0">
            <a:spAutoFit/>
          </a:bodyPr>
          <a:lstStyle/>
          <a:p>
            <a:pPr algn="ctr"/>
            <a:r>
              <a:rPr lang="en-US" sz="2000" dirty="0">
                <a:effectLst>
                  <a:glow rad="12700">
                    <a:schemeClr val="bg1">
                      <a:alpha val="40000"/>
                    </a:schemeClr>
                  </a:glow>
                </a:effectLst>
                <a:latin typeface="Ubuntu" panose="020B0504030602030204" pitchFamily="34" charset="0"/>
              </a:rPr>
              <a:t>Data </a:t>
            </a:r>
            <a:br>
              <a:rPr lang="en-US" sz="2000" dirty="0">
                <a:effectLst>
                  <a:glow rad="12700">
                    <a:schemeClr val="bg1">
                      <a:alpha val="40000"/>
                    </a:schemeClr>
                  </a:glow>
                </a:effectLst>
                <a:latin typeface="Ubuntu" panose="020B0504030602030204" pitchFamily="34" charset="0"/>
              </a:rPr>
            </a:br>
            <a:r>
              <a:rPr lang="en-US" sz="2000" dirty="0">
                <a:effectLst>
                  <a:glow rad="12700">
                    <a:schemeClr val="bg1">
                      <a:alpha val="40000"/>
                    </a:schemeClr>
                  </a:glow>
                </a:effectLst>
                <a:latin typeface="Ubuntu" panose="020B0504030602030204" pitchFamily="34" charset="0"/>
              </a:rPr>
              <a:t>Storage</a:t>
            </a:r>
            <a:endParaRPr lang="en-US" sz="1600" dirty="0">
              <a:effectLst>
                <a:glow rad="12700">
                  <a:schemeClr val="bg1">
                    <a:alpha val="40000"/>
                  </a:schemeClr>
                </a:glow>
              </a:effectLst>
              <a:latin typeface="Ubuntu" panose="020B0504030602030204" pitchFamily="34" charset="0"/>
            </a:endParaRPr>
          </a:p>
        </p:txBody>
      </p:sp>
      <p:sp>
        <p:nvSpPr>
          <p:cNvPr id="18" name="TextBox 17">
            <a:extLst>
              <a:ext uri="{FF2B5EF4-FFF2-40B4-BE49-F238E27FC236}">
                <a16:creationId xmlns:a16="http://schemas.microsoft.com/office/drawing/2014/main" id="{B907C09E-ECC7-D64D-83E2-4A4495310CD8}"/>
              </a:ext>
            </a:extLst>
          </p:cNvPr>
          <p:cNvSpPr txBox="1"/>
          <p:nvPr/>
        </p:nvSpPr>
        <p:spPr>
          <a:xfrm>
            <a:off x="4572000" y="3558974"/>
            <a:ext cx="1756498" cy="707886"/>
          </a:xfrm>
          <a:prstGeom prst="rect">
            <a:avLst/>
          </a:prstGeom>
          <a:noFill/>
          <a:ln>
            <a:noFill/>
          </a:ln>
        </p:spPr>
        <p:txBody>
          <a:bodyPr wrap="square" rtlCol="0">
            <a:spAutoFit/>
          </a:bodyPr>
          <a:lstStyle/>
          <a:p>
            <a:pPr algn="ctr"/>
            <a:r>
              <a:rPr lang="en-US" sz="2000" dirty="0">
                <a:effectLst>
                  <a:glow rad="12700">
                    <a:schemeClr val="bg1">
                      <a:alpha val="40000"/>
                    </a:schemeClr>
                  </a:glow>
                </a:effectLst>
                <a:latin typeface="Ubuntu" panose="020B0504030602030204" pitchFamily="34" charset="0"/>
              </a:rPr>
              <a:t>Data </a:t>
            </a:r>
            <a:br>
              <a:rPr lang="en-US" sz="2000" dirty="0">
                <a:effectLst>
                  <a:glow rad="12700">
                    <a:schemeClr val="bg1">
                      <a:alpha val="40000"/>
                    </a:schemeClr>
                  </a:glow>
                </a:effectLst>
                <a:latin typeface="Ubuntu" panose="020B0504030602030204" pitchFamily="34" charset="0"/>
              </a:rPr>
            </a:br>
            <a:r>
              <a:rPr lang="en-US" sz="2000" dirty="0">
                <a:effectLst>
                  <a:glow rad="12700">
                    <a:schemeClr val="bg1">
                      <a:alpha val="40000"/>
                    </a:schemeClr>
                  </a:glow>
                </a:effectLst>
                <a:latin typeface="Ubuntu" panose="020B0504030602030204" pitchFamily="34" charset="0"/>
              </a:rPr>
              <a:t>Analytics</a:t>
            </a:r>
            <a:endParaRPr lang="en-US" sz="1600" dirty="0">
              <a:effectLst>
                <a:glow rad="12700">
                  <a:schemeClr val="bg1">
                    <a:alpha val="40000"/>
                  </a:schemeClr>
                </a:glow>
              </a:effectLst>
              <a:latin typeface="Ubuntu" panose="020B0504030602030204" pitchFamily="34" charset="0"/>
            </a:endParaRPr>
          </a:p>
        </p:txBody>
      </p:sp>
      <p:sp>
        <p:nvSpPr>
          <p:cNvPr id="19" name="TextBox 18">
            <a:extLst>
              <a:ext uri="{FF2B5EF4-FFF2-40B4-BE49-F238E27FC236}">
                <a16:creationId xmlns:a16="http://schemas.microsoft.com/office/drawing/2014/main" id="{AF7F7EFF-986F-C241-B439-85DEB75C9643}"/>
              </a:ext>
            </a:extLst>
          </p:cNvPr>
          <p:cNvSpPr txBox="1"/>
          <p:nvPr/>
        </p:nvSpPr>
        <p:spPr>
          <a:xfrm>
            <a:off x="7165541" y="3558974"/>
            <a:ext cx="1442454" cy="707886"/>
          </a:xfrm>
          <a:prstGeom prst="rect">
            <a:avLst/>
          </a:prstGeom>
          <a:noFill/>
          <a:ln>
            <a:noFill/>
          </a:ln>
        </p:spPr>
        <p:txBody>
          <a:bodyPr wrap="square" rtlCol="0">
            <a:spAutoFit/>
          </a:bodyPr>
          <a:lstStyle/>
          <a:p>
            <a:pPr algn="ctr"/>
            <a:r>
              <a:rPr lang="en-US" sz="2000" dirty="0">
                <a:effectLst>
                  <a:glow rad="12700">
                    <a:schemeClr val="bg1">
                      <a:alpha val="40000"/>
                    </a:schemeClr>
                  </a:glow>
                </a:effectLst>
                <a:latin typeface="Ubuntu" panose="020B0504030602030204" pitchFamily="34" charset="0"/>
              </a:rPr>
              <a:t>The</a:t>
            </a:r>
          </a:p>
          <a:p>
            <a:pPr algn="ctr"/>
            <a:r>
              <a:rPr lang="en-US" sz="2000" dirty="0">
                <a:effectLst>
                  <a:glow rad="12700">
                    <a:schemeClr val="bg1">
                      <a:alpha val="40000"/>
                    </a:schemeClr>
                  </a:glow>
                </a:effectLst>
                <a:latin typeface="Ubuntu" panose="020B0504030602030204" pitchFamily="34" charset="0"/>
              </a:rPr>
              <a:t>Decision</a:t>
            </a:r>
            <a:endParaRPr lang="en-US" sz="1600" dirty="0">
              <a:effectLst>
                <a:glow rad="12700">
                  <a:schemeClr val="bg1">
                    <a:alpha val="40000"/>
                  </a:schemeClr>
                </a:glow>
              </a:effectLst>
              <a:latin typeface="Ubuntu" panose="020B0504030602030204" pitchFamily="34" charset="0"/>
            </a:endParaRPr>
          </a:p>
        </p:txBody>
      </p:sp>
      <p:sp>
        <p:nvSpPr>
          <p:cNvPr id="20" name="Right Arrow 19">
            <a:extLst>
              <a:ext uri="{FF2B5EF4-FFF2-40B4-BE49-F238E27FC236}">
                <a16:creationId xmlns:a16="http://schemas.microsoft.com/office/drawing/2014/main" id="{7D7F45C7-EDBD-744E-B488-A643AABE8640}"/>
              </a:ext>
            </a:extLst>
          </p:cNvPr>
          <p:cNvSpPr/>
          <p:nvPr/>
        </p:nvSpPr>
        <p:spPr>
          <a:xfrm>
            <a:off x="1828800" y="3742228"/>
            <a:ext cx="625171" cy="3413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1" name="Right Arrow 20">
            <a:extLst>
              <a:ext uri="{FF2B5EF4-FFF2-40B4-BE49-F238E27FC236}">
                <a16:creationId xmlns:a16="http://schemas.microsoft.com/office/drawing/2014/main" id="{6684374F-5ACE-7148-B17B-6F03457B91D9}"/>
              </a:ext>
            </a:extLst>
          </p:cNvPr>
          <p:cNvSpPr/>
          <p:nvPr/>
        </p:nvSpPr>
        <p:spPr>
          <a:xfrm>
            <a:off x="3993874" y="3742228"/>
            <a:ext cx="625171" cy="3413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2" name="Right Arrow 21">
            <a:extLst>
              <a:ext uri="{FF2B5EF4-FFF2-40B4-BE49-F238E27FC236}">
                <a16:creationId xmlns:a16="http://schemas.microsoft.com/office/drawing/2014/main" id="{54088446-8901-C448-B106-C924CE492C2D}"/>
              </a:ext>
            </a:extLst>
          </p:cNvPr>
          <p:cNvSpPr/>
          <p:nvPr/>
        </p:nvSpPr>
        <p:spPr>
          <a:xfrm>
            <a:off x="6481351" y="3742228"/>
            <a:ext cx="625171" cy="3413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cxnSp>
        <p:nvCxnSpPr>
          <p:cNvPr id="24" name="Straight Connector 23">
            <a:extLst>
              <a:ext uri="{FF2B5EF4-FFF2-40B4-BE49-F238E27FC236}">
                <a16:creationId xmlns:a16="http://schemas.microsoft.com/office/drawing/2014/main" id="{9FFE43A7-276A-7C4A-A24D-69AA0E577CE3}"/>
              </a:ext>
            </a:extLst>
          </p:cNvPr>
          <p:cNvCxnSpPr>
            <a:cxnSpLocks/>
          </p:cNvCxnSpPr>
          <p:nvPr/>
        </p:nvCxnSpPr>
        <p:spPr>
          <a:xfrm flipH="1">
            <a:off x="1527127" y="3200564"/>
            <a:ext cx="60427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3F952BC8-1DAF-3F4E-9139-D1FD7F71C759}"/>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1448815289"/>
      </p:ext>
    </p:extLst>
  </p:cSld>
  <p:clrMapOvr>
    <a:masterClrMapping/>
  </p:clrMapOvr>
  <p:transition spd="med" advTm="4047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8" fill="hold" display="0">
                  <p:stCondLst>
                    <p:cond delay="indefinite"/>
                  </p:stCondLst>
                  <p:endCondLst>
                    <p:cond evt="onStopAudio" delay="0">
                      <p:tgtEl>
                        <p:sldTgt/>
                      </p:tgtEl>
                    </p:cond>
                  </p:endCondLst>
                </p:cTn>
                <p:tgtEl>
                  <p:spTgt spid="8"/>
                </p:tgtEl>
              </p:cMediaNode>
            </p:audio>
          </p:childTnLst>
        </p:cTn>
      </p:par>
    </p:tnLst>
    <p:bldLst>
      <p:bldP spid="12" grpId="0" animBg="1"/>
      <p:bldP spid="13" grpId="0" animBg="1"/>
      <p:bldP spid="15" grpId="0" animBg="1"/>
      <p:bldP spid="16" grpId="0"/>
      <p:bldP spid="17" grpId="0"/>
      <p:bldP spid="18" grpId="0"/>
      <p:bldP spid="19" grpId="0"/>
      <p:bldP spid="20" grpId="0" animBg="1"/>
      <p:bldP spid="21" grpId="0" animBg="1"/>
      <p:bldP spid="22"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6C8D4C-35A0-8D4A-A850-701EAE7FBDE6}"/>
              </a:ext>
            </a:extLst>
          </p:cNvPr>
          <p:cNvSpPr>
            <a:spLocks noGrp="1"/>
          </p:cNvSpPr>
          <p:nvPr>
            <p:ph type="title"/>
          </p:nvPr>
        </p:nvSpPr>
        <p:spPr/>
        <p:txBody>
          <a:bodyPr/>
          <a:lstStyle/>
          <a:p>
            <a:r>
              <a:rPr lang="de-DE" sz="2200" dirty="0" err="1">
                <a:sym typeface="Calibri"/>
              </a:rPr>
              <a:t>com.hazelcast.nio.serialization.ByteArray</a:t>
            </a:r>
            <a:r>
              <a:rPr lang="de-DE" sz="2200" dirty="0">
                <a:sym typeface="Calibri"/>
              </a:rPr>
              <a:t>/</a:t>
            </a:r>
            <a:r>
              <a:rPr lang="de-DE" sz="2200" dirty="0" err="1">
                <a:sym typeface="Calibri"/>
              </a:rPr>
              <a:t>StreamSerializer</a:t>
            </a:r>
            <a:endParaRPr lang="en-US" sz="2200" dirty="0"/>
          </a:p>
        </p:txBody>
      </p:sp>
      <p:sp>
        <p:nvSpPr>
          <p:cNvPr id="7" name="Text Placeholder 6">
            <a:extLst>
              <a:ext uri="{FF2B5EF4-FFF2-40B4-BE49-F238E27FC236}">
                <a16:creationId xmlns:a16="http://schemas.microsoft.com/office/drawing/2014/main" id="{809B22C1-9F6C-4043-A18C-62A1C8943014}"/>
              </a:ext>
            </a:extLst>
          </p:cNvPr>
          <p:cNvSpPr>
            <a:spLocks noGrp="1"/>
          </p:cNvSpPr>
          <p:nvPr>
            <p:ph type="body" sz="quarter" idx="10"/>
          </p:nvPr>
        </p:nvSpPr>
        <p:spPr>
          <a:xfrm>
            <a:off x="529173" y="2924930"/>
            <a:ext cx="8096400" cy="1542991"/>
          </a:xfrm>
        </p:spPr>
        <p:txBody>
          <a:bodyPr>
            <a:normAutofit fontScale="85000" lnSpcReduction="20000"/>
          </a:bodyPr>
          <a:lstStyle/>
          <a:p>
            <a:r>
              <a:rPr lang="en-US" dirty="0"/>
              <a:t>Great for separation of concerns, does not implementation of an interface</a:t>
            </a:r>
          </a:p>
          <a:p>
            <a:r>
              <a:rPr lang="en-US" dirty="0"/>
              <a:t>Convenient and flexible</a:t>
            </a:r>
          </a:p>
          <a:p>
            <a:r>
              <a:rPr lang="en-US" dirty="0"/>
              <a:t>Often used for external serialization frameworks (like </a:t>
            </a:r>
            <a:r>
              <a:rPr lang="en-US" dirty="0" err="1"/>
              <a:t>protobuffers</a:t>
            </a:r>
            <a:r>
              <a:rPr lang="en-US" dirty="0"/>
              <a:t>, Apache Avro, Apache thrift, </a:t>
            </a:r>
            <a:r>
              <a:rPr lang="en-US" dirty="0" err="1"/>
              <a:t>kryo</a:t>
            </a:r>
            <a:r>
              <a:rPr lang="en-US" dirty="0"/>
              <a:t>, </a:t>
            </a:r>
            <a:r>
              <a:rPr lang="en-US" dirty="0" err="1"/>
              <a:t>etc</a:t>
            </a:r>
            <a:r>
              <a:rPr lang="en-US" dirty="0"/>
              <a:t>)</a:t>
            </a:r>
          </a:p>
          <a:p>
            <a:endParaRPr lang="en-US" dirty="0"/>
          </a:p>
        </p:txBody>
      </p:sp>
      <p:sp>
        <p:nvSpPr>
          <p:cNvPr id="5" name="Footer Placeholder 4">
            <a:extLst>
              <a:ext uri="{FF2B5EF4-FFF2-40B4-BE49-F238E27FC236}">
                <a16:creationId xmlns:a16="http://schemas.microsoft.com/office/drawing/2014/main" id="{3B0C07DA-FD3E-D946-B10F-A53C9CB4DA91}"/>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11" name="Rectangle 10">
            <a:extLst>
              <a:ext uri="{FF2B5EF4-FFF2-40B4-BE49-F238E27FC236}">
                <a16:creationId xmlns:a16="http://schemas.microsoft.com/office/drawing/2014/main" id="{48B76978-046D-EF45-AC56-A87F83FFC6F5}"/>
              </a:ext>
            </a:extLst>
          </p:cNvPr>
          <p:cNvSpPr/>
          <p:nvPr/>
        </p:nvSpPr>
        <p:spPr>
          <a:xfrm>
            <a:off x="424928" y="996983"/>
            <a:ext cx="5610112" cy="1015663"/>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80"/>
                </a:solidFill>
                <a:latin typeface="Courier" pitchFamily="2" charset="0"/>
              </a:rPr>
              <a:t>public interface </a:t>
            </a:r>
            <a:r>
              <a:rPr lang="en-US" sz="1200" dirty="0" err="1">
                <a:latin typeface="Courier" pitchFamily="2" charset="0"/>
              </a:rPr>
              <a:t>ByteArraySerializer</a:t>
            </a:r>
            <a:r>
              <a:rPr lang="en-US" sz="1200" dirty="0">
                <a:latin typeface="Courier" pitchFamily="2" charset="0"/>
              </a:rPr>
              <a:t>&lt;</a:t>
            </a:r>
            <a:r>
              <a:rPr lang="en-US" sz="1200" dirty="0">
                <a:solidFill>
                  <a:srgbClr val="20999D"/>
                </a:solidFill>
                <a:latin typeface="Courier" pitchFamily="2" charset="0"/>
              </a:rPr>
              <a:t>T</a:t>
            </a:r>
            <a:r>
              <a:rPr lang="en-US" sz="1200" dirty="0">
                <a:latin typeface="Courier" pitchFamily="2" charset="0"/>
              </a:rPr>
              <a:t>&gt; </a:t>
            </a:r>
            <a:r>
              <a:rPr lang="en-US" sz="1200" dirty="0">
                <a:solidFill>
                  <a:srgbClr val="000080"/>
                </a:solidFill>
                <a:latin typeface="Courier" pitchFamily="2" charset="0"/>
              </a:rPr>
              <a:t>extends </a:t>
            </a:r>
            <a:r>
              <a:rPr lang="en-US" sz="1200" dirty="0" err="1">
                <a:latin typeface="Courier" pitchFamily="2" charset="0"/>
              </a:rPr>
              <a:t>Serializer</a:t>
            </a:r>
            <a:r>
              <a:rPr lang="en-US" sz="1200" dirty="0">
                <a:latin typeface="Courier" pitchFamily="2" charset="0"/>
              </a:rPr>
              <a:t> {</a:t>
            </a:r>
            <a:br>
              <a:rPr lang="en-US" sz="1200" dirty="0">
                <a:latin typeface="Courier" pitchFamily="2" charset="0"/>
              </a:rPr>
            </a:br>
            <a:r>
              <a:rPr lang="en-US" sz="1200" dirty="0">
                <a:latin typeface="Courier" pitchFamily="2" charset="0"/>
              </a:rPr>
              <a:t>  </a:t>
            </a:r>
            <a:r>
              <a:rPr lang="en-US" sz="1200" dirty="0">
                <a:solidFill>
                  <a:srgbClr val="808080"/>
                </a:solidFill>
                <a:latin typeface="Courier" pitchFamily="2" charset="0"/>
              </a:rPr>
              <a:t>  </a:t>
            </a:r>
            <a:r>
              <a:rPr lang="en-US" sz="1200" dirty="0">
                <a:solidFill>
                  <a:srgbClr val="000080"/>
                </a:solidFill>
                <a:latin typeface="Courier" pitchFamily="2" charset="0"/>
              </a:rPr>
              <a:t>byte</a:t>
            </a:r>
            <a:r>
              <a:rPr lang="en-US" sz="1200" dirty="0">
                <a:latin typeface="Courier" pitchFamily="2" charset="0"/>
              </a:rPr>
              <a:t>[] write(</a:t>
            </a:r>
            <a:r>
              <a:rPr lang="en-US" sz="1200" dirty="0">
                <a:solidFill>
                  <a:srgbClr val="20999D"/>
                </a:solidFill>
                <a:latin typeface="Courier" pitchFamily="2" charset="0"/>
              </a:rPr>
              <a:t>T </a:t>
            </a:r>
            <a:r>
              <a:rPr lang="en-US" sz="1200" dirty="0">
                <a:latin typeface="Courier" pitchFamily="2" charset="0"/>
              </a:rPr>
              <a:t>object) </a:t>
            </a:r>
            <a:r>
              <a:rPr lang="en-US" sz="1200" dirty="0">
                <a:solidFill>
                  <a:srgbClr val="000080"/>
                </a:solidFill>
                <a:latin typeface="Courier" pitchFamily="2" charset="0"/>
              </a:rPr>
              <a:t>throws </a:t>
            </a:r>
            <a:r>
              <a:rPr lang="en-US" sz="1200" dirty="0" err="1">
                <a:latin typeface="Courier" pitchFamily="2" charset="0"/>
              </a:rPr>
              <a:t>IOException</a:t>
            </a:r>
            <a:r>
              <a:rPr lang="en-US" sz="1200" dirty="0">
                <a:latin typeface="Courier" pitchFamily="2" charset="0"/>
              </a:rPr>
              <a:t>;</a:t>
            </a:r>
            <a:br>
              <a:rPr lang="en-US" sz="1200" dirty="0">
                <a:latin typeface="Courier" pitchFamily="2" charset="0"/>
              </a:rPr>
            </a:br>
            <a:r>
              <a:rPr lang="en-US" sz="1200" dirty="0">
                <a:solidFill>
                  <a:srgbClr val="808080"/>
                </a:solidFill>
                <a:latin typeface="Courier" pitchFamily="2" charset="0"/>
              </a:rPr>
              <a:t>    </a:t>
            </a:r>
            <a:r>
              <a:rPr lang="en-US" sz="1200" dirty="0">
                <a:solidFill>
                  <a:srgbClr val="20999D"/>
                </a:solidFill>
                <a:latin typeface="Courier" pitchFamily="2" charset="0"/>
              </a:rPr>
              <a:t>T </a:t>
            </a:r>
            <a:r>
              <a:rPr lang="en-US" sz="1200" dirty="0">
                <a:latin typeface="Courier" pitchFamily="2" charset="0"/>
              </a:rPr>
              <a:t>read(</a:t>
            </a:r>
            <a:r>
              <a:rPr lang="en-US" sz="1200" dirty="0">
                <a:solidFill>
                  <a:srgbClr val="000080"/>
                </a:solidFill>
                <a:latin typeface="Courier" pitchFamily="2" charset="0"/>
              </a:rPr>
              <a:t>byte</a:t>
            </a:r>
            <a:r>
              <a:rPr lang="en-US" sz="1200" dirty="0">
                <a:latin typeface="Courier" pitchFamily="2" charset="0"/>
              </a:rPr>
              <a:t>[] buffer) </a:t>
            </a:r>
            <a:r>
              <a:rPr lang="en-US" sz="1200" dirty="0">
                <a:solidFill>
                  <a:srgbClr val="000080"/>
                </a:solidFill>
                <a:latin typeface="Courier" pitchFamily="2" charset="0"/>
              </a:rPr>
              <a:t>throws </a:t>
            </a:r>
            <a:r>
              <a:rPr lang="en-US" sz="1200" dirty="0" err="1">
                <a:latin typeface="Courier" pitchFamily="2" charset="0"/>
              </a:rPr>
              <a:t>IOException</a:t>
            </a:r>
            <a:r>
              <a:rPr lang="en-US" sz="1200" dirty="0">
                <a:latin typeface="Courier" pitchFamily="2" charset="0"/>
              </a:rPr>
              <a:t>;</a:t>
            </a:r>
            <a:br>
              <a:rPr lang="en-US" sz="1200" dirty="0">
                <a:latin typeface="Courier" pitchFamily="2" charset="0"/>
              </a:rPr>
            </a:br>
            <a:r>
              <a:rPr lang="en-US" sz="1200" dirty="0">
                <a:latin typeface="Courier" pitchFamily="2" charset="0"/>
              </a:rPr>
              <a:t>}</a:t>
            </a:r>
          </a:p>
        </p:txBody>
      </p:sp>
      <p:sp>
        <p:nvSpPr>
          <p:cNvPr id="12" name="Rectangle 11">
            <a:extLst>
              <a:ext uri="{FF2B5EF4-FFF2-40B4-BE49-F238E27FC236}">
                <a16:creationId xmlns:a16="http://schemas.microsoft.com/office/drawing/2014/main" id="{933B06D0-C5DC-0544-A41C-80F41392D689}"/>
              </a:ext>
            </a:extLst>
          </p:cNvPr>
          <p:cNvSpPr/>
          <p:nvPr/>
        </p:nvSpPr>
        <p:spPr>
          <a:xfrm>
            <a:off x="3487853" y="1804570"/>
            <a:ext cx="5461495" cy="1015663"/>
          </a:xfrm>
          <a:prstGeom prst="rect">
            <a:avLst/>
          </a:prstGeom>
          <a:solidFill>
            <a:schemeClr val="bg1">
              <a:lumMod val="95000"/>
            </a:schemeClr>
          </a:solidFill>
          <a:ln>
            <a:solidFill>
              <a:schemeClr val="tx1"/>
            </a:solidFill>
          </a:ln>
        </p:spPr>
        <p:txBody>
          <a:bodyPr wrap="square">
            <a:spAutoFit/>
          </a:bodyPr>
          <a:lstStyle/>
          <a:p>
            <a:r>
              <a:rPr lang="en-US" sz="1200" dirty="0">
                <a:solidFill>
                  <a:srgbClr val="000080"/>
                </a:solidFill>
                <a:latin typeface="Courier" pitchFamily="2" charset="0"/>
              </a:rPr>
              <a:t>public interface </a:t>
            </a:r>
            <a:r>
              <a:rPr lang="en-US" sz="1200" dirty="0" err="1">
                <a:latin typeface="Courier" pitchFamily="2" charset="0"/>
              </a:rPr>
              <a:t>StreamSerializer</a:t>
            </a:r>
            <a:r>
              <a:rPr lang="en-US" sz="1200" dirty="0">
                <a:latin typeface="Courier" pitchFamily="2" charset="0"/>
              </a:rPr>
              <a:t>&lt;</a:t>
            </a:r>
            <a:r>
              <a:rPr lang="en-US" sz="1200" dirty="0">
                <a:solidFill>
                  <a:srgbClr val="20999D"/>
                </a:solidFill>
                <a:latin typeface="Courier" pitchFamily="2" charset="0"/>
              </a:rPr>
              <a:t>T</a:t>
            </a:r>
            <a:r>
              <a:rPr lang="en-US" sz="1200" dirty="0">
                <a:latin typeface="Courier" pitchFamily="2" charset="0"/>
              </a:rPr>
              <a:t>&gt; </a:t>
            </a:r>
            <a:r>
              <a:rPr lang="en-US" sz="1200" dirty="0">
                <a:solidFill>
                  <a:srgbClr val="000080"/>
                </a:solidFill>
                <a:latin typeface="Courier" pitchFamily="2" charset="0"/>
              </a:rPr>
              <a:t>extends </a:t>
            </a:r>
            <a:r>
              <a:rPr lang="en-US" sz="1200" dirty="0" err="1">
                <a:latin typeface="Courier" pitchFamily="2" charset="0"/>
              </a:rPr>
              <a:t>Serializer</a:t>
            </a:r>
            <a:r>
              <a:rPr lang="en-US" sz="1200" dirty="0">
                <a:latin typeface="Courier" pitchFamily="2" charset="0"/>
              </a:rPr>
              <a:t> {</a:t>
            </a:r>
            <a:br>
              <a:rPr lang="en-US" sz="1200" dirty="0">
                <a:solidFill>
                  <a:srgbClr val="808080"/>
                </a:solidFill>
                <a:latin typeface="Courier" pitchFamily="2" charset="0"/>
              </a:rPr>
            </a:br>
            <a:r>
              <a:rPr lang="en-US" sz="1200" dirty="0">
                <a:solidFill>
                  <a:srgbClr val="808080"/>
                </a:solidFill>
                <a:latin typeface="Courier" pitchFamily="2" charset="0"/>
              </a:rPr>
              <a:t>    </a:t>
            </a:r>
            <a:r>
              <a:rPr lang="en-US" sz="1200" dirty="0">
                <a:solidFill>
                  <a:srgbClr val="000080"/>
                </a:solidFill>
                <a:latin typeface="Courier" pitchFamily="2" charset="0"/>
              </a:rPr>
              <a:t>void </a:t>
            </a:r>
            <a:r>
              <a:rPr lang="en-US" sz="1200" dirty="0">
                <a:latin typeface="Courier" pitchFamily="2" charset="0"/>
              </a:rPr>
              <a:t>write(</a:t>
            </a:r>
            <a:r>
              <a:rPr lang="en-US" sz="1200" dirty="0" err="1">
                <a:latin typeface="Courier" pitchFamily="2" charset="0"/>
              </a:rPr>
              <a:t>ObjectDataOutput</a:t>
            </a:r>
            <a:r>
              <a:rPr lang="en-US" sz="1200" dirty="0">
                <a:latin typeface="Courier" pitchFamily="2" charset="0"/>
              </a:rPr>
              <a:t> out, </a:t>
            </a:r>
            <a:r>
              <a:rPr lang="en-US" sz="1200" dirty="0">
                <a:solidFill>
                  <a:srgbClr val="20999D"/>
                </a:solidFill>
                <a:latin typeface="Courier" pitchFamily="2" charset="0"/>
              </a:rPr>
              <a:t>T </a:t>
            </a:r>
            <a:r>
              <a:rPr lang="en-US" sz="1200" dirty="0">
                <a:latin typeface="Courier" pitchFamily="2" charset="0"/>
              </a:rPr>
              <a:t>object) </a:t>
            </a:r>
            <a:r>
              <a:rPr lang="en-US" sz="1200" dirty="0">
                <a:solidFill>
                  <a:srgbClr val="000080"/>
                </a:solidFill>
                <a:latin typeface="Courier" pitchFamily="2" charset="0"/>
              </a:rPr>
              <a:t>throws </a:t>
            </a:r>
            <a:r>
              <a:rPr lang="en-US" sz="1200" dirty="0" err="1">
                <a:latin typeface="Courier" pitchFamily="2" charset="0"/>
              </a:rPr>
              <a:t>IOException</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dirty="0">
                <a:solidFill>
                  <a:srgbClr val="20999D"/>
                </a:solidFill>
                <a:latin typeface="Courier" pitchFamily="2" charset="0"/>
              </a:rPr>
              <a:t>T </a:t>
            </a:r>
            <a:r>
              <a:rPr lang="en-US" sz="1200" dirty="0">
                <a:latin typeface="Courier" pitchFamily="2" charset="0"/>
              </a:rPr>
              <a:t>read(</a:t>
            </a:r>
            <a:r>
              <a:rPr lang="en-US" sz="1200" dirty="0" err="1">
                <a:latin typeface="Courier" pitchFamily="2" charset="0"/>
              </a:rPr>
              <a:t>ObjectDataInput</a:t>
            </a:r>
            <a:r>
              <a:rPr lang="en-US" sz="1200" dirty="0">
                <a:latin typeface="Courier" pitchFamily="2" charset="0"/>
              </a:rPr>
              <a:t> in) </a:t>
            </a:r>
            <a:r>
              <a:rPr lang="en-US" sz="1200" dirty="0">
                <a:solidFill>
                  <a:srgbClr val="000080"/>
                </a:solidFill>
                <a:latin typeface="Courier" pitchFamily="2" charset="0"/>
              </a:rPr>
              <a:t>throws </a:t>
            </a:r>
            <a:r>
              <a:rPr lang="en-US" sz="1200" dirty="0" err="1">
                <a:latin typeface="Courier" pitchFamily="2" charset="0"/>
              </a:rPr>
              <a:t>IOException</a:t>
            </a:r>
            <a:r>
              <a:rPr lang="en-US" sz="1200" dirty="0">
                <a:latin typeface="Courier" pitchFamily="2" charset="0"/>
              </a:rPr>
              <a:t>;</a:t>
            </a:r>
            <a:br>
              <a:rPr lang="en-US" sz="1200" dirty="0">
                <a:latin typeface="Courier" pitchFamily="2" charset="0"/>
              </a:rPr>
            </a:br>
            <a:r>
              <a:rPr lang="en-US" sz="1200" dirty="0">
                <a:latin typeface="Courier" pitchFamily="2" charset="0"/>
              </a:rPr>
              <a:t>}</a:t>
            </a:r>
          </a:p>
        </p:txBody>
      </p:sp>
      <p:sp>
        <p:nvSpPr>
          <p:cNvPr id="13" name="Textfeld 3">
            <a:extLst>
              <a:ext uri="{FF2B5EF4-FFF2-40B4-BE49-F238E27FC236}">
                <a16:creationId xmlns:a16="http://schemas.microsoft.com/office/drawing/2014/main" id="{2C96E609-8632-A140-925A-5B806C33CAAC}"/>
              </a:ext>
            </a:extLst>
          </p:cNvPr>
          <p:cNvSpPr txBox="1"/>
          <p:nvPr/>
        </p:nvSpPr>
        <p:spPr>
          <a:xfrm>
            <a:off x="4972619" y="4304591"/>
            <a:ext cx="3543595" cy="276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kumimoji="0" lang="de-DE" sz="1200" u="none" strike="noStrike" cap="none" spc="0" normalizeH="0" baseline="0" dirty="0" err="1">
                <a:ln>
                  <a:noFill/>
                </a:ln>
                <a:solidFill>
                  <a:srgbClr val="0B1B21"/>
                </a:solidFill>
                <a:effectLst/>
                <a:uFillTx/>
                <a:latin typeface="Ubuntu" panose="020B0504030602030204" pitchFamily="34" charset="0"/>
                <a:ea typeface="+mn-ea"/>
                <a:cs typeface="+mn-cs"/>
                <a:sym typeface="Calibri"/>
              </a:rPr>
              <a:t>For</a:t>
            </a:r>
            <a:r>
              <a:rPr kumimoji="0" lang="de-DE" sz="1200" u="none" strike="noStrike" cap="none" spc="0" normalizeH="0" baseline="0" dirty="0">
                <a:ln>
                  <a:noFill/>
                </a:ln>
                <a:solidFill>
                  <a:srgbClr val="0B1B21"/>
                </a:solidFill>
                <a:effectLst/>
                <a:uFillTx/>
                <a:latin typeface="Ubuntu" panose="020B0504030602030204" pitchFamily="34" charset="0"/>
                <a:ea typeface="+mn-ea"/>
                <a:cs typeface="+mn-cs"/>
                <a:sym typeface="Calibri"/>
              </a:rPr>
              <a:t> </a:t>
            </a:r>
            <a:r>
              <a:rPr kumimoji="0" lang="de-DE" sz="1200" u="none" strike="noStrike" cap="none" spc="0" normalizeH="0" baseline="0" dirty="0" err="1">
                <a:ln>
                  <a:noFill/>
                </a:ln>
                <a:solidFill>
                  <a:srgbClr val="0B1B21"/>
                </a:solidFill>
                <a:effectLst/>
                <a:uFillTx/>
                <a:latin typeface="Ubuntu" panose="020B0504030602030204" pitchFamily="34" charset="0"/>
                <a:ea typeface="+mn-ea"/>
                <a:cs typeface="+mn-cs"/>
                <a:sym typeface="Calibri"/>
              </a:rPr>
              <a:t>kryo</a:t>
            </a:r>
            <a:r>
              <a:rPr kumimoji="0" lang="de-DE" sz="1200" u="none" strike="noStrike" cap="none" spc="0" normalizeH="0" baseline="0" dirty="0">
                <a:ln>
                  <a:noFill/>
                </a:ln>
                <a:solidFill>
                  <a:srgbClr val="0B1B21"/>
                </a:solidFill>
                <a:effectLst/>
                <a:uFillTx/>
                <a:latin typeface="Ubuntu" panose="020B0504030602030204" pitchFamily="34" charset="0"/>
                <a:ea typeface="+mn-ea"/>
                <a:cs typeface="+mn-cs"/>
                <a:sym typeface="Calibri"/>
              </a:rPr>
              <a:t> </a:t>
            </a:r>
            <a:r>
              <a:rPr kumimoji="0" lang="de-DE" sz="1200" u="none" strike="noStrike" cap="none" spc="0" normalizeH="0" baseline="0" dirty="0" err="1">
                <a:ln>
                  <a:noFill/>
                </a:ln>
                <a:solidFill>
                  <a:srgbClr val="0B1B21"/>
                </a:solidFill>
                <a:effectLst/>
                <a:uFillTx/>
                <a:latin typeface="Ubuntu" panose="020B0504030602030204" pitchFamily="34" charset="0"/>
                <a:ea typeface="+mn-ea"/>
                <a:cs typeface="+mn-cs"/>
                <a:sym typeface="Calibri"/>
              </a:rPr>
              <a:t>see</a:t>
            </a:r>
            <a:r>
              <a:rPr lang="de-DE" sz="1200" dirty="0">
                <a:latin typeface="Ubuntu" panose="020B0504030602030204" pitchFamily="34" charset="0"/>
                <a:ea typeface="+mn-ea"/>
                <a:cs typeface="+mn-cs"/>
                <a:sym typeface="Calibri"/>
              </a:rPr>
              <a:t>: </a:t>
            </a:r>
            <a:r>
              <a:rPr lang="de-DE" sz="1200" dirty="0">
                <a:latin typeface="Ubuntu" panose="020B0504030602030204" pitchFamily="34" charset="0"/>
                <a:ea typeface="+mn-ea"/>
                <a:cs typeface="+mn-cs"/>
                <a:sym typeface="Calibri"/>
                <a:hlinkClick r:id="rId2"/>
              </a:rPr>
              <a:t>https://github.com/jerrinot/subzero</a:t>
            </a:r>
            <a:endParaRPr kumimoji="0" lang="en-US" sz="1200" u="none" strike="noStrike" cap="none" spc="0" normalizeH="0" baseline="0" dirty="0">
              <a:ln>
                <a:noFill/>
              </a:ln>
              <a:solidFill>
                <a:srgbClr val="0B1B21"/>
              </a:solidFill>
              <a:effectLst/>
              <a:uFillTx/>
              <a:latin typeface="Ubuntu" panose="020B0504030602030204" pitchFamily="34" charset="0"/>
              <a:ea typeface="+mn-ea"/>
              <a:cs typeface="+mn-cs"/>
              <a:sym typeface="Calibri"/>
            </a:endParaRPr>
          </a:p>
        </p:txBody>
      </p:sp>
    </p:spTree>
    <p:extLst>
      <p:ext uri="{BB962C8B-B14F-4D97-AF65-F5344CB8AC3E}">
        <p14:creationId xmlns:p14="http://schemas.microsoft.com/office/powerpoint/2010/main" val="271774020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E455-0068-794E-8FF5-22BFD7102710}"/>
              </a:ext>
            </a:extLst>
          </p:cNvPr>
          <p:cNvSpPr>
            <a:spLocks noGrp="1"/>
          </p:cNvSpPr>
          <p:nvPr>
            <p:ph type="title"/>
          </p:nvPr>
        </p:nvSpPr>
        <p:spPr/>
        <p:txBody>
          <a:bodyPr/>
          <a:lstStyle/>
          <a:p>
            <a:r>
              <a:rPr lang="en-US" dirty="0"/>
              <a:t>Simple Performance Test</a:t>
            </a:r>
          </a:p>
        </p:txBody>
      </p:sp>
      <p:sp>
        <p:nvSpPr>
          <p:cNvPr id="4" name="Footer Placeholder 3">
            <a:extLst>
              <a:ext uri="{FF2B5EF4-FFF2-40B4-BE49-F238E27FC236}">
                <a16:creationId xmlns:a16="http://schemas.microsoft.com/office/drawing/2014/main" id="{58CFD0C4-69E0-0141-A967-BC3D67433AD6}"/>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aphicFrame>
        <p:nvGraphicFramePr>
          <p:cNvPr id="6" name="Table 5">
            <a:extLst>
              <a:ext uri="{FF2B5EF4-FFF2-40B4-BE49-F238E27FC236}">
                <a16:creationId xmlns:a16="http://schemas.microsoft.com/office/drawing/2014/main" id="{9412055B-1054-9A47-82A3-CC3CC5FE1359}"/>
              </a:ext>
            </a:extLst>
          </p:cNvPr>
          <p:cNvGraphicFramePr>
            <a:graphicFrameLocks noGrp="1"/>
          </p:cNvGraphicFramePr>
          <p:nvPr/>
        </p:nvGraphicFramePr>
        <p:xfrm>
          <a:off x="529175" y="894409"/>
          <a:ext cx="7963632" cy="3882697"/>
        </p:xfrm>
        <a:graphic>
          <a:graphicData uri="http://schemas.openxmlformats.org/drawingml/2006/table">
            <a:tbl>
              <a:tblPr firstRow="1" firstCol="1" bandRow="1">
                <a:tableStyleId>{5C22544A-7EE6-4342-B048-85BDC9FD1C3A}</a:tableStyleId>
              </a:tblPr>
              <a:tblGrid>
                <a:gridCol w="2967060">
                  <a:extLst>
                    <a:ext uri="{9D8B030D-6E8A-4147-A177-3AD203B41FA5}">
                      <a16:colId xmlns:a16="http://schemas.microsoft.com/office/drawing/2014/main" val="20000"/>
                    </a:ext>
                  </a:extLst>
                </a:gridCol>
                <a:gridCol w="1839558">
                  <a:extLst>
                    <a:ext uri="{9D8B030D-6E8A-4147-A177-3AD203B41FA5}">
                      <a16:colId xmlns:a16="http://schemas.microsoft.com/office/drawing/2014/main" val="20001"/>
                    </a:ext>
                  </a:extLst>
                </a:gridCol>
                <a:gridCol w="1796527">
                  <a:extLst>
                    <a:ext uri="{9D8B030D-6E8A-4147-A177-3AD203B41FA5}">
                      <a16:colId xmlns:a16="http://schemas.microsoft.com/office/drawing/2014/main" val="20002"/>
                    </a:ext>
                  </a:extLst>
                </a:gridCol>
                <a:gridCol w="1360487">
                  <a:extLst>
                    <a:ext uri="{9D8B030D-6E8A-4147-A177-3AD203B41FA5}">
                      <a16:colId xmlns:a16="http://schemas.microsoft.com/office/drawing/2014/main" val="20003"/>
                    </a:ext>
                  </a:extLst>
                </a:gridCol>
              </a:tblGrid>
              <a:tr h="408400">
                <a:tc>
                  <a:txBody>
                    <a:bodyPr/>
                    <a:lstStyle/>
                    <a:p>
                      <a:endParaRPr lang="en-US" sz="1800" b="0" i="0" dirty="0">
                        <a:latin typeface="Ubuntu" panose="020B0504030602030204" pitchFamily="34" charset="0"/>
                        <a:ea typeface="Arial" charset="0"/>
                        <a:cs typeface="Arial" charset="0"/>
                      </a:endParaRPr>
                    </a:p>
                  </a:txBody>
                  <a:tcPr/>
                </a:tc>
                <a:tc>
                  <a:txBody>
                    <a:bodyPr/>
                    <a:lstStyle/>
                    <a:p>
                      <a:r>
                        <a:rPr lang="en-US" sz="1600" u="sng" dirty="0">
                          <a:latin typeface="Ubuntu" panose="020B0504030602030204" pitchFamily="34" charset="0"/>
                        </a:rPr>
                        <a:t>Read Ops/</a:t>
                      </a:r>
                      <a:r>
                        <a:rPr lang="en-US" sz="1600" u="sng" dirty="0" err="1">
                          <a:latin typeface="Ubuntu" panose="020B0504030602030204" pitchFamily="34" charset="0"/>
                        </a:rPr>
                        <a:t>ms</a:t>
                      </a:r>
                      <a:endParaRPr lang="en-US" sz="1600" b="0" i="0" u="sng" dirty="0">
                        <a:latin typeface="Ubuntu" panose="020B0504030602030204" pitchFamily="34" charset="0"/>
                        <a:ea typeface="Arial" charset="0"/>
                        <a:cs typeface="Arial" charset="0"/>
                      </a:endParaRPr>
                    </a:p>
                  </a:txBody>
                  <a:tcPr/>
                </a:tc>
                <a:tc>
                  <a:txBody>
                    <a:bodyPr/>
                    <a:lstStyle/>
                    <a:p>
                      <a:r>
                        <a:rPr lang="en-US" sz="1600" u="sng" dirty="0">
                          <a:latin typeface="Ubuntu" panose="020B0504030602030204" pitchFamily="34" charset="0"/>
                        </a:rPr>
                        <a:t>Write Ops/</a:t>
                      </a:r>
                      <a:r>
                        <a:rPr lang="en-US" sz="1600" u="sng" dirty="0" err="1">
                          <a:latin typeface="Ubuntu" panose="020B0504030602030204" pitchFamily="34" charset="0"/>
                        </a:rPr>
                        <a:t>ms</a:t>
                      </a:r>
                      <a:endParaRPr lang="en-US" sz="1600" b="0" i="0" u="sng" dirty="0">
                        <a:latin typeface="Ubuntu" panose="020B0504030602030204" pitchFamily="34" charset="0"/>
                        <a:ea typeface="Arial" charset="0"/>
                        <a:cs typeface="Arial" charset="0"/>
                      </a:endParaRPr>
                    </a:p>
                  </a:txBody>
                  <a:tcPr/>
                </a:tc>
                <a:tc>
                  <a:txBody>
                    <a:bodyPr/>
                    <a:lstStyle/>
                    <a:p>
                      <a:r>
                        <a:rPr lang="en-US" sz="1600" u="sng" dirty="0">
                          <a:latin typeface="Ubuntu" panose="020B0504030602030204" pitchFamily="34" charset="0"/>
                        </a:rPr>
                        <a:t>Payload</a:t>
                      </a:r>
                      <a:endParaRPr lang="en-US" sz="1600" b="0" i="0" u="sng" dirty="0">
                        <a:latin typeface="Ubuntu" panose="020B0504030602030204" pitchFamily="34" charset="0"/>
                        <a:ea typeface="Arial" charset="0"/>
                        <a:cs typeface="Arial" charset="0"/>
                      </a:endParaRPr>
                    </a:p>
                  </a:txBody>
                  <a:tcPr/>
                </a:tc>
                <a:extLst>
                  <a:ext uri="{0D108BD9-81ED-4DB2-BD59-A6C34878D82A}">
                    <a16:rowId xmlns:a16="http://schemas.microsoft.com/office/drawing/2014/main" val="10000"/>
                  </a:ext>
                </a:extLst>
              </a:tr>
              <a:tr h="57869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latin typeface="Ubuntu" panose="020B0504030602030204" pitchFamily="34" charset="0"/>
                          <a:sym typeface="Consolas"/>
                        </a:rPr>
                        <a:t>Serializable</a:t>
                      </a:r>
                    </a:p>
                    <a:p>
                      <a:pPr algn="l"/>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sym typeface="Helvetica Neue"/>
                        </a:rPr>
                        <a:t>56</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46</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514</a:t>
                      </a:r>
                      <a:endParaRPr lang="en-US" sz="1600" b="0" i="0" dirty="0">
                        <a:latin typeface="Ubuntu" panose="020B0504030602030204" pitchFamily="34" charset="0"/>
                        <a:ea typeface="Arial" charset="0"/>
                        <a:cs typeface="Arial" charset="0"/>
                      </a:endParaRPr>
                    </a:p>
                  </a:txBody>
                  <a:tcPr/>
                </a:tc>
                <a:extLst>
                  <a:ext uri="{0D108BD9-81ED-4DB2-BD59-A6C34878D82A}">
                    <a16:rowId xmlns:a16="http://schemas.microsoft.com/office/drawing/2014/main" val="10001"/>
                  </a:ext>
                </a:extLst>
              </a:tr>
              <a:tr h="578697">
                <a:tc>
                  <a:txBody>
                    <a:bodyPr/>
                    <a:lstStyle/>
                    <a:p>
                      <a:pPr algn="l"/>
                      <a:r>
                        <a:rPr lang="en-US" sz="1600" dirty="0">
                          <a:latin typeface="Ubuntu" panose="020B0504030602030204" pitchFamily="34" charset="0"/>
                          <a:sym typeface="Consolas"/>
                        </a:rPr>
                        <a:t>Externalizable</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67</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70</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228</a:t>
                      </a:r>
                      <a:endParaRPr lang="en-US" sz="1600" b="0" i="0" dirty="0">
                        <a:latin typeface="Ubuntu" panose="020B0504030602030204" pitchFamily="34" charset="0"/>
                        <a:ea typeface="Arial" charset="0"/>
                        <a:cs typeface="Arial" charset="0"/>
                      </a:endParaRPr>
                    </a:p>
                  </a:txBody>
                  <a:tcPr/>
                </a:tc>
                <a:extLst>
                  <a:ext uri="{0D108BD9-81ED-4DB2-BD59-A6C34878D82A}">
                    <a16:rowId xmlns:a16="http://schemas.microsoft.com/office/drawing/2014/main" val="10002"/>
                  </a:ext>
                </a:extLst>
              </a:tr>
              <a:tr h="57869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a:latin typeface="Ubuntu" panose="020B0504030602030204" pitchFamily="34" charset="0"/>
                          <a:sym typeface="Consolas"/>
                        </a:rPr>
                        <a:t>DataSerializable</a:t>
                      </a:r>
                      <a:endParaRPr lang="en-US" sz="1600" dirty="0">
                        <a:latin typeface="Ubuntu" panose="020B0504030602030204" pitchFamily="34" charset="0"/>
                        <a:sym typeface="Consolas"/>
                      </a:endParaRPr>
                    </a:p>
                    <a:p>
                      <a:pPr algn="l"/>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80</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78</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261</a:t>
                      </a:r>
                      <a:endParaRPr lang="en-US" sz="1600" b="0" i="0" dirty="0">
                        <a:latin typeface="Ubuntu" panose="020B0504030602030204" pitchFamily="34" charset="0"/>
                        <a:ea typeface="Arial" charset="0"/>
                        <a:cs typeface="Arial" charset="0"/>
                      </a:endParaRPr>
                    </a:p>
                  </a:txBody>
                  <a:tcPr/>
                </a:tc>
                <a:extLst>
                  <a:ext uri="{0D108BD9-81ED-4DB2-BD59-A6C34878D82A}">
                    <a16:rowId xmlns:a16="http://schemas.microsoft.com/office/drawing/2014/main" val="10003"/>
                  </a:ext>
                </a:extLst>
              </a:tr>
              <a:tr h="578697">
                <a:tc>
                  <a:txBody>
                    <a:bodyPr/>
                    <a:lstStyle/>
                    <a:p>
                      <a:pPr algn="l"/>
                      <a:r>
                        <a:rPr lang="en-US" sz="1600" dirty="0" err="1">
                          <a:latin typeface="Ubuntu" panose="020B0504030602030204" pitchFamily="34" charset="0"/>
                        </a:rPr>
                        <a:t>IdentifiedDataSerializable</a:t>
                      </a:r>
                      <a:endParaRPr lang="en-US" sz="1600" dirty="0">
                        <a:latin typeface="Ubuntu" panose="020B0504030602030204" pitchFamily="34" charset="0"/>
                      </a:endParaRPr>
                    </a:p>
                    <a:p>
                      <a:pPr algn="l"/>
                      <a:r>
                        <a:rPr lang="en-US" sz="1600" dirty="0">
                          <a:latin typeface="Ubuntu" panose="020B0504030602030204" pitchFamily="34" charset="0"/>
                        </a:rPr>
                        <a:t>(</a:t>
                      </a:r>
                      <a:r>
                        <a:rPr lang="en-US" sz="1000" u="none" strike="noStrike" cap="none" spc="0" baseline="0" dirty="0">
                          <a:ln>
                            <a:noFill/>
                          </a:ln>
                          <a:effectLst/>
                          <a:uFillTx/>
                          <a:latin typeface="Ubuntu" panose="020B0504030602030204" pitchFamily="34" charset="0"/>
                          <a:sym typeface="Arial"/>
                        </a:rPr>
                        <a:t>supported by all Native Clients</a:t>
                      </a:r>
                      <a:r>
                        <a:rPr lang="en-US" sz="1600" dirty="0">
                          <a:latin typeface="Ubuntu" panose="020B0504030602030204" pitchFamily="34" charset="0"/>
                        </a:rPr>
                        <a:t>)</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80</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78</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192</a:t>
                      </a:r>
                      <a:endParaRPr lang="en-US" sz="1600" b="0" i="0" dirty="0">
                        <a:latin typeface="Ubuntu" panose="020B0504030602030204" pitchFamily="34" charset="0"/>
                        <a:ea typeface="Arial" charset="0"/>
                        <a:cs typeface="Arial" charset="0"/>
                      </a:endParaRPr>
                    </a:p>
                  </a:txBody>
                  <a:tcPr/>
                </a:tc>
                <a:extLst>
                  <a:ext uri="{0D108BD9-81ED-4DB2-BD59-A6C34878D82A}">
                    <a16:rowId xmlns:a16="http://schemas.microsoft.com/office/drawing/2014/main" val="10004"/>
                  </a:ext>
                </a:extLst>
              </a:tr>
              <a:tr h="578697">
                <a:tc>
                  <a:txBody>
                    <a:bodyPr/>
                    <a:lstStyle/>
                    <a:p>
                      <a:pPr algn="l"/>
                      <a:r>
                        <a:rPr lang="en-US" sz="1600" dirty="0">
                          <a:latin typeface="Ubuntu" panose="020B0504030602030204" pitchFamily="34" charset="0"/>
                        </a:rPr>
                        <a:t>Portable</a:t>
                      </a:r>
                    </a:p>
                    <a:p>
                      <a:pPr algn="l"/>
                      <a:r>
                        <a:rPr lang="en-US" sz="1600" dirty="0">
                          <a:latin typeface="Ubuntu" panose="020B0504030602030204" pitchFamily="34" charset="0"/>
                        </a:rPr>
                        <a:t>(</a:t>
                      </a:r>
                      <a:r>
                        <a:rPr lang="en-US" sz="1000" u="none" strike="noStrike" cap="none" spc="0" baseline="0" dirty="0">
                          <a:ln>
                            <a:noFill/>
                          </a:ln>
                          <a:effectLst/>
                          <a:uFillTx/>
                          <a:latin typeface="Ubuntu" panose="020B0504030602030204" pitchFamily="34" charset="0"/>
                          <a:sym typeface="Arial"/>
                        </a:rPr>
                        <a:t>supported by all Native Clients</a:t>
                      </a:r>
                      <a:r>
                        <a:rPr lang="en-US" sz="1600" dirty="0">
                          <a:latin typeface="Ubuntu" panose="020B0504030602030204" pitchFamily="34" charset="0"/>
                        </a:rPr>
                        <a:t>)</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73</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68</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417</a:t>
                      </a:r>
                      <a:endParaRPr lang="en-US" sz="1600" b="0" i="0" dirty="0">
                        <a:latin typeface="Ubuntu" panose="020B0504030602030204" pitchFamily="34" charset="0"/>
                        <a:ea typeface="Arial" charset="0"/>
                        <a:cs typeface="Arial" charset="0"/>
                      </a:endParaRPr>
                    </a:p>
                  </a:txBody>
                  <a:tcPr/>
                </a:tc>
                <a:extLst>
                  <a:ext uri="{0D108BD9-81ED-4DB2-BD59-A6C34878D82A}">
                    <a16:rowId xmlns:a16="http://schemas.microsoft.com/office/drawing/2014/main" val="10005"/>
                  </a:ext>
                </a:extLst>
              </a:tr>
              <a:tr h="578697">
                <a:tc>
                  <a:txBody>
                    <a:bodyPr/>
                    <a:lstStyle/>
                    <a:p>
                      <a:pPr algn="l"/>
                      <a:r>
                        <a:rPr lang="en-US" sz="1600" dirty="0" err="1">
                          <a:latin typeface="Ubuntu" panose="020B0504030602030204" pitchFamily="34" charset="0"/>
                        </a:rPr>
                        <a:t>Kryo</a:t>
                      </a:r>
                      <a:br>
                        <a:rPr lang="en-US" sz="1600" dirty="0">
                          <a:latin typeface="Ubuntu" panose="020B0504030602030204" pitchFamily="34" charset="0"/>
                        </a:rPr>
                      </a:br>
                      <a:r>
                        <a:rPr lang="en-US" sz="1600" dirty="0">
                          <a:latin typeface="Ubuntu" panose="020B0504030602030204" pitchFamily="34" charset="0"/>
                        </a:rPr>
                        <a:t>(</a:t>
                      </a:r>
                      <a:r>
                        <a:rPr lang="en-US" sz="1000" dirty="0">
                          <a:latin typeface="Ubuntu" panose="020B0504030602030204" pitchFamily="34" charset="0"/>
                        </a:rPr>
                        <a:t>implemented with</a:t>
                      </a:r>
                      <a:r>
                        <a:rPr lang="en-US" sz="1000" baseline="0" dirty="0">
                          <a:latin typeface="Ubuntu" panose="020B0504030602030204" pitchFamily="34" charset="0"/>
                        </a:rPr>
                        <a:t> </a:t>
                      </a:r>
                      <a:r>
                        <a:rPr lang="en-US" sz="1000" baseline="0" dirty="0" err="1">
                          <a:latin typeface="Ubuntu" panose="020B0504030602030204" pitchFamily="34" charset="0"/>
                        </a:rPr>
                        <a:t>StreamSerializer</a:t>
                      </a:r>
                      <a:r>
                        <a:rPr lang="en-US" sz="1600" baseline="0" dirty="0">
                          <a:latin typeface="Ubuntu" panose="020B0504030602030204" pitchFamily="34" charset="0"/>
                        </a:rPr>
                        <a:t>)</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70</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57</a:t>
                      </a:r>
                      <a:endParaRPr lang="en-US" sz="1600" b="0" i="0" dirty="0">
                        <a:latin typeface="Ubuntu" panose="020B0504030602030204" pitchFamily="34" charset="0"/>
                        <a:ea typeface="Arial" charset="0"/>
                        <a:cs typeface="Arial" charset="0"/>
                      </a:endParaRPr>
                    </a:p>
                  </a:txBody>
                  <a:tcPr/>
                </a:tc>
                <a:tc>
                  <a:txBody>
                    <a:bodyPr/>
                    <a:lstStyle/>
                    <a:p>
                      <a:r>
                        <a:rPr lang="en-US" sz="1600" dirty="0">
                          <a:latin typeface="Ubuntu" panose="020B0504030602030204" pitchFamily="34" charset="0"/>
                        </a:rPr>
                        <a:t>198</a:t>
                      </a:r>
                      <a:endParaRPr lang="en-US" sz="1600" b="0" i="0" dirty="0">
                        <a:latin typeface="Ubuntu" panose="020B0504030602030204" pitchFamily="34" charset="0"/>
                        <a:ea typeface="Arial" charset="0"/>
                        <a:cs typeface="Arial"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8822056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6F7F92A-AE41-674E-92A6-40CB814C9134}"/>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18D3100D-F6CF-3C4A-9780-82EF105B5EC8}"/>
              </a:ext>
            </a:extLst>
          </p:cNvPr>
          <p:cNvSpPr>
            <a:spLocks noGrp="1"/>
          </p:cNvSpPr>
          <p:nvPr>
            <p:ph type="ctrTitle"/>
          </p:nvPr>
        </p:nvSpPr>
        <p:spPr/>
        <p:txBody>
          <a:bodyPr/>
          <a:lstStyle/>
          <a:p>
            <a:r>
              <a:rPr lang="en-US" dirty="0" err="1"/>
              <a:t>Runnables</a:t>
            </a:r>
            <a:r>
              <a:rPr lang="en-US" dirty="0"/>
              <a:t> and </a:t>
            </a:r>
            <a:r>
              <a:rPr lang="en-US" dirty="0" err="1"/>
              <a:t>Callables</a:t>
            </a:r>
            <a:endParaRPr lang="en-US" dirty="0"/>
          </a:p>
        </p:txBody>
      </p:sp>
      <p:sp>
        <p:nvSpPr>
          <p:cNvPr id="4" name="Footer Placeholder 3">
            <a:extLst>
              <a:ext uri="{FF2B5EF4-FFF2-40B4-BE49-F238E27FC236}">
                <a16:creationId xmlns:a16="http://schemas.microsoft.com/office/drawing/2014/main" id="{E4D6632C-6C3B-D946-B4BB-3871505D99A0}"/>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8544642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AB02-3113-8E41-B103-94DBCC300F73}"/>
              </a:ext>
            </a:extLst>
          </p:cNvPr>
          <p:cNvSpPr>
            <a:spLocks noGrp="1"/>
          </p:cNvSpPr>
          <p:nvPr>
            <p:ph type="title"/>
          </p:nvPr>
        </p:nvSpPr>
        <p:spPr/>
        <p:txBody>
          <a:bodyPr/>
          <a:lstStyle/>
          <a:p>
            <a:r>
              <a:rPr lang="en-US" dirty="0"/>
              <a:t>What’s Wrong With This Application?</a:t>
            </a:r>
          </a:p>
        </p:txBody>
      </p:sp>
      <p:sp>
        <p:nvSpPr>
          <p:cNvPr id="3" name="Text Placeholder 2">
            <a:extLst>
              <a:ext uri="{FF2B5EF4-FFF2-40B4-BE49-F238E27FC236}">
                <a16:creationId xmlns:a16="http://schemas.microsoft.com/office/drawing/2014/main" id="{F3E5E9E9-80EC-9646-B1B9-10703698090C}"/>
              </a:ext>
            </a:extLst>
          </p:cNvPr>
          <p:cNvSpPr>
            <a:spLocks noGrp="1"/>
          </p:cNvSpPr>
          <p:nvPr>
            <p:ph type="body" sz="quarter" idx="10"/>
          </p:nvPr>
        </p:nvSpPr>
        <p:spPr>
          <a:xfrm>
            <a:off x="3571546" y="1077951"/>
            <a:ext cx="5228207" cy="3389971"/>
          </a:xfrm>
        </p:spPr>
        <p:txBody>
          <a:bodyPr/>
          <a:lstStyle/>
          <a:p>
            <a:pPr marL="552450" indent="-457200">
              <a:buFont typeface="+mj-lt"/>
              <a:buAutoNum type="alphaUcPeriod"/>
            </a:pPr>
            <a:r>
              <a:rPr lang="en-US" dirty="0"/>
              <a:t>Nothing</a:t>
            </a:r>
          </a:p>
          <a:p>
            <a:pPr lvl="1"/>
            <a:r>
              <a:rPr lang="en-US" dirty="0"/>
              <a:t>It is easy to understand and for junior developers to maintain</a:t>
            </a:r>
          </a:p>
          <a:p>
            <a:pPr marL="552450" indent="-457200">
              <a:buFont typeface="+mj-lt"/>
              <a:buAutoNum type="alphaUcPeriod"/>
            </a:pPr>
            <a:r>
              <a:rPr lang="en-US" dirty="0"/>
              <a:t>Data moves across the network</a:t>
            </a:r>
          </a:p>
          <a:p>
            <a:pPr lvl="1"/>
            <a:r>
              <a:rPr lang="en-US" dirty="0"/>
              <a:t>Not good for big data</a:t>
            </a:r>
          </a:p>
          <a:p>
            <a:pPr marL="552450" indent="-457200">
              <a:buFont typeface="+mj-lt"/>
              <a:buAutoNum type="alphaUcPeriod"/>
            </a:pPr>
            <a:r>
              <a:rPr lang="en-US" dirty="0"/>
              <a:t>Another client could update the cluster while this client is processing</a:t>
            </a:r>
          </a:p>
          <a:p>
            <a:pPr lvl="1"/>
            <a:r>
              <a:rPr lang="en-US" dirty="0"/>
              <a:t> Not good for concurrent access</a:t>
            </a:r>
          </a:p>
          <a:p>
            <a:endParaRPr lang="en-US" dirty="0"/>
          </a:p>
        </p:txBody>
      </p:sp>
      <p:sp>
        <p:nvSpPr>
          <p:cNvPr id="4" name="Footer Placeholder 3">
            <a:extLst>
              <a:ext uri="{FF2B5EF4-FFF2-40B4-BE49-F238E27FC236}">
                <a16:creationId xmlns:a16="http://schemas.microsoft.com/office/drawing/2014/main" id="{001FFE17-ED9F-DC48-8FBB-00F5C29AD1A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Google Shape;129;p22">
            <a:extLst>
              <a:ext uri="{FF2B5EF4-FFF2-40B4-BE49-F238E27FC236}">
                <a16:creationId xmlns:a16="http://schemas.microsoft.com/office/drawing/2014/main" id="{2F42A7CF-128C-BB45-9142-7DC23ED20FED}"/>
              </a:ext>
            </a:extLst>
          </p:cNvPr>
          <p:cNvPicPr preferRelativeResize="0"/>
          <p:nvPr/>
        </p:nvPicPr>
        <p:blipFill>
          <a:blip r:embed="rId3">
            <a:alphaModFix/>
          </a:blip>
          <a:stretch>
            <a:fillRect/>
          </a:stretch>
        </p:blipFill>
        <p:spPr>
          <a:xfrm>
            <a:off x="1326022" y="3322525"/>
            <a:ext cx="772500" cy="772500"/>
          </a:xfrm>
          <a:prstGeom prst="rect">
            <a:avLst/>
          </a:prstGeom>
          <a:noFill/>
          <a:ln>
            <a:noFill/>
          </a:ln>
        </p:spPr>
      </p:pic>
      <p:sp>
        <p:nvSpPr>
          <p:cNvPr id="7" name="Google Shape;169;p23">
            <a:extLst>
              <a:ext uri="{FF2B5EF4-FFF2-40B4-BE49-F238E27FC236}">
                <a16:creationId xmlns:a16="http://schemas.microsoft.com/office/drawing/2014/main" id="{DEFC14F3-7B5D-6849-80DF-9DB4797FE2FA}"/>
              </a:ext>
            </a:extLst>
          </p:cNvPr>
          <p:cNvSpPr txBox="1"/>
          <p:nvPr/>
        </p:nvSpPr>
        <p:spPr>
          <a:xfrm>
            <a:off x="1032734" y="1048475"/>
            <a:ext cx="1359077" cy="1523275"/>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err="1">
                <a:solidFill>
                  <a:schemeClr val="bg1"/>
                </a:solidFill>
                <a:latin typeface="Ubuntu"/>
                <a:ea typeface="Ubuntu"/>
                <a:cs typeface="Ubuntu"/>
                <a:sym typeface="Ubuntu"/>
              </a:rPr>
              <a:t>Hazelcast</a:t>
            </a:r>
            <a:r>
              <a:rPr lang="en" sz="1100" dirty="0">
                <a:solidFill>
                  <a:schemeClr val="bg1"/>
                </a:solidFill>
                <a:latin typeface="Ubuntu"/>
                <a:ea typeface="Ubuntu"/>
                <a:cs typeface="Ubuntu"/>
                <a:sym typeface="Ubuntu"/>
              </a:rPr>
              <a:t> Instance</a:t>
            </a:r>
            <a:endParaRPr sz="1100" dirty="0">
              <a:solidFill>
                <a:schemeClr val="bg1"/>
              </a:solidFill>
              <a:latin typeface="Ubuntu"/>
              <a:ea typeface="Ubuntu"/>
              <a:cs typeface="Ubuntu"/>
              <a:sym typeface="Ubuntu"/>
            </a:endParaRPr>
          </a:p>
        </p:txBody>
      </p:sp>
      <p:sp>
        <p:nvSpPr>
          <p:cNvPr id="8" name="Google Shape;169;p23">
            <a:extLst>
              <a:ext uri="{FF2B5EF4-FFF2-40B4-BE49-F238E27FC236}">
                <a16:creationId xmlns:a16="http://schemas.microsoft.com/office/drawing/2014/main" id="{0AC0AE09-C817-0D42-A04F-7AFAD65EDDD9}"/>
              </a:ext>
            </a:extLst>
          </p:cNvPr>
          <p:cNvSpPr txBox="1"/>
          <p:nvPr/>
        </p:nvSpPr>
        <p:spPr>
          <a:xfrm>
            <a:off x="1129553" y="1415667"/>
            <a:ext cx="1166705" cy="1029636"/>
          </a:xfrm>
          <a:prstGeom prst="rect">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err="1">
                <a:solidFill>
                  <a:schemeClr val="tx1"/>
                </a:solidFill>
                <a:latin typeface="Ubuntu"/>
                <a:ea typeface="Ubuntu"/>
                <a:cs typeface="Ubuntu"/>
                <a:sym typeface="Ubuntu"/>
              </a:rPr>
              <a:t>IMap</a:t>
            </a:r>
            <a:r>
              <a:rPr lang="en-US" sz="1100" dirty="0">
                <a:solidFill>
                  <a:schemeClr val="tx1"/>
                </a:solidFill>
                <a:latin typeface="Ubuntu"/>
                <a:ea typeface="Ubuntu"/>
                <a:cs typeface="Ubuntu"/>
                <a:sym typeface="Ubuntu"/>
              </a:rPr>
              <a:t> “Hand”</a:t>
            </a:r>
            <a:endParaRPr sz="1100" dirty="0">
              <a:solidFill>
                <a:schemeClr val="tx1"/>
              </a:solidFill>
              <a:latin typeface="Ubuntu"/>
              <a:ea typeface="Ubuntu"/>
              <a:cs typeface="Ubuntu"/>
              <a:sym typeface="Ubuntu"/>
            </a:endParaRPr>
          </a:p>
        </p:txBody>
      </p:sp>
      <p:pic>
        <p:nvPicPr>
          <p:cNvPr id="9" name="Picture 8">
            <a:extLst>
              <a:ext uri="{FF2B5EF4-FFF2-40B4-BE49-F238E27FC236}">
                <a16:creationId xmlns:a16="http://schemas.microsoft.com/office/drawing/2014/main" id="{E5827749-7DBD-B047-8C16-A8DBDE7E9680}"/>
              </a:ext>
            </a:extLst>
          </p:cNvPr>
          <p:cNvPicPr>
            <a:picLocks/>
          </p:cNvPicPr>
          <p:nvPr/>
        </p:nvPicPr>
        <p:blipFill>
          <a:blip r:embed="rId4"/>
          <a:stretch>
            <a:fillRect/>
          </a:stretch>
        </p:blipFill>
        <p:spPr>
          <a:xfrm>
            <a:off x="1375746" y="1714658"/>
            <a:ext cx="674318" cy="674318"/>
          </a:xfrm>
          <a:prstGeom prst="rect">
            <a:avLst/>
          </a:prstGeom>
        </p:spPr>
      </p:pic>
      <p:pic>
        <p:nvPicPr>
          <p:cNvPr id="10" name="Picture 9">
            <a:extLst>
              <a:ext uri="{FF2B5EF4-FFF2-40B4-BE49-F238E27FC236}">
                <a16:creationId xmlns:a16="http://schemas.microsoft.com/office/drawing/2014/main" id="{273332B5-AB9A-E843-840E-0A74511045D7}"/>
              </a:ext>
            </a:extLst>
          </p:cNvPr>
          <p:cNvPicPr>
            <a:picLocks/>
          </p:cNvPicPr>
          <p:nvPr/>
        </p:nvPicPr>
        <p:blipFill>
          <a:blip r:embed="rId5"/>
          <a:stretch>
            <a:fillRect/>
          </a:stretch>
        </p:blipFill>
        <p:spPr>
          <a:xfrm>
            <a:off x="1323164" y="4150685"/>
            <a:ext cx="726900" cy="726900"/>
          </a:xfrm>
          <a:prstGeom prst="rect">
            <a:avLst/>
          </a:prstGeom>
        </p:spPr>
      </p:pic>
      <p:cxnSp>
        <p:nvCxnSpPr>
          <p:cNvPr id="12" name="Straight Connector 11">
            <a:extLst>
              <a:ext uri="{FF2B5EF4-FFF2-40B4-BE49-F238E27FC236}">
                <a16:creationId xmlns:a16="http://schemas.microsoft.com/office/drawing/2014/main" id="{A85FE81C-B68D-E546-9FA7-E54600A82518}"/>
              </a:ext>
            </a:extLst>
          </p:cNvPr>
          <p:cNvCxnSpPr>
            <a:stCxn id="7" idx="2"/>
            <a:endCxn id="5" idx="0"/>
          </p:cNvCxnSpPr>
          <p:nvPr/>
        </p:nvCxnSpPr>
        <p:spPr>
          <a:xfrm flipH="1">
            <a:off x="1712272" y="2571750"/>
            <a:ext cx="1" cy="750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97F73D02-D056-4747-9C58-ACFC8CDDA152}"/>
              </a:ext>
            </a:extLst>
          </p:cNvPr>
          <p:cNvSpPr txBox="1">
            <a:spLocks/>
          </p:cNvSpPr>
          <p:nvPr/>
        </p:nvSpPr>
        <p:spPr>
          <a:xfrm>
            <a:off x="2288338" y="3290754"/>
            <a:ext cx="1671120" cy="745922"/>
          </a:xfrm>
          <a:prstGeom prst="rect">
            <a:avLst/>
          </a:prstGeom>
          <a:noFill/>
          <a:ln>
            <a:noFill/>
          </a:ln>
        </p:spPr>
        <p:txBody>
          <a:bodyPr spcFirstLastPara="1" wrap="square" lIns="68575" tIns="34275" rIns="68575" bIns="34275" anchor="t" anchorCtr="0"/>
          <a:lstStyle>
            <a:defPPr marR="0" lvl="0" algn="l" rtl="0">
              <a:lnSpc>
                <a:spcPct val="100000"/>
              </a:lnSpc>
              <a:spcBef>
                <a:spcPts val="0"/>
              </a:spcBef>
              <a:spcAft>
                <a:spcPts val="0"/>
              </a:spcAft>
            </a:defPPr>
            <a:lvl1pPr marL="457200" marR="0" lvl="0" indent="-361950" algn="l" rtl="0" eaLnBrk="1" hangingPunct="1">
              <a:lnSpc>
                <a:spcPct val="100000"/>
              </a:lnSpc>
              <a:spcBef>
                <a:spcPts val="0"/>
              </a:spcBef>
              <a:spcAft>
                <a:spcPts val="900"/>
              </a:spcAft>
              <a:buClr>
                <a:schemeClr val="dk1"/>
              </a:buClr>
              <a:buSzPts val="2100"/>
              <a:buFont typeface="Ubuntu"/>
              <a:buChar char="•"/>
              <a:defRPr sz="2100" b="0" i="0" u="none" strike="noStrike" cap="none">
                <a:solidFill>
                  <a:schemeClr val="dk1"/>
                </a:solidFill>
                <a:latin typeface="Ubuntu"/>
                <a:ea typeface="Ubuntu"/>
                <a:cs typeface="Ubuntu"/>
                <a:sym typeface="Ubuntu"/>
              </a:defRPr>
            </a:lvl1pPr>
            <a:lvl2pPr marL="914400" marR="0" lvl="1" indent="-342900" algn="l" rtl="0" eaLnBrk="1" hangingPunct="1">
              <a:lnSpc>
                <a:spcPct val="100000"/>
              </a:lnSpc>
              <a:spcBef>
                <a:spcPts val="0"/>
              </a:spcBef>
              <a:spcAft>
                <a:spcPts val="900"/>
              </a:spcAft>
              <a:buClr>
                <a:schemeClr val="dk1"/>
              </a:buClr>
              <a:buSzPts val="1800"/>
              <a:buFont typeface="Ubuntu"/>
              <a:buChar char="•"/>
              <a:defRPr sz="1800" b="0" i="0" u="none" strike="noStrike" cap="none">
                <a:solidFill>
                  <a:schemeClr val="dk1"/>
                </a:solidFill>
                <a:latin typeface="Ubuntu"/>
                <a:ea typeface="Ubuntu"/>
                <a:cs typeface="Ubuntu"/>
                <a:sym typeface="Ubuntu"/>
              </a:defRPr>
            </a:lvl2pPr>
            <a:lvl3pPr marL="1371600" marR="0" lvl="2" indent="-323850" algn="l" rtl="0" eaLnBrk="1" hangingPunct="1">
              <a:lnSpc>
                <a:spcPct val="100000"/>
              </a:lnSpc>
              <a:spcBef>
                <a:spcPts val="0"/>
              </a:spcBef>
              <a:spcAft>
                <a:spcPts val="900"/>
              </a:spcAft>
              <a:buClr>
                <a:schemeClr val="dk1"/>
              </a:buClr>
              <a:buSzPts val="1500"/>
              <a:buFont typeface="Ubuntu"/>
              <a:buChar char="•"/>
              <a:defRPr sz="1500" b="0" i="0" u="none" strike="noStrike" cap="none">
                <a:solidFill>
                  <a:schemeClr val="dk1"/>
                </a:solidFill>
                <a:latin typeface="Ubuntu"/>
                <a:ea typeface="Ubuntu"/>
                <a:cs typeface="Ubuntu"/>
                <a:sym typeface="Ubuntu"/>
              </a:defRPr>
            </a:lvl3pPr>
            <a:lvl4pPr marL="1828800" marR="0" lvl="3" indent="-317500" algn="l" rtl="0" eaLnBrk="1" hangingPunct="1">
              <a:lnSpc>
                <a:spcPct val="100000"/>
              </a:lnSpc>
              <a:spcBef>
                <a:spcPts val="0"/>
              </a:spcBef>
              <a:spcAft>
                <a:spcPts val="900"/>
              </a:spcAft>
              <a:buClr>
                <a:schemeClr val="dk1"/>
              </a:buClr>
              <a:buSzPts val="1400"/>
              <a:buFont typeface="Ubuntu"/>
              <a:buChar char="•"/>
              <a:defRPr sz="1400" b="0" i="0" u="none" strike="noStrike" cap="none">
                <a:solidFill>
                  <a:schemeClr val="dk1"/>
                </a:solidFill>
                <a:latin typeface="Ubuntu"/>
                <a:ea typeface="Ubuntu"/>
                <a:cs typeface="Ubuntu"/>
                <a:sym typeface="Ubuntu"/>
              </a:defRPr>
            </a:lvl4pPr>
            <a:lvl5pPr marL="2286000" marR="0" lvl="4" indent="-317500" algn="l" rtl="0" eaLnBrk="1" hangingPunct="1">
              <a:lnSpc>
                <a:spcPct val="100000"/>
              </a:lnSpc>
              <a:spcBef>
                <a:spcPts val="0"/>
              </a:spcBef>
              <a:spcAft>
                <a:spcPts val="900"/>
              </a:spcAft>
              <a:buClr>
                <a:schemeClr val="dk1"/>
              </a:buClr>
              <a:buSzPts val="1400"/>
              <a:buFont typeface="Ubuntu"/>
              <a:buChar char="•"/>
              <a:defRPr sz="1400" b="0" i="0" u="none" strike="noStrike" cap="none">
                <a:solidFill>
                  <a:schemeClr val="dk1"/>
                </a:solidFill>
                <a:latin typeface="Ubuntu"/>
                <a:ea typeface="Ubuntu"/>
                <a:cs typeface="Ubuntu"/>
                <a:sym typeface="Ubuntu"/>
              </a:defRPr>
            </a:lvl5pPr>
            <a:lvl6pPr marL="2743200" marR="0" lvl="5" indent="-317500" algn="l" rtl="0" eaLnBrk="1" hangingPunct="1">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6pPr>
            <a:lvl7pPr marL="3200400" marR="0" lvl="6" indent="-317500" algn="l" rtl="0" eaLnBrk="1" hangingPunct="1">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7pPr>
            <a:lvl8pPr marL="3657600" marR="0" lvl="7" indent="-317500" algn="l" rtl="0" eaLnBrk="1" hangingPunct="1">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8pPr>
            <a:lvl9pPr marL="4114800" marR="0" lvl="8" indent="-317500" algn="l" rtl="0" eaLnBrk="1" hangingPunct="1">
              <a:lnSpc>
                <a:spcPct val="90000"/>
              </a:lnSpc>
              <a:spcBef>
                <a:spcPts val="1000"/>
              </a:spcBef>
              <a:spcAft>
                <a:spcPts val="1000"/>
              </a:spcAft>
              <a:buClr>
                <a:schemeClr val="dk1"/>
              </a:buClr>
              <a:buSzPts val="1400"/>
              <a:buFont typeface="Ubuntu"/>
              <a:buChar char="•"/>
              <a:defRPr sz="1400" b="0" i="0" u="none" strike="noStrike" cap="none">
                <a:solidFill>
                  <a:schemeClr val="dk1"/>
                </a:solidFill>
                <a:latin typeface="Ubuntu"/>
                <a:ea typeface="Ubuntu"/>
                <a:cs typeface="Ubuntu"/>
                <a:sym typeface="Ubuntu"/>
              </a:defRPr>
            </a:lvl9pPr>
          </a:lstStyle>
          <a:p>
            <a:pPr>
              <a:spcAft>
                <a:spcPts val="400"/>
              </a:spcAft>
              <a:buSzPct val="100000"/>
              <a:buFont typeface="+mj-lt"/>
              <a:buAutoNum type="arabicPeriod"/>
            </a:pPr>
            <a:r>
              <a:rPr lang="en-US" sz="1400" dirty="0"/>
              <a:t>Retrieve</a:t>
            </a:r>
          </a:p>
          <a:p>
            <a:pPr>
              <a:spcAft>
                <a:spcPts val="400"/>
              </a:spcAft>
              <a:buSzPct val="100000"/>
              <a:buFont typeface="+mj-lt"/>
              <a:buAutoNum type="arabicPeriod"/>
            </a:pPr>
            <a:r>
              <a:rPr lang="en-US" sz="1400" dirty="0"/>
              <a:t>Mutate</a:t>
            </a:r>
          </a:p>
          <a:p>
            <a:pPr>
              <a:spcAft>
                <a:spcPts val="400"/>
              </a:spcAft>
              <a:buSzPct val="100000"/>
              <a:buFont typeface="+mj-lt"/>
              <a:buAutoNum type="arabicPeriod"/>
            </a:pPr>
            <a:r>
              <a:rPr lang="en-US" sz="1400" dirty="0"/>
              <a:t>Save</a:t>
            </a:r>
          </a:p>
        </p:txBody>
      </p:sp>
    </p:spTree>
    <p:extLst>
      <p:ext uri="{BB962C8B-B14F-4D97-AF65-F5344CB8AC3E}">
        <p14:creationId xmlns:p14="http://schemas.microsoft.com/office/powerpoint/2010/main" val="153749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3.61111E-6 4.5679E-6 L 3.61111E-6 0.47716 " pathEditMode="relative" rAng="0" ptsTypes="AA">
                                      <p:cBhvr>
                                        <p:cTn id="10" dur="2000" fill="hold"/>
                                        <p:tgtEl>
                                          <p:spTgt spid="9"/>
                                        </p:tgtEl>
                                        <p:attrNameLst>
                                          <p:attrName>ppt_x</p:attrName>
                                          <p:attrName>ppt_y</p:attrName>
                                        </p:attrNameLst>
                                      </p:cBhvr>
                                      <p:rCtr x="0" y="23858"/>
                                    </p:animMotion>
                                  </p:childTnLst>
                                </p:cTn>
                              </p:par>
                            </p:childTnLst>
                          </p:cTn>
                        </p:par>
                        <p:par>
                          <p:cTn id="11" fill="hold">
                            <p:stCondLst>
                              <p:cond delay="2500"/>
                            </p:stCondLst>
                            <p:childTnLst>
                              <p:par>
                                <p:cTn id="12" presetID="10" presetClass="entr" presetSubtype="0" fill="hold" nodeType="afterEffect">
                                  <p:stCondLst>
                                    <p:cond delay="50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500"/>
                                        <p:tgtEl>
                                          <p:spTgt spid="14">
                                            <p:txEl>
                                              <p:pRg st="1" end="1"/>
                                            </p:txEl>
                                          </p:spTgt>
                                        </p:tgtEl>
                                      </p:cBhvr>
                                    </p:animEffect>
                                  </p:childTnLst>
                                </p:cTn>
                              </p:par>
                            </p:childTnLst>
                          </p:cTn>
                        </p:par>
                        <p:par>
                          <p:cTn id="15" fill="hold">
                            <p:stCondLst>
                              <p:cond delay="3500"/>
                            </p:stCondLst>
                            <p:childTnLst>
                              <p:par>
                                <p:cTn id="16" presetID="9" presetClass="exit" presetSubtype="0" fill="hold" nodeType="afterEffect">
                                  <p:stCondLst>
                                    <p:cond delay="0"/>
                                  </p:stCondLst>
                                  <p:childTnLst>
                                    <p:animEffect transition="out" filter="dissolv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par>
                          <p:cTn id="22" fill="hold">
                            <p:stCondLst>
                              <p:cond delay="4000"/>
                            </p:stCondLst>
                            <p:childTnLst>
                              <p:par>
                                <p:cTn id="23" presetID="10" presetClass="entr" presetSubtype="0" fill="hold" nodeType="afterEffect">
                                  <p:stCondLst>
                                    <p:cond delay="500"/>
                                  </p:stCondLst>
                                  <p:childTnLst>
                                    <p:set>
                                      <p:cBhvr>
                                        <p:cTn id="24" dur="1" fill="hold">
                                          <p:stCondLst>
                                            <p:cond delay="0"/>
                                          </p:stCondLst>
                                        </p:cTn>
                                        <p:tgtEl>
                                          <p:spTgt spid="14">
                                            <p:txEl>
                                              <p:pRg st="2" end="2"/>
                                            </p:txEl>
                                          </p:spTgt>
                                        </p:tgtEl>
                                        <p:attrNameLst>
                                          <p:attrName>style.visibility</p:attrName>
                                        </p:attrNameLst>
                                      </p:cBhvr>
                                      <p:to>
                                        <p:strVal val="visible"/>
                                      </p:to>
                                    </p:set>
                                    <p:animEffect transition="in" filter="fade">
                                      <p:cBhvr>
                                        <p:cTn id="25" dur="500"/>
                                        <p:tgtEl>
                                          <p:spTgt spid="14">
                                            <p:txEl>
                                              <p:pRg st="2" end="2"/>
                                            </p:txEl>
                                          </p:spTgt>
                                        </p:tgtEl>
                                      </p:cBhvr>
                                    </p:animEffect>
                                  </p:childTnLst>
                                </p:cTn>
                              </p:par>
                            </p:childTnLst>
                          </p:cTn>
                        </p:par>
                        <p:par>
                          <p:cTn id="26" fill="hold">
                            <p:stCondLst>
                              <p:cond delay="5000"/>
                            </p:stCondLst>
                            <p:childTnLst>
                              <p:par>
                                <p:cTn id="27" presetID="42" presetClass="path" presetSubtype="0" accel="50000" decel="50000" fill="hold" nodeType="afterEffect">
                                  <p:stCondLst>
                                    <p:cond delay="0"/>
                                  </p:stCondLst>
                                  <p:childTnLst>
                                    <p:animMotion origin="layout" path="M 5E-6 8.64198E-7 L 0.00296 -0.47871 " pathEditMode="relative" rAng="0" ptsTypes="AA">
                                      <p:cBhvr>
                                        <p:cTn id="28" dur="2000" fill="hold"/>
                                        <p:tgtEl>
                                          <p:spTgt spid="10"/>
                                        </p:tgtEl>
                                        <p:attrNameLst>
                                          <p:attrName>ppt_x</p:attrName>
                                          <p:attrName>ppt_y</p:attrName>
                                        </p:attrNameLst>
                                      </p:cBhvr>
                                      <p:rCtr x="139" y="-2392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500"/>
                                        <p:tgtEl>
                                          <p:spTgt spid="3">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fade">
                                      <p:cBhvr>
                                        <p:cTn id="44" dur="500"/>
                                        <p:tgtEl>
                                          <p:spTgt spid="3">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B828-A681-3A45-88FD-47F4E75F1D59}"/>
              </a:ext>
            </a:extLst>
          </p:cNvPr>
          <p:cNvSpPr>
            <a:spLocks noGrp="1"/>
          </p:cNvSpPr>
          <p:nvPr>
            <p:ph type="title"/>
          </p:nvPr>
        </p:nvSpPr>
        <p:spPr/>
        <p:txBody>
          <a:bodyPr/>
          <a:lstStyle/>
          <a:p>
            <a:r>
              <a:rPr lang="en-US" dirty="0"/>
              <a:t>A Better Approach – Push the Code</a:t>
            </a:r>
          </a:p>
        </p:txBody>
      </p:sp>
      <p:sp>
        <p:nvSpPr>
          <p:cNvPr id="3" name="Text Placeholder 2">
            <a:extLst>
              <a:ext uri="{FF2B5EF4-FFF2-40B4-BE49-F238E27FC236}">
                <a16:creationId xmlns:a16="http://schemas.microsoft.com/office/drawing/2014/main" id="{00BA5EC8-E237-324B-BB34-3DE7932ED40C}"/>
              </a:ext>
            </a:extLst>
          </p:cNvPr>
          <p:cNvSpPr>
            <a:spLocks noGrp="1"/>
          </p:cNvSpPr>
          <p:nvPr>
            <p:ph type="body" sz="quarter" idx="10"/>
          </p:nvPr>
        </p:nvSpPr>
        <p:spPr>
          <a:xfrm>
            <a:off x="4256599" y="1077951"/>
            <a:ext cx="4368973" cy="3389971"/>
          </a:xfrm>
        </p:spPr>
        <p:txBody>
          <a:bodyPr/>
          <a:lstStyle/>
          <a:p>
            <a:r>
              <a:rPr lang="en-US" dirty="0"/>
              <a:t>Small network packet</a:t>
            </a:r>
          </a:p>
          <a:p>
            <a:pPr lvl="1"/>
            <a:r>
              <a:rPr lang="en-US" dirty="0"/>
              <a:t>Faster!</a:t>
            </a:r>
          </a:p>
          <a:p>
            <a:r>
              <a:rPr lang="en-US" dirty="0"/>
              <a:t>Working on the master copy</a:t>
            </a:r>
          </a:p>
          <a:p>
            <a:pPr lvl="1"/>
            <a:r>
              <a:rPr lang="en-US" dirty="0"/>
              <a:t>No concurrent modification worries</a:t>
            </a:r>
          </a:p>
          <a:p>
            <a:r>
              <a:rPr lang="en-US" dirty="0"/>
              <a:t>Needs processing code on IMDG server </a:t>
            </a:r>
            <a:r>
              <a:rPr lang="en-US" dirty="0" err="1"/>
              <a:t>classpath</a:t>
            </a:r>
            <a:endParaRPr lang="en-US" dirty="0"/>
          </a:p>
          <a:p>
            <a:pPr lvl="1"/>
            <a:r>
              <a:rPr lang="en-US" dirty="0"/>
              <a:t>Extra deployment complication</a:t>
            </a:r>
          </a:p>
          <a:p>
            <a:endParaRPr lang="en-US" dirty="0"/>
          </a:p>
        </p:txBody>
      </p:sp>
      <p:sp>
        <p:nvSpPr>
          <p:cNvPr id="4" name="Footer Placeholder 3">
            <a:extLst>
              <a:ext uri="{FF2B5EF4-FFF2-40B4-BE49-F238E27FC236}">
                <a16:creationId xmlns:a16="http://schemas.microsoft.com/office/drawing/2014/main" id="{BE1D3C05-44F7-EE46-880F-06A80897AFC5}"/>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Google Shape;129;p22">
            <a:extLst>
              <a:ext uri="{FF2B5EF4-FFF2-40B4-BE49-F238E27FC236}">
                <a16:creationId xmlns:a16="http://schemas.microsoft.com/office/drawing/2014/main" id="{80F53C91-F3A3-474B-93AF-449C6FF6C291}"/>
              </a:ext>
            </a:extLst>
          </p:cNvPr>
          <p:cNvPicPr preferRelativeResize="0"/>
          <p:nvPr/>
        </p:nvPicPr>
        <p:blipFill>
          <a:blip r:embed="rId3">
            <a:alphaModFix/>
          </a:blip>
          <a:stretch>
            <a:fillRect/>
          </a:stretch>
        </p:blipFill>
        <p:spPr>
          <a:xfrm>
            <a:off x="1508909" y="3483889"/>
            <a:ext cx="772500" cy="772500"/>
          </a:xfrm>
          <a:prstGeom prst="rect">
            <a:avLst/>
          </a:prstGeom>
          <a:noFill/>
          <a:ln>
            <a:noFill/>
          </a:ln>
        </p:spPr>
      </p:pic>
      <p:sp>
        <p:nvSpPr>
          <p:cNvPr id="6" name="Google Shape;169;p23">
            <a:extLst>
              <a:ext uri="{FF2B5EF4-FFF2-40B4-BE49-F238E27FC236}">
                <a16:creationId xmlns:a16="http://schemas.microsoft.com/office/drawing/2014/main" id="{D1AEB237-22D8-314A-9CA7-4AC06CBD0519}"/>
              </a:ext>
            </a:extLst>
          </p:cNvPr>
          <p:cNvSpPr txBox="1"/>
          <p:nvPr/>
        </p:nvSpPr>
        <p:spPr>
          <a:xfrm>
            <a:off x="1215621" y="1209839"/>
            <a:ext cx="1359077" cy="1523275"/>
          </a:xfrm>
          <a:prstGeom prst="rect">
            <a:avLst/>
          </a:prstGeom>
          <a:solidFill>
            <a:schemeClr val="bg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err="1">
                <a:solidFill>
                  <a:schemeClr val="bg1"/>
                </a:solidFill>
                <a:latin typeface="Ubuntu"/>
                <a:ea typeface="Ubuntu"/>
                <a:cs typeface="Ubuntu"/>
                <a:sym typeface="Ubuntu"/>
              </a:rPr>
              <a:t>Hazelcast</a:t>
            </a:r>
            <a:r>
              <a:rPr lang="en" sz="1100" dirty="0">
                <a:solidFill>
                  <a:schemeClr val="bg1"/>
                </a:solidFill>
                <a:latin typeface="Ubuntu"/>
                <a:ea typeface="Ubuntu"/>
                <a:cs typeface="Ubuntu"/>
                <a:sym typeface="Ubuntu"/>
              </a:rPr>
              <a:t> Instance</a:t>
            </a:r>
            <a:endParaRPr sz="1100" dirty="0">
              <a:solidFill>
                <a:schemeClr val="bg1"/>
              </a:solidFill>
              <a:latin typeface="Ubuntu"/>
              <a:ea typeface="Ubuntu"/>
              <a:cs typeface="Ubuntu"/>
              <a:sym typeface="Ubuntu"/>
            </a:endParaRPr>
          </a:p>
        </p:txBody>
      </p:sp>
      <p:sp>
        <p:nvSpPr>
          <p:cNvPr id="7" name="Google Shape;169;p23">
            <a:extLst>
              <a:ext uri="{FF2B5EF4-FFF2-40B4-BE49-F238E27FC236}">
                <a16:creationId xmlns:a16="http://schemas.microsoft.com/office/drawing/2014/main" id="{CC103D50-D233-F14D-9100-E49EAC3AC107}"/>
              </a:ext>
            </a:extLst>
          </p:cNvPr>
          <p:cNvSpPr txBox="1"/>
          <p:nvPr/>
        </p:nvSpPr>
        <p:spPr>
          <a:xfrm>
            <a:off x="1312440" y="1577031"/>
            <a:ext cx="1166705" cy="383583"/>
          </a:xfrm>
          <a:prstGeom prst="rect">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err="1">
                <a:solidFill>
                  <a:schemeClr val="tx1"/>
                </a:solidFill>
                <a:latin typeface="Ubuntu"/>
                <a:ea typeface="Ubuntu"/>
                <a:cs typeface="Ubuntu"/>
                <a:sym typeface="Ubuntu"/>
              </a:rPr>
              <a:t>IMap</a:t>
            </a:r>
            <a:r>
              <a:rPr lang="en-US" sz="1100" dirty="0">
                <a:solidFill>
                  <a:schemeClr val="tx1"/>
                </a:solidFill>
                <a:latin typeface="Ubuntu"/>
                <a:ea typeface="Ubuntu"/>
                <a:cs typeface="Ubuntu"/>
                <a:sym typeface="Ubuntu"/>
              </a:rPr>
              <a:t> “Hand”</a:t>
            </a:r>
            <a:endParaRPr sz="1100" dirty="0">
              <a:solidFill>
                <a:schemeClr val="tx1"/>
              </a:solidFill>
              <a:latin typeface="Ubuntu"/>
              <a:ea typeface="Ubuntu"/>
              <a:cs typeface="Ubuntu"/>
              <a:sym typeface="Ubuntu"/>
            </a:endParaRPr>
          </a:p>
        </p:txBody>
      </p:sp>
      <p:cxnSp>
        <p:nvCxnSpPr>
          <p:cNvPr id="8" name="Straight Connector 7">
            <a:extLst>
              <a:ext uri="{FF2B5EF4-FFF2-40B4-BE49-F238E27FC236}">
                <a16:creationId xmlns:a16="http://schemas.microsoft.com/office/drawing/2014/main" id="{FAFE5DBA-1158-B546-9078-EF855A40C2C3}"/>
              </a:ext>
            </a:extLst>
          </p:cNvPr>
          <p:cNvCxnSpPr>
            <a:stCxn id="6" idx="2"/>
            <a:endCxn id="5" idx="0"/>
          </p:cNvCxnSpPr>
          <p:nvPr/>
        </p:nvCxnSpPr>
        <p:spPr>
          <a:xfrm flipH="1">
            <a:off x="1895159" y="2733114"/>
            <a:ext cx="1" cy="750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66C7994-B570-314B-B7DD-CABBBE79010E}"/>
              </a:ext>
            </a:extLst>
          </p:cNvPr>
          <p:cNvSpPr/>
          <p:nvPr/>
        </p:nvSpPr>
        <p:spPr>
          <a:xfrm>
            <a:off x="132069" y="3882646"/>
            <a:ext cx="3738281" cy="523220"/>
          </a:xfrm>
          <a:prstGeom prst="rect">
            <a:avLst/>
          </a:prstGeom>
          <a:solidFill>
            <a:schemeClr val="bg1">
              <a:lumMod val="95000"/>
            </a:schemeClr>
          </a:solidFill>
          <a:ln>
            <a:solidFill>
              <a:schemeClr val="tx1"/>
            </a:solidFill>
          </a:ln>
        </p:spPr>
        <p:txBody>
          <a:bodyPr wrap="square">
            <a:spAutoFit/>
          </a:bodyPr>
          <a:lstStyle/>
          <a:p>
            <a:r>
              <a:rPr lang="en-US" dirty="0" err="1">
                <a:latin typeface="Courier" pitchFamily="2" charset="0"/>
              </a:rPr>
              <a:t>pair.getRight</a:t>
            </a:r>
            <a:r>
              <a:rPr lang="en-US" dirty="0">
                <a:latin typeface="Courier" pitchFamily="2" charset="0"/>
              </a:rPr>
              <a:t>().</a:t>
            </a:r>
            <a:r>
              <a:rPr lang="en-US" dirty="0" err="1">
                <a:latin typeface="Courier" pitchFamily="2" charset="0"/>
              </a:rPr>
              <a:t>setSuit</a:t>
            </a:r>
            <a:r>
              <a:rPr lang="en-US" dirty="0">
                <a:latin typeface="Courier" pitchFamily="2" charset="0"/>
              </a:rPr>
              <a:t>(”Clubs");</a:t>
            </a:r>
          </a:p>
          <a:p>
            <a:r>
              <a:rPr lang="en-US" dirty="0" err="1">
                <a:latin typeface="Courier" pitchFamily="2" charset="0"/>
              </a:rPr>
              <a:t>pair.getRight</a:t>
            </a:r>
            <a:r>
              <a:rPr lang="en-US" dirty="0">
                <a:latin typeface="Courier" pitchFamily="2" charset="0"/>
              </a:rPr>
              <a:t>().</a:t>
            </a:r>
            <a:r>
              <a:rPr lang="en-US" dirty="0" err="1">
                <a:latin typeface="Courier" pitchFamily="2" charset="0"/>
              </a:rPr>
              <a:t>setRank</a:t>
            </a:r>
            <a:r>
              <a:rPr lang="en-US" dirty="0">
                <a:latin typeface="Courier" pitchFamily="2" charset="0"/>
              </a:rPr>
              <a:t>("8");</a:t>
            </a:r>
          </a:p>
        </p:txBody>
      </p:sp>
    </p:spTree>
    <p:extLst>
      <p:ext uri="{BB962C8B-B14F-4D97-AF65-F5344CB8AC3E}">
        <p14:creationId xmlns:p14="http://schemas.microsoft.com/office/powerpoint/2010/main" val="136097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556E-17 4.44444E-6 L 2.77556E-17 -0.34692 " pathEditMode="relative" rAng="0" ptsTypes="AA">
                                      <p:cBhvr>
                                        <p:cTn id="6" dur="2000" fill="hold"/>
                                        <p:tgtEl>
                                          <p:spTgt spid="9"/>
                                        </p:tgtEl>
                                        <p:attrNameLst>
                                          <p:attrName>ppt_x</p:attrName>
                                          <p:attrName>ppt_y</p:attrName>
                                        </p:attrNameLst>
                                      </p:cBhvr>
                                      <p:rCtr x="0" y="-1734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7D6936-7013-A843-AC79-5DDE1438AFD6}"/>
              </a:ext>
            </a:extLst>
          </p:cNvPr>
          <p:cNvSpPr>
            <a:spLocks noGrp="1"/>
          </p:cNvSpPr>
          <p:nvPr>
            <p:ph type="body" idx="1"/>
          </p:nvPr>
        </p:nvSpPr>
        <p:spPr>
          <a:xfrm>
            <a:off x="529164" y="1929161"/>
            <a:ext cx="3886200" cy="2638673"/>
          </a:xfrm>
        </p:spPr>
        <p:txBody>
          <a:bodyPr>
            <a:normAutofit/>
          </a:bodyPr>
          <a:lstStyle/>
          <a:p>
            <a:r>
              <a:rPr lang="en-US" dirty="0">
                <a:sym typeface="Arial"/>
              </a:rPr>
              <a:t>Process one entry at a time</a:t>
            </a:r>
          </a:p>
          <a:p>
            <a:r>
              <a:rPr lang="en-US" dirty="0">
                <a:sym typeface="Arial"/>
              </a:rPr>
              <a:t>Process code should be fast</a:t>
            </a:r>
          </a:p>
          <a:p>
            <a:r>
              <a:rPr lang="en-US" dirty="0">
                <a:sym typeface="Arial"/>
              </a:rPr>
              <a:t>Is specialized and optimized</a:t>
            </a:r>
          </a:p>
          <a:p>
            <a:pPr lvl="1"/>
            <a:r>
              <a:rPr lang="en-US" dirty="0">
                <a:sym typeface="Arial"/>
              </a:rPr>
              <a:t>More on this later</a:t>
            </a:r>
          </a:p>
          <a:p>
            <a:endParaRPr lang="en-US" dirty="0">
              <a:sym typeface="Arial"/>
            </a:endParaRPr>
          </a:p>
          <a:p>
            <a:endParaRPr lang="en-US" dirty="0">
              <a:sym typeface="Arial"/>
            </a:endParaRPr>
          </a:p>
        </p:txBody>
      </p:sp>
      <p:sp>
        <p:nvSpPr>
          <p:cNvPr id="11" name="Text Placeholder 10">
            <a:extLst>
              <a:ext uri="{FF2B5EF4-FFF2-40B4-BE49-F238E27FC236}">
                <a16:creationId xmlns:a16="http://schemas.microsoft.com/office/drawing/2014/main" id="{A731402E-35A0-B94B-A64F-31CEE5427DE7}"/>
              </a:ext>
            </a:extLst>
          </p:cNvPr>
          <p:cNvSpPr>
            <a:spLocks noGrp="1"/>
          </p:cNvSpPr>
          <p:nvPr>
            <p:ph type="body" idx="2"/>
          </p:nvPr>
        </p:nvSpPr>
        <p:spPr>
          <a:xfrm>
            <a:off x="4529664" y="1929161"/>
            <a:ext cx="4085172" cy="2638673"/>
          </a:xfrm>
        </p:spPr>
        <p:txBody>
          <a:bodyPr/>
          <a:lstStyle/>
          <a:p>
            <a:r>
              <a:rPr lang="en-US" dirty="0">
                <a:sym typeface="Arial"/>
              </a:rPr>
              <a:t>Can read/mutate multiple entries</a:t>
            </a:r>
            <a:endParaRPr lang="en-US" dirty="0"/>
          </a:p>
          <a:p>
            <a:r>
              <a:rPr lang="en-US" dirty="0">
                <a:sym typeface="Arial"/>
              </a:rPr>
              <a:t>Suitable for longer running processing</a:t>
            </a:r>
            <a:endParaRPr lang="en-US" dirty="0"/>
          </a:p>
          <a:p>
            <a:endParaRPr lang="en-US" dirty="0"/>
          </a:p>
        </p:txBody>
      </p:sp>
      <p:sp>
        <p:nvSpPr>
          <p:cNvPr id="2" name="Title 1">
            <a:extLst>
              <a:ext uri="{FF2B5EF4-FFF2-40B4-BE49-F238E27FC236}">
                <a16:creationId xmlns:a16="http://schemas.microsoft.com/office/drawing/2014/main" id="{398F02EF-354A-5645-A009-E55DF9A9DF96}"/>
              </a:ext>
            </a:extLst>
          </p:cNvPr>
          <p:cNvSpPr>
            <a:spLocks noGrp="1"/>
          </p:cNvSpPr>
          <p:nvPr>
            <p:ph type="title"/>
          </p:nvPr>
        </p:nvSpPr>
        <p:spPr/>
        <p:txBody>
          <a:bodyPr/>
          <a:lstStyle/>
          <a:p>
            <a:r>
              <a:rPr lang="en-US" dirty="0"/>
              <a:t>Push Code Options</a:t>
            </a:r>
          </a:p>
        </p:txBody>
      </p:sp>
      <p:sp>
        <p:nvSpPr>
          <p:cNvPr id="4" name="Footer Placeholder 3">
            <a:extLst>
              <a:ext uri="{FF2B5EF4-FFF2-40B4-BE49-F238E27FC236}">
                <a16:creationId xmlns:a16="http://schemas.microsoft.com/office/drawing/2014/main" id="{554F9011-D8A0-9443-B3E9-4B3BCA464775}"/>
              </a:ext>
            </a:extLst>
          </p:cNvPr>
          <p:cNvSpPr>
            <a:spLocks noGrp="1"/>
          </p:cNvSpPr>
          <p:nvPr>
            <p:ph type="ftr" sz="quarter" idx="3"/>
          </p:nvPr>
        </p:nvSpPr>
        <p:spPr/>
        <p:txBody>
          <a:bodyPr/>
          <a:lstStyle/>
          <a:p>
            <a:r>
              <a:rPr lang="en-US" dirty="0"/>
              <a:t>©2019 – </a:t>
            </a:r>
            <a:r>
              <a:rPr lang="en-US" dirty="0" err="1"/>
              <a:t>Hazelcast</a:t>
            </a:r>
            <a:r>
              <a:rPr lang="en-US" dirty="0"/>
              <a:t>, Inc. Do not distribute without permission</a:t>
            </a:r>
          </a:p>
        </p:txBody>
      </p:sp>
      <p:sp>
        <p:nvSpPr>
          <p:cNvPr id="8" name="Rectangle 7">
            <a:extLst>
              <a:ext uri="{FF2B5EF4-FFF2-40B4-BE49-F238E27FC236}">
                <a16:creationId xmlns:a16="http://schemas.microsoft.com/office/drawing/2014/main" id="{6EB188F0-3805-AA45-A148-C0776A914F20}"/>
              </a:ext>
            </a:extLst>
          </p:cNvPr>
          <p:cNvSpPr/>
          <p:nvPr/>
        </p:nvSpPr>
        <p:spPr>
          <a:xfrm>
            <a:off x="661512" y="1589138"/>
            <a:ext cx="3621504" cy="307777"/>
          </a:xfrm>
          <a:prstGeom prst="rect">
            <a:avLst/>
          </a:prstGeom>
          <a:solidFill>
            <a:schemeClr val="bg1">
              <a:lumMod val="95000"/>
            </a:schemeClr>
          </a:solidFill>
          <a:ln>
            <a:solidFill>
              <a:schemeClr val="tx1"/>
            </a:solidFill>
          </a:ln>
        </p:spPr>
        <p:txBody>
          <a:bodyPr wrap="none">
            <a:spAutoFit/>
          </a:bodyPr>
          <a:lstStyle/>
          <a:p>
            <a:r>
              <a:rPr lang="en-US" dirty="0" err="1">
                <a:latin typeface="Courier" pitchFamily="2" charset="0"/>
                <a:sym typeface="Courier"/>
              </a:rPr>
              <a:t>com.hazelcast.map.EntryProcessor</a:t>
            </a:r>
            <a:endParaRPr lang="en-US" dirty="0">
              <a:latin typeface="Courier" pitchFamily="2" charset="0"/>
              <a:sym typeface="Courier"/>
            </a:endParaRPr>
          </a:p>
        </p:txBody>
      </p:sp>
      <p:sp>
        <p:nvSpPr>
          <p:cNvPr id="9" name="Rectangle 8">
            <a:extLst>
              <a:ext uri="{FF2B5EF4-FFF2-40B4-BE49-F238E27FC236}">
                <a16:creationId xmlns:a16="http://schemas.microsoft.com/office/drawing/2014/main" id="{1B052C73-AC1D-C24D-982C-8D6D7B6AAA8D}"/>
              </a:ext>
            </a:extLst>
          </p:cNvPr>
          <p:cNvSpPr/>
          <p:nvPr/>
        </p:nvSpPr>
        <p:spPr>
          <a:xfrm>
            <a:off x="4693910" y="1075698"/>
            <a:ext cx="2117887" cy="307777"/>
          </a:xfrm>
          <a:prstGeom prst="rect">
            <a:avLst/>
          </a:prstGeom>
          <a:solidFill>
            <a:schemeClr val="bg1">
              <a:lumMod val="95000"/>
            </a:schemeClr>
          </a:solidFill>
          <a:ln>
            <a:solidFill>
              <a:schemeClr val="tx1"/>
            </a:solidFill>
          </a:ln>
        </p:spPr>
        <p:txBody>
          <a:bodyPr wrap="none">
            <a:spAutoFit/>
          </a:bodyPr>
          <a:lstStyle/>
          <a:p>
            <a:pPr lvl="0"/>
            <a:r>
              <a:rPr lang="en-US" dirty="0" err="1">
                <a:latin typeface="Courier" pitchFamily="2" charset="0"/>
                <a:sym typeface="Courier"/>
              </a:rPr>
              <a:t>java.lang.Runnable</a:t>
            </a:r>
            <a:endParaRPr lang="en-US" dirty="0">
              <a:latin typeface="Courier" pitchFamily="2" charset="0"/>
              <a:sym typeface="Courier"/>
            </a:endParaRPr>
          </a:p>
        </p:txBody>
      </p:sp>
      <p:sp>
        <p:nvSpPr>
          <p:cNvPr id="10" name="Rectangle 9">
            <a:extLst>
              <a:ext uri="{FF2B5EF4-FFF2-40B4-BE49-F238E27FC236}">
                <a16:creationId xmlns:a16="http://schemas.microsoft.com/office/drawing/2014/main" id="{552DB532-C679-6A45-9CFB-A297C00C2259}"/>
              </a:ext>
            </a:extLst>
          </p:cNvPr>
          <p:cNvSpPr/>
          <p:nvPr/>
        </p:nvSpPr>
        <p:spPr>
          <a:xfrm>
            <a:off x="4693910" y="1540276"/>
            <a:ext cx="3299301" cy="307777"/>
          </a:xfrm>
          <a:prstGeom prst="rect">
            <a:avLst/>
          </a:prstGeom>
          <a:solidFill>
            <a:schemeClr val="bg1">
              <a:lumMod val="95000"/>
            </a:schemeClr>
          </a:solidFill>
          <a:ln>
            <a:solidFill>
              <a:schemeClr val="tx1"/>
            </a:solidFill>
          </a:ln>
        </p:spPr>
        <p:txBody>
          <a:bodyPr wrap="none">
            <a:spAutoFit/>
          </a:bodyPr>
          <a:lstStyle/>
          <a:p>
            <a:pPr lvl="0"/>
            <a:r>
              <a:rPr lang="en-US" dirty="0" err="1">
                <a:latin typeface="Courier" pitchFamily="2" charset="0"/>
                <a:sym typeface="Courier"/>
              </a:rPr>
              <a:t>java.util.concurrent.Callable</a:t>
            </a:r>
            <a:endParaRPr lang="en-US" dirty="0">
              <a:latin typeface="Courier" pitchFamily="2" charset="0"/>
              <a:sym typeface="Courier"/>
            </a:endParaRPr>
          </a:p>
        </p:txBody>
      </p:sp>
    </p:spTree>
    <p:extLst>
      <p:ext uri="{BB962C8B-B14F-4D97-AF65-F5344CB8AC3E}">
        <p14:creationId xmlns:p14="http://schemas.microsoft.com/office/powerpoint/2010/main" val="9914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fade">
                                      <p:cBhvr>
                                        <p:cTn id="33"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uiExpand="1" build="p"/>
      <p:bldP spid="8" grpId="0" animBg="1"/>
      <p:bldP spid="9" grpId="0" animBg="1"/>
      <p:bldP spid="10"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30D6C-02E4-CC44-8CE9-4498B6CC1FB1}"/>
              </a:ext>
            </a:extLst>
          </p:cNvPr>
          <p:cNvSpPr>
            <a:spLocks noGrp="1"/>
          </p:cNvSpPr>
          <p:nvPr>
            <p:ph type="title"/>
          </p:nvPr>
        </p:nvSpPr>
        <p:spPr/>
        <p:txBody>
          <a:bodyPr/>
          <a:lstStyle/>
          <a:p>
            <a:r>
              <a:rPr lang="en-US" dirty="0"/>
              <a:t>Runnable and Callable</a:t>
            </a:r>
          </a:p>
        </p:txBody>
      </p:sp>
      <p:sp>
        <p:nvSpPr>
          <p:cNvPr id="6" name="Text Placeholder 5">
            <a:extLst>
              <a:ext uri="{FF2B5EF4-FFF2-40B4-BE49-F238E27FC236}">
                <a16:creationId xmlns:a16="http://schemas.microsoft.com/office/drawing/2014/main" id="{7BBCA5B7-8480-864C-90B5-3EAC75B6978C}"/>
              </a:ext>
            </a:extLst>
          </p:cNvPr>
          <p:cNvSpPr>
            <a:spLocks noGrp="1"/>
          </p:cNvSpPr>
          <p:nvPr>
            <p:ph type="body" sz="quarter" idx="10"/>
          </p:nvPr>
        </p:nvSpPr>
        <p:spPr/>
        <p:txBody>
          <a:bodyPr/>
          <a:lstStyle/>
          <a:p>
            <a:pPr lvl="0"/>
            <a:r>
              <a:rPr lang="en-US" dirty="0">
                <a:sym typeface="Arial"/>
              </a:rPr>
              <a:t>Java standard tasks</a:t>
            </a:r>
            <a:endParaRPr lang="en-US" dirty="0"/>
          </a:p>
          <a:p>
            <a:pPr lvl="0"/>
            <a:r>
              <a:rPr lang="en-US" dirty="0">
                <a:sym typeface="Arial"/>
              </a:rPr>
              <a:t>Standard Java: run in another thread on same JVM</a:t>
            </a:r>
          </a:p>
          <a:p>
            <a:pPr lvl="0"/>
            <a:r>
              <a:rPr lang="en-US" dirty="0" err="1">
                <a:sym typeface="Arial"/>
              </a:rPr>
              <a:t>Hazelcast</a:t>
            </a:r>
            <a:r>
              <a:rPr lang="en-US" dirty="0">
                <a:sym typeface="Arial"/>
              </a:rPr>
              <a:t> IMDG: thread can be in different JVM (cluster member) </a:t>
            </a:r>
          </a:p>
          <a:p>
            <a:pPr lvl="1"/>
            <a:r>
              <a:rPr lang="en-US" dirty="0">
                <a:sym typeface="Arial"/>
              </a:rPr>
              <a:t>An IMDG client or IMDG server invokes the runnable/callable</a:t>
            </a:r>
            <a:endParaRPr lang="en-US" dirty="0"/>
          </a:p>
          <a:p>
            <a:pPr lvl="2"/>
            <a:r>
              <a:rPr lang="en-US" dirty="0">
                <a:sym typeface="Arial"/>
              </a:rPr>
              <a:t> It runs on one of the servers in the IMDG</a:t>
            </a:r>
            <a:endParaRPr lang="en-US" dirty="0"/>
          </a:p>
          <a:p>
            <a:pPr lvl="2"/>
            <a:r>
              <a:rPr lang="en-US" dirty="0">
                <a:sym typeface="Arial"/>
              </a:rPr>
              <a:t>It runs on all of the servers in the IMDG in parallel</a:t>
            </a:r>
            <a:endParaRPr lang="en-US" dirty="0"/>
          </a:p>
          <a:p>
            <a:pPr lvl="2"/>
            <a:r>
              <a:rPr lang="en-US" dirty="0">
                <a:sym typeface="Arial"/>
              </a:rPr>
              <a:t>It runs on a subset of the servers in the IMDG in parallel </a:t>
            </a:r>
          </a:p>
          <a:p>
            <a:endParaRPr lang="en-US" dirty="0"/>
          </a:p>
        </p:txBody>
      </p:sp>
      <p:sp>
        <p:nvSpPr>
          <p:cNvPr id="5" name="Footer Placeholder 4">
            <a:extLst>
              <a:ext uri="{FF2B5EF4-FFF2-40B4-BE49-F238E27FC236}">
                <a16:creationId xmlns:a16="http://schemas.microsoft.com/office/drawing/2014/main" id="{CE77308F-B68A-1E4B-888E-3C04A572C550}"/>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8854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6432-66A2-D243-B7B0-403B81BD4573}"/>
              </a:ext>
            </a:extLst>
          </p:cNvPr>
          <p:cNvSpPr>
            <a:spLocks noGrp="1"/>
          </p:cNvSpPr>
          <p:nvPr>
            <p:ph type="title"/>
          </p:nvPr>
        </p:nvSpPr>
        <p:spPr/>
        <p:txBody>
          <a:bodyPr/>
          <a:lstStyle/>
          <a:p>
            <a:r>
              <a:rPr lang="en-US" dirty="0"/>
              <a:t>The Callable</a:t>
            </a:r>
          </a:p>
        </p:txBody>
      </p:sp>
      <p:sp>
        <p:nvSpPr>
          <p:cNvPr id="4" name="Footer Placeholder 3">
            <a:extLst>
              <a:ext uri="{FF2B5EF4-FFF2-40B4-BE49-F238E27FC236}">
                <a16:creationId xmlns:a16="http://schemas.microsoft.com/office/drawing/2014/main" id="{77C41799-66E2-174D-9CAA-7824D5C16F04}"/>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E9550E3C-DB05-5341-BD65-485D426D61E3}"/>
              </a:ext>
            </a:extLst>
          </p:cNvPr>
          <p:cNvSpPr/>
          <p:nvPr/>
        </p:nvSpPr>
        <p:spPr>
          <a:xfrm>
            <a:off x="399698" y="884544"/>
            <a:ext cx="7361551" cy="3970318"/>
          </a:xfrm>
          <a:prstGeom prst="rect">
            <a:avLst/>
          </a:prstGeom>
          <a:solidFill>
            <a:schemeClr val="bg1">
              <a:lumMod val="95000"/>
            </a:schemeClr>
          </a:solidFill>
          <a:ln>
            <a:solidFill>
              <a:schemeClr val="tx1"/>
            </a:solidFill>
          </a:ln>
        </p:spPr>
        <p:txBody>
          <a:bodyPr wrap="square">
            <a:spAutoFit/>
          </a:bodyPr>
          <a:lstStyle/>
          <a:p>
            <a:pPr lvl="0">
              <a:buClr>
                <a:srgbClr val="7F0055"/>
              </a:buClr>
              <a:buSzPts val="1200"/>
              <a:tabLst>
                <a:tab pos="333375" algn="l"/>
              </a:tabLst>
            </a:pPr>
            <a:r>
              <a:rPr lang="en-US" sz="1200" dirty="0">
                <a:solidFill>
                  <a:srgbClr val="7F0055"/>
                </a:solidFill>
                <a:latin typeface="Courier" pitchFamily="2" charset="0"/>
              </a:rPr>
              <a:t>public</a:t>
            </a:r>
            <a:r>
              <a:rPr lang="en-US" sz="1200" dirty="0">
                <a:latin typeface="Courier" pitchFamily="2" charset="0"/>
              </a:rPr>
              <a:t> </a:t>
            </a:r>
            <a:r>
              <a:rPr lang="en-US" sz="1200" dirty="0">
                <a:solidFill>
                  <a:srgbClr val="7F0055"/>
                </a:solidFill>
                <a:latin typeface="Courier" pitchFamily="2" charset="0"/>
              </a:rPr>
              <a:t>class</a:t>
            </a:r>
            <a:r>
              <a:rPr lang="en-US" sz="1200" dirty="0">
                <a:latin typeface="Courier" pitchFamily="2" charset="0"/>
              </a:rPr>
              <a:t> </a:t>
            </a:r>
            <a:r>
              <a:rPr lang="en-US" sz="1200" dirty="0" err="1">
                <a:latin typeface="Courier" pitchFamily="2" charset="0"/>
              </a:rPr>
              <a:t>MySleepyCallable</a:t>
            </a:r>
            <a:r>
              <a:rPr lang="en-US" sz="1200" dirty="0">
                <a:latin typeface="Courier" pitchFamily="2" charset="0"/>
              </a:rPr>
              <a:t> </a:t>
            </a:r>
            <a:r>
              <a:rPr lang="en-US" sz="1200" dirty="0">
                <a:solidFill>
                  <a:srgbClr val="7F0055"/>
                </a:solidFill>
                <a:latin typeface="Courier" pitchFamily="2" charset="0"/>
              </a:rPr>
              <a:t>implements</a:t>
            </a:r>
            <a:r>
              <a:rPr lang="en-US" sz="1200" dirty="0">
                <a:latin typeface="Courier" pitchFamily="2" charset="0"/>
              </a:rPr>
              <a:t> Callable&lt;String&gt;, Serializable {</a:t>
            </a:r>
          </a:p>
          <a:p>
            <a:pPr lvl="0">
              <a:buSzPts val="1200"/>
              <a:tabLst>
                <a:tab pos="333375" algn="l"/>
              </a:tabLst>
            </a:pPr>
            <a:endParaRPr lang="en-US" sz="1200" dirty="0">
              <a:latin typeface="Courier" pitchFamily="2" charset="0"/>
            </a:endParaRPr>
          </a:p>
          <a:p>
            <a:pPr lvl="0">
              <a:buSzPts val="1200"/>
              <a:tabLst>
                <a:tab pos="333375" algn="l"/>
              </a:tabLst>
            </a:pPr>
            <a:r>
              <a:rPr lang="en-US" sz="1200" dirty="0">
                <a:latin typeface="Courier" pitchFamily="2" charset="0"/>
              </a:rPr>
              <a:t>	</a:t>
            </a:r>
            <a:r>
              <a:rPr lang="en-US" sz="1200" dirty="0">
                <a:solidFill>
                  <a:srgbClr val="7F0055"/>
                </a:solidFill>
                <a:latin typeface="Courier" pitchFamily="2" charset="0"/>
              </a:rPr>
              <a:t>private</a:t>
            </a:r>
            <a:r>
              <a:rPr lang="en-US" sz="1200" dirty="0">
                <a:latin typeface="Courier" pitchFamily="2" charset="0"/>
              </a:rPr>
              <a:t> </a:t>
            </a:r>
            <a:r>
              <a:rPr lang="en-US" sz="1200" dirty="0">
                <a:solidFill>
                  <a:srgbClr val="7F0055"/>
                </a:solidFill>
                <a:latin typeface="Courier" pitchFamily="2" charset="0"/>
              </a:rPr>
              <a:t>long</a:t>
            </a:r>
            <a:r>
              <a:rPr lang="en-US" sz="1200" dirty="0">
                <a:latin typeface="Courier" pitchFamily="2" charset="0"/>
              </a:rPr>
              <a:t> </a:t>
            </a:r>
            <a:r>
              <a:rPr lang="en-US" sz="1200" dirty="0">
                <a:solidFill>
                  <a:srgbClr val="0000C0"/>
                </a:solidFill>
                <a:latin typeface="Courier" pitchFamily="2" charset="0"/>
              </a:rPr>
              <a:t>duration</a:t>
            </a:r>
            <a:r>
              <a:rPr lang="en-US" sz="1200" dirty="0">
                <a:latin typeface="Courier" pitchFamily="2" charset="0"/>
              </a:rPr>
              <a:t>;</a:t>
            </a:r>
          </a:p>
          <a:p>
            <a:pPr lvl="0">
              <a:buSzPts val="1200"/>
              <a:tabLst>
                <a:tab pos="333375" algn="l"/>
              </a:tabLst>
            </a:pPr>
            <a:r>
              <a:rPr lang="en-US" sz="1200" dirty="0">
                <a:latin typeface="Courier" pitchFamily="2" charset="0"/>
              </a:rPr>
              <a:t>	</a:t>
            </a:r>
          </a:p>
          <a:p>
            <a:pPr lvl="0">
              <a:buSzPts val="1200"/>
              <a:tabLst>
                <a:tab pos="333375" algn="l"/>
              </a:tabLst>
            </a:pPr>
            <a:r>
              <a:rPr lang="en-US" sz="1200" dirty="0">
                <a:latin typeface="Courier" pitchFamily="2" charset="0"/>
              </a:rPr>
              <a:t>	</a:t>
            </a:r>
            <a:r>
              <a:rPr lang="en-US" sz="1200" dirty="0">
                <a:solidFill>
                  <a:srgbClr val="7F0055"/>
                </a:solidFill>
                <a:latin typeface="Courier" pitchFamily="2" charset="0"/>
              </a:rPr>
              <a:t>public</a:t>
            </a:r>
            <a:r>
              <a:rPr lang="en-US" sz="1200" dirty="0">
                <a:latin typeface="Courier" pitchFamily="2" charset="0"/>
              </a:rPr>
              <a:t> </a:t>
            </a:r>
            <a:r>
              <a:rPr lang="en-US" sz="1200" dirty="0" err="1">
                <a:latin typeface="Courier" pitchFamily="2" charset="0"/>
              </a:rPr>
              <a:t>MySleepyCallable</a:t>
            </a:r>
            <a:r>
              <a:rPr lang="en-US" sz="1200" dirty="0">
                <a:latin typeface="Courier" pitchFamily="2" charset="0"/>
              </a:rPr>
              <a:t>(</a:t>
            </a:r>
            <a:r>
              <a:rPr lang="en-US" sz="1200" dirty="0">
                <a:solidFill>
                  <a:srgbClr val="7F0055"/>
                </a:solidFill>
                <a:latin typeface="Courier" pitchFamily="2" charset="0"/>
              </a:rPr>
              <a:t>long</a:t>
            </a:r>
            <a:r>
              <a:rPr lang="en-US" sz="1200" dirty="0">
                <a:latin typeface="Courier" pitchFamily="2" charset="0"/>
              </a:rPr>
              <a:t> </a:t>
            </a:r>
            <a:r>
              <a:rPr lang="en-US" sz="1200" dirty="0">
                <a:solidFill>
                  <a:srgbClr val="6A3E3E"/>
                </a:solidFill>
                <a:latin typeface="Courier" pitchFamily="2" charset="0"/>
              </a:rPr>
              <a:t>arg0</a:t>
            </a:r>
            <a:r>
              <a:rPr lang="en-US" sz="1200" dirty="0">
                <a:latin typeface="Courier" pitchFamily="2" charset="0"/>
              </a:rPr>
              <a:t>) {</a:t>
            </a:r>
          </a:p>
          <a:p>
            <a:pPr lvl="0">
              <a:buSzPts val="1200"/>
              <a:tabLst>
                <a:tab pos="333375" algn="l"/>
              </a:tabLst>
            </a:pPr>
            <a:r>
              <a:rPr lang="en-US" sz="1200" dirty="0">
                <a:latin typeface="Courier" pitchFamily="2" charset="0"/>
              </a:rPr>
              <a:t>		</a:t>
            </a:r>
            <a:r>
              <a:rPr lang="en-US" sz="1200" dirty="0" err="1">
                <a:solidFill>
                  <a:srgbClr val="7F0055"/>
                </a:solidFill>
                <a:latin typeface="Courier" pitchFamily="2" charset="0"/>
              </a:rPr>
              <a:t>this</a:t>
            </a:r>
            <a:r>
              <a:rPr lang="en-US" sz="1200" dirty="0" err="1">
                <a:latin typeface="Courier" pitchFamily="2" charset="0"/>
              </a:rPr>
              <a:t>.</a:t>
            </a:r>
            <a:r>
              <a:rPr lang="en-US" sz="1200" dirty="0" err="1">
                <a:solidFill>
                  <a:srgbClr val="0000C0"/>
                </a:solidFill>
                <a:latin typeface="Courier" pitchFamily="2" charset="0"/>
              </a:rPr>
              <a:t>duration</a:t>
            </a:r>
            <a:r>
              <a:rPr lang="en-US" sz="1200" dirty="0">
                <a:latin typeface="Courier" pitchFamily="2" charset="0"/>
              </a:rPr>
              <a:t> = </a:t>
            </a:r>
            <a:r>
              <a:rPr lang="en-US" sz="1200" dirty="0" err="1">
                <a:latin typeface="Courier" pitchFamily="2" charset="0"/>
              </a:rPr>
              <a:t>Math.abs</a:t>
            </a:r>
            <a:r>
              <a:rPr lang="en-US" sz="1200" dirty="0">
                <a:latin typeface="Courier" pitchFamily="2" charset="0"/>
              </a:rPr>
              <a:t>(</a:t>
            </a:r>
            <a:r>
              <a:rPr lang="en-US" sz="1200" dirty="0">
                <a:solidFill>
                  <a:srgbClr val="6A3E3E"/>
                </a:solidFill>
                <a:latin typeface="Courier" pitchFamily="2" charset="0"/>
              </a:rPr>
              <a:t>arg0</a:t>
            </a:r>
            <a:r>
              <a:rPr lang="en-US" sz="1200" dirty="0">
                <a:latin typeface="Courier" pitchFamily="2" charset="0"/>
              </a:rPr>
              <a:t>);</a:t>
            </a:r>
          </a:p>
          <a:p>
            <a:pPr lvl="0">
              <a:buSzPts val="1200"/>
              <a:tabLst>
                <a:tab pos="333375" algn="l"/>
              </a:tabLst>
            </a:pPr>
            <a:r>
              <a:rPr lang="en-US" sz="1200" dirty="0">
                <a:latin typeface="Courier" pitchFamily="2" charset="0"/>
              </a:rPr>
              <a:t>	}</a:t>
            </a:r>
          </a:p>
          <a:p>
            <a:pPr lvl="0">
              <a:buClr>
                <a:srgbClr val="0B1B21"/>
              </a:buClr>
              <a:buSzPts val="1200"/>
              <a:tabLst>
                <a:tab pos="333375" algn="l"/>
              </a:tabLst>
            </a:pPr>
            <a:endParaRPr lang="en-US" sz="1200" dirty="0">
              <a:solidFill>
                <a:srgbClr val="0B1B21"/>
              </a:solidFill>
              <a:latin typeface="Courier" pitchFamily="2" charset="0"/>
            </a:endParaRPr>
          </a:p>
          <a:p>
            <a:pPr lvl="0">
              <a:buSzPts val="1200"/>
              <a:tabLst>
                <a:tab pos="333375" algn="l"/>
              </a:tabLst>
            </a:pPr>
            <a:r>
              <a:rPr lang="en-US" sz="1200" dirty="0">
                <a:latin typeface="Courier" pitchFamily="2" charset="0"/>
              </a:rPr>
              <a:t>	</a:t>
            </a:r>
            <a:r>
              <a:rPr lang="en-US" sz="1200" dirty="0">
                <a:solidFill>
                  <a:srgbClr val="7F0055"/>
                </a:solidFill>
                <a:latin typeface="Courier" pitchFamily="2" charset="0"/>
              </a:rPr>
              <a:t>public</a:t>
            </a:r>
            <a:r>
              <a:rPr lang="en-US" sz="1200" dirty="0">
                <a:latin typeface="Courier" pitchFamily="2" charset="0"/>
              </a:rPr>
              <a:t> String call() </a:t>
            </a:r>
            <a:r>
              <a:rPr lang="en-US" sz="1200" dirty="0">
                <a:solidFill>
                  <a:srgbClr val="7F0055"/>
                </a:solidFill>
                <a:latin typeface="Courier" pitchFamily="2" charset="0"/>
              </a:rPr>
              <a:t>throws</a:t>
            </a:r>
            <a:r>
              <a:rPr lang="en-US" sz="1200" dirty="0">
                <a:latin typeface="Courier" pitchFamily="2" charset="0"/>
              </a:rPr>
              <a:t> Exception {</a:t>
            </a:r>
          </a:p>
          <a:p>
            <a:pPr lvl="0">
              <a:buSzPts val="1200"/>
              <a:tabLst>
                <a:tab pos="333375" algn="l"/>
              </a:tabLst>
            </a:pPr>
            <a:r>
              <a:rPr lang="en-US" sz="1200" dirty="0">
                <a:latin typeface="Courier" pitchFamily="2" charset="0"/>
              </a:rPr>
              <a:t>		</a:t>
            </a:r>
            <a:r>
              <a:rPr lang="en-US" sz="1200" dirty="0" err="1">
                <a:solidFill>
                  <a:srgbClr val="0000C0"/>
                </a:solidFill>
                <a:latin typeface="Courier" pitchFamily="2" charset="0"/>
              </a:rPr>
              <a:t>log</a:t>
            </a:r>
            <a:r>
              <a:rPr lang="en-US" sz="1200" dirty="0" err="1">
                <a:latin typeface="Courier" pitchFamily="2" charset="0"/>
              </a:rPr>
              <a:t>.</a:t>
            </a:r>
            <a:r>
              <a:rPr lang="en-US" sz="1200" dirty="0" err="1">
                <a:highlight>
                  <a:srgbClr val="D4D4D4"/>
                </a:highlight>
                <a:latin typeface="Courier" pitchFamily="2" charset="0"/>
              </a:rPr>
              <a:t>info</a:t>
            </a:r>
            <a:r>
              <a:rPr lang="en-US" sz="1200" dirty="0">
                <a:highlight>
                  <a:srgbClr val="D4D4D4"/>
                </a:highlight>
                <a:latin typeface="Courier" pitchFamily="2" charset="0"/>
              </a:rPr>
              <a:t>(</a:t>
            </a:r>
            <a:r>
              <a:rPr lang="en-US" sz="1200" dirty="0">
                <a:solidFill>
                  <a:srgbClr val="2A00FF"/>
                </a:solidFill>
                <a:highlight>
                  <a:srgbClr val="D4D4D4"/>
                </a:highlight>
                <a:latin typeface="Courier" pitchFamily="2" charset="0"/>
              </a:rPr>
              <a:t>"Start run of {} for duration {}</a:t>
            </a:r>
            <a:r>
              <a:rPr lang="en-US" sz="1200" dirty="0" err="1">
                <a:solidFill>
                  <a:srgbClr val="2A00FF"/>
                </a:solidFill>
                <a:highlight>
                  <a:srgbClr val="D4D4D4"/>
                </a:highlight>
                <a:latin typeface="Courier" pitchFamily="2" charset="0"/>
              </a:rPr>
              <a:t>ms</a:t>
            </a:r>
            <a:r>
              <a:rPr lang="en-US" sz="1200" dirty="0">
                <a:solidFill>
                  <a:srgbClr val="2A00FF"/>
                </a:solidFill>
                <a:highlight>
                  <a:srgbClr val="D4D4D4"/>
                </a:highlight>
                <a:latin typeface="Courier" pitchFamily="2" charset="0"/>
              </a:rPr>
              <a:t>"</a:t>
            </a:r>
            <a:r>
              <a:rPr lang="en-US" sz="1200" dirty="0">
                <a:highlight>
                  <a:srgbClr val="D4D4D4"/>
                </a:highlight>
                <a:latin typeface="Courier" pitchFamily="2" charset="0"/>
              </a:rPr>
              <a:t>, </a:t>
            </a:r>
            <a:r>
              <a:rPr lang="en-US" sz="1200" dirty="0">
                <a:solidFill>
                  <a:srgbClr val="7F0055"/>
                </a:solidFill>
                <a:highlight>
                  <a:srgbClr val="D4D4D4"/>
                </a:highlight>
                <a:latin typeface="Courier" pitchFamily="2" charset="0"/>
              </a:rPr>
              <a:t>this</a:t>
            </a:r>
            <a:r>
              <a:rPr lang="en-US" sz="1200" dirty="0">
                <a:highlight>
                  <a:srgbClr val="D4D4D4"/>
                </a:highlight>
                <a:latin typeface="Courier" pitchFamily="2" charset="0"/>
              </a:rPr>
              <a:t>, </a:t>
            </a:r>
            <a:r>
              <a:rPr lang="en-US" sz="1200" dirty="0" err="1">
                <a:solidFill>
                  <a:srgbClr val="7F0055"/>
                </a:solidFill>
                <a:highlight>
                  <a:srgbClr val="D4D4D4"/>
                </a:highlight>
                <a:latin typeface="Courier" pitchFamily="2" charset="0"/>
              </a:rPr>
              <a:t>this</a:t>
            </a:r>
            <a:r>
              <a:rPr lang="en-US" sz="1200" dirty="0" err="1">
                <a:highlight>
                  <a:srgbClr val="D4D4D4"/>
                </a:highlight>
                <a:latin typeface="Courier" pitchFamily="2" charset="0"/>
              </a:rPr>
              <a:t>.</a:t>
            </a:r>
            <a:r>
              <a:rPr lang="en-US" sz="1200" dirty="0" err="1">
                <a:solidFill>
                  <a:srgbClr val="0000C0"/>
                </a:solidFill>
                <a:highlight>
                  <a:srgbClr val="D4D4D4"/>
                </a:highlight>
                <a:latin typeface="Courier" pitchFamily="2" charset="0"/>
              </a:rPr>
              <a:t>duration</a:t>
            </a:r>
            <a:r>
              <a:rPr lang="en-US" sz="1200" dirty="0">
                <a:highlight>
                  <a:srgbClr val="D4D4D4"/>
                </a:highlight>
                <a:latin typeface="Courier" pitchFamily="2" charset="0"/>
              </a:rPr>
              <a:t>);</a:t>
            </a:r>
            <a:endParaRPr lang="en-US" sz="1200" dirty="0">
              <a:latin typeface="Courier" pitchFamily="2" charset="0"/>
            </a:endParaRPr>
          </a:p>
          <a:p>
            <a:pPr lvl="0">
              <a:buSzPts val="1200"/>
              <a:tabLst>
                <a:tab pos="333375" algn="l"/>
              </a:tabLst>
            </a:pPr>
            <a:r>
              <a:rPr lang="en-US" sz="1200" dirty="0">
                <a:latin typeface="Courier" pitchFamily="2" charset="0"/>
              </a:rPr>
              <a:t>		</a:t>
            </a:r>
          </a:p>
          <a:p>
            <a:pPr lvl="0">
              <a:buSzPts val="1200"/>
              <a:tabLst>
                <a:tab pos="333375" algn="l"/>
              </a:tabLst>
            </a:pPr>
            <a:r>
              <a:rPr lang="en-US" sz="1200" dirty="0">
                <a:latin typeface="Courier" pitchFamily="2" charset="0"/>
              </a:rPr>
              <a:t>		</a:t>
            </a:r>
            <a:r>
              <a:rPr lang="en-US" sz="1200" dirty="0">
                <a:solidFill>
                  <a:srgbClr val="7F0055"/>
                </a:solidFill>
                <a:latin typeface="Courier" pitchFamily="2" charset="0"/>
              </a:rPr>
              <a:t>while</a:t>
            </a:r>
            <a:r>
              <a:rPr lang="en-US" sz="1200" dirty="0">
                <a:latin typeface="Courier" pitchFamily="2" charset="0"/>
              </a:rPr>
              <a:t> (</a:t>
            </a:r>
            <a:r>
              <a:rPr lang="en-US" sz="1200" dirty="0" err="1">
                <a:solidFill>
                  <a:srgbClr val="7F0055"/>
                </a:solidFill>
                <a:latin typeface="Courier" pitchFamily="2" charset="0"/>
              </a:rPr>
              <a:t>this</a:t>
            </a:r>
            <a:r>
              <a:rPr lang="en-US" sz="1200" dirty="0" err="1">
                <a:latin typeface="Courier" pitchFamily="2" charset="0"/>
              </a:rPr>
              <a:t>.</a:t>
            </a:r>
            <a:r>
              <a:rPr lang="en-US" sz="1200" dirty="0" err="1">
                <a:solidFill>
                  <a:srgbClr val="0000C0"/>
                </a:solidFill>
                <a:latin typeface="Courier" pitchFamily="2" charset="0"/>
              </a:rPr>
              <a:t>duration</a:t>
            </a:r>
            <a:r>
              <a:rPr lang="en-US" sz="1200" dirty="0">
                <a:latin typeface="Courier" pitchFamily="2" charset="0"/>
              </a:rPr>
              <a:t> &gt; </a:t>
            </a:r>
            <a:r>
              <a:rPr lang="en-US" sz="1200" dirty="0">
                <a:solidFill>
                  <a:srgbClr val="0000C0"/>
                </a:solidFill>
                <a:latin typeface="Courier" pitchFamily="2" charset="0"/>
              </a:rPr>
              <a:t>STEP</a:t>
            </a:r>
            <a:r>
              <a:rPr lang="en-US" sz="1200" dirty="0">
                <a:latin typeface="Courier" pitchFamily="2" charset="0"/>
              </a:rPr>
              <a:t>) {</a:t>
            </a:r>
          </a:p>
          <a:p>
            <a:pPr lvl="0">
              <a:buSzPts val="1200"/>
              <a:tabLst>
                <a:tab pos="333375" algn="l"/>
              </a:tabLst>
            </a:pPr>
            <a:r>
              <a:rPr lang="en-US" sz="1200" dirty="0">
                <a:latin typeface="Courier" pitchFamily="2" charset="0"/>
              </a:rPr>
              <a:t>			</a:t>
            </a:r>
            <a:r>
              <a:rPr lang="en-US" sz="1200" dirty="0" err="1">
                <a:solidFill>
                  <a:srgbClr val="7F0055"/>
                </a:solidFill>
                <a:latin typeface="Courier" pitchFamily="2" charset="0"/>
              </a:rPr>
              <a:t>this</a:t>
            </a:r>
            <a:r>
              <a:rPr lang="en-US" sz="1200" dirty="0" err="1">
                <a:latin typeface="Courier" pitchFamily="2" charset="0"/>
              </a:rPr>
              <a:t>.</a:t>
            </a:r>
            <a:r>
              <a:rPr lang="en-US" sz="1200" dirty="0" err="1">
                <a:solidFill>
                  <a:srgbClr val="0000C0"/>
                </a:solidFill>
                <a:latin typeface="Courier" pitchFamily="2" charset="0"/>
              </a:rPr>
              <a:t>duration</a:t>
            </a:r>
            <a:r>
              <a:rPr lang="en-US" sz="1200" dirty="0">
                <a:latin typeface="Courier" pitchFamily="2" charset="0"/>
              </a:rPr>
              <a:t> -= </a:t>
            </a:r>
            <a:r>
              <a:rPr lang="en-US" sz="1200" dirty="0">
                <a:solidFill>
                  <a:srgbClr val="0000C0"/>
                </a:solidFill>
                <a:latin typeface="Courier" pitchFamily="2" charset="0"/>
              </a:rPr>
              <a:t>STEP</a:t>
            </a:r>
            <a:r>
              <a:rPr lang="en-US" sz="1200" dirty="0">
                <a:latin typeface="Courier" pitchFamily="2" charset="0"/>
              </a:rPr>
              <a:t>;</a:t>
            </a:r>
          </a:p>
          <a:p>
            <a:pPr lvl="0">
              <a:buSzPts val="1200"/>
              <a:tabLst>
                <a:tab pos="333375" algn="l"/>
              </a:tabLst>
            </a:pPr>
            <a:r>
              <a:rPr lang="en-US" sz="1200" dirty="0">
                <a:latin typeface="Courier" pitchFamily="2" charset="0"/>
              </a:rPr>
              <a:t>			</a:t>
            </a:r>
            <a:r>
              <a:rPr lang="en-US" sz="1200" dirty="0" err="1">
                <a:latin typeface="Courier" pitchFamily="2" charset="0"/>
              </a:rPr>
              <a:t>Thread.sleep</a:t>
            </a:r>
            <a:r>
              <a:rPr lang="en-US" sz="1200" dirty="0">
                <a:latin typeface="Courier" pitchFamily="2" charset="0"/>
              </a:rPr>
              <a:t>(</a:t>
            </a:r>
            <a:r>
              <a:rPr lang="en-US" sz="1200" dirty="0">
                <a:solidFill>
                  <a:srgbClr val="0000C0"/>
                </a:solidFill>
                <a:latin typeface="Courier" pitchFamily="2" charset="0"/>
              </a:rPr>
              <a:t>STEP</a:t>
            </a:r>
            <a:r>
              <a:rPr lang="en-US" sz="1200" dirty="0">
                <a:latin typeface="Courier" pitchFamily="2" charset="0"/>
              </a:rPr>
              <a:t>);</a:t>
            </a:r>
          </a:p>
          <a:p>
            <a:pPr lvl="0">
              <a:buSzPts val="1200"/>
              <a:tabLst>
                <a:tab pos="333375" algn="l"/>
              </a:tabLst>
            </a:pPr>
            <a:r>
              <a:rPr lang="en-US" sz="1200" dirty="0">
                <a:latin typeface="Courier" pitchFamily="2" charset="0"/>
              </a:rPr>
              <a:t>		}</a:t>
            </a:r>
          </a:p>
          <a:p>
            <a:pPr lvl="0">
              <a:buClr>
                <a:srgbClr val="0B1B21"/>
              </a:buClr>
              <a:buSzPts val="1200"/>
              <a:tabLst>
                <a:tab pos="333375" algn="l"/>
              </a:tabLst>
            </a:pPr>
            <a:endParaRPr lang="en-US" sz="1200" dirty="0">
              <a:solidFill>
                <a:srgbClr val="0B1B21"/>
              </a:solidFill>
              <a:latin typeface="Courier" pitchFamily="2" charset="0"/>
            </a:endParaRPr>
          </a:p>
          <a:p>
            <a:pPr lvl="0">
              <a:buSzPts val="1200"/>
              <a:tabLst>
                <a:tab pos="333375" algn="l"/>
              </a:tabLst>
            </a:pPr>
            <a:r>
              <a:rPr lang="en-US" sz="1200" dirty="0">
                <a:latin typeface="Courier" pitchFamily="2" charset="0"/>
              </a:rPr>
              <a:t>		</a:t>
            </a:r>
            <a:r>
              <a:rPr lang="en-US" sz="1200" dirty="0" err="1">
                <a:latin typeface="Courier" pitchFamily="2" charset="0"/>
              </a:rPr>
              <a:t>Thread.sleep</a:t>
            </a:r>
            <a:r>
              <a:rPr lang="en-US" sz="1200" dirty="0">
                <a:latin typeface="Courier" pitchFamily="2" charset="0"/>
              </a:rPr>
              <a:t>(</a:t>
            </a:r>
            <a:r>
              <a:rPr lang="en-US" sz="1200" dirty="0" err="1">
                <a:solidFill>
                  <a:srgbClr val="7F0055"/>
                </a:solidFill>
                <a:latin typeface="Courier" pitchFamily="2" charset="0"/>
              </a:rPr>
              <a:t>this</a:t>
            </a:r>
            <a:r>
              <a:rPr lang="en-US" sz="1200" dirty="0" err="1">
                <a:latin typeface="Courier" pitchFamily="2" charset="0"/>
              </a:rPr>
              <a:t>.</a:t>
            </a:r>
            <a:r>
              <a:rPr lang="en-US" sz="1200" dirty="0" err="1">
                <a:solidFill>
                  <a:srgbClr val="0000C0"/>
                </a:solidFill>
                <a:latin typeface="Courier" pitchFamily="2" charset="0"/>
              </a:rPr>
              <a:t>duration</a:t>
            </a:r>
            <a:r>
              <a:rPr lang="en-US" sz="1200" dirty="0">
                <a:latin typeface="Courier" pitchFamily="2" charset="0"/>
              </a:rPr>
              <a:t>);</a:t>
            </a:r>
          </a:p>
          <a:p>
            <a:pPr lvl="0">
              <a:buSzPts val="1200"/>
              <a:tabLst>
                <a:tab pos="333375" algn="l"/>
              </a:tabLst>
            </a:pPr>
            <a:r>
              <a:rPr lang="en-US" sz="1200" dirty="0">
                <a:latin typeface="Courier" pitchFamily="2" charset="0"/>
              </a:rPr>
              <a:t>		</a:t>
            </a:r>
          </a:p>
          <a:p>
            <a:pPr lvl="0">
              <a:buSzPts val="1200"/>
              <a:tabLst>
                <a:tab pos="333375" algn="l"/>
              </a:tabLst>
            </a:pPr>
            <a:r>
              <a:rPr lang="en-US" sz="1200" dirty="0">
                <a:latin typeface="Courier" pitchFamily="2" charset="0"/>
              </a:rPr>
              <a:t>		</a:t>
            </a:r>
            <a:r>
              <a:rPr lang="en-US" sz="1200" dirty="0" err="1">
                <a:solidFill>
                  <a:srgbClr val="0000C0"/>
                </a:solidFill>
                <a:latin typeface="Courier" pitchFamily="2" charset="0"/>
              </a:rPr>
              <a:t>log</a:t>
            </a:r>
            <a:r>
              <a:rPr lang="en-US" sz="1200" dirty="0" err="1">
                <a:latin typeface="Courier" pitchFamily="2" charset="0"/>
              </a:rPr>
              <a:t>.info</a:t>
            </a:r>
            <a:r>
              <a:rPr lang="en-US" sz="1200" dirty="0">
                <a:latin typeface="Courier" pitchFamily="2" charset="0"/>
              </a:rPr>
              <a:t>(</a:t>
            </a:r>
            <a:r>
              <a:rPr lang="en-US" sz="1200" dirty="0">
                <a:solidFill>
                  <a:srgbClr val="2A00FF"/>
                </a:solidFill>
                <a:latin typeface="Courier" pitchFamily="2" charset="0"/>
              </a:rPr>
              <a:t>"End run of {}"</a:t>
            </a:r>
            <a:r>
              <a:rPr lang="en-US" sz="1200" dirty="0">
                <a:latin typeface="Courier" pitchFamily="2" charset="0"/>
              </a:rPr>
              <a:t>, </a:t>
            </a:r>
            <a:r>
              <a:rPr lang="en-US" sz="1200" dirty="0">
                <a:solidFill>
                  <a:srgbClr val="7F0055"/>
                </a:solidFill>
                <a:latin typeface="Courier" pitchFamily="2" charset="0"/>
              </a:rPr>
              <a:t>this</a:t>
            </a:r>
            <a:r>
              <a:rPr lang="en-US" sz="1200" dirty="0">
                <a:latin typeface="Courier" pitchFamily="2" charset="0"/>
              </a:rPr>
              <a:t>);</a:t>
            </a:r>
          </a:p>
          <a:p>
            <a:pPr lvl="0">
              <a:buSzPts val="1200"/>
              <a:tabLst>
                <a:tab pos="333375" algn="l"/>
              </a:tabLst>
            </a:pPr>
            <a:r>
              <a:rPr lang="en-US" sz="1200" dirty="0">
                <a:latin typeface="Courier" pitchFamily="2" charset="0"/>
              </a:rPr>
              <a:t>		</a:t>
            </a:r>
            <a:r>
              <a:rPr lang="en-US" sz="1200" dirty="0">
                <a:solidFill>
                  <a:srgbClr val="7F0055"/>
                </a:solidFill>
                <a:latin typeface="Courier" pitchFamily="2" charset="0"/>
              </a:rPr>
              <a:t>return</a:t>
            </a:r>
            <a:r>
              <a:rPr lang="en-US" sz="1200" dirty="0">
                <a:latin typeface="Courier" pitchFamily="2" charset="0"/>
              </a:rPr>
              <a:t> </a:t>
            </a:r>
            <a:r>
              <a:rPr lang="en-US" sz="1200" dirty="0">
                <a:solidFill>
                  <a:srgbClr val="2A00FF"/>
                </a:solidFill>
                <a:latin typeface="Courier" pitchFamily="2" charset="0"/>
              </a:rPr>
              <a:t>"Ended at "</a:t>
            </a:r>
            <a:r>
              <a:rPr lang="en-US" sz="1200" dirty="0">
                <a:latin typeface="Courier" pitchFamily="2" charset="0"/>
              </a:rPr>
              <a:t> + </a:t>
            </a:r>
            <a:r>
              <a:rPr lang="en-US" sz="1200" dirty="0">
                <a:solidFill>
                  <a:srgbClr val="7F0055"/>
                </a:solidFill>
                <a:latin typeface="Courier" pitchFamily="2" charset="0"/>
              </a:rPr>
              <a:t>new</a:t>
            </a:r>
            <a:r>
              <a:rPr lang="en-US" sz="1200" dirty="0">
                <a:latin typeface="Courier" pitchFamily="2" charset="0"/>
              </a:rPr>
              <a:t> Date();</a:t>
            </a:r>
          </a:p>
          <a:p>
            <a:pPr lvl="0">
              <a:buSzPts val="1200"/>
              <a:tabLst>
                <a:tab pos="333375" algn="l"/>
              </a:tabLst>
            </a:pPr>
            <a:r>
              <a:rPr lang="en-US" sz="1200" dirty="0">
                <a:latin typeface="Courier" pitchFamily="2" charset="0"/>
              </a:rPr>
              <a:t>	}</a:t>
            </a:r>
          </a:p>
        </p:txBody>
      </p:sp>
      <p:sp>
        <p:nvSpPr>
          <p:cNvPr id="6" name="Rectangle 5">
            <a:extLst>
              <a:ext uri="{FF2B5EF4-FFF2-40B4-BE49-F238E27FC236}">
                <a16:creationId xmlns:a16="http://schemas.microsoft.com/office/drawing/2014/main" id="{3EEEA790-A828-D745-800C-9BABAFF99972}"/>
              </a:ext>
            </a:extLst>
          </p:cNvPr>
          <p:cNvSpPr/>
          <p:nvPr/>
        </p:nvSpPr>
        <p:spPr>
          <a:xfrm>
            <a:off x="5809785" y="791737"/>
            <a:ext cx="1338147" cy="4572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8" name="Rectangle 7">
            <a:extLst>
              <a:ext uri="{FF2B5EF4-FFF2-40B4-BE49-F238E27FC236}">
                <a16:creationId xmlns:a16="http://schemas.microsoft.com/office/drawing/2014/main" id="{81A86238-083D-F24F-AAC2-A15C3389393D}"/>
              </a:ext>
            </a:extLst>
          </p:cNvPr>
          <p:cNvSpPr/>
          <p:nvPr/>
        </p:nvSpPr>
        <p:spPr>
          <a:xfrm>
            <a:off x="4868015" y="209261"/>
            <a:ext cx="3746810" cy="523220"/>
          </a:xfrm>
          <a:prstGeom prst="rect">
            <a:avLst/>
          </a:prstGeom>
        </p:spPr>
        <p:txBody>
          <a:bodyPr wrap="square">
            <a:spAutoFit/>
          </a:bodyPr>
          <a:lstStyle/>
          <a:p>
            <a:pPr lvl="0">
              <a:buClr>
                <a:srgbClr val="00B050"/>
              </a:buClr>
              <a:buSzPts val="1400"/>
            </a:pPr>
            <a:r>
              <a:rPr lang="en-US" dirty="0">
                <a:solidFill>
                  <a:schemeClr val="tx1"/>
                </a:solidFill>
                <a:latin typeface="Ubuntu" panose="020B0504030602030204" pitchFamily="34" charset="0"/>
              </a:rPr>
              <a:t>You need a way to transmit the callable (the constructor arguments) to where it will run</a:t>
            </a:r>
          </a:p>
        </p:txBody>
      </p:sp>
    </p:spTree>
    <p:extLst>
      <p:ext uri="{BB962C8B-B14F-4D97-AF65-F5344CB8AC3E}">
        <p14:creationId xmlns:p14="http://schemas.microsoft.com/office/powerpoint/2010/main" val="105381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310E-9D32-DA4C-8EE1-8D578B350274}"/>
              </a:ext>
            </a:extLst>
          </p:cNvPr>
          <p:cNvSpPr>
            <a:spLocks noGrp="1"/>
          </p:cNvSpPr>
          <p:nvPr>
            <p:ph type="title"/>
          </p:nvPr>
        </p:nvSpPr>
        <p:spPr/>
        <p:txBody>
          <a:bodyPr/>
          <a:lstStyle/>
          <a:p>
            <a:r>
              <a:rPr lang="en-US" dirty="0"/>
              <a:t>The Caller’s Side</a:t>
            </a:r>
          </a:p>
        </p:txBody>
      </p:sp>
      <p:sp>
        <p:nvSpPr>
          <p:cNvPr id="4" name="Footer Placeholder 3">
            <a:extLst>
              <a:ext uri="{FF2B5EF4-FFF2-40B4-BE49-F238E27FC236}">
                <a16:creationId xmlns:a16="http://schemas.microsoft.com/office/drawing/2014/main" id="{0D443ACB-807F-424F-904C-452835EABE3A}"/>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5A2F805E-8134-6446-9949-687DAD07054C}"/>
              </a:ext>
            </a:extLst>
          </p:cNvPr>
          <p:cNvSpPr/>
          <p:nvPr/>
        </p:nvSpPr>
        <p:spPr>
          <a:xfrm>
            <a:off x="529175" y="1144372"/>
            <a:ext cx="7060468" cy="3046988"/>
          </a:xfrm>
          <a:prstGeom prst="rect">
            <a:avLst/>
          </a:prstGeom>
          <a:solidFill>
            <a:schemeClr val="bg1">
              <a:lumMod val="95000"/>
            </a:schemeClr>
          </a:solidFill>
          <a:ln>
            <a:solidFill>
              <a:schemeClr val="tx1"/>
            </a:solidFill>
          </a:ln>
        </p:spPr>
        <p:txBody>
          <a:bodyPr wrap="square">
            <a:spAutoFit/>
          </a:bodyPr>
          <a:lstStyle/>
          <a:p>
            <a:pPr lvl="0">
              <a:buSzPts val="1600"/>
            </a:pPr>
            <a:r>
              <a:rPr lang="en-US" sz="1200" dirty="0" err="1">
                <a:latin typeface="Courier" pitchFamily="2" charset="0"/>
              </a:rPr>
              <a:t>DurableExecutorService</a:t>
            </a:r>
            <a:r>
              <a:rPr lang="en-US" sz="1200" dirty="0">
                <a:latin typeface="Courier" pitchFamily="2" charset="0"/>
              </a:rPr>
              <a:t> </a:t>
            </a:r>
            <a:r>
              <a:rPr lang="en-US" sz="1200" dirty="0" err="1">
                <a:latin typeface="Courier" pitchFamily="2" charset="0"/>
              </a:rPr>
              <a:t>durableExecutorService</a:t>
            </a:r>
            <a:r>
              <a:rPr lang="en-US" sz="1200" dirty="0">
                <a:solidFill>
                  <a:srgbClr val="6A3E3E"/>
                </a:solidFill>
                <a:highlight>
                  <a:srgbClr val="D4D4D4"/>
                </a:highlight>
                <a:latin typeface="Courier" pitchFamily="2" charset="0"/>
              </a:rPr>
              <a:t> </a:t>
            </a:r>
            <a:r>
              <a:rPr lang="en-US" sz="1200" dirty="0">
                <a:latin typeface="Courier" pitchFamily="2" charset="0"/>
              </a:rPr>
              <a:t>= </a:t>
            </a:r>
            <a:r>
              <a:rPr lang="en-US" sz="1200" dirty="0" err="1">
                <a:latin typeface="Courier" pitchFamily="2" charset="0"/>
              </a:rPr>
              <a:t>MyClient.</a:t>
            </a:r>
            <a:r>
              <a:rPr lang="en-US" sz="1200" i="1" dirty="0" err="1">
                <a:solidFill>
                  <a:srgbClr val="0000C0"/>
                </a:solidFill>
                <a:latin typeface="Courier" pitchFamily="2" charset="0"/>
              </a:rPr>
              <a:t>hazelcastInstance</a:t>
            </a:r>
            <a:r>
              <a:rPr lang="en-US" sz="1200" i="1" dirty="0" err="1">
                <a:latin typeface="Courier" pitchFamily="2" charset="0"/>
              </a:rPr>
              <a:t>.getDurableExecutorService</a:t>
            </a:r>
            <a:r>
              <a:rPr lang="en-US" sz="1200" i="1" dirty="0">
                <a:latin typeface="Courier" pitchFamily="2" charset="0"/>
              </a:rPr>
              <a:t>(</a:t>
            </a:r>
            <a:r>
              <a:rPr lang="en-US" sz="1200" i="1" dirty="0">
                <a:solidFill>
                  <a:srgbClr val="2A00FF"/>
                </a:solidFill>
                <a:latin typeface="Courier" pitchFamily="2" charset="0"/>
              </a:rPr>
              <a:t>"lab2"</a:t>
            </a:r>
            <a:r>
              <a:rPr lang="en-US" sz="1200" i="1" dirty="0">
                <a:latin typeface="Courier" pitchFamily="2" charset="0"/>
              </a:rPr>
              <a:t>);</a:t>
            </a:r>
            <a:endParaRPr lang="en-US" sz="1200" dirty="0">
              <a:latin typeface="Courier" pitchFamily="2" charset="0"/>
            </a:endParaRPr>
          </a:p>
          <a:p>
            <a:pPr lvl="0">
              <a:buSzPts val="1600"/>
            </a:pPr>
            <a:r>
              <a:rPr lang="en-US" sz="1200" dirty="0">
                <a:latin typeface="Courier" pitchFamily="2" charset="0"/>
              </a:rPr>
              <a:t>		</a:t>
            </a:r>
          </a:p>
          <a:p>
            <a:pPr lvl="0">
              <a:buSzPts val="1600"/>
            </a:pPr>
            <a:r>
              <a:rPr lang="en-US" sz="1200" dirty="0" err="1">
                <a:latin typeface="Courier" pitchFamily="2" charset="0"/>
              </a:rPr>
              <a:t>MySleepyCallable</a:t>
            </a:r>
            <a:r>
              <a:rPr lang="en-US" sz="1200" dirty="0">
                <a:latin typeface="Courier" pitchFamily="2" charset="0"/>
              </a:rPr>
              <a:t> </a:t>
            </a:r>
            <a:r>
              <a:rPr lang="en-US" sz="1200" dirty="0" err="1">
                <a:solidFill>
                  <a:srgbClr val="6A3E3E"/>
                </a:solidFill>
                <a:latin typeface="Courier" pitchFamily="2" charset="0"/>
              </a:rPr>
              <a:t>myCallable</a:t>
            </a:r>
            <a:r>
              <a:rPr lang="en-US" sz="1200" dirty="0">
                <a:latin typeface="Courier" pitchFamily="2" charset="0"/>
              </a:rPr>
              <a:t> = </a:t>
            </a:r>
            <a:r>
              <a:rPr lang="en-US" sz="1200" b="1" dirty="0">
                <a:solidFill>
                  <a:srgbClr val="7F0055"/>
                </a:solidFill>
                <a:latin typeface="Courier" pitchFamily="2" charset="0"/>
              </a:rPr>
              <a:t>new</a:t>
            </a:r>
            <a:r>
              <a:rPr lang="en-US" sz="1200" b="1" dirty="0">
                <a:latin typeface="Courier" pitchFamily="2" charset="0"/>
              </a:rPr>
              <a:t> </a:t>
            </a:r>
            <a:r>
              <a:rPr lang="en-US" sz="1200" b="1" dirty="0" err="1">
                <a:latin typeface="Courier" pitchFamily="2" charset="0"/>
              </a:rPr>
              <a:t>MySleepyCallable</a:t>
            </a:r>
            <a:r>
              <a:rPr lang="en-US" sz="1200" b="1" dirty="0">
                <a:latin typeface="Courier" pitchFamily="2" charset="0"/>
              </a:rPr>
              <a:t>(</a:t>
            </a:r>
            <a:r>
              <a:rPr lang="en-US" sz="1200" b="1" dirty="0">
                <a:solidFill>
                  <a:srgbClr val="6A3E3E"/>
                </a:solidFill>
                <a:latin typeface="Courier" pitchFamily="2" charset="0"/>
              </a:rPr>
              <a:t>duration</a:t>
            </a:r>
            <a:r>
              <a:rPr lang="en-US" sz="1200" b="1" dirty="0">
                <a:latin typeface="Courier" pitchFamily="2" charset="0"/>
              </a:rPr>
              <a:t>);</a:t>
            </a:r>
          </a:p>
          <a:p>
            <a:pPr lvl="0">
              <a:buSzPts val="1600"/>
            </a:pPr>
            <a:endParaRPr lang="en-US" sz="1200" b="1" dirty="0">
              <a:latin typeface="Courier" pitchFamily="2" charset="0"/>
            </a:endParaRPr>
          </a:p>
          <a:p>
            <a:pPr lvl="0">
              <a:buSzPts val="1600"/>
            </a:pPr>
            <a:r>
              <a:rPr lang="en-US" sz="1200" dirty="0">
                <a:solidFill>
                  <a:schemeClr val="bg1">
                    <a:lumMod val="50000"/>
                  </a:schemeClr>
                </a:solidFill>
                <a:latin typeface="Courier" pitchFamily="2" charset="0"/>
              </a:rPr>
              <a:t>//submit to grid</a:t>
            </a:r>
          </a:p>
          <a:p>
            <a:pPr lvl="0">
              <a:buSzPts val="1600"/>
            </a:pPr>
            <a:r>
              <a:rPr lang="en-US" sz="1200" dirty="0" err="1">
                <a:latin typeface="Courier" pitchFamily="2" charset="0"/>
              </a:rPr>
              <a:t>DurableExecutorServiceFuture</a:t>
            </a:r>
            <a:r>
              <a:rPr lang="en-US" sz="1200" dirty="0">
                <a:latin typeface="Courier" pitchFamily="2" charset="0"/>
              </a:rPr>
              <a:t>&lt;String&gt; </a:t>
            </a:r>
            <a:r>
              <a:rPr lang="en-US" sz="1200" dirty="0">
                <a:solidFill>
                  <a:srgbClr val="6A3E3E"/>
                </a:solidFill>
                <a:latin typeface="Courier" pitchFamily="2" charset="0"/>
              </a:rPr>
              <a:t>future</a:t>
            </a:r>
            <a:r>
              <a:rPr lang="en-US" sz="1200" dirty="0">
                <a:latin typeface="Courier" pitchFamily="2" charset="0"/>
              </a:rPr>
              <a:t> = </a:t>
            </a:r>
            <a:r>
              <a:rPr lang="en-US" sz="1200" dirty="0" err="1">
                <a:solidFill>
                  <a:srgbClr val="6A3E3E"/>
                </a:solidFill>
                <a:latin typeface="Courier" pitchFamily="2" charset="0"/>
              </a:rPr>
              <a:t>durableExecutorService</a:t>
            </a:r>
            <a:r>
              <a:rPr lang="en-US" sz="1200" dirty="0" err="1">
                <a:latin typeface="Courier" pitchFamily="2" charset="0"/>
              </a:rPr>
              <a:t>.submit</a:t>
            </a:r>
            <a:r>
              <a:rPr lang="en-US" sz="1200" dirty="0">
                <a:latin typeface="Courier" pitchFamily="2" charset="0"/>
              </a:rPr>
              <a:t>(</a:t>
            </a:r>
            <a:r>
              <a:rPr lang="en-US" sz="1200" dirty="0" err="1">
                <a:solidFill>
                  <a:srgbClr val="6A3E3E"/>
                </a:solidFill>
                <a:latin typeface="Courier" pitchFamily="2" charset="0"/>
              </a:rPr>
              <a:t>myCallable</a:t>
            </a:r>
            <a:r>
              <a:rPr lang="en-US" sz="1200" dirty="0">
                <a:latin typeface="Courier" pitchFamily="2" charset="0"/>
              </a:rPr>
              <a:t>);</a:t>
            </a:r>
          </a:p>
          <a:p>
            <a:pPr lvl="0">
              <a:buClr>
                <a:srgbClr val="0B1B21"/>
              </a:buClr>
              <a:buSzPts val="1600"/>
            </a:pPr>
            <a:endParaRPr lang="en-US" sz="1200" dirty="0">
              <a:solidFill>
                <a:srgbClr val="0B1B21"/>
              </a:solidFill>
              <a:latin typeface="Courier" pitchFamily="2" charset="0"/>
            </a:endParaRPr>
          </a:p>
          <a:p>
            <a:pPr lvl="0">
              <a:buClr>
                <a:srgbClr val="7F0055"/>
              </a:buClr>
              <a:buSzPts val="1600"/>
            </a:pPr>
            <a:r>
              <a:rPr lang="en-US" sz="1200" b="1" dirty="0">
                <a:solidFill>
                  <a:srgbClr val="7F0055"/>
                </a:solidFill>
                <a:latin typeface="Courier" pitchFamily="2" charset="0"/>
              </a:rPr>
              <a:t>long</a:t>
            </a:r>
            <a:r>
              <a:rPr lang="en-US" sz="1200" b="1" dirty="0">
                <a:latin typeface="Courier" pitchFamily="2" charset="0"/>
              </a:rPr>
              <a:t> </a:t>
            </a:r>
            <a:r>
              <a:rPr lang="en-US" sz="1200" b="1" dirty="0" err="1">
                <a:solidFill>
                  <a:srgbClr val="6A3E3E"/>
                </a:solidFill>
                <a:latin typeface="Courier" pitchFamily="2" charset="0"/>
              </a:rPr>
              <a:t>taskId</a:t>
            </a:r>
            <a:r>
              <a:rPr lang="en-US" sz="1200" b="1" dirty="0">
                <a:latin typeface="Courier" pitchFamily="2" charset="0"/>
              </a:rPr>
              <a:t> = </a:t>
            </a:r>
            <a:r>
              <a:rPr lang="en-US" sz="1200" b="1" dirty="0" err="1">
                <a:solidFill>
                  <a:srgbClr val="6A3E3E"/>
                </a:solidFill>
                <a:latin typeface="Courier" pitchFamily="2" charset="0"/>
              </a:rPr>
              <a:t>future</a:t>
            </a:r>
            <a:r>
              <a:rPr lang="en-US" sz="1200" b="1" dirty="0" err="1">
                <a:latin typeface="Courier" pitchFamily="2" charset="0"/>
              </a:rPr>
              <a:t>.getTaskId</a:t>
            </a:r>
            <a:r>
              <a:rPr lang="en-US" sz="1200" b="1" dirty="0">
                <a:latin typeface="Courier" pitchFamily="2" charset="0"/>
              </a:rPr>
              <a:t>();</a:t>
            </a:r>
            <a:endParaRPr lang="en-US" sz="1200" dirty="0">
              <a:latin typeface="Courier" pitchFamily="2" charset="0"/>
            </a:endParaRPr>
          </a:p>
          <a:p>
            <a:pPr lvl="0">
              <a:buSzPts val="1600"/>
            </a:pPr>
            <a:r>
              <a:rPr lang="en-US" sz="1200" dirty="0">
                <a:latin typeface="Courier" pitchFamily="2" charset="0"/>
              </a:rPr>
              <a:t>				</a:t>
            </a:r>
          </a:p>
          <a:p>
            <a:pPr lvl="0">
              <a:buSzPts val="1600"/>
            </a:pPr>
            <a:r>
              <a:rPr lang="en-US" sz="1200" dirty="0">
                <a:latin typeface="Courier" pitchFamily="2" charset="0"/>
              </a:rPr>
              <a:t>Future&lt;String&gt; </a:t>
            </a:r>
            <a:r>
              <a:rPr lang="en-US" sz="1200" dirty="0">
                <a:solidFill>
                  <a:srgbClr val="6A3E3E"/>
                </a:solidFill>
                <a:latin typeface="Courier" pitchFamily="2" charset="0"/>
              </a:rPr>
              <a:t>future</a:t>
            </a:r>
            <a:r>
              <a:rPr lang="en-US" sz="1200" dirty="0">
                <a:latin typeface="Courier" pitchFamily="2" charset="0"/>
              </a:rPr>
              <a:t> = </a:t>
            </a:r>
            <a:r>
              <a:rPr lang="en-US" sz="1200" dirty="0" err="1">
                <a:solidFill>
                  <a:srgbClr val="6A3E3E"/>
                </a:solidFill>
                <a:latin typeface="Courier" pitchFamily="2" charset="0"/>
              </a:rPr>
              <a:t>durableExecutorService</a:t>
            </a:r>
            <a:r>
              <a:rPr lang="en-US" sz="1200" dirty="0" err="1">
                <a:latin typeface="Courier" pitchFamily="2" charset="0"/>
              </a:rPr>
              <a:t>.retrieveResult</a:t>
            </a:r>
            <a:r>
              <a:rPr lang="en-US" sz="1200" dirty="0">
                <a:latin typeface="Courier" pitchFamily="2" charset="0"/>
              </a:rPr>
              <a:t>(</a:t>
            </a:r>
            <a:r>
              <a:rPr lang="en-US" sz="1200" dirty="0" err="1">
                <a:solidFill>
                  <a:srgbClr val="6A3E3E"/>
                </a:solidFill>
                <a:latin typeface="Courier" pitchFamily="2" charset="0"/>
              </a:rPr>
              <a:t>taskId</a:t>
            </a:r>
            <a:r>
              <a:rPr lang="en-US" sz="1200" dirty="0">
                <a:latin typeface="Courier" pitchFamily="2" charset="0"/>
              </a:rPr>
              <a:t>);</a:t>
            </a:r>
          </a:p>
          <a:p>
            <a:pPr lvl="0">
              <a:buSzPts val="1600"/>
            </a:pPr>
            <a:r>
              <a:rPr lang="en-US" sz="1200" dirty="0">
                <a:latin typeface="Courier" pitchFamily="2" charset="0"/>
              </a:rPr>
              <a:t>		</a:t>
            </a:r>
          </a:p>
          <a:p>
            <a:pPr lvl="0">
              <a:buSzPts val="1600"/>
            </a:pPr>
            <a:r>
              <a:rPr lang="en-US" sz="1200" dirty="0">
                <a:solidFill>
                  <a:schemeClr val="bg1">
                    <a:lumMod val="50000"/>
                  </a:schemeClr>
                </a:solidFill>
                <a:latin typeface="Courier" pitchFamily="2" charset="0"/>
              </a:rPr>
              <a:t>//callable result</a:t>
            </a:r>
          </a:p>
          <a:p>
            <a:pPr lvl="0">
              <a:buSzPts val="1600"/>
            </a:pPr>
            <a:r>
              <a:rPr lang="en-US" sz="1200" dirty="0">
                <a:latin typeface="Courier" pitchFamily="2" charset="0"/>
              </a:rPr>
              <a:t>String </a:t>
            </a:r>
            <a:r>
              <a:rPr lang="en-US" sz="1200" dirty="0">
                <a:solidFill>
                  <a:srgbClr val="6A3E3E"/>
                </a:solidFill>
                <a:latin typeface="Courier" pitchFamily="2" charset="0"/>
              </a:rPr>
              <a:t>result</a:t>
            </a:r>
            <a:r>
              <a:rPr lang="en-US" sz="1200" dirty="0">
                <a:latin typeface="Courier" pitchFamily="2" charset="0"/>
              </a:rPr>
              <a:t> = </a:t>
            </a:r>
            <a:r>
              <a:rPr lang="en-US" sz="1200" dirty="0" err="1">
                <a:solidFill>
                  <a:srgbClr val="6A3E3E"/>
                </a:solidFill>
                <a:latin typeface="Courier" pitchFamily="2" charset="0"/>
              </a:rPr>
              <a:t>future</a:t>
            </a:r>
            <a:r>
              <a:rPr lang="en-US" sz="1200" dirty="0" err="1">
                <a:latin typeface="Courier" pitchFamily="2" charset="0"/>
              </a:rPr>
              <a:t>.get</a:t>
            </a:r>
            <a:r>
              <a:rPr lang="en-US" sz="1200" dirty="0">
                <a:latin typeface="Courier" pitchFamily="2" charset="0"/>
              </a:rPr>
              <a:t>(1000, </a:t>
            </a:r>
            <a:r>
              <a:rPr lang="en-US" sz="1200" dirty="0" err="1">
                <a:latin typeface="Courier" pitchFamily="2" charset="0"/>
              </a:rPr>
              <a:t>TimeUnit.</a:t>
            </a:r>
            <a:r>
              <a:rPr lang="en-US" sz="1200" b="1" i="1" dirty="0" err="1">
                <a:solidFill>
                  <a:srgbClr val="0000C0"/>
                </a:solidFill>
                <a:latin typeface="Courier" pitchFamily="2" charset="0"/>
              </a:rPr>
              <a:t>MILLISECONDS</a:t>
            </a:r>
            <a:r>
              <a:rPr lang="en-US" sz="1200" b="1" i="1" dirty="0">
                <a:latin typeface="Courier" pitchFamily="2" charset="0"/>
              </a:rPr>
              <a:t>);</a:t>
            </a:r>
            <a:endParaRPr lang="en-US" sz="1200" dirty="0">
              <a:latin typeface="Courier" pitchFamily="2" charset="0"/>
            </a:endParaRPr>
          </a:p>
          <a:p>
            <a:pPr lvl="0">
              <a:buSzPts val="1600"/>
            </a:pPr>
            <a:r>
              <a:rPr lang="en-US" sz="1200" dirty="0">
                <a:latin typeface="Courier" pitchFamily="2" charset="0"/>
              </a:rPr>
              <a:t>		</a:t>
            </a:r>
          </a:p>
        </p:txBody>
      </p:sp>
    </p:spTree>
    <p:extLst>
      <p:ext uri="{BB962C8B-B14F-4D97-AF65-F5344CB8AC3E}">
        <p14:creationId xmlns:p14="http://schemas.microsoft.com/office/powerpoint/2010/main" val="12262522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1780-6008-A145-AAB9-A1816D005522}"/>
              </a:ext>
            </a:extLst>
          </p:cNvPr>
          <p:cNvSpPr>
            <a:spLocks noGrp="1"/>
          </p:cNvSpPr>
          <p:nvPr>
            <p:ph type="title"/>
          </p:nvPr>
        </p:nvSpPr>
        <p:spPr/>
        <p:txBody>
          <a:bodyPr/>
          <a:lstStyle/>
          <a:p>
            <a:r>
              <a:rPr lang="en-US" dirty="0"/>
              <a:t>The </a:t>
            </a:r>
            <a:r>
              <a:rPr lang="en-US" dirty="0" err="1"/>
              <a:t>Callee’s</a:t>
            </a:r>
            <a:r>
              <a:rPr lang="en-US" dirty="0"/>
              <a:t> Side</a:t>
            </a:r>
          </a:p>
        </p:txBody>
      </p:sp>
      <p:sp>
        <p:nvSpPr>
          <p:cNvPr id="3" name="Text Placeholder 2">
            <a:extLst>
              <a:ext uri="{FF2B5EF4-FFF2-40B4-BE49-F238E27FC236}">
                <a16:creationId xmlns:a16="http://schemas.microsoft.com/office/drawing/2014/main" id="{CE195968-0B89-8E4E-91EC-6D60E4921E85}"/>
              </a:ext>
            </a:extLst>
          </p:cNvPr>
          <p:cNvSpPr>
            <a:spLocks noGrp="1"/>
          </p:cNvSpPr>
          <p:nvPr>
            <p:ph type="body" sz="quarter" idx="10"/>
          </p:nvPr>
        </p:nvSpPr>
        <p:spPr/>
        <p:txBody>
          <a:bodyPr/>
          <a:lstStyle/>
          <a:p>
            <a:r>
              <a:rPr lang="en-US" dirty="0"/>
              <a:t>Configure a named execution pool on each server</a:t>
            </a:r>
          </a:p>
        </p:txBody>
      </p:sp>
      <p:sp>
        <p:nvSpPr>
          <p:cNvPr id="4" name="Footer Placeholder 3">
            <a:extLst>
              <a:ext uri="{FF2B5EF4-FFF2-40B4-BE49-F238E27FC236}">
                <a16:creationId xmlns:a16="http://schemas.microsoft.com/office/drawing/2014/main" id="{60F40C97-70C7-444D-B9D2-73CBB9E48159}"/>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CC651E02-9AD1-7E48-B1C0-1D6F27539D59}"/>
              </a:ext>
            </a:extLst>
          </p:cNvPr>
          <p:cNvSpPr/>
          <p:nvPr/>
        </p:nvSpPr>
        <p:spPr>
          <a:xfrm>
            <a:off x="1115122" y="1617643"/>
            <a:ext cx="5408342" cy="954107"/>
          </a:xfrm>
          <a:prstGeom prst="rect">
            <a:avLst/>
          </a:prstGeom>
          <a:solidFill>
            <a:schemeClr val="bg1">
              <a:lumMod val="95000"/>
            </a:schemeClr>
          </a:solidFill>
          <a:ln>
            <a:solidFill>
              <a:schemeClr val="tx1"/>
            </a:solidFill>
          </a:ln>
        </p:spPr>
        <p:txBody>
          <a:bodyPr wrap="square">
            <a:spAutoFit/>
          </a:bodyPr>
          <a:lstStyle/>
          <a:p>
            <a:pPr lvl="0">
              <a:buClr>
                <a:srgbClr val="1B1F22"/>
              </a:buClr>
              <a:buSzPts val="1600"/>
            </a:pPr>
            <a:r>
              <a:rPr lang="en-US" dirty="0">
                <a:solidFill>
                  <a:srgbClr val="1B1F22"/>
                </a:solidFill>
                <a:latin typeface="Courier" pitchFamily="2" charset="0"/>
              </a:rPr>
              <a:t>&lt;</a:t>
            </a:r>
            <a:r>
              <a:rPr lang="en-US" dirty="0">
                <a:solidFill>
                  <a:srgbClr val="53954A"/>
                </a:solidFill>
                <a:latin typeface="Courier" pitchFamily="2" charset="0"/>
              </a:rPr>
              <a:t>executor-service</a:t>
            </a:r>
            <a:r>
              <a:rPr lang="en-US" dirty="0">
                <a:solidFill>
                  <a:srgbClr val="1B1F22"/>
                </a:solidFill>
                <a:latin typeface="Courier" pitchFamily="2" charset="0"/>
              </a:rPr>
              <a:t> </a:t>
            </a:r>
            <a:r>
              <a:rPr lang="en-US" dirty="0">
                <a:solidFill>
                  <a:srgbClr val="654792"/>
                </a:solidFill>
                <a:latin typeface="Courier" pitchFamily="2" charset="0"/>
              </a:rPr>
              <a:t>name</a:t>
            </a:r>
            <a:r>
              <a:rPr lang="en-US" dirty="0">
                <a:solidFill>
                  <a:srgbClr val="1B1F22"/>
                </a:solidFill>
                <a:latin typeface="Courier" pitchFamily="2" charset="0"/>
              </a:rPr>
              <a:t>=</a:t>
            </a:r>
            <a:r>
              <a:rPr lang="en-US" dirty="0">
                <a:solidFill>
                  <a:srgbClr val="13247E"/>
                </a:solidFill>
                <a:latin typeface="Courier" pitchFamily="2" charset="0"/>
              </a:rPr>
              <a:t>"default"</a:t>
            </a:r>
            <a:r>
              <a:rPr lang="en-US" dirty="0">
                <a:solidFill>
                  <a:srgbClr val="1B1F22"/>
                </a:solidFill>
                <a:latin typeface="Courier" pitchFamily="2" charset="0"/>
              </a:rPr>
              <a:t>&gt;		</a:t>
            </a:r>
            <a:endParaRPr lang="en-US" dirty="0">
              <a:latin typeface="Courier" pitchFamily="2" charset="0"/>
            </a:endParaRPr>
          </a:p>
          <a:p>
            <a:pPr lvl="0">
              <a:buClr>
                <a:srgbClr val="15171A"/>
              </a:buClr>
              <a:buSzPts val="1600"/>
            </a:pPr>
            <a:r>
              <a:rPr lang="en-US" dirty="0">
                <a:solidFill>
                  <a:srgbClr val="15171A"/>
                </a:solidFill>
                <a:latin typeface="Courier" pitchFamily="2" charset="0"/>
              </a:rPr>
              <a:t>	</a:t>
            </a:r>
            <a:r>
              <a:rPr lang="en-US" dirty="0">
                <a:solidFill>
                  <a:srgbClr val="1B1F22"/>
                </a:solidFill>
                <a:latin typeface="Courier" pitchFamily="2" charset="0"/>
              </a:rPr>
              <a:t>&lt;</a:t>
            </a:r>
            <a:r>
              <a:rPr lang="en-US" dirty="0">
                <a:solidFill>
                  <a:srgbClr val="53954A"/>
                </a:solidFill>
                <a:latin typeface="Courier" pitchFamily="2" charset="0"/>
              </a:rPr>
              <a:t>pool-size</a:t>
            </a:r>
            <a:r>
              <a:rPr lang="en-US" dirty="0">
                <a:solidFill>
                  <a:srgbClr val="1B1F22"/>
                </a:solidFill>
                <a:latin typeface="Courier" pitchFamily="2" charset="0"/>
              </a:rPr>
              <a:t>&gt;16&lt;/</a:t>
            </a:r>
            <a:r>
              <a:rPr lang="en-US" dirty="0">
                <a:solidFill>
                  <a:srgbClr val="53954A"/>
                </a:solidFill>
                <a:latin typeface="Courier" pitchFamily="2" charset="0"/>
              </a:rPr>
              <a:t>pool-size</a:t>
            </a:r>
            <a:r>
              <a:rPr lang="en-US" dirty="0">
                <a:solidFill>
                  <a:srgbClr val="1B1F22"/>
                </a:solidFill>
                <a:latin typeface="Courier" pitchFamily="2" charset="0"/>
              </a:rPr>
              <a:t>&gt;</a:t>
            </a:r>
          </a:p>
          <a:p>
            <a:pPr lvl="0">
              <a:buClr>
                <a:srgbClr val="1B1F22"/>
              </a:buClr>
              <a:buSzPts val="1600"/>
            </a:pPr>
            <a:r>
              <a:rPr lang="en-US" dirty="0">
                <a:solidFill>
                  <a:srgbClr val="1B1F22"/>
                </a:solidFill>
                <a:latin typeface="Courier" pitchFamily="2" charset="0"/>
              </a:rPr>
              <a:t>	&lt;</a:t>
            </a:r>
            <a:r>
              <a:rPr lang="en-US" dirty="0">
                <a:solidFill>
                  <a:srgbClr val="53954A"/>
                </a:solidFill>
                <a:latin typeface="Courier" pitchFamily="2" charset="0"/>
              </a:rPr>
              <a:t>queue-capacity</a:t>
            </a:r>
            <a:r>
              <a:rPr lang="en-US" dirty="0">
                <a:solidFill>
                  <a:srgbClr val="1B1F22"/>
                </a:solidFill>
                <a:latin typeface="Courier" pitchFamily="2" charset="0"/>
              </a:rPr>
              <a:t>&gt;0&lt;/</a:t>
            </a:r>
            <a:r>
              <a:rPr lang="en-US" dirty="0">
                <a:solidFill>
                  <a:srgbClr val="53954A"/>
                </a:solidFill>
                <a:latin typeface="Courier" pitchFamily="2" charset="0"/>
              </a:rPr>
              <a:t>queue-capacity</a:t>
            </a:r>
            <a:r>
              <a:rPr lang="en-US" dirty="0">
                <a:solidFill>
                  <a:srgbClr val="1B1F22"/>
                </a:solidFill>
                <a:latin typeface="Courier" pitchFamily="2" charset="0"/>
              </a:rPr>
              <a:t>&gt;	</a:t>
            </a:r>
            <a:endParaRPr lang="en-US" dirty="0">
              <a:latin typeface="Courier" pitchFamily="2" charset="0"/>
            </a:endParaRPr>
          </a:p>
          <a:p>
            <a:pPr lvl="0">
              <a:buClr>
                <a:srgbClr val="1B1F22"/>
              </a:buClr>
              <a:buSzPts val="1600"/>
            </a:pPr>
            <a:r>
              <a:rPr lang="en-US" dirty="0">
                <a:solidFill>
                  <a:srgbClr val="1B1F22"/>
                </a:solidFill>
                <a:latin typeface="Courier" pitchFamily="2" charset="0"/>
              </a:rPr>
              <a:t>&lt;/</a:t>
            </a:r>
            <a:r>
              <a:rPr lang="en-US" dirty="0">
                <a:solidFill>
                  <a:srgbClr val="53954A"/>
                </a:solidFill>
                <a:latin typeface="Courier" pitchFamily="2" charset="0"/>
              </a:rPr>
              <a:t>executor-service</a:t>
            </a:r>
            <a:r>
              <a:rPr lang="en-US" dirty="0">
                <a:solidFill>
                  <a:srgbClr val="1B1F22"/>
                </a:solidFill>
                <a:latin typeface="Courier" pitchFamily="2" charset="0"/>
              </a:rPr>
              <a:t>&gt;	</a:t>
            </a:r>
            <a:endParaRPr lang="en-US" dirty="0">
              <a:solidFill>
                <a:srgbClr val="0B1B21"/>
              </a:solidFill>
              <a:latin typeface="Courier" pitchFamily="2" charset="0"/>
            </a:endParaRPr>
          </a:p>
        </p:txBody>
      </p:sp>
    </p:spTree>
    <p:extLst>
      <p:ext uri="{BB962C8B-B14F-4D97-AF65-F5344CB8AC3E}">
        <p14:creationId xmlns:p14="http://schemas.microsoft.com/office/powerpoint/2010/main" val="4018998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Batch Processing</a:t>
            </a:r>
            <a:endParaRPr dirty="0"/>
          </a:p>
        </p:txBody>
      </p:sp>
      <p:sp>
        <p:nvSpPr>
          <p:cNvPr id="191" name="Google Shape;191;p31"/>
          <p:cNvSpPr txBox="1">
            <a:spLocks noGrp="1"/>
          </p:cNvSpPr>
          <p:nvPr>
            <p:ph type="body" idx="4294967295"/>
          </p:nvPr>
        </p:nvSpPr>
        <p:spPr>
          <a:xfrm>
            <a:off x="402764" y="2955194"/>
            <a:ext cx="3505093" cy="1349456"/>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sz="1800" u="sng" dirty="0"/>
              <a:t>Use-cases</a:t>
            </a:r>
            <a:endParaRPr sz="1800" u="sng" dirty="0"/>
          </a:p>
          <a:p>
            <a:pPr marL="0" lvl="0" indent="0" algn="l" rtl="0">
              <a:spcBef>
                <a:spcPts val="1000"/>
              </a:spcBef>
              <a:spcAft>
                <a:spcPts val="0"/>
              </a:spcAft>
              <a:buNone/>
            </a:pPr>
            <a:r>
              <a:rPr lang="en" sz="1800" dirty="0"/>
              <a:t>Post-mortem analysis</a:t>
            </a:r>
            <a:endParaRPr sz="1800" dirty="0"/>
          </a:p>
          <a:p>
            <a:pPr marL="0" lvl="0" indent="0" algn="l" rtl="0">
              <a:spcBef>
                <a:spcPts val="1000"/>
              </a:spcBef>
              <a:spcAft>
                <a:spcPts val="0"/>
              </a:spcAft>
              <a:buNone/>
            </a:pPr>
            <a:r>
              <a:rPr lang="en" sz="1800" dirty="0"/>
              <a:t>ML training/data science</a:t>
            </a:r>
            <a:endParaRPr sz="1800" dirty="0"/>
          </a:p>
          <a:p>
            <a:pPr marL="0" lvl="0" indent="0" algn="l" rtl="0">
              <a:spcBef>
                <a:spcPts val="1000"/>
              </a:spcBef>
              <a:spcAft>
                <a:spcPts val="0"/>
              </a:spcAft>
              <a:buNone/>
            </a:pPr>
            <a:r>
              <a:rPr lang="en" sz="1800" dirty="0"/>
              <a:t>Offline transaction processing</a:t>
            </a:r>
            <a:endParaRPr sz="1800" dirty="0"/>
          </a:p>
          <a:p>
            <a:pPr marL="0" lvl="0" indent="0" algn="l" rtl="0">
              <a:spcBef>
                <a:spcPts val="1000"/>
              </a:spcBef>
              <a:spcAft>
                <a:spcPts val="0"/>
              </a:spcAft>
              <a:buNone/>
            </a:pPr>
            <a:r>
              <a:rPr lang="en" sz="1800" dirty="0"/>
              <a:t>Extract Transform Load (ETL)</a:t>
            </a:r>
            <a:br>
              <a:rPr lang="en" sz="1800" dirty="0"/>
            </a:br>
            <a:endParaRPr sz="1800" dirty="0"/>
          </a:p>
        </p:txBody>
      </p:sp>
      <p:grpSp>
        <p:nvGrpSpPr>
          <p:cNvPr id="3" name="Group 2">
            <a:extLst>
              <a:ext uri="{FF2B5EF4-FFF2-40B4-BE49-F238E27FC236}">
                <a16:creationId xmlns:a16="http://schemas.microsoft.com/office/drawing/2014/main" id="{D54AF2C1-7786-0949-88CD-CEAD23A29ECB}"/>
              </a:ext>
            </a:extLst>
          </p:cNvPr>
          <p:cNvGrpSpPr/>
          <p:nvPr/>
        </p:nvGrpSpPr>
        <p:grpSpPr>
          <a:xfrm>
            <a:off x="3663386" y="1081356"/>
            <a:ext cx="1331153" cy="1783269"/>
            <a:chOff x="3663386" y="1081356"/>
            <a:chExt cx="1331153" cy="1783269"/>
          </a:xfrm>
        </p:grpSpPr>
        <p:pic>
          <p:nvPicPr>
            <p:cNvPr id="192" name="Google Shape;192;p31"/>
            <p:cNvPicPr preferRelativeResize="0"/>
            <p:nvPr/>
          </p:nvPicPr>
          <p:blipFill>
            <a:blip r:embed="rId3">
              <a:alphaModFix/>
            </a:blip>
            <a:stretch>
              <a:fillRect/>
            </a:stretch>
          </p:blipFill>
          <p:spPr>
            <a:xfrm>
              <a:off x="3663386" y="1081356"/>
              <a:ext cx="1331153" cy="1331150"/>
            </a:xfrm>
            <a:prstGeom prst="rect">
              <a:avLst/>
            </a:prstGeom>
            <a:noFill/>
            <a:ln>
              <a:noFill/>
            </a:ln>
          </p:spPr>
        </p:pic>
        <p:sp>
          <p:nvSpPr>
            <p:cNvPr id="196" name="Google Shape;196;p31"/>
            <p:cNvSpPr txBox="1"/>
            <p:nvPr/>
          </p:nvSpPr>
          <p:spPr>
            <a:xfrm>
              <a:off x="3691163" y="2449725"/>
              <a:ext cx="1275600" cy="41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1"/>
                  </a:solidFill>
                  <a:latin typeface="Ubuntu"/>
                  <a:ea typeface="Ubuntu"/>
                  <a:cs typeface="Ubuntu"/>
                  <a:sym typeface="Ubuntu"/>
                </a:rPr>
                <a:t>Process</a:t>
              </a:r>
              <a:endParaRPr sz="1800" dirty="0">
                <a:solidFill>
                  <a:schemeClr val="accent1"/>
                </a:solidFill>
                <a:latin typeface="Ubuntu"/>
                <a:ea typeface="Ubuntu"/>
                <a:cs typeface="Ubuntu"/>
                <a:sym typeface="Ubuntu"/>
              </a:endParaRPr>
            </a:p>
          </p:txBody>
        </p:sp>
      </p:grpSp>
      <p:grpSp>
        <p:nvGrpSpPr>
          <p:cNvPr id="4" name="Group 3">
            <a:extLst>
              <a:ext uri="{FF2B5EF4-FFF2-40B4-BE49-F238E27FC236}">
                <a16:creationId xmlns:a16="http://schemas.microsoft.com/office/drawing/2014/main" id="{20D02D78-EE2F-4449-A132-03C35DABEA7D}"/>
              </a:ext>
            </a:extLst>
          </p:cNvPr>
          <p:cNvGrpSpPr/>
          <p:nvPr/>
        </p:nvGrpSpPr>
        <p:grpSpPr>
          <a:xfrm>
            <a:off x="6606372" y="1081356"/>
            <a:ext cx="1331152" cy="1783269"/>
            <a:chOff x="6606372" y="1081356"/>
            <a:chExt cx="1331152" cy="1783269"/>
          </a:xfrm>
        </p:grpSpPr>
        <p:pic>
          <p:nvPicPr>
            <p:cNvPr id="193" name="Google Shape;193;p31"/>
            <p:cNvPicPr preferRelativeResize="0"/>
            <p:nvPr/>
          </p:nvPicPr>
          <p:blipFill>
            <a:blip r:embed="rId4">
              <a:alphaModFix/>
            </a:blip>
            <a:stretch>
              <a:fillRect/>
            </a:stretch>
          </p:blipFill>
          <p:spPr>
            <a:xfrm>
              <a:off x="6606372" y="1081356"/>
              <a:ext cx="1331152" cy="1331150"/>
            </a:xfrm>
            <a:prstGeom prst="rect">
              <a:avLst/>
            </a:prstGeom>
            <a:noFill/>
            <a:ln>
              <a:noFill/>
            </a:ln>
          </p:spPr>
        </p:pic>
        <p:sp>
          <p:nvSpPr>
            <p:cNvPr id="197" name="Google Shape;197;p31"/>
            <p:cNvSpPr txBox="1"/>
            <p:nvPr/>
          </p:nvSpPr>
          <p:spPr>
            <a:xfrm>
              <a:off x="6634148" y="2449725"/>
              <a:ext cx="1275600" cy="41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1"/>
                  </a:solidFill>
                  <a:latin typeface="Ubuntu"/>
                  <a:ea typeface="Ubuntu"/>
                  <a:cs typeface="Ubuntu"/>
                  <a:sym typeface="Ubuntu"/>
                </a:rPr>
                <a:t>Use</a:t>
              </a:r>
              <a:endParaRPr sz="1800" dirty="0">
                <a:solidFill>
                  <a:schemeClr val="accent1"/>
                </a:solidFill>
                <a:latin typeface="Ubuntu"/>
                <a:ea typeface="Ubuntu"/>
                <a:cs typeface="Ubuntu"/>
                <a:sym typeface="Ubuntu"/>
              </a:endParaRPr>
            </a:p>
          </p:txBody>
        </p:sp>
      </p:grpSp>
      <p:cxnSp>
        <p:nvCxnSpPr>
          <p:cNvPr id="198" name="Google Shape;198;p31"/>
          <p:cNvCxnSpPr/>
          <p:nvPr/>
        </p:nvCxnSpPr>
        <p:spPr>
          <a:xfrm>
            <a:off x="2478950" y="1731000"/>
            <a:ext cx="848400" cy="0"/>
          </a:xfrm>
          <a:prstGeom prst="straightConnector1">
            <a:avLst/>
          </a:prstGeom>
          <a:noFill/>
          <a:ln w="38100" cap="flat" cmpd="sng">
            <a:solidFill>
              <a:schemeClr val="dk2"/>
            </a:solidFill>
            <a:prstDash val="solid"/>
            <a:round/>
            <a:headEnd type="none" w="med" len="med"/>
            <a:tailEnd type="triangle" w="med" len="med"/>
          </a:ln>
        </p:spPr>
      </p:cxnSp>
      <p:cxnSp>
        <p:nvCxnSpPr>
          <p:cNvPr id="199" name="Google Shape;199;p31"/>
          <p:cNvCxnSpPr/>
          <p:nvPr/>
        </p:nvCxnSpPr>
        <p:spPr>
          <a:xfrm>
            <a:off x="5547750" y="1746925"/>
            <a:ext cx="848400" cy="0"/>
          </a:xfrm>
          <a:prstGeom prst="straightConnector1">
            <a:avLst/>
          </a:prstGeom>
          <a:noFill/>
          <a:ln w="38100" cap="flat" cmpd="sng">
            <a:solidFill>
              <a:schemeClr val="dk2"/>
            </a:solidFill>
            <a:prstDash val="solid"/>
            <a:round/>
            <a:headEnd type="none" w="med" len="med"/>
            <a:tailEnd type="triangle" w="med" len="med"/>
          </a:ln>
        </p:spPr>
      </p:cxnSp>
      <p:sp>
        <p:nvSpPr>
          <p:cNvPr id="200" name="Google Shape;200;p31"/>
          <p:cNvSpPr txBox="1"/>
          <p:nvPr/>
        </p:nvSpPr>
        <p:spPr>
          <a:xfrm>
            <a:off x="4149275" y="2864625"/>
            <a:ext cx="3000000" cy="150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1800" dirty="0"/>
          </a:p>
        </p:txBody>
      </p:sp>
      <p:grpSp>
        <p:nvGrpSpPr>
          <p:cNvPr id="7" name="Group 6">
            <a:extLst>
              <a:ext uri="{FF2B5EF4-FFF2-40B4-BE49-F238E27FC236}">
                <a16:creationId xmlns:a16="http://schemas.microsoft.com/office/drawing/2014/main" id="{B5B5C8C1-B237-F34B-A5E4-B9AD4BC886AD}"/>
              </a:ext>
            </a:extLst>
          </p:cNvPr>
          <p:cNvGrpSpPr/>
          <p:nvPr/>
        </p:nvGrpSpPr>
        <p:grpSpPr>
          <a:xfrm>
            <a:off x="709853" y="1116072"/>
            <a:ext cx="1341700" cy="1696351"/>
            <a:chOff x="709853" y="1116072"/>
            <a:chExt cx="1341700" cy="1696351"/>
          </a:xfrm>
        </p:grpSpPr>
        <p:sp>
          <p:nvSpPr>
            <p:cNvPr id="195" name="Google Shape;195;p31"/>
            <p:cNvSpPr txBox="1"/>
            <p:nvPr/>
          </p:nvSpPr>
          <p:spPr>
            <a:xfrm>
              <a:off x="748176" y="2397523"/>
              <a:ext cx="1275600" cy="41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1"/>
                  </a:solidFill>
                  <a:latin typeface="Ubuntu"/>
                  <a:ea typeface="Ubuntu"/>
                  <a:cs typeface="Ubuntu"/>
                  <a:sym typeface="Ubuntu"/>
                </a:rPr>
                <a:t>Collect</a:t>
              </a:r>
              <a:endParaRPr sz="1800" dirty="0">
                <a:solidFill>
                  <a:schemeClr val="accent1"/>
                </a:solidFill>
                <a:latin typeface="Ubuntu"/>
                <a:ea typeface="Ubuntu"/>
                <a:cs typeface="Ubuntu"/>
                <a:sym typeface="Ubuntu"/>
              </a:endParaRPr>
            </a:p>
          </p:txBody>
        </p:sp>
        <p:pic>
          <p:nvPicPr>
            <p:cNvPr id="6" name="Picture 5">
              <a:extLst>
                <a:ext uri="{FF2B5EF4-FFF2-40B4-BE49-F238E27FC236}">
                  <a16:creationId xmlns:a16="http://schemas.microsoft.com/office/drawing/2014/main" id="{2AD4064E-32C4-C54A-AF21-A8779B1FD678}"/>
                </a:ext>
              </a:extLst>
            </p:cNvPr>
            <p:cNvPicPr>
              <a:picLocks/>
            </p:cNvPicPr>
            <p:nvPr/>
          </p:nvPicPr>
          <p:blipFill>
            <a:blip r:embed="rId5"/>
            <a:stretch>
              <a:fillRect/>
            </a:stretch>
          </p:blipFill>
          <p:spPr>
            <a:xfrm>
              <a:off x="709853" y="1116072"/>
              <a:ext cx="1341700" cy="1238353"/>
            </a:xfrm>
            <a:prstGeom prst="rect">
              <a:avLst/>
            </a:prstGeom>
          </p:spPr>
        </p:pic>
      </p:grpSp>
      <p:sp>
        <p:nvSpPr>
          <p:cNvPr id="20" name="Google Shape;191;p31">
            <a:extLst>
              <a:ext uri="{FF2B5EF4-FFF2-40B4-BE49-F238E27FC236}">
                <a16:creationId xmlns:a16="http://schemas.microsoft.com/office/drawing/2014/main" id="{E8971FAE-DB98-F34F-89F2-0EB0A3AC4D4C}"/>
              </a:ext>
            </a:extLst>
          </p:cNvPr>
          <p:cNvSpPr txBox="1">
            <a:spLocks/>
          </p:cNvSpPr>
          <p:nvPr/>
        </p:nvSpPr>
        <p:spPr>
          <a:xfrm>
            <a:off x="4328962" y="2955194"/>
            <a:ext cx="3505093" cy="134945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0"/>
              </a:spcBef>
              <a:spcAft>
                <a:spcPts val="0"/>
              </a:spcAft>
              <a:buClr>
                <a:schemeClr val="dk1"/>
              </a:buClr>
              <a:buSzPts val="2100"/>
              <a:buFont typeface="Ubuntu"/>
              <a:buChar char="•"/>
              <a:defRPr sz="2100" b="0" i="0" u="none" strike="noStrike" cap="none">
                <a:solidFill>
                  <a:schemeClr val="dk1"/>
                </a:solidFill>
                <a:latin typeface="Ubuntu"/>
                <a:ea typeface="Ubuntu"/>
                <a:cs typeface="Ubuntu"/>
                <a:sym typeface="Ubuntu"/>
              </a:defRPr>
            </a:lvl1pPr>
            <a:lvl2pPr marL="914400" marR="0" lvl="1" indent="-342900" algn="l" rtl="0">
              <a:lnSpc>
                <a:spcPct val="90000"/>
              </a:lnSpc>
              <a:spcBef>
                <a:spcPts val="1000"/>
              </a:spcBef>
              <a:spcAft>
                <a:spcPts val="0"/>
              </a:spcAft>
              <a:buClr>
                <a:schemeClr val="dk1"/>
              </a:buClr>
              <a:buSzPts val="1800"/>
              <a:buFont typeface="Ubuntu"/>
              <a:buChar char="•"/>
              <a:defRPr sz="1800" b="0" i="0" u="none" strike="noStrike" cap="none">
                <a:solidFill>
                  <a:schemeClr val="dk1"/>
                </a:solidFill>
                <a:latin typeface="Ubuntu"/>
                <a:ea typeface="Ubuntu"/>
                <a:cs typeface="Ubuntu"/>
                <a:sym typeface="Ubuntu"/>
              </a:defRPr>
            </a:lvl2pPr>
            <a:lvl3pPr marL="1371600" marR="0" lvl="2" indent="-323850" algn="l" rtl="0">
              <a:lnSpc>
                <a:spcPct val="90000"/>
              </a:lnSpc>
              <a:spcBef>
                <a:spcPts val="1000"/>
              </a:spcBef>
              <a:spcAft>
                <a:spcPts val="0"/>
              </a:spcAft>
              <a:buClr>
                <a:schemeClr val="dk1"/>
              </a:buClr>
              <a:buSzPts val="1500"/>
              <a:buFont typeface="Ubuntu"/>
              <a:buChar char="•"/>
              <a:defRPr sz="1500" b="0" i="0" u="none" strike="noStrike" cap="none">
                <a:solidFill>
                  <a:schemeClr val="dk1"/>
                </a:solidFill>
                <a:latin typeface="Ubuntu"/>
                <a:ea typeface="Ubuntu"/>
                <a:cs typeface="Ubuntu"/>
                <a:sym typeface="Ubuntu"/>
              </a:defRPr>
            </a:lvl3pPr>
            <a:lvl4pPr marL="1828800" marR="0" lvl="3"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4pPr>
            <a:lvl5pPr marL="2286000" marR="0" lvl="4"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5pPr>
            <a:lvl6pPr marL="2743200" marR="0" lvl="5"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6pPr>
            <a:lvl7pPr marL="3200400" marR="0" lvl="6"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7pPr>
            <a:lvl8pPr marL="3657600" marR="0" lvl="7"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8pPr>
            <a:lvl9pPr marL="4114800" marR="0" lvl="8" indent="-317500" algn="l" rtl="0">
              <a:lnSpc>
                <a:spcPct val="90000"/>
              </a:lnSpc>
              <a:spcBef>
                <a:spcPts val="1000"/>
              </a:spcBef>
              <a:spcAft>
                <a:spcPts val="1000"/>
              </a:spcAft>
              <a:buClr>
                <a:schemeClr val="dk1"/>
              </a:buClr>
              <a:buSzPts val="1400"/>
              <a:buFont typeface="Ubuntu"/>
              <a:buChar char="•"/>
              <a:defRPr sz="1400" b="0" i="0" u="none" strike="noStrike" cap="none">
                <a:solidFill>
                  <a:schemeClr val="dk1"/>
                </a:solidFill>
                <a:latin typeface="Ubuntu"/>
                <a:ea typeface="Ubuntu"/>
                <a:cs typeface="Ubuntu"/>
                <a:sym typeface="Ubuntu"/>
              </a:defRPr>
            </a:lvl9pPr>
          </a:lstStyle>
          <a:p>
            <a:pPr marL="0" lvl="0" indent="0">
              <a:buNone/>
            </a:pPr>
            <a:r>
              <a:rPr lang="en-US" sz="1800" u="sng" dirty="0"/>
              <a:t>Tools</a:t>
            </a:r>
            <a:r>
              <a:rPr lang="en-US" sz="1800" dirty="0"/>
              <a:t> </a:t>
            </a:r>
          </a:p>
          <a:p>
            <a:pPr marL="0" lvl="0" indent="0">
              <a:spcBef>
                <a:spcPts val="1000"/>
              </a:spcBef>
              <a:buNone/>
            </a:pPr>
            <a:r>
              <a:rPr lang="en-US" sz="1800" dirty="0"/>
              <a:t>Hadoop</a:t>
            </a:r>
          </a:p>
          <a:p>
            <a:pPr marL="0" lvl="0" indent="0">
              <a:spcBef>
                <a:spcPts val="1000"/>
              </a:spcBef>
              <a:buNone/>
            </a:pPr>
            <a:r>
              <a:rPr lang="en-US" sz="1800" dirty="0"/>
              <a:t>Hive for SQL people</a:t>
            </a:r>
          </a:p>
          <a:p>
            <a:pPr marL="0" lvl="0" indent="0">
              <a:spcBef>
                <a:spcPts val="1000"/>
              </a:spcBef>
              <a:spcAft>
                <a:spcPts val="1000"/>
              </a:spcAft>
              <a:buNone/>
            </a:pPr>
            <a:r>
              <a:rPr lang="en-US" sz="1800" dirty="0"/>
              <a:t>Often custom</a:t>
            </a:r>
            <a:br>
              <a:rPr lang="en-US" sz="1800" dirty="0"/>
            </a:br>
            <a:endParaRPr lang="en-US" sz="1800" dirty="0"/>
          </a:p>
        </p:txBody>
      </p:sp>
      <p:pic>
        <p:nvPicPr>
          <p:cNvPr id="2" name="Picture 1">
            <a:extLst>
              <a:ext uri="{FF2B5EF4-FFF2-40B4-BE49-F238E27FC236}">
                <a16:creationId xmlns:a16="http://schemas.microsoft.com/office/drawing/2014/main" id="{D20ABE9B-C56E-FC41-A3C0-DF0B39CD1C94}"/>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408882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8"/>
                                        </p:tgtEl>
                                        <p:attrNameLst>
                                          <p:attrName>style.visibility</p:attrName>
                                        </p:attrNameLst>
                                      </p:cBhvr>
                                      <p:to>
                                        <p:strVal val="visible"/>
                                      </p:to>
                                    </p:set>
                                    <p:animEffect transition="in" filter="wipe(left)">
                                      <p:cBhvr>
                                        <p:cTn id="11" dur="500"/>
                                        <p:tgtEl>
                                          <p:spTgt spid="19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9"/>
                                        </p:tgtEl>
                                        <p:attrNameLst>
                                          <p:attrName>style.visibility</p:attrName>
                                        </p:attrNameLst>
                                      </p:cBhvr>
                                      <p:to>
                                        <p:strVal val="visible"/>
                                      </p:to>
                                    </p:set>
                                    <p:animEffect transition="in" filter="wipe(left)">
                                      <p:cBhvr>
                                        <p:cTn id="19" dur="500"/>
                                        <p:tgtEl>
                                          <p:spTgt spid="19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1">
                                            <p:txEl>
                                              <p:pRg st="0" end="0"/>
                                            </p:txEl>
                                          </p:spTgt>
                                        </p:tgtEl>
                                        <p:attrNameLst>
                                          <p:attrName>style.visibility</p:attrName>
                                        </p:attrNameLst>
                                      </p:cBhvr>
                                      <p:to>
                                        <p:strVal val="visible"/>
                                      </p:to>
                                    </p:set>
                                    <p:animEffect transition="in" filter="fade">
                                      <p:cBhvr>
                                        <p:cTn id="28" dur="500"/>
                                        <p:tgtEl>
                                          <p:spTgt spid="191">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1">
                                            <p:txEl>
                                              <p:pRg st="1" end="1"/>
                                            </p:txEl>
                                          </p:spTgt>
                                        </p:tgtEl>
                                        <p:attrNameLst>
                                          <p:attrName>style.visibility</p:attrName>
                                        </p:attrNameLst>
                                      </p:cBhvr>
                                      <p:to>
                                        <p:strVal val="visible"/>
                                      </p:to>
                                    </p:set>
                                    <p:animEffect transition="in" filter="fade">
                                      <p:cBhvr>
                                        <p:cTn id="31" dur="500"/>
                                        <p:tgtEl>
                                          <p:spTgt spid="191">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1">
                                            <p:txEl>
                                              <p:pRg st="2" end="2"/>
                                            </p:txEl>
                                          </p:spTgt>
                                        </p:tgtEl>
                                        <p:attrNameLst>
                                          <p:attrName>style.visibility</p:attrName>
                                        </p:attrNameLst>
                                      </p:cBhvr>
                                      <p:to>
                                        <p:strVal val="visible"/>
                                      </p:to>
                                    </p:set>
                                    <p:animEffect transition="in" filter="fade">
                                      <p:cBhvr>
                                        <p:cTn id="34" dur="500"/>
                                        <p:tgtEl>
                                          <p:spTgt spid="191">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1">
                                            <p:txEl>
                                              <p:pRg st="3" end="3"/>
                                            </p:txEl>
                                          </p:spTgt>
                                        </p:tgtEl>
                                        <p:attrNameLst>
                                          <p:attrName>style.visibility</p:attrName>
                                        </p:attrNameLst>
                                      </p:cBhvr>
                                      <p:to>
                                        <p:strVal val="visible"/>
                                      </p:to>
                                    </p:set>
                                    <p:animEffect transition="in" filter="fade">
                                      <p:cBhvr>
                                        <p:cTn id="37" dur="500"/>
                                        <p:tgtEl>
                                          <p:spTgt spid="191">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1">
                                            <p:txEl>
                                              <p:pRg st="4" end="4"/>
                                            </p:txEl>
                                          </p:spTgt>
                                        </p:tgtEl>
                                        <p:attrNameLst>
                                          <p:attrName>style.visibility</p:attrName>
                                        </p:attrNameLst>
                                      </p:cBhvr>
                                      <p:to>
                                        <p:strVal val="visible"/>
                                      </p:to>
                                    </p:set>
                                    <p:animEffect transition="in" filter="fade">
                                      <p:cBhvr>
                                        <p:cTn id="40" dur="500"/>
                                        <p:tgtEl>
                                          <p:spTgt spid="19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fade">
                                      <p:cBhvr>
                                        <p:cTn id="45" dur="500"/>
                                        <p:tgtEl>
                                          <p:spTgt spid="20">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xEl>
                                              <p:pRg st="1" end="1"/>
                                            </p:txEl>
                                          </p:spTgt>
                                        </p:tgtEl>
                                        <p:attrNameLst>
                                          <p:attrName>style.visibility</p:attrName>
                                        </p:attrNameLst>
                                      </p:cBhvr>
                                      <p:to>
                                        <p:strVal val="visible"/>
                                      </p:to>
                                    </p:set>
                                    <p:animEffect transition="in" filter="fade">
                                      <p:cBhvr>
                                        <p:cTn id="48" dur="500"/>
                                        <p:tgtEl>
                                          <p:spTgt spid="20">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2" end="2"/>
                                            </p:txEl>
                                          </p:spTgt>
                                        </p:tgtEl>
                                        <p:attrNameLst>
                                          <p:attrName>style.visibility</p:attrName>
                                        </p:attrNameLst>
                                      </p:cBhvr>
                                      <p:to>
                                        <p:strVal val="visible"/>
                                      </p:to>
                                    </p:set>
                                    <p:animEffect transition="in" filter="fade">
                                      <p:cBhvr>
                                        <p:cTn id="51" dur="500"/>
                                        <p:tgtEl>
                                          <p:spTgt spid="20">
                                            <p:txEl>
                                              <p:pRg st="2" end="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xEl>
                                              <p:pRg st="3" end="3"/>
                                            </p:txEl>
                                          </p:spTgt>
                                        </p:tgtEl>
                                        <p:attrNameLst>
                                          <p:attrName>style.visibility</p:attrName>
                                        </p:attrNameLst>
                                      </p:cBhvr>
                                      <p:to>
                                        <p:strVal val="visible"/>
                                      </p:to>
                                    </p:set>
                                    <p:animEffect transition="in" filter="fade">
                                      <p:cBhvr>
                                        <p:cTn id="54"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uiExpand="1" build="p"/>
      <p:bldP spid="20" grpId="0" uiExpand="1"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FEDE-8429-A848-989E-24445DD4FDEE}"/>
              </a:ext>
            </a:extLst>
          </p:cNvPr>
          <p:cNvSpPr>
            <a:spLocks noGrp="1"/>
          </p:cNvSpPr>
          <p:nvPr>
            <p:ph type="title"/>
          </p:nvPr>
        </p:nvSpPr>
        <p:spPr/>
        <p:txBody>
          <a:bodyPr/>
          <a:lstStyle/>
          <a:p>
            <a:r>
              <a:rPr lang="en-US" dirty="0"/>
              <a:t>Lab 11: </a:t>
            </a:r>
            <a:r>
              <a:rPr lang="en-US" dirty="0" err="1"/>
              <a:t>IExecutor</a:t>
            </a:r>
            <a:r>
              <a:rPr lang="en-US" dirty="0"/>
              <a:t> Service</a:t>
            </a:r>
          </a:p>
        </p:txBody>
      </p:sp>
      <p:sp>
        <p:nvSpPr>
          <p:cNvPr id="3" name="Text Placeholder 2">
            <a:extLst>
              <a:ext uri="{FF2B5EF4-FFF2-40B4-BE49-F238E27FC236}">
                <a16:creationId xmlns:a16="http://schemas.microsoft.com/office/drawing/2014/main" id="{96584D86-C485-B042-A5EE-800E3AB11092}"/>
              </a:ext>
            </a:extLst>
          </p:cNvPr>
          <p:cNvSpPr>
            <a:spLocks noGrp="1"/>
          </p:cNvSpPr>
          <p:nvPr>
            <p:ph type="body" sz="quarter" idx="10"/>
          </p:nvPr>
        </p:nvSpPr>
        <p:spPr/>
        <p:txBody>
          <a:bodyPr/>
          <a:lstStyle/>
          <a:p>
            <a:r>
              <a:rPr lang="en-US" dirty="0">
                <a:latin typeface="Ubuntu" panose="020B0504030602030204" pitchFamily="34" charset="0"/>
              </a:rPr>
              <a:t>Run 3 slaves</a:t>
            </a:r>
          </a:p>
          <a:p>
            <a:r>
              <a:rPr lang="en-US" dirty="0">
                <a:latin typeface="Ubuntu" panose="020B0504030602030204" pitchFamily="34" charset="0"/>
              </a:rPr>
              <a:t>Run 1 master</a:t>
            </a:r>
          </a:p>
          <a:p>
            <a:r>
              <a:rPr lang="en-US" dirty="0">
                <a:latin typeface="Ubuntu" panose="020B0504030602030204" pitchFamily="34" charset="0"/>
              </a:rPr>
              <a:t>Master submits task to slaves and </a:t>
            </a:r>
            <a:r>
              <a:rPr lang="en-US" sz="2000" dirty="0">
                <a:solidFill>
                  <a:srgbClr val="0B1B21"/>
                </a:solidFill>
                <a:latin typeface="Ubuntu" panose="020B0504030602030204" pitchFamily="34" charset="0"/>
                <a:ea typeface="Arial"/>
                <a:cs typeface="Arial"/>
                <a:sym typeface="Arial"/>
              </a:rPr>
              <a:t>prints the total value of Sum</a:t>
            </a:r>
          </a:p>
          <a:p>
            <a:pPr lvl="1"/>
            <a:r>
              <a:rPr lang="en-US" sz="1700" dirty="0">
                <a:solidFill>
                  <a:srgbClr val="0B1B21"/>
                </a:solidFill>
                <a:latin typeface="Ubuntu" panose="020B0504030602030204" pitchFamily="34" charset="0"/>
                <a:ea typeface="Arial"/>
                <a:cs typeface="Arial"/>
                <a:sym typeface="Arial"/>
              </a:rPr>
              <a:t>(write your own </a:t>
            </a:r>
            <a:r>
              <a:rPr lang="en-US" sz="1700" dirty="0" err="1">
                <a:solidFill>
                  <a:srgbClr val="0B1B21"/>
                </a:solidFill>
                <a:latin typeface="Ubuntu" panose="020B0504030602030204" pitchFamily="34" charset="0"/>
                <a:ea typeface="Arial"/>
                <a:cs typeface="Arial"/>
                <a:sym typeface="Arial"/>
              </a:rPr>
              <a:t>SumTask</a:t>
            </a:r>
            <a:r>
              <a:rPr lang="en-US" sz="1700" dirty="0">
                <a:solidFill>
                  <a:srgbClr val="0B1B21"/>
                </a:solidFill>
                <a:latin typeface="Ubuntu" panose="020B0504030602030204" pitchFamily="34" charset="0"/>
                <a:ea typeface="Arial"/>
                <a:cs typeface="Arial"/>
                <a:sym typeface="Arial"/>
              </a:rPr>
              <a:t>)</a:t>
            </a:r>
            <a:endParaRPr lang="en-US" dirty="0">
              <a:latin typeface="Ubuntu" panose="020B0504030602030204" pitchFamily="34" charset="0"/>
            </a:endParaRPr>
          </a:p>
          <a:p>
            <a:endParaRPr lang="en-US" dirty="0">
              <a:latin typeface="Ubuntu" panose="020B0504030602030204" pitchFamily="34" charset="0"/>
            </a:endParaRPr>
          </a:p>
          <a:p>
            <a:endParaRPr lang="en-US" dirty="0">
              <a:latin typeface="Ubuntu" panose="020B0504030602030204" pitchFamily="34" charset="0"/>
            </a:endParaRPr>
          </a:p>
          <a:p>
            <a:r>
              <a:rPr lang="en-US" dirty="0">
                <a:latin typeface="Ubuntu" panose="020B0504030602030204" pitchFamily="34" charset="0"/>
              </a:rPr>
              <a:t>Estimated time: 20 minutes</a:t>
            </a:r>
          </a:p>
        </p:txBody>
      </p:sp>
      <p:sp>
        <p:nvSpPr>
          <p:cNvPr id="4" name="Footer Placeholder 3">
            <a:extLst>
              <a:ext uri="{FF2B5EF4-FFF2-40B4-BE49-F238E27FC236}">
                <a16:creationId xmlns:a16="http://schemas.microsoft.com/office/drawing/2014/main" id="{3FDA2191-0F50-B64B-980B-D8BB5AFCF314}"/>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Picture 4">
            <a:extLst>
              <a:ext uri="{FF2B5EF4-FFF2-40B4-BE49-F238E27FC236}">
                <a16:creationId xmlns:a16="http://schemas.microsoft.com/office/drawing/2014/main" id="{0E86DF4F-01AA-294C-B0E6-353E5011A002}"/>
              </a:ext>
            </a:extLst>
          </p:cNvPr>
          <p:cNvPicPr>
            <a:picLocks/>
          </p:cNvPicPr>
          <p:nvPr/>
        </p:nvPicPr>
        <p:blipFill>
          <a:blip r:embed="rId3"/>
          <a:stretch>
            <a:fillRect/>
          </a:stretch>
        </p:blipFill>
        <p:spPr>
          <a:xfrm>
            <a:off x="7192496" y="297674"/>
            <a:ext cx="1422329" cy="1422329"/>
          </a:xfrm>
          <a:prstGeom prst="rect">
            <a:avLst/>
          </a:prstGeom>
        </p:spPr>
      </p:pic>
    </p:spTree>
    <p:extLst>
      <p:ext uri="{BB962C8B-B14F-4D97-AF65-F5344CB8AC3E}">
        <p14:creationId xmlns:p14="http://schemas.microsoft.com/office/powerpoint/2010/main" val="17686661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8AB07978-8ABF-9048-834C-CC9A5CF17C6C}"/>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917D5711-B3FA-9E49-B3EA-973489F5E393}"/>
              </a:ext>
            </a:extLst>
          </p:cNvPr>
          <p:cNvSpPr>
            <a:spLocks noGrp="1"/>
          </p:cNvSpPr>
          <p:nvPr>
            <p:ph type="ctrTitle"/>
          </p:nvPr>
        </p:nvSpPr>
        <p:spPr/>
        <p:txBody>
          <a:bodyPr/>
          <a:lstStyle/>
          <a:p>
            <a:r>
              <a:rPr lang="en-US" dirty="0"/>
              <a:t>Entry Processor</a:t>
            </a:r>
          </a:p>
        </p:txBody>
      </p:sp>
      <p:sp>
        <p:nvSpPr>
          <p:cNvPr id="4" name="Footer Placeholder 3">
            <a:extLst>
              <a:ext uri="{FF2B5EF4-FFF2-40B4-BE49-F238E27FC236}">
                <a16:creationId xmlns:a16="http://schemas.microsoft.com/office/drawing/2014/main" id="{F204FB6C-011E-A943-BF5C-BDF17CBED35E}"/>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2085139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Entry Processor</a:t>
            </a:r>
            <a:endParaRPr/>
          </a:p>
        </p:txBody>
      </p:sp>
      <p:sp>
        <p:nvSpPr>
          <p:cNvPr id="127" name="Google Shape;127;p22"/>
          <p:cNvSpPr txBox="1">
            <a:spLocks noGrp="1"/>
          </p:cNvSpPr>
          <p:nvPr>
            <p:ph type="body" idx="1"/>
          </p:nvPr>
        </p:nvSpPr>
        <p:spPr>
          <a:xfrm>
            <a:off x="387225" y="974402"/>
            <a:ext cx="8096400" cy="13911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Performs atomic computation on entries stored in distributed maps</a:t>
            </a:r>
            <a:endParaRPr/>
          </a:p>
          <a:p>
            <a:pPr marL="457200" lvl="0" indent="-361950" algn="l" rtl="0">
              <a:spcBef>
                <a:spcPts val="1000"/>
              </a:spcBef>
              <a:spcAft>
                <a:spcPts val="0"/>
              </a:spcAft>
              <a:buSzPts val="2100"/>
              <a:buChar char="•"/>
            </a:pPr>
            <a:r>
              <a:rPr lang="en"/>
              <a:t>Used for bulk processing of IMap data</a:t>
            </a:r>
            <a:endParaRPr/>
          </a:p>
          <a:p>
            <a:pPr marL="914400" lvl="1" indent="-342900" algn="l" rtl="0">
              <a:spcBef>
                <a:spcPts val="1000"/>
              </a:spcBef>
              <a:spcAft>
                <a:spcPts val="0"/>
              </a:spcAft>
              <a:buSzPts val="1800"/>
              <a:buChar char="•"/>
            </a:pPr>
            <a:r>
              <a:rPr lang="en"/>
              <a:t>Distributed in-memory processing on cluster</a:t>
            </a:r>
            <a:endParaRPr/>
          </a:p>
          <a:p>
            <a:pPr marL="914400" lvl="1" indent="-342900" algn="l" rtl="0">
              <a:spcBef>
                <a:spcPts val="1000"/>
              </a:spcBef>
              <a:spcAft>
                <a:spcPts val="1000"/>
              </a:spcAft>
              <a:buSzPts val="1800"/>
              <a:buChar char="•"/>
            </a:pPr>
            <a:r>
              <a:rPr lang="en"/>
              <a:t>Eliminates client-server network hops</a:t>
            </a:r>
            <a:endParaRPr/>
          </a:p>
        </p:txBody>
      </p:sp>
    </p:spTree>
    <p:extLst>
      <p:ext uri="{BB962C8B-B14F-4D97-AF65-F5344CB8AC3E}">
        <p14:creationId xmlns:p14="http://schemas.microsoft.com/office/powerpoint/2010/main" val="233451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1000"/>
                                        <p:tgtEl>
                                          <p:spTgt spid="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1" end="1"/>
                                            </p:txEl>
                                          </p:spTgt>
                                        </p:tgtEl>
                                        <p:attrNameLst>
                                          <p:attrName>style.visibility</p:attrName>
                                        </p:attrNameLst>
                                      </p:cBhvr>
                                      <p:to>
                                        <p:strVal val="visible"/>
                                      </p:to>
                                    </p:set>
                                    <p:animEffect transition="in" filter="fade">
                                      <p:cBhvr>
                                        <p:cTn id="12" dur="1000"/>
                                        <p:tgtEl>
                                          <p:spTgt spid="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2" end="2"/>
                                            </p:txEl>
                                          </p:spTgt>
                                        </p:tgtEl>
                                        <p:attrNameLst>
                                          <p:attrName>style.visibility</p:attrName>
                                        </p:attrNameLst>
                                      </p:cBhvr>
                                      <p:to>
                                        <p:strVal val="visible"/>
                                      </p:to>
                                    </p:set>
                                    <p:animEffect transition="in" filter="fade">
                                      <p:cBhvr>
                                        <p:cTn id="17" dur="1000"/>
                                        <p:tgtEl>
                                          <p:spTgt spid="1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3" end="3"/>
                                            </p:txEl>
                                          </p:spTgt>
                                        </p:tgtEl>
                                        <p:attrNameLst>
                                          <p:attrName>style.visibility</p:attrName>
                                        </p:attrNameLst>
                                      </p:cBhvr>
                                      <p:to>
                                        <p:strVal val="visible"/>
                                      </p:to>
                                    </p:set>
                                    <p:animEffect transition="in" filter="fade">
                                      <p:cBhvr>
                                        <p:cTn id="22" dur="1000"/>
                                        <p:tgtEl>
                                          <p:spTgt spid="1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Entry Processor</a:t>
            </a:r>
            <a:endParaRPr/>
          </a:p>
        </p:txBody>
      </p:sp>
      <p:grpSp>
        <p:nvGrpSpPr>
          <p:cNvPr id="133" name="Google Shape;133;p23"/>
          <p:cNvGrpSpPr/>
          <p:nvPr/>
        </p:nvGrpSpPr>
        <p:grpSpPr>
          <a:xfrm>
            <a:off x="797975" y="2303163"/>
            <a:ext cx="1912200" cy="367500"/>
            <a:chOff x="345950" y="3232338"/>
            <a:chExt cx="1912200" cy="367500"/>
          </a:xfrm>
        </p:grpSpPr>
        <p:sp>
          <p:nvSpPr>
            <p:cNvPr id="134" name="Google Shape;134;p23"/>
            <p:cNvSpPr txBox="1"/>
            <p:nvPr/>
          </p:nvSpPr>
          <p:spPr>
            <a:xfrm>
              <a:off x="345950" y="3232338"/>
              <a:ext cx="10071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a:ea typeface="Courier"/>
                  <a:cs typeface="Courier"/>
                  <a:sym typeface="Courier"/>
                </a:rPr>
                <a:t>Get entry</a:t>
              </a:r>
              <a:endParaRPr sz="1200">
                <a:latin typeface="Courier"/>
                <a:ea typeface="Courier"/>
                <a:cs typeface="Courier"/>
                <a:sym typeface="Courier"/>
              </a:endParaRPr>
            </a:p>
          </p:txBody>
        </p:sp>
        <p:cxnSp>
          <p:nvCxnSpPr>
            <p:cNvPr id="135" name="Google Shape;135;p23"/>
            <p:cNvCxnSpPr>
              <a:stCxn id="134" idx="3"/>
            </p:cNvCxnSpPr>
            <p:nvPr/>
          </p:nvCxnSpPr>
          <p:spPr>
            <a:xfrm>
              <a:off x="1353050" y="3416088"/>
              <a:ext cx="905100" cy="0"/>
            </a:xfrm>
            <a:prstGeom prst="straightConnector1">
              <a:avLst/>
            </a:prstGeom>
            <a:noFill/>
            <a:ln w="9525" cap="flat" cmpd="sng">
              <a:solidFill>
                <a:schemeClr val="dk2"/>
              </a:solidFill>
              <a:prstDash val="solid"/>
              <a:round/>
              <a:headEnd type="none" w="med" len="med"/>
              <a:tailEnd type="triangle" w="med" len="med"/>
            </a:ln>
          </p:spPr>
        </p:cxnSp>
      </p:grpSp>
      <p:grpSp>
        <p:nvGrpSpPr>
          <p:cNvPr id="136" name="Google Shape;136;p23"/>
          <p:cNvGrpSpPr/>
          <p:nvPr/>
        </p:nvGrpSpPr>
        <p:grpSpPr>
          <a:xfrm>
            <a:off x="1734800" y="2716067"/>
            <a:ext cx="1677300" cy="313800"/>
            <a:chOff x="1255150" y="3788550"/>
            <a:chExt cx="1677300" cy="313800"/>
          </a:xfrm>
        </p:grpSpPr>
        <p:sp>
          <p:nvSpPr>
            <p:cNvPr id="137" name="Google Shape;137;p23"/>
            <p:cNvSpPr txBox="1"/>
            <p:nvPr/>
          </p:nvSpPr>
          <p:spPr>
            <a:xfrm>
              <a:off x="2412850" y="3788550"/>
              <a:ext cx="519600" cy="313800"/>
            </a:xfrm>
            <a:prstGeom prst="rect">
              <a:avLst/>
            </a:prstGeom>
            <a:solidFill>
              <a:srgbClr val="FF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Ubuntu"/>
                  <a:ea typeface="Ubuntu"/>
                  <a:cs typeface="Ubuntu"/>
                  <a:sym typeface="Ubuntu"/>
                </a:rPr>
                <a:t>data</a:t>
              </a:r>
              <a:endParaRPr sz="1200">
                <a:latin typeface="Ubuntu"/>
                <a:ea typeface="Ubuntu"/>
                <a:cs typeface="Ubuntu"/>
                <a:sym typeface="Ubuntu"/>
              </a:endParaRPr>
            </a:p>
          </p:txBody>
        </p:sp>
        <p:cxnSp>
          <p:nvCxnSpPr>
            <p:cNvPr id="138" name="Google Shape;138;p23"/>
            <p:cNvCxnSpPr>
              <a:stCxn id="137" idx="1"/>
            </p:cNvCxnSpPr>
            <p:nvPr/>
          </p:nvCxnSpPr>
          <p:spPr>
            <a:xfrm flipH="1">
              <a:off x="1255150" y="3945450"/>
              <a:ext cx="1157700" cy="3300"/>
            </a:xfrm>
            <a:prstGeom prst="straightConnector1">
              <a:avLst/>
            </a:prstGeom>
            <a:noFill/>
            <a:ln w="9525" cap="flat" cmpd="sng">
              <a:solidFill>
                <a:schemeClr val="dk2"/>
              </a:solidFill>
              <a:prstDash val="solid"/>
              <a:round/>
              <a:headEnd type="none" w="med" len="med"/>
              <a:tailEnd type="triangle" w="med" len="med"/>
            </a:ln>
          </p:spPr>
        </p:cxnSp>
      </p:grpSp>
      <p:grpSp>
        <p:nvGrpSpPr>
          <p:cNvPr id="139" name="Google Shape;139;p23"/>
          <p:cNvGrpSpPr/>
          <p:nvPr/>
        </p:nvGrpSpPr>
        <p:grpSpPr>
          <a:xfrm>
            <a:off x="905075" y="3029871"/>
            <a:ext cx="519600" cy="313800"/>
            <a:chOff x="529175" y="4059600"/>
            <a:chExt cx="519600" cy="313800"/>
          </a:xfrm>
        </p:grpSpPr>
        <p:sp>
          <p:nvSpPr>
            <p:cNvPr id="140" name="Google Shape;140;p23"/>
            <p:cNvSpPr txBox="1"/>
            <p:nvPr/>
          </p:nvSpPr>
          <p:spPr>
            <a:xfrm>
              <a:off x="529175" y="4059600"/>
              <a:ext cx="519600" cy="313800"/>
            </a:xfrm>
            <a:prstGeom prst="rect">
              <a:avLst/>
            </a:prstGeom>
            <a:solidFill>
              <a:srgbClr val="FF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Ubuntu"/>
                <a:ea typeface="Ubuntu"/>
                <a:cs typeface="Ubuntu"/>
                <a:sym typeface="Ubuntu"/>
              </a:endParaRPr>
            </a:p>
          </p:txBody>
        </p:sp>
        <p:pic>
          <p:nvPicPr>
            <p:cNvPr id="141" name="Google Shape;141;p23"/>
            <p:cNvPicPr preferRelativeResize="0"/>
            <p:nvPr/>
          </p:nvPicPr>
          <p:blipFill>
            <a:blip r:embed="rId3">
              <a:alphaModFix/>
            </a:blip>
            <a:stretch>
              <a:fillRect/>
            </a:stretch>
          </p:blipFill>
          <p:spPr>
            <a:xfrm>
              <a:off x="632078" y="4059600"/>
              <a:ext cx="313800" cy="313800"/>
            </a:xfrm>
            <a:prstGeom prst="rect">
              <a:avLst/>
            </a:prstGeom>
            <a:noFill/>
            <a:ln>
              <a:noFill/>
            </a:ln>
          </p:spPr>
        </p:pic>
      </p:grpSp>
      <p:grpSp>
        <p:nvGrpSpPr>
          <p:cNvPr id="142" name="Google Shape;142;p23"/>
          <p:cNvGrpSpPr/>
          <p:nvPr/>
        </p:nvGrpSpPr>
        <p:grpSpPr>
          <a:xfrm>
            <a:off x="788988" y="3434475"/>
            <a:ext cx="1930175" cy="367500"/>
            <a:chOff x="328100" y="4579025"/>
            <a:chExt cx="1930175" cy="367500"/>
          </a:xfrm>
        </p:grpSpPr>
        <p:sp>
          <p:nvSpPr>
            <p:cNvPr id="143" name="Google Shape;143;p23"/>
            <p:cNvSpPr txBox="1"/>
            <p:nvPr/>
          </p:nvSpPr>
          <p:spPr>
            <a:xfrm>
              <a:off x="746275" y="4605875"/>
              <a:ext cx="519600" cy="313800"/>
            </a:xfrm>
            <a:prstGeom prst="rect">
              <a:avLst/>
            </a:prstGeom>
            <a:solidFill>
              <a:srgbClr val="FF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Ubuntu"/>
                  <a:ea typeface="Ubuntu"/>
                  <a:cs typeface="Ubuntu"/>
                  <a:sym typeface="Ubuntu"/>
                </a:rPr>
                <a:t>data</a:t>
              </a:r>
              <a:endParaRPr sz="1200">
                <a:latin typeface="Ubuntu"/>
                <a:ea typeface="Ubuntu"/>
                <a:cs typeface="Ubuntu"/>
                <a:sym typeface="Ubuntu"/>
              </a:endParaRPr>
            </a:p>
          </p:txBody>
        </p:sp>
        <p:sp>
          <p:nvSpPr>
            <p:cNvPr id="144" name="Google Shape;144;p23"/>
            <p:cNvSpPr txBox="1"/>
            <p:nvPr/>
          </p:nvSpPr>
          <p:spPr>
            <a:xfrm>
              <a:off x="328100" y="4579025"/>
              <a:ext cx="4764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a:ea typeface="Courier"/>
                  <a:cs typeface="Courier"/>
                  <a:sym typeface="Courier"/>
                </a:rPr>
                <a:t>Put</a:t>
              </a:r>
              <a:endParaRPr sz="1200">
                <a:latin typeface="Courier"/>
                <a:ea typeface="Courier"/>
                <a:cs typeface="Courier"/>
                <a:sym typeface="Courier"/>
              </a:endParaRPr>
            </a:p>
          </p:txBody>
        </p:sp>
        <p:cxnSp>
          <p:nvCxnSpPr>
            <p:cNvPr id="145" name="Google Shape;145;p23"/>
            <p:cNvCxnSpPr>
              <a:stCxn id="143" idx="3"/>
            </p:cNvCxnSpPr>
            <p:nvPr/>
          </p:nvCxnSpPr>
          <p:spPr>
            <a:xfrm>
              <a:off x="1265875" y="4762775"/>
              <a:ext cx="992400" cy="0"/>
            </a:xfrm>
            <a:prstGeom prst="straightConnector1">
              <a:avLst/>
            </a:prstGeom>
            <a:noFill/>
            <a:ln w="9525" cap="flat" cmpd="sng">
              <a:solidFill>
                <a:schemeClr val="dk2"/>
              </a:solidFill>
              <a:prstDash val="solid"/>
              <a:round/>
              <a:headEnd type="none" w="med" len="med"/>
              <a:tailEnd type="triangle" w="med" len="med"/>
            </a:ln>
          </p:spPr>
        </p:cxnSp>
      </p:grpSp>
      <p:grpSp>
        <p:nvGrpSpPr>
          <p:cNvPr id="146" name="Google Shape;146;p23"/>
          <p:cNvGrpSpPr/>
          <p:nvPr/>
        </p:nvGrpSpPr>
        <p:grpSpPr>
          <a:xfrm>
            <a:off x="857113" y="1369350"/>
            <a:ext cx="2705625" cy="971997"/>
            <a:chOff x="808213" y="2200625"/>
            <a:chExt cx="2705625" cy="971997"/>
          </a:xfrm>
        </p:grpSpPr>
        <p:sp>
          <p:nvSpPr>
            <p:cNvPr id="147" name="Google Shape;147;p23"/>
            <p:cNvSpPr txBox="1"/>
            <p:nvPr/>
          </p:nvSpPr>
          <p:spPr>
            <a:xfrm>
              <a:off x="1520375" y="2200625"/>
              <a:ext cx="12813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a:ea typeface="Ubuntu"/>
                  <a:cs typeface="Ubuntu"/>
                  <a:sym typeface="Ubuntu"/>
                </a:rPr>
                <a:t>The Old Way</a:t>
              </a:r>
              <a:endParaRPr>
                <a:latin typeface="Ubuntu"/>
                <a:ea typeface="Ubuntu"/>
                <a:cs typeface="Ubuntu"/>
                <a:sym typeface="Ubuntu"/>
              </a:endParaRPr>
            </a:p>
          </p:txBody>
        </p:sp>
        <p:cxnSp>
          <p:nvCxnSpPr>
            <p:cNvPr id="148" name="Google Shape;148;p23"/>
            <p:cNvCxnSpPr>
              <a:stCxn id="149" idx="3"/>
              <a:endCxn id="150" idx="1"/>
            </p:cNvCxnSpPr>
            <p:nvPr/>
          </p:nvCxnSpPr>
          <p:spPr>
            <a:xfrm>
              <a:off x="1423713" y="2809172"/>
              <a:ext cx="1474500" cy="0"/>
            </a:xfrm>
            <a:prstGeom prst="straightConnector1">
              <a:avLst/>
            </a:prstGeom>
            <a:noFill/>
            <a:ln w="19050" cap="flat" cmpd="sng">
              <a:solidFill>
                <a:schemeClr val="dk2"/>
              </a:solidFill>
              <a:prstDash val="solid"/>
              <a:round/>
              <a:headEnd type="none" w="med" len="med"/>
              <a:tailEnd type="none" w="med" len="med"/>
            </a:ln>
          </p:spPr>
        </p:cxnSp>
        <p:pic>
          <p:nvPicPr>
            <p:cNvPr id="150" name="Google Shape;150;p23"/>
            <p:cNvPicPr preferRelativeResize="0"/>
            <p:nvPr/>
          </p:nvPicPr>
          <p:blipFill rotWithShape="1">
            <a:blip r:embed="rId4">
              <a:alphaModFix/>
            </a:blip>
            <a:srcRect l="15325"/>
            <a:stretch/>
          </p:blipFill>
          <p:spPr>
            <a:xfrm>
              <a:off x="2898338" y="2445722"/>
              <a:ext cx="615500" cy="726900"/>
            </a:xfrm>
            <a:prstGeom prst="rect">
              <a:avLst/>
            </a:prstGeom>
            <a:noFill/>
            <a:ln>
              <a:noFill/>
            </a:ln>
          </p:spPr>
        </p:pic>
        <p:pic>
          <p:nvPicPr>
            <p:cNvPr id="149" name="Google Shape;149;p23"/>
            <p:cNvPicPr preferRelativeResize="0"/>
            <p:nvPr/>
          </p:nvPicPr>
          <p:blipFill>
            <a:blip r:embed="rId5">
              <a:alphaModFix/>
            </a:blip>
            <a:stretch>
              <a:fillRect/>
            </a:stretch>
          </p:blipFill>
          <p:spPr>
            <a:xfrm>
              <a:off x="808213" y="2501422"/>
              <a:ext cx="615500" cy="615500"/>
            </a:xfrm>
            <a:prstGeom prst="rect">
              <a:avLst/>
            </a:prstGeom>
            <a:noFill/>
            <a:ln>
              <a:noFill/>
            </a:ln>
          </p:spPr>
        </p:pic>
      </p:grpSp>
      <p:grpSp>
        <p:nvGrpSpPr>
          <p:cNvPr id="151" name="Google Shape;151;p23"/>
          <p:cNvGrpSpPr/>
          <p:nvPr/>
        </p:nvGrpSpPr>
        <p:grpSpPr>
          <a:xfrm>
            <a:off x="5268200" y="1369350"/>
            <a:ext cx="3006227" cy="1010900"/>
            <a:chOff x="5219300" y="2200625"/>
            <a:chExt cx="3006227" cy="1010900"/>
          </a:xfrm>
        </p:grpSpPr>
        <p:sp>
          <p:nvSpPr>
            <p:cNvPr id="152" name="Google Shape;152;p23"/>
            <p:cNvSpPr txBox="1"/>
            <p:nvPr/>
          </p:nvSpPr>
          <p:spPr>
            <a:xfrm>
              <a:off x="5810888" y="2200625"/>
              <a:ext cx="1677300" cy="4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buntu"/>
                  <a:ea typeface="Ubuntu"/>
                  <a:cs typeface="Ubuntu"/>
                  <a:sym typeface="Ubuntu"/>
                </a:rPr>
                <a:t>The Hazelcast Way</a:t>
              </a:r>
              <a:endParaRPr>
                <a:latin typeface="Ubuntu"/>
                <a:ea typeface="Ubuntu"/>
                <a:cs typeface="Ubuntu"/>
                <a:sym typeface="Ubuntu"/>
              </a:endParaRPr>
            </a:p>
          </p:txBody>
        </p:sp>
        <p:cxnSp>
          <p:nvCxnSpPr>
            <p:cNvPr id="153" name="Google Shape;153;p23"/>
            <p:cNvCxnSpPr>
              <a:stCxn id="154" idx="3"/>
              <a:endCxn id="155" idx="1"/>
            </p:cNvCxnSpPr>
            <p:nvPr/>
          </p:nvCxnSpPr>
          <p:spPr>
            <a:xfrm>
              <a:off x="5834800" y="2809172"/>
              <a:ext cx="1505100" cy="0"/>
            </a:xfrm>
            <a:prstGeom prst="straightConnector1">
              <a:avLst/>
            </a:prstGeom>
            <a:noFill/>
            <a:ln w="19050" cap="flat" cmpd="sng">
              <a:solidFill>
                <a:schemeClr val="dk2"/>
              </a:solidFill>
              <a:prstDash val="solid"/>
              <a:round/>
              <a:headEnd type="none" w="med" len="med"/>
              <a:tailEnd type="none" w="med" len="med"/>
            </a:ln>
          </p:spPr>
        </p:cxnSp>
        <p:pic>
          <p:nvPicPr>
            <p:cNvPr id="155" name="Google Shape;155;p23"/>
            <p:cNvPicPr preferRelativeResize="0"/>
            <p:nvPr/>
          </p:nvPicPr>
          <p:blipFill rotWithShape="1">
            <a:blip r:embed="rId6">
              <a:alphaModFix/>
            </a:blip>
            <a:srcRect/>
            <a:stretch/>
          </p:blipFill>
          <p:spPr>
            <a:xfrm>
              <a:off x="7340050" y="2406826"/>
              <a:ext cx="885477" cy="804699"/>
            </a:xfrm>
            <a:prstGeom prst="rect">
              <a:avLst/>
            </a:prstGeom>
            <a:noFill/>
            <a:ln>
              <a:noFill/>
            </a:ln>
          </p:spPr>
        </p:pic>
        <p:pic>
          <p:nvPicPr>
            <p:cNvPr id="154" name="Google Shape;154;p23"/>
            <p:cNvPicPr preferRelativeResize="0"/>
            <p:nvPr/>
          </p:nvPicPr>
          <p:blipFill>
            <a:blip r:embed="rId5">
              <a:alphaModFix/>
            </a:blip>
            <a:stretch>
              <a:fillRect/>
            </a:stretch>
          </p:blipFill>
          <p:spPr>
            <a:xfrm>
              <a:off x="5219300" y="2501422"/>
              <a:ext cx="615500" cy="615500"/>
            </a:xfrm>
            <a:prstGeom prst="rect">
              <a:avLst/>
            </a:prstGeom>
            <a:noFill/>
            <a:ln>
              <a:noFill/>
            </a:ln>
          </p:spPr>
        </p:pic>
      </p:grpSp>
      <p:sp>
        <p:nvSpPr>
          <p:cNvPr id="156" name="Google Shape;156;p23"/>
          <p:cNvSpPr txBox="1"/>
          <p:nvPr/>
        </p:nvSpPr>
        <p:spPr>
          <a:xfrm>
            <a:off x="1081300" y="3796725"/>
            <a:ext cx="2100300" cy="3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Ubuntu"/>
                <a:ea typeface="Ubuntu"/>
                <a:cs typeface="Ubuntu"/>
                <a:sym typeface="Ubuntu"/>
              </a:rPr>
              <a:t>Repeat… and repeat… </a:t>
            </a:r>
            <a:endParaRPr sz="1200">
              <a:latin typeface="Ubuntu"/>
              <a:ea typeface="Ubuntu"/>
              <a:cs typeface="Ubuntu"/>
              <a:sym typeface="Ubuntu"/>
            </a:endParaRPr>
          </a:p>
        </p:txBody>
      </p:sp>
      <p:grpSp>
        <p:nvGrpSpPr>
          <p:cNvPr id="157" name="Google Shape;157;p23"/>
          <p:cNvGrpSpPr/>
          <p:nvPr/>
        </p:nvGrpSpPr>
        <p:grpSpPr>
          <a:xfrm>
            <a:off x="5228200" y="2396375"/>
            <a:ext cx="2084100" cy="367500"/>
            <a:chOff x="5424900" y="3391300"/>
            <a:chExt cx="2084100" cy="367500"/>
          </a:xfrm>
        </p:grpSpPr>
        <p:sp>
          <p:nvSpPr>
            <p:cNvPr id="158" name="Google Shape;158;p23"/>
            <p:cNvSpPr txBox="1"/>
            <p:nvPr/>
          </p:nvSpPr>
          <p:spPr>
            <a:xfrm>
              <a:off x="5424900" y="3391300"/>
              <a:ext cx="8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a:ea typeface="Courier"/>
                  <a:cs typeface="Courier"/>
                  <a:sym typeface="Courier"/>
                </a:rPr>
                <a:t>Process</a:t>
              </a:r>
              <a:endParaRPr sz="1200">
                <a:latin typeface="Courier"/>
                <a:ea typeface="Courier"/>
                <a:cs typeface="Courier"/>
                <a:sym typeface="Courier"/>
              </a:endParaRPr>
            </a:p>
          </p:txBody>
        </p:sp>
        <p:cxnSp>
          <p:nvCxnSpPr>
            <p:cNvPr id="159" name="Google Shape;159;p23"/>
            <p:cNvCxnSpPr>
              <a:stCxn id="158" idx="3"/>
            </p:cNvCxnSpPr>
            <p:nvPr/>
          </p:nvCxnSpPr>
          <p:spPr>
            <a:xfrm>
              <a:off x="6295200" y="3575050"/>
              <a:ext cx="1213800" cy="3900"/>
            </a:xfrm>
            <a:prstGeom prst="straightConnector1">
              <a:avLst/>
            </a:prstGeom>
            <a:noFill/>
            <a:ln w="9525" cap="flat" cmpd="sng">
              <a:solidFill>
                <a:schemeClr val="dk2"/>
              </a:solidFill>
              <a:prstDash val="solid"/>
              <a:round/>
              <a:headEnd type="none" w="med" len="med"/>
              <a:tailEnd type="triangle" w="med" len="med"/>
            </a:ln>
          </p:spPr>
        </p:cxnSp>
      </p:grpSp>
      <p:grpSp>
        <p:nvGrpSpPr>
          <p:cNvPr id="160" name="Google Shape;160;p23"/>
          <p:cNvGrpSpPr/>
          <p:nvPr/>
        </p:nvGrpSpPr>
        <p:grpSpPr>
          <a:xfrm>
            <a:off x="7388948" y="2716075"/>
            <a:ext cx="776375" cy="627600"/>
            <a:chOff x="7585648" y="3599850"/>
            <a:chExt cx="776375" cy="627600"/>
          </a:xfrm>
        </p:grpSpPr>
        <p:pic>
          <p:nvPicPr>
            <p:cNvPr id="161" name="Google Shape;161;p23"/>
            <p:cNvPicPr preferRelativeResize="0"/>
            <p:nvPr/>
          </p:nvPicPr>
          <p:blipFill>
            <a:blip r:embed="rId7">
              <a:alphaModFix/>
            </a:blip>
            <a:stretch>
              <a:fillRect/>
            </a:stretch>
          </p:blipFill>
          <p:spPr>
            <a:xfrm>
              <a:off x="7817798" y="3599850"/>
              <a:ext cx="313800" cy="313800"/>
            </a:xfrm>
            <a:prstGeom prst="rect">
              <a:avLst/>
            </a:prstGeom>
            <a:noFill/>
            <a:ln>
              <a:noFill/>
            </a:ln>
          </p:spPr>
        </p:pic>
        <p:pic>
          <p:nvPicPr>
            <p:cNvPr id="162" name="Google Shape;162;p23"/>
            <p:cNvPicPr preferRelativeResize="0"/>
            <p:nvPr/>
          </p:nvPicPr>
          <p:blipFill>
            <a:blip r:embed="rId7">
              <a:alphaModFix/>
            </a:blip>
            <a:stretch>
              <a:fillRect/>
            </a:stretch>
          </p:blipFill>
          <p:spPr>
            <a:xfrm>
              <a:off x="8048223" y="3913650"/>
              <a:ext cx="313800" cy="313800"/>
            </a:xfrm>
            <a:prstGeom prst="rect">
              <a:avLst/>
            </a:prstGeom>
            <a:noFill/>
            <a:ln>
              <a:noFill/>
            </a:ln>
          </p:spPr>
        </p:pic>
        <p:pic>
          <p:nvPicPr>
            <p:cNvPr id="163" name="Google Shape;163;p23"/>
            <p:cNvPicPr preferRelativeResize="0"/>
            <p:nvPr/>
          </p:nvPicPr>
          <p:blipFill>
            <a:blip r:embed="rId7">
              <a:alphaModFix/>
            </a:blip>
            <a:stretch>
              <a:fillRect/>
            </a:stretch>
          </p:blipFill>
          <p:spPr>
            <a:xfrm>
              <a:off x="7585648" y="3913650"/>
              <a:ext cx="313800" cy="313800"/>
            </a:xfrm>
            <a:prstGeom prst="rect">
              <a:avLst/>
            </a:prstGeom>
            <a:noFill/>
            <a:ln>
              <a:noFill/>
            </a:ln>
          </p:spPr>
        </p:pic>
      </p:grpSp>
      <p:grpSp>
        <p:nvGrpSpPr>
          <p:cNvPr id="164" name="Google Shape;164;p23"/>
          <p:cNvGrpSpPr/>
          <p:nvPr/>
        </p:nvGrpSpPr>
        <p:grpSpPr>
          <a:xfrm>
            <a:off x="6001200" y="3436875"/>
            <a:ext cx="2249100" cy="367500"/>
            <a:chOff x="6206850" y="4272850"/>
            <a:chExt cx="2249100" cy="367500"/>
          </a:xfrm>
        </p:grpSpPr>
        <p:sp>
          <p:nvSpPr>
            <p:cNvPr id="165" name="Google Shape;165;p23"/>
            <p:cNvSpPr txBox="1"/>
            <p:nvPr/>
          </p:nvSpPr>
          <p:spPr>
            <a:xfrm>
              <a:off x="7585650" y="4272850"/>
              <a:ext cx="8703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a:ea typeface="Courier"/>
                  <a:cs typeface="Courier"/>
                  <a:sym typeface="Courier"/>
                </a:rPr>
                <a:t>Result</a:t>
              </a:r>
              <a:endParaRPr sz="1200">
                <a:latin typeface="Courier"/>
                <a:ea typeface="Courier"/>
                <a:cs typeface="Courier"/>
                <a:sym typeface="Courier"/>
              </a:endParaRPr>
            </a:p>
          </p:txBody>
        </p:sp>
        <p:cxnSp>
          <p:nvCxnSpPr>
            <p:cNvPr id="166" name="Google Shape;166;p23"/>
            <p:cNvCxnSpPr>
              <a:stCxn id="165" idx="1"/>
            </p:cNvCxnSpPr>
            <p:nvPr/>
          </p:nvCxnSpPr>
          <p:spPr>
            <a:xfrm rot="10800000">
              <a:off x="6206850" y="4450300"/>
              <a:ext cx="1378800" cy="6300"/>
            </a:xfrm>
            <a:prstGeom prst="straightConnector1">
              <a:avLst/>
            </a:prstGeom>
            <a:noFill/>
            <a:ln w="9525" cap="flat" cmpd="sng">
              <a:solidFill>
                <a:schemeClr val="dk2"/>
              </a:solidFill>
              <a:prstDash val="solid"/>
              <a:round/>
              <a:headEnd type="none" w="med" len="med"/>
              <a:tailEnd type="triangle" w="med" len="med"/>
            </a:ln>
          </p:spPr>
        </p:cxnSp>
      </p:grpSp>
      <p:cxnSp>
        <p:nvCxnSpPr>
          <p:cNvPr id="167" name="Google Shape;167;p23"/>
          <p:cNvCxnSpPr/>
          <p:nvPr/>
        </p:nvCxnSpPr>
        <p:spPr>
          <a:xfrm>
            <a:off x="4434875" y="1915625"/>
            <a:ext cx="0" cy="2007000"/>
          </a:xfrm>
          <a:prstGeom prst="straightConnector1">
            <a:avLst/>
          </a:prstGeom>
          <a:noFill/>
          <a:ln w="28575" cap="flat" cmpd="sng">
            <a:solidFill>
              <a:srgbClr val="B7B7B7"/>
            </a:solidFill>
            <a:prstDash val="dash"/>
            <a:round/>
            <a:headEnd type="none" w="med" len="med"/>
            <a:tailEnd type="none" w="med" len="med"/>
          </a:ln>
        </p:spPr>
      </p:cxnSp>
    </p:spTree>
    <p:extLst>
      <p:ext uri="{BB962C8B-B14F-4D97-AF65-F5344CB8AC3E}">
        <p14:creationId xmlns:p14="http://schemas.microsoft.com/office/powerpoint/2010/main" val="22801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1000"/>
                                        <p:tgtEl>
                                          <p:spTgt spid="1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1000"/>
                                        <p:tgtEl>
                                          <p:spTgt spid="1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1000"/>
                                        <p:tgtEl>
                                          <p:spTgt spid="1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0"/>
                                        <p:tgtEl>
                                          <p:spTgt spid="1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fade">
                                      <p:cBhvr>
                                        <p:cTn id="32" dur="1000"/>
                                        <p:tgtEl>
                                          <p:spTgt spid="1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7"/>
                                        </p:tgtEl>
                                        <p:attrNameLst>
                                          <p:attrName>style.visibility</p:attrName>
                                        </p:attrNameLst>
                                      </p:cBhvr>
                                      <p:to>
                                        <p:strVal val="visible"/>
                                      </p:to>
                                    </p:set>
                                    <p:animEffect transition="in" filter="fade">
                                      <p:cBhvr>
                                        <p:cTn id="37" dur="1000"/>
                                        <p:tgtEl>
                                          <p:spTgt spid="167"/>
                                        </p:tgtEl>
                                      </p:cBhvr>
                                    </p:animEffect>
                                  </p:childTnLst>
                                </p:cTn>
                              </p:par>
                              <p:par>
                                <p:cTn id="38" presetID="10" presetClass="entr" presetSubtype="0" fill="hold" nodeType="withEffect">
                                  <p:stCondLst>
                                    <p:cond delay="0"/>
                                  </p:stCondLst>
                                  <p:childTnLst>
                                    <p:set>
                                      <p:cBhvr>
                                        <p:cTn id="39" dur="1" fill="hold">
                                          <p:stCondLst>
                                            <p:cond delay="0"/>
                                          </p:stCondLst>
                                        </p:cTn>
                                        <p:tgtEl>
                                          <p:spTgt spid="151"/>
                                        </p:tgtEl>
                                        <p:attrNameLst>
                                          <p:attrName>style.visibility</p:attrName>
                                        </p:attrNameLst>
                                      </p:cBhvr>
                                      <p:to>
                                        <p:strVal val="visible"/>
                                      </p:to>
                                    </p:set>
                                    <p:animEffect transition="in" filter="fade">
                                      <p:cBhvr>
                                        <p:cTn id="40" dur="1000"/>
                                        <p:tgtEl>
                                          <p:spTgt spid="15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7"/>
                                        </p:tgtEl>
                                        <p:attrNameLst>
                                          <p:attrName>style.visibility</p:attrName>
                                        </p:attrNameLst>
                                      </p:cBhvr>
                                      <p:to>
                                        <p:strVal val="visible"/>
                                      </p:to>
                                    </p:set>
                                    <p:animEffect transition="in" filter="fade">
                                      <p:cBhvr>
                                        <p:cTn id="45" dur="1000"/>
                                        <p:tgtEl>
                                          <p:spTgt spid="15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0"/>
                                        </p:tgtEl>
                                        <p:attrNameLst>
                                          <p:attrName>style.visibility</p:attrName>
                                        </p:attrNameLst>
                                      </p:cBhvr>
                                      <p:to>
                                        <p:strVal val="visible"/>
                                      </p:to>
                                    </p:set>
                                    <p:animEffect transition="in" filter="fade">
                                      <p:cBhvr>
                                        <p:cTn id="50" dur="1000"/>
                                        <p:tgtEl>
                                          <p:spTgt spid="1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4"/>
                                        </p:tgtEl>
                                        <p:attrNameLst>
                                          <p:attrName>style.visibility</p:attrName>
                                        </p:attrNameLst>
                                      </p:cBhvr>
                                      <p:to>
                                        <p:strVal val="visible"/>
                                      </p:to>
                                    </p:set>
                                    <p:animEffect transition="in" filter="fade">
                                      <p:cBhvr>
                                        <p:cTn id="55"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Entry Processor Characteristics</a:t>
            </a:r>
            <a:endParaRPr/>
          </a:p>
        </p:txBody>
      </p:sp>
      <p:sp>
        <p:nvSpPr>
          <p:cNvPr id="173" name="Google Shape;173;p24"/>
          <p:cNvSpPr txBox="1">
            <a:spLocks noGrp="1"/>
          </p:cNvSpPr>
          <p:nvPr>
            <p:ph type="body" idx="1"/>
          </p:nvPr>
        </p:nvSpPr>
        <p:spPr>
          <a:xfrm>
            <a:off x="387214" y="974403"/>
            <a:ext cx="8096400" cy="31947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No issues with locks or concurrency</a:t>
            </a:r>
            <a:endParaRPr/>
          </a:p>
          <a:p>
            <a:pPr marL="457200" lvl="0" indent="-361950" algn="l" rtl="0">
              <a:spcBef>
                <a:spcPts val="1000"/>
              </a:spcBef>
              <a:spcAft>
                <a:spcPts val="0"/>
              </a:spcAft>
              <a:buSzPts val="2100"/>
              <a:buChar char="•"/>
            </a:pPr>
            <a:r>
              <a:rPr lang="en"/>
              <a:t>Supports predicates to limit processing to a subset of the map data</a:t>
            </a:r>
            <a:endParaRPr/>
          </a:p>
          <a:p>
            <a:pPr marL="457200" lvl="0" indent="-361950" algn="l" rtl="0">
              <a:spcBef>
                <a:spcPts val="1000"/>
              </a:spcBef>
              <a:spcAft>
                <a:spcPts val="0"/>
              </a:spcAft>
              <a:buSzPts val="2100"/>
              <a:buChar char="•"/>
            </a:pPr>
            <a:r>
              <a:rPr lang="en"/>
              <a:t>Supports indexing to increase processing performance</a:t>
            </a:r>
            <a:endParaRPr/>
          </a:p>
          <a:p>
            <a:pPr marL="457200" lvl="0" indent="-361950" algn="l" rtl="0">
              <a:spcBef>
                <a:spcPts val="1000"/>
              </a:spcBef>
              <a:spcAft>
                <a:spcPts val="0"/>
              </a:spcAft>
              <a:buSzPts val="2100"/>
              <a:buChar char="•"/>
            </a:pPr>
            <a:r>
              <a:rPr lang="en"/>
              <a:t>Operate best when in-memory format is OBJECT</a:t>
            </a:r>
            <a:endParaRPr/>
          </a:p>
          <a:p>
            <a:pPr marL="457200" lvl="0" indent="-361950" algn="l" rtl="0">
              <a:spcBef>
                <a:spcPts val="1000"/>
              </a:spcBef>
              <a:spcAft>
                <a:spcPts val="1000"/>
              </a:spcAft>
              <a:buSzPts val="2100"/>
              <a:buChar char="•"/>
            </a:pPr>
            <a:r>
              <a:rPr lang="en"/>
              <a:t>Read-only, mutating (read-write), and offloadable processors</a:t>
            </a:r>
            <a:endParaRPr/>
          </a:p>
        </p:txBody>
      </p:sp>
    </p:spTree>
    <p:extLst>
      <p:ext uri="{BB962C8B-B14F-4D97-AF65-F5344CB8AC3E}">
        <p14:creationId xmlns:p14="http://schemas.microsoft.com/office/powerpoint/2010/main" val="183704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xEl>
                                              <p:pRg st="0" end="0"/>
                                            </p:txEl>
                                          </p:spTgt>
                                        </p:tgtEl>
                                        <p:attrNameLst>
                                          <p:attrName>style.visibility</p:attrName>
                                        </p:attrNameLst>
                                      </p:cBhvr>
                                      <p:to>
                                        <p:strVal val="visible"/>
                                      </p:to>
                                    </p:set>
                                    <p:animEffect transition="in" filter="fade">
                                      <p:cBhvr>
                                        <p:cTn id="7" dur="1000"/>
                                        <p:tgtEl>
                                          <p:spTgt spid="1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
                                            <p:txEl>
                                              <p:pRg st="1" end="1"/>
                                            </p:txEl>
                                          </p:spTgt>
                                        </p:tgtEl>
                                        <p:attrNameLst>
                                          <p:attrName>style.visibility</p:attrName>
                                        </p:attrNameLst>
                                      </p:cBhvr>
                                      <p:to>
                                        <p:strVal val="visible"/>
                                      </p:to>
                                    </p:set>
                                    <p:animEffect transition="in" filter="fade">
                                      <p:cBhvr>
                                        <p:cTn id="12" dur="1000"/>
                                        <p:tgtEl>
                                          <p:spTgt spid="1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3">
                                            <p:txEl>
                                              <p:pRg st="2" end="2"/>
                                            </p:txEl>
                                          </p:spTgt>
                                        </p:tgtEl>
                                        <p:attrNameLst>
                                          <p:attrName>style.visibility</p:attrName>
                                        </p:attrNameLst>
                                      </p:cBhvr>
                                      <p:to>
                                        <p:strVal val="visible"/>
                                      </p:to>
                                    </p:set>
                                    <p:animEffect transition="in" filter="fade">
                                      <p:cBhvr>
                                        <p:cTn id="17" dur="1000"/>
                                        <p:tgtEl>
                                          <p:spTgt spid="1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3">
                                            <p:txEl>
                                              <p:pRg st="3" end="3"/>
                                            </p:txEl>
                                          </p:spTgt>
                                        </p:tgtEl>
                                        <p:attrNameLst>
                                          <p:attrName>style.visibility</p:attrName>
                                        </p:attrNameLst>
                                      </p:cBhvr>
                                      <p:to>
                                        <p:strVal val="visible"/>
                                      </p:to>
                                    </p:set>
                                    <p:animEffect transition="in" filter="fade">
                                      <p:cBhvr>
                                        <p:cTn id="22" dur="1000"/>
                                        <p:tgtEl>
                                          <p:spTgt spid="1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3">
                                            <p:txEl>
                                              <p:pRg st="4" end="4"/>
                                            </p:txEl>
                                          </p:spTgt>
                                        </p:tgtEl>
                                        <p:attrNameLst>
                                          <p:attrName>style.visibility</p:attrName>
                                        </p:attrNameLst>
                                      </p:cBhvr>
                                      <p:to>
                                        <p:strVal val="visible"/>
                                      </p:to>
                                    </p:set>
                                    <p:animEffect transition="in" filter="fade">
                                      <p:cBhvr>
                                        <p:cTn id="27" dur="1000"/>
                                        <p:tgtEl>
                                          <p:spTgt spid="1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0E50-325C-1A4B-A1EE-591348E18616}"/>
              </a:ext>
            </a:extLst>
          </p:cNvPr>
          <p:cNvSpPr>
            <a:spLocks noGrp="1"/>
          </p:cNvSpPr>
          <p:nvPr>
            <p:ph type="title"/>
          </p:nvPr>
        </p:nvSpPr>
        <p:spPr/>
        <p:txBody>
          <a:bodyPr/>
          <a:lstStyle/>
          <a:p>
            <a:r>
              <a:rPr lang="en-US" dirty="0"/>
              <a:t>Entry Processor Advantages</a:t>
            </a:r>
          </a:p>
        </p:txBody>
      </p:sp>
      <p:sp>
        <p:nvSpPr>
          <p:cNvPr id="3" name="Text Placeholder 2">
            <a:extLst>
              <a:ext uri="{FF2B5EF4-FFF2-40B4-BE49-F238E27FC236}">
                <a16:creationId xmlns:a16="http://schemas.microsoft.com/office/drawing/2014/main" id="{E66839BC-086F-BF48-ACC2-9F7A36623291}"/>
              </a:ext>
            </a:extLst>
          </p:cNvPr>
          <p:cNvSpPr>
            <a:spLocks noGrp="1"/>
          </p:cNvSpPr>
          <p:nvPr>
            <p:ph type="body" sz="quarter" idx="10"/>
          </p:nvPr>
        </p:nvSpPr>
        <p:spPr/>
        <p:txBody>
          <a:bodyPr>
            <a:normAutofit lnSpcReduction="10000"/>
          </a:bodyPr>
          <a:lstStyle/>
          <a:p>
            <a:r>
              <a:rPr lang="en-US" dirty="0">
                <a:sym typeface="Arial"/>
              </a:rPr>
              <a:t>No concurrency worries</a:t>
            </a:r>
          </a:p>
          <a:p>
            <a:pPr lvl="1"/>
            <a:r>
              <a:rPr lang="en-US" dirty="0">
                <a:sym typeface="Arial"/>
              </a:rPr>
              <a:t>The entry is yours </a:t>
            </a:r>
            <a:r>
              <a:rPr lang="en-US" dirty="0" err="1">
                <a:sym typeface="Arial"/>
              </a:rPr>
              <a:t>til</a:t>
            </a:r>
            <a:r>
              <a:rPr lang="en-US" dirty="0">
                <a:sym typeface="Arial"/>
              </a:rPr>
              <a:t> you’re done, but be quick!</a:t>
            </a:r>
            <a:endParaRPr lang="en-US" dirty="0"/>
          </a:p>
          <a:p>
            <a:r>
              <a:rPr lang="en-US" dirty="0">
                <a:sym typeface="Arial"/>
              </a:rPr>
              <a:t>Great for delta processing</a:t>
            </a:r>
          </a:p>
          <a:p>
            <a:pPr lvl="1"/>
            <a:r>
              <a:rPr lang="en-US" dirty="0">
                <a:sym typeface="Arial"/>
              </a:rPr>
              <a:t>Changing a small proportion of a big object</a:t>
            </a:r>
          </a:p>
          <a:p>
            <a:pPr lvl="2"/>
            <a:r>
              <a:rPr lang="en-US" dirty="0">
                <a:sym typeface="Arial"/>
              </a:rPr>
              <a:t>Pass the changing fields as arguments e.g. new delivery date for a big order</a:t>
            </a:r>
          </a:p>
          <a:p>
            <a:pPr lvl="2"/>
            <a:r>
              <a:rPr lang="en-US" dirty="0">
                <a:sym typeface="Arial"/>
              </a:rPr>
              <a:t>The changing fields can be implied rather than sent e.g. </a:t>
            </a:r>
            <a:r>
              <a:rPr lang="en-US" sz="1400" i="1" dirty="0" err="1">
                <a:latin typeface="Courier" pitchFamily="2" charset="0"/>
                <a:ea typeface="Courier New"/>
                <a:cs typeface="Courier New"/>
                <a:sym typeface="Courier New"/>
              </a:rPr>
              <a:t>OrderCancelledEntryProcessor</a:t>
            </a:r>
            <a:r>
              <a:rPr lang="en-US" sz="1400" i="1" dirty="0">
                <a:latin typeface="Courier" pitchFamily="2" charset="0"/>
                <a:ea typeface="Courier New"/>
                <a:cs typeface="Courier New"/>
                <a:sym typeface="Courier New"/>
              </a:rPr>
              <a:t> </a:t>
            </a:r>
            <a:r>
              <a:rPr lang="en-US" sz="1400" dirty="0">
                <a:latin typeface="Ubuntu" panose="020B0504030602030204" pitchFamily="34" charset="0"/>
                <a:ea typeface="Courier New"/>
                <a:cs typeface="Courier New"/>
                <a:sym typeface="Courier New"/>
              </a:rPr>
              <a:t>changes order status</a:t>
            </a:r>
            <a:endParaRPr lang="en-US" dirty="0">
              <a:latin typeface="Courier" pitchFamily="2" charset="0"/>
            </a:endParaRPr>
          </a:p>
          <a:p>
            <a:r>
              <a:rPr lang="en-US" dirty="0">
                <a:sym typeface="Arial"/>
              </a:rPr>
              <a:t>Great if the processing is fast, just like a new value replacement</a:t>
            </a:r>
            <a:endParaRPr lang="en-US" dirty="0"/>
          </a:p>
          <a:p>
            <a:r>
              <a:rPr lang="en-US" dirty="0">
                <a:sym typeface="Arial"/>
              </a:rPr>
              <a:t>For processing a single entry, not for looking at other entries</a:t>
            </a:r>
            <a:endParaRPr lang="en-US" dirty="0"/>
          </a:p>
        </p:txBody>
      </p:sp>
    </p:spTree>
    <p:extLst>
      <p:ext uri="{BB962C8B-B14F-4D97-AF65-F5344CB8AC3E}">
        <p14:creationId xmlns:p14="http://schemas.microsoft.com/office/powerpoint/2010/main" val="336983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0E50-325C-1A4B-A1EE-591348E18616}"/>
              </a:ext>
            </a:extLst>
          </p:cNvPr>
          <p:cNvSpPr>
            <a:spLocks noGrp="1"/>
          </p:cNvSpPr>
          <p:nvPr>
            <p:ph type="title"/>
          </p:nvPr>
        </p:nvSpPr>
        <p:spPr/>
        <p:txBody>
          <a:bodyPr/>
          <a:lstStyle/>
          <a:p>
            <a:r>
              <a:rPr lang="en-US" dirty="0"/>
              <a:t>Entry Processor Disadvantages</a:t>
            </a:r>
          </a:p>
        </p:txBody>
      </p:sp>
      <p:sp>
        <p:nvSpPr>
          <p:cNvPr id="3" name="Text Placeholder 2">
            <a:extLst>
              <a:ext uri="{FF2B5EF4-FFF2-40B4-BE49-F238E27FC236}">
                <a16:creationId xmlns:a16="http://schemas.microsoft.com/office/drawing/2014/main" id="{E66839BC-086F-BF48-ACC2-9F7A36623291}"/>
              </a:ext>
            </a:extLst>
          </p:cNvPr>
          <p:cNvSpPr>
            <a:spLocks noGrp="1"/>
          </p:cNvSpPr>
          <p:nvPr>
            <p:ph type="body" sz="quarter" idx="10"/>
          </p:nvPr>
        </p:nvSpPr>
        <p:spPr/>
        <p:txBody>
          <a:bodyPr/>
          <a:lstStyle/>
          <a:p>
            <a:r>
              <a:rPr lang="en-US" dirty="0">
                <a:sym typeface="Arial"/>
              </a:rPr>
              <a:t>Must be on the server’s </a:t>
            </a:r>
            <a:r>
              <a:rPr lang="en-US" dirty="0" err="1">
                <a:sym typeface="Arial"/>
              </a:rPr>
              <a:t>classpath</a:t>
            </a:r>
            <a:endParaRPr lang="en-US" dirty="0">
              <a:sym typeface="Arial"/>
            </a:endParaRPr>
          </a:p>
          <a:p>
            <a:r>
              <a:rPr lang="en-US" dirty="0">
                <a:sym typeface="Arial"/>
              </a:rPr>
              <a:t>Not good if processing is slow</a:t>
            </a:r>
          </a:p>
          <a:p>
            <a:pPr lvl="1"/>
            <a:r>
              <a:rPr lang="en-US" dirty="0">
                <a:sym typeface="Arial"/>
              </a:rPr>
              <a:t>Reads and writes to the same key queue up</a:t>
            </a:r>
          </a:p>
          <a:p>
            <a:pPr lvl="1"/>
            <a:r>
              <a:rPr lang="en-US" dirty="0">
                <a:sym typeface="Arial"/>
              </a:rPr>
              <a:t>Offload processing can address this issue</a:t>
            </a:r>
            <a:endParaRPr lang="en-US" dirty="0"/>
          </a:p>
          <a:p>
            <a:endParaRPr lang="en-US" dirty="0"/>
          </a:p>
        </p:txBody>
      </p:sp>
    </p:spTree>
    <p:extLst>
      <p:ext uri="{BB962C8B-B14F-4D97-AF65-F5344CB8AC3E}">
        <p14:creationId xmlns:p14="http://schemas.microsoft.com/office/powerpoint/2010/main" val="12143768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Entry Processor Interface</a:t>
            </a:r>
            <a:endParaRPr/>
          </a:p>
        </p:txBody>
      </p:sp>
      <p:sp>
        <p:nvSpPr>
          <p:cNvPr id="179" name="Google Shape;179;p25"/>
          <p:cNvSpPr txBox="1">
            <a:spLocks noGrp="1"/>
          </p:cNvSpPr>
          <p:nvPr>
            <p:ph type="body" idx="1"/>
          </p:nvPr>
        </p:nvSpPr>
        <p:spPr>
          <a:xfrm>
            <a:off x="406800" y="2180875"/>
            <a:ext cx="8096400" cy="20733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The process method is a core of an entry processor</a:t>
            </a:r>
            <a:endParaRPr/>
          </a:p>
          <a:p>
            <a:pPr marL="914400" lvl="1" indent="-342900" algn="l" rtl="0">
              <a:spcBef>
                <a:spcPts val="1000"/>
              </a:spcBef>
              <a:spcAft>
                <a:spcPts val="0"/>
              </a:spcAft>
              <a:buSzPts val="1800"/>
              <a:buChar char="•"/>
            </a:pPr>
            <a:r>
              <a:rPr lang="en"/>
              <a:t>Accepts map entry, performs process, returns result</a:t>
            </a:r>
            <a:endParaRPr/>
          </a:p>
          <a:p>
            <a:pPr marL="914400" lvl="1" indent="-342900" algn="l" rtl="0">
              <a:spcBef>
                <a:spcPts val="1000"/>
              </a:spcBef>
              <a:spcAft>
                <a:spcPts val="0"/>
              </a:spcAft>
              <a:buSzPts val="1800"/>
              <a:buChar char="•"/>
            </a:pPr>
            <a:r>
              <a:rPr lang="en"/>
              <a:t>If there is no result, may return null</a:t>
            </a:r>
            <a:endParaRPr/>
          </a:p>
          <a:p>
            <a:pPr marL="457200" lvl="0" indent="-361950" algn="l" rtl="0">
              <a:spcBef>
                <a:spcPts val="1000"/>
              </a:spcBef>
              <a:spcAft>
                <a:spcPts val="0"/>
              </a:spcAft>
              <a:buSzPts val="2100"/>
              <a:buChar char="•"/>
            </a:pPr>
            <a:r>
              <a:rPr lang="en"/>
              <a:t>Entry backup processor executes on backup partitions to update backups if primary was updated</a:t>
            </a:r>
            <a:endParaRPr/>
          </a:p>
          <a:p>
            <a:pPr marL="914400" lvl="1" indent="-342900" algn="l" rtl="0">
              <a:spcBef>
                <a:spcPts val="1000"/>
              </a:spcBef>
              <a:spcAft>
                <a:spcPts val="1000"/>
              </a:spcAft>
              <a:buSzPts val="1800"/>
              <a:buChar char="•"/>
            </a:pPr>
            <a:r>
              <a:rPr lang="en"/>
              <a:t>Must be explicitly defined if using entry processor interface</a:t>
            </a:r>
            <a:endParaRPr/>
          </a:p>
        </p:txBody>
      </p:sp>
      <p:sp>
        <p:nvSpPr>
          <p:cNvPr id="180" name="Google Shape;180;p25"/>
          <p:cNvSpPr txBox="1"/>
          <p:nvPr/>
        </p:nvSpPr>
        <p:spPr>
          <a:xfrm>
            <a:off x="612125" y="977450"/>
            <a:ext cx="6444900" cy="11328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latin typeface="Courier"/>
                <a:ea typeface="Courier"/>
                <a:cs typeface="Courier"/>
                <a:sym typeface="Courier"/>
              </a:rPr>
              <a:t>interface </a:t>
            </a:r>
            <a:r>
              <a:rPr lang="en">
                <a:solidFill>
                  <a:srgbClr val="800000"/>
                </a:solidFill>
                <a:latin typeface="Courier"/>
                <a:ea typeface="Courier"/>
                <a:cs typeface="Courier"/>
                <a:sym typeface="Courier"/>
              </a:rPr>
              <a:t>EntryProcessor</a:t>
            </a:r>
            <a:r>
              <a:rPr lang="en">
                <a:latin typeface="Courier"/>
                <a:ea typeface="Courier"/>
                <a:cs typeface="Courier"/>
                <a:sym typeface="Courier"/>
              </a:rPr>
              <a:t>&lt;</a:t>
            </a:r>
            <a:r>
              <a:rPr lang="en" i="1">
                <a:solidFill>
                  <a:srgbClr val="20999D"/>
                </a:solidFill>
                <a:latin typeface="Courier"/>
                <a:ea typeface="Courier"/>
                <a:cs typeface="Courier"/>
                <a:sym typeface="Courier"/>
              </a:rPr>
              <a:t>K</a:t>
            </a:r>
            <a:r>
              <a:rPr lang="en">
                <a:solidFill>
                  <a:srgbClr val="808080"/>
                </a:solidFill>
                <a:latin typeface="Courier"/>
                <a:ea typeface="Courier"/>
                <a:cs typeface="Courier"/>
                <a:sym typeface="Courier"/>
              </a:rPr>
              <a:t>, </a:t>
            </a:r>
            <a:r>
              <a:rPr lang="en" i="1">
                <a:solidFill>
                  <a:srgbClr val="20999D"/>
                </a:solidFill>
                <a:latin typeface="Courier"/>
                <a:ea typeface="Courier"/>
                <a:cs typeface="Courier"/>
                <a:sym typeface="Courier"/>
              </a:rPr>
              <a:t>V</a:t>
            </a:r>
            <a:r>
              <a:rPr lang="en">
                <a:latin typeface="Courier"/>
                <a:ea typeface="Courier"/>
                <a:cs typeface="Courier"/>
                <a:sym typeface="Courier"/>
              </a:rPr>
              <a:t>&gt; </a:t>
            </a:r>
            <a:r>
              <a:rPr lang="en" b="1">
                <a:latin typeface="Courier"/>
                <a:ea typeface="Courier"/>
                <a:cs typeface="Courier"/>
                <a:sym typeface="Courier"/>
              </a:rPr>
              <a:t>extends </a:t>
            </a:r>
            <a:r>
              <a:rPr lang="en">
                <a:solidFill>
                  <a:srgbClr val="800000"/>
                </a:solidFill>
                <a:latin typeface="Courier"/>
                <a:ea typeface="Courier"/>
                <a:cs typeface="Courier"/>
                <a:sym typeface="Courier"/>
              </a:rPr>
              <a:t>Serializable </a:t>
            </a:r>
            <a:r>
              <a:rPr lang="en">
                <a:latin typeface="Courier"/>
                <a:ea typeface="Courier"/>
                <a:cs typeface="Courier"/>
                <a:sym typeface="Courier"/>
              </a:rPr>
              <a:t>{</a:t>
            </a:r>
            <a:endParaRPr>
              <a:latin typeface="Courier"/>
              <a:ea typeface="Courier"/>
              <a:cs typeface="Courier"/>
              <a:sym typeface="Courier"/>
            </a:endParaRPr>
          </a:p>
          <a:p>
            <a:pPr marL="0" lvl="0" indent="457200" algn="l" rtl="0">
              <a:lnSpc>
                <a:spcPct val="115000"/>
              </a:lnSpc>
              <a:spcBef>
                <a:spcPts val="0"/>
              </a:spcBef>
              <a:spcAft>
                <a:spcPts val="0"/>
              </a:spcAft>
              <a:buNone/>
            </a:pPr>
            <a:r>
              <a:rPr lang="en">
                <a:latin typeface="Courier"/>
                <a:ea typeface="Courier"/>
                <a:cs typeface="Courier"/>
                <a:sym typeface="Courier"/>
              </a:rPr>
              <a:t>Object process(</a:t>
            </a:r>
            <a:r>
              <a:rPr lang="en">
                <a:solidFill>
                  <a:srgbClr val="800000"/>
                </a:solidFill>
                <a:latin typeface="Courier"/>
                <a:ea typeface="Courier"/>
                <a:cs typeface="Courier"/>
                <a:sym typeface="Courier"/>
              </a:rPr>
              <a:t>Map</a:t>
            </a:r>
            <a:r>
              <a:rPr lang="en">
                <a:solidFill>
                  <a:srgbClr val="808080"/>
                </a:solidFill>
                <a:latin typeface="Courier"/>
                <a:ea typeface="Courier"/>
                <a:cs typeface="Courier"/>
                <a:sym typeface="Courier"/>
              </a:rPr>
              <a:t>.</a:t>
            </a:r>
            <a:r>
              <a:rPr lang="en">
                <a:solidFill>
                  <a:srgbClr val="800000"/>
                </a:solidFill>
                <a:latin typeface="Courier"/>
                <a:ea typeface="Courier"/>
                <a:cs typeface="Courier"/>
                <a:sym typeface="Courier"/>
              </a:rPr>
              <a:t>Entry</a:t>
            </a:r>
            <a:r>
              <a:rPr lang="en">
                <a:latin typeface="Courier"/>
                <a:ea typeface="Courier"/>
                <a:cs typeface="Courier"/>
                <a:sym typeface="Courier"/>
              </a:rPr>
              <a:t>&lt;</a:t>
            </a:r>
            <a:r>
              <a:rPr lang="en" i="1">
                <a:solidFill>
                  <a:srgbClr val="20999D"/>
                </a:solidFill>
                <a:latin typeface="Courier"/>
                <a:ea typeface="Courier"/>
                <a:cs typeface="Courier"/>
                <a:sym typeface="Courier"/>
              </a:rPr>
              <a:t>K</a:t>
            </a:r>
            <a:r>
              <a:rPr lang="en">
                <a:solidFill>
                  <a:srgbClr val="808080"/>
                </a:solidFill>
                <a:latin typeface="Courier"/>
                <a:ea typeface="Courier"/>
                <a:cs typeface="Courier"/>
                <a:sym typeface="Courier"/>
              </a:rPr>
              <a:t>, </a:t>
            </a:r>
            <a:r>
              <a:rPr lang="en" i="1">
                <a:solidFill>
                  <a:srgbClr val="20999D"/>
                </a:solidFill>
                <a:latin typeface="Courier"/>
                <a:ea typeface="Courier"/>
                <a:cs typeface="Courier"/>
                <a:sym typeface="Courier"/>
              </a:rPr>
              <a:t>V</a:t>
            </a:r>
            <a:r>
              <a:rPr lang="en">
                <a:latin typeface="Courier"/>
                <a:ea typeface="Courier"/>
                <a:cs typeface="Courier"/>
                <a:sym typeface="Courier"/>
              </a:rPr>
              <a:t>&gt; </a:t>
            </a:r>
            <a:r>
              <a:rPr lang="en" i="1">
                <a:latin typeface="Courier"/>
                <a:ea typeface="Courier"/>
                <a:cs typeface="Courier"/>
                <a:sym typeface="Courier"/>
              </a:rPr>
              <a:t>entry</a:t>
            </a:r>
            <a:r>
              <a:rPr lang="en">
                <a:latin typeface="Courier"/>
                <a:ea typeface="Courier"/>
                <a:cs typeface="Courier"/>
                <a:sym typeface="Courier"/>
              </a:rPr>
              <a:t>);</a:t>
            </a:r>
            <a:endParaRPr>
              <a:latin typeface="Courier"/>
              <a:ea typeface="Courier"/>
              <a:cs typeface="Courier"/>
              <a:sym typeface="Courier"/>
            </a:endParaRPr>
          </a:p>
          <a:p>
            <a:pPr marL="0" lvl="0" indent="457200" algn="l" rtl="0">
              <a:lnSpc>
                <a:spcPct val="115000"/>
              </a:lnSpc>
              <a:spcBef>
                <a:spcPts val="0"/>
              </a:spcBef>
              <a:spcAft>
                <a:spcPts val="0"/>
              </a:spcAft>
              <a:buNone/>
            </a:pPr>
            <a:r>
              <a:rPr lang="en">
                <a:solidFill>
                  <a:srgbClr val="800000"/>
                </a:solidFill>
                <a:latin typeface="Courier"/>
                <a:ea typeface="Courier"/>
                <a:cs typeface="Courier"/>
                <a:sym typeface="Courier"/>
              </a:rPr>
              <a:t>EntryBackupProcessor</a:t>
            </a:r>
            <a:r>
              <a:rPr lang="en">
                <a:latin typeface="Courier"/>
                <a:ea typeface="Courier"/>
                <a:cs typeface="Courier"/>
                <a:sym typeface="Courier"/>
              </a:rPr>
              <a:t>&lt;</a:t>
            </a:r>
            <a:r>
              <a:rPr lang="en" i="1">
                <a:solidFill>
                  <a:srgbClr val="20999D"/>
                </a:solidFill>
                <a:latin typeface="Courier"/>
                <a:ea typeface="Courier"/>
                <a:cs typeface="Courier"/>
                <a:sym typeface="Courier"/>
              </a:rPr>
              <a:t>K</a:t>
            </a:r>
            <a:r>
              <a:rPr lang="en">
                <a:solidFill>
                  <a:srgbClr val="808080"/>
                </a:solidFill>
                <a:latin typeface="Courier"/>
                <a:ea typeface="Courier"/>
                <a:cs typeface="Courier"/>
                <a:sym typeface="Courier"/>
              </a:rPr>
              <a:t>, </a:t>
            </a:r>
            <a:r>
              <a:rPr lang="en" i="1">
                <a:solidFill>
                  <a:srgbClr val="20999D"/>
                </a:solidFill>
                <a:latin typeface="Courier"/>
                <a:ea typeface="Courier"/>
                <a:cs typeface="Courier"/>
                <a:sym typeface="Courier"/>
              </a:rPr>
              <a:t>V</a:t>
            </a:r>
            <a:r>
              <a:rPr lang="en">
                <a:latin typeface="Courier"/>
                <a:ea typeface="Courier"/>
                <a:cs typeface="Courier"/>
                <a:sym typeface="Courier"/>
              </a:rPr>
              <a:t>&gt; getBackupProcessor();</a:t>
            </a:r>
            <a:endParaRPr>
              <a:latin typeface="Courier"/>
              <a:ea typeface="Courier"/>
              <a:cs typeface="Courier"/>
              <a:sym typeface="Courier"/>
            </a:endParaRPr>
          </a:p>
          <a:p>
            <a:pPr marL="0" lvl="0" indent="0" algn="l" rtl="0">
              <a:lnSpc>
                <a:spcPct val="115000"/>
              </a:lnSpc>
              <a:spcBef>
                <a:spcPts val="0"/>
              </a:spcBef>
              <a:spcAft>
                <a:spcPts val="0"/>
              </a:spcAft>
              <a:buNone/>
            </a:pPr>
            <a:r>
              <a:rPr lang="en">
                <a:latin typeface="Courier"/>
                <a:ea typeface="Courier"/>
                <a:cs typeface="Courier"/>
                <a:sym typeface="Courier"/>
              </a:rPr>
              <a:t>}</a:t>
            </a:r>
            <a:endParaRPr>
              <a:latin typeface="Courier"/>
              <a:ea typeface="Courier"/>
              <a:cs typeface="Courier"/>
              <a:sym typeface="Courier"/>
            </a:endParaRPr>
          </a:p>
        </p:txBody>
      </p:sp>
    </p:spTree>
    <p:extLst>
      <p:ext uri="{BB962C8B-B14F-4D97-AF65-F5344CB8AC3E}">
        <p14:creationId xmlns:p14="http://schemas.microsoft.com/office/powerpoint/2010/main" val="269929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fade">
                                      <p:cBhvr>
                                        <p:cTn id="7" dur="1000"/>
                                        <p:tgtEl>
                                          <p:spTgt spid="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Effect transition="in" filter="fade">
                                      <p:cBhvr>
                                        <p:cTn id="12" dur="1000"/>
                                        <p:tgtEl>
                                          <p:spTgt spid="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Effect transition="in" filter="fade">
                                      <p:cBhvr>
                                        <p:cTn id="17" dur="1000"/>
                                        <p:tgtEl>
                                          <p:spTgt spid="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Effect transition="in" filter="fade">
                                      <p:cBhvr>
                                        <p:cTn id="22" dur="1000"/>
                                        <p:tgtEl>
                                          <p:spTgt spid="1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xEl>
                                              <p:pRg st="4" end="4"/>
                                            </p:txEl>
                                          </p:spTgt>
                                        </p:tgtEl>
                                        <p:attrNameLst>
                                          <p:attrName>style.visibility</p:attrName>
                                        </p:attrNameLst>
                                      </p:cBhvr>
                                      <p:to>
                                        <p:strVal val="visible"/>
                                      </p:to>
                                    </p:set>
                                    <p:animEffect transition="in" filter="fade">
                                      <p:cBhvr>
                                        <p:cTn id="27" dur="1000"/>
                                        <p:tgtEl>
                                          <p:spTgt spid="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Abstract Entry Processor Class</a:t>
            </a:r>
            <a:endParaRPr/>
          </a:p>
        </p:txBody>
      </p:sp>
      <p:sp>
        <p:nvSpPr>
          <p:cNvPr id="186" name="Google Shape;186;p26"/>
          <p:cNvSpPr txBox="1">
            <a:spLocks noGrp="1"/>
          </p:cNvSpPr>
          <p:nvPr>
            <p:ph type="body" idx="1"/>
          </p:nvPr>
        </p:nvSpPr>
        <p:spPr>
          <a:xfrm>
            <a:off x="387225" y="2356900"/>
            <a:ext cx="8096400" cy="18123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Convenient base for implementing entry processors</a:t>
            </a:r>
            <a:endParaRPr/>
          </a:p>
          <a:p>
            <a:pPr marL="457200" lvl="0" indent="-361950" algn="l" rtl="0">
              <a:spcBef>
                <a:spcPts val="1000"/>
              </a:spcBef>
              <a:spcAft>
                <a:spcPts val="0"/>
              </a:spcAft>
              <a:buSzPts val="2100"/>
              <a:buChar char="•"/>
            </a:pPr>
            <a:r>
              <a:rPr lang="en"/>
              <a:t>Backup processor already implemented </a:t>
            </a:r>
            <a:endParaRPr/>
          </a:p>
          <a:p>
            <a:pPr marL="914400" lvl="1" indent="-342900" algn="l" rtl="0">
              <a:spcBef>
                <a:spcPts val="1000"/>
              </a:spcBef>
              <a:spcAft>
                <a:spcPts val="1000"/>
              </a:spcAft>
              <a:buSzPts val="1800"/>
              <a:buChar char="•"/>
            </a:pPr>
            <a:r>
              <a:rPr lang="en"/>
              <a:t>If no backup processing is required (e.g. read-only), return null</a:t>
            </a:r>
            <a:endParaRPr/>
          </a:p>
        </p:txBody>
      </p:sp>
      <p:sp>
        <p:nvSpPr>
          <p:cNvPr id="187" name="Google Shape;187;p26"/>
          <p:cNvSpPr txBox="1"/>
          <p:nvPr/>
        </p:nvSpPr>
        <p:spPr>
          <a:xfrm>
            <a:off x="612125" y="1018600"/>
            <a:ext cx="6444900" cy="927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353833"/>
                </a:solidFill>
                <a:latin typeface="Courier"/>
                <a:ea typeface="Courier"/>
                <a:cs typeface="Courier"/>
                <a:sym typeface="Courier"/>
              </a:rPr>
              <a:t>public abstract class</a:t>
            </a:r>
            <a:r>
              <a:rPr lang="en">
                <a:solidFill>
                  <a:srgbClr val="353833"/>
                </a:solidFill>
                <a:latin typeface="Courier"/>
                <a:ea typeface="Courier"/>
                <a:cs typeface="Courier"/>
                <a:sym typeface="Courier"/>
              </a:rPr>
              <a:t> </a:t>
            </a:r>
            <a:r>
              <a:rPr lang="en">
                <a:solidFill>
                  <a:srgbClr val="800000"/>
                </a:solidFill>
                <a:latin typeface="Courier"/>
                <a:ea typeface="Courier"/>
                <a:cs typeface="Courier"/>
                <a:sym typeface="Courier"/>
              </a:rPr>
              <a:t>AbstractEntryProcessor</a:t>
            </a:r>
            <a:r>
              <a:rPr lang="en">
                <a:latin typeface="Courier"/>
                <a:ea typeface="Courier"/>
                <a:cs typeface="Courier"/>
                <a:sym typeface="Courier"/>
              </a:rPr>
              <a:t>&lt;</a:t>
            </a:r>
            <a:r>
              <a:rPr lang="en" i="1">
                <a:solidFill>
                  <a:srgbClr val="20999D"/>
                </a:solidFill>
                <a:latin typeface="Courier"/>
                <a:ea typeface="Courier"/>
                <a:cs typeface="Courier"/>
                <a:sym typeface="Courier"/>
              </a:rPr>
              <a:t>K</a:t>
            </a:r>
            <a:r>
              <a:rPr lang="en">
                <a:solidFill>
                  <a:srgbClr val="808080"/>
                </a:solidFill>
                <a:latin typeface="Courier"/>
                <a:ea typeface="Courier"/>
                <a:cs typeface="Courier"/>
                <a:sym typeface="Courier"/>
              </a:rPr>
              <a:t>, </a:t>
            </a:r>
            <a:r>
              <a:rPr lang="en" i="1">
                <a:solidFill>
                  <a:srgbClr val="20999D"/>
                </a:solidFill>
                <a:latin typeface="Courier"/>
                <a:ea typeface="Courier"/>
                <a:cs typeface="Courier"/>
                <a:sym typeface="Courier"/>
              </a:rPr>
              <a:t>V</a:t>
            </a:r>
            <a:r>
              <a:rPr lang="en">
                <a:latin typeface="Courier"/>
                <a:ea typeface="Courier"/>
                <a:cs typeface="Courier"/>
                <a:sym typeface="Courier"/>
              </a:rPr>
              <a:t>&gt;</a:t>
            </a:r>
            <a:br>
              <a:rPr lang="en">
                <a:solidFill>
                  <a:srgbClr val="353833"/>
                </a:solidFill>
                <a:latin typeface="Courier"/>
                <a:ea typeface="Courier"/>
                <a:cs typeface="Courier"/>
                <a:sym typeface="Courier"/>
              </a:rPr>
            </a:br>
            <a:r>
              <a:rPr lang="en" b="1">
                <a:solidFill>
                  <a:srgbClr val="353833"/>
                </a:solidFill>
                <a:latin typeface="Courier"/>
                <a:ea typeface="Courier"/>
                <a:cs typeface="Courier"/>
                <a:sym typeface="Courier"/>
              </a:rPr>
              <a:t>extends</a:t>
            </a:r>
            <a:r>
              <a:rPr lang="en">
                <a:solidFill>
                  <a:srgbClr val="353833"/>
                </a:solidFill>
                <a:uFill>
                  <a:noFill/>
                </a:uFill>
                <a:latin typeface="Courier"/>
                <a:ea typeface="Courier"/>
                <a:cs typeface="Courier"/>
                <a:sym typeface="Courier"/>
                <a:hlinkClick r:id="rId3"/>
              </a:rPr>
              <a:t> </a:t>
            </a:r>
            <a:r>
              <a:rPr lang="en">
                <a:latin typeface="Courier"/>
                <a:ea typeface="Courier"/>
                <a:cs typeface="Courier"/>
                <a:sym typeface="Courier"/>
              </a:rPr>
              <a:t>Object</a:t>
            </a:r>
            <a:br>
              <a:rPr lang="en">
                <a:solidFill>
                  <a:srgbClr val="353833"/>
                </a:solidFill>
                <a:latin typeface="Courier"/>
                <a:ea typeface="Courier"/>
                <a:cs typeface="Courier"/>
                <a:sym typeface="Courier"/>
              </a:rPr>
            </a:br>
            <a:r>
              <a:rPr lang="en" b="1">
                <a:solidFill>
                  <a:srgbClr val="353833"/>
                </a:solidFill>
                <a:latin typeface="Courier"/>
                <a:ea typeface="Courier"/>
                <a:cs typeface="Courier"/>
                <a:sym typeface="Courier"/>
              </a:rPr>
              <a:t>implements</a:t>
            </a:r>
            <a:r>
              <a:rPr lang="en">
                <a:solidFill>
                  <a:srgbClr val="353833"/>
                </a:solidFill>
                <a:latin typeface="Courier"/>
                <a:ea typeface="Courier"/>
                <a:cs typeface="Courier"/>
                <a:sym typeface="Courier"/>
              </a:rPr>
              <a:t> </a:t>
            </a:r>
            <a:r>
              <a:rPr lang="en">
                <a:solidFill>
                  <a:srgbClr val="800000"/>
                </a:solidFill>
                <a:latin typeface="Courier"/>
                <a:ea typeface="Courier"/>
                <a:cs typeface="Courier"/>
                <a:sym typeface="Courier"/>
              </a:rPr>
              <a:t>EntryProcessor</a:t>
            </a:r>
            <a:r>
              <a:rPr lang="en">
                <a:latin typeface="Courier"/>
                <a:ea typeface="Courier"/>
                <a:cs typeface="Courier"/>
                <a:sym typeface="Courier"/>
              </a:rPr>
              <a:t>&lt;</a:t>
            </a:r>
            <a:r>
              <a:rPr lang="en" i="1">
                <a:solidFill>
                  <a:srgbClr val="20999D"/>
                </a:solidFill>
                <a:latin typeface="Courier"/>
                <a:ea typeface="Courier"/>
                <a:cs typeface="Courier"/>
                <a:sym typeface="Courier"/>
              </a:rPr>
              <a:t>K</a:t>
            </a:r>
            <a:r>
              <a:rPr lang="en">
                <a:solidFill>
                  <a:srgbClr val="808080"/>
                </a:solidFill>
                <a:latin typeface="Courier"/>
                <a:ea typeface="Courier"/>
                <a:cs typeface="Courier"/>
                <a:sym typeface="Courier"/>
              </a:rPr>
              <a:t>, </a:t>
            </a:r>
            <a:r>
              <a:rPr lang="en" i="1">
                <a:solidFill>
                  <a:srgbClr val="20999D"/>
                </a:solidFill>
                <a:latin typeface="Courier"/>
                <a:ea typeface="Courier"/>
                <a:cs typeface="Courier"/>
                <a:sym typeface="Courier"/>
              </a:rPr>
              <a:t>V</a:t>
            </a:r>
            <a:r>
              <a:rPr lang="en">
                <a:latin typeface="Courier"/>
                <a:ea typeface="Courier"/>
                <a:cs typeface="Courier"/>
                <a:sym typeface="Courier"/>
              </a:rPr>
              <a:t>&gt;</a:t>
            </a:r>
            <a:endParaRPr>
              <a:solidFill>
                <a:srgbClr val="353833"/>
              </a:solidFill>
              <a:latin typeface="Courier"/>
              <a:ea typeface="Courier"/>
              <a:cs typeface="Courier"/>
              <a:sym typeface="Courier"/>
            </a:endParaRPr>
          </a:p>
          <a:p>
            <a:pPr marL="0" lvl="0" indent="0" algn="l" rtl="0">
              <a:lnSpc>
                <a:spcPct val="115000"/>
              </a:lnSpc>
              <a:spcBef>
                <a:spcPts val="0"/>
              </a:spcBef>
              <a:spcAft>
                <a:spcPts val="0"/>
              </a:spcAft>
              <a:buNone/>
            </a:pPr>
            <a:endParaRPr b="1">
              <a:latin typeface="Courier"/>
              <a:ea typeface="Courier"/>
              <a:cs typeface="Courier"/>
              <a:sym typeface="Courier"/>
            </a:endParaRPr>
          </a:p>
          <a:p>
            <a:pPr marL="0" lvl="0" indent="0" algn="l" rtl="0">
              <a:lnSpc>
                <a:spcPct val="115000"/>
              </a:lnSpc>
              <a:spcBef>
                <a:spcPts val="0"/>
              </a:spcBef>
              <a:spcAft>
                <a:spcPts val="0"/>
              </a:spcAft>
              <a:buNone/>
            </a:pPr>
            <a:endParaRPr>
              <a:latin typeface="Courier"/>
              <a:ea typeface="Courier"/>
              <a:cs typeface="Courier"/>
              <a:sym typeface="Courier"/>
            </a:endParaRPr>
          </a:p>
        </p:txBody>
      </p:sp>
    </p:spTree>
    <p:extLst>
      <p:ext uri="{BB962C8B-B14F-4D97-AF65-F5344CB8AC3E}">
        <p14:creationId xmlns:p14="http://schemas.microsoft.com/office/powerpoint/2010/main" val="341236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Effect transition="in" filter="fade">
                                      <p:cBhvr>
                                        <p:cTn id="7" dur="1000"/>
                                        <p:tgtEl>
                                          <p:spTgt spid="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Effect transition="in" filter="fade">
                                      <p:cBhvr>
                                        <p:cTn id="12" dur="1000"/>
                                        <p:tgtEl>
                                          <p:spTgt spid="1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Effect transition="in" filter="fade">
                                      <p:cBhvr>
                                        <p:cTn id="17" dur="1000"/>
                                        <p:tgtEl>
                                          <p:spTgt spid="1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Entry Processor Example</a:t>
            </a:r>
            <a:endParaRPr dirty="0"/>
          </a:p>
        </p:txBody>
      </p:sp>
      <p:sp>
        <p:nvSpPr>
          <p:cNvPr id="193" name="Google Shape;193;p27"/>
          <p:cNvSpPr txBox="1"/>
          <p:nvPr/>
        </p:nvSpPr>
        <p:spPr>
          <a:xfrm>
            <a:off x="332375" y="1056175"/>
            <a:ext cx="8293200" cy="34914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solidFill>
                  <a:srgbClr val="000080"/>
                </a:solidFill>
                <a:latin typeface="Courier"/>
                <a:ea typeface="Courier"/>
                <a:cs typeface="Courier"/>
                <a:sym typeface="Courier"/>
              </a:rPr>
              <a:t>private static class </a:t>
            </a:r>
            <a:r>
              <a:rPr lang="en" sz="1200" dirty="0" err="1">
                <a:latin typeface="Courier"/>
                <a:ea typeface="Courier"/>
                <a:cs typeface="Courier"/>
                <a:sym typeface="Courier"/>
              </a:rPr>
              <a:t>IncrementingEntryProcessor</a:t>
            </a:r>
            <a:r>
              <a:rPr lang="en" sz="1200" dirty="0">
                <a:latin typeface="Courier"/>
                <a:ea typeface="Courier"/>
                <a:cs typeface="Courier"/>
                <a:sym typeface="Courier"/>
              </a:rPr>
              <a:t> </a:t>
            </a:r>
            <a:r>
              <a:rPr lang="en" sz="1200" b="1" dirty="0">
                <a:solidFill>
                  <a:srgbClr val="000080"/>
                </a:solidFill>
                <a:latin typeface="Courier"/>
                <a:ea typeface="Courier"/>
                <a:cs typeface="Courier"/>
                <a:sym typeface="Courier"/>
              </a:rPr>
              <a:t>extends </a:t>
            </a:r>
            <a:r>
              <a:rPr lang="en" sz="1200" dirty="0" err="1">
                <a:latin typeface="Courier"/>
                <a:ea typeface="Courier"/>
                <a:cs typeface="Courier"/>
                <a:sym typeface="Courier"/>
              </a:rPr>
              <a:t>AbstractEntryProcessor</a:t>
            </a:r>
            <a:r>
              <a:rPr lang="en" sz="1200" dirty="0">
                <a:latin typeface="Courier"/>
                <a:ea typeface="Courier"/>
                <a:cs typeface="Courier"/>
                <a:sym typeface="Courier"/>
              </a:rPr>
              <a:t>&lt;Integer, Integer&gt; {</a:t>
            </a:r>
            <a:endParaRPr sz="1200" dirty="0">
              <a:latin typeface="Courier"/>
              <a:ea typeface="Courier"/>
              <a:cs typeface="Courier"/>
              <a:sym typeface="Courier"/>
            </a:endParaRPr>
          </a:p>
          <a:p>
            <a:pPr marL="0" lvl="0" indent="457200" algn="l" rtl="0">
              <a:lnSpc>
                <a:spcPct val="115000"/>
              </a:lnSpc>
              <a:spcBef>
                <a:spcPts val="0"/>
              </a:spcBef>
              <a:spcAft>
                <a:spcPts val="0"/>
              </a:spcAft>
              <a:buNone/>
            </a:pPr>
            <a:r>
              <a:rPr lang="en" sz="1200" b="1" dirty="0">
                <a:solidFill>
                  <a:srgbClr val="000080"/>
                </a:solidFill>
                <a:latin typeface="Courier"/>
                <a:ea typeface="Courier"/>
                <a:cs typeface="Courier"/>
                <a:sym typeface="Courier"/>
              </a:rPr>
              <a:t>public </a:t>
            </a:r>
            <a:r>
              <a:rPr lang="en" sz="1200" dirty="0">
                <a:latin typeface="Courier"/>
                <a:ea typeface="Courier"/>
                <a:cs typeface="Courier"/>
                <a:sym typeface="Courier"/>
              </a:rPr>
              <a:t>Object process(</a:t>
            </a:r>
            <a:r>
              <a:rPr lang="en" sz="1200" dirty="0" err="1">
                <a:latin typeface="Courier"/>
                <a:ea typeface="Courier"/>
                <a:cs typeface="Courier"/>
                <a:sym typeface="Courier"/>
              </a:rPr>
              <a:t>Map.Entry</a:t>
            </a:r>
            <a:r>
              <a:rPr lang="en" sz="1200" dirty="0">
                <a:latin typeface="Courier"/>
                <a:ea typeface="Courier"/>
                <a:cs typeface="Courier"/>
                <a:sym typeface="Courier"/>
              </a:rPr>
              <a:t>&lt;Integer, Integer&gt; entry) {</a:t>
            </a:r>
            <a:endParaRPr sz="1200" dirty="0">
              <a:latin typeface="Courier"/>
              <a:ea typeface="Courier"/>
              <a:cs typeface="Courier"/>
              <a:sym typeface="Courier"/>
            </a:endParaRPr>
          </a:p>
          <a:p>
            <a:pPr marL="457200" lvl="0" indent="457200" algn="l" rtl="0">
              <a:lnSpc>
                <a:spcPct val="115000"/>
              </a:lnSpc>
              <a:spcBef>
                <a:spcPts val="0"/>
              </a:spcBef>
              <a:spcAft>
                <a:spcPts val="0"/>
              </a:spcAft>
              <a:buNone/>
            </a:pPr>
            <a:r>
              <a:rPr lang="en" sz="1200" dirty="0">
                <a:latin typeface="Courier"/>
                <a:ea typeface="Courier"/>
                <a:cs typeface="Courier"/>
                <a:sym typeface="Courier"/>
              </a:rPr>
              <a:t>Integer value = </a:t>
            </a:r>
            <a:r>
              <a:rPr lang="en" sz="1200" dirty="0" err="1">
                <a:latin typeface="Courier"/>
                <a:ea typeface="Courier"/>
                <a:cs typeface="Courier"/>
                <a:sym typeface="Courier"/>
              </a:rPr>
              <a:t>entry.getValue</a:t>
            </a:r>
            <a:r>
              <a:rPr lang="en" sz="1200" dirty="0">
                <a:latin typeface="Courier"/>
                <a:ea typeface="Courier"/>
                <a:cs typeface="Courier"/>
                <a:sym typeface="Courier"/>
              </a:rPr>
              <a:t>()</a:t>
            </a:r>
            <a:endParaRPr sz="1200" dirty="0">
              <a:latin typeface="Courier"/>
              <a:ea typeface="Courier"/>
              <a:cs typeface="Courier"/>
              <a:sym typeface="Courier"/>
            </a:endParaRPr>
          </a:p>
          <a:p>
            <a:pPr marL="457200" lvl="0" indent="457200" algn="l" rtl="0">
              <a:lnSpc>
                <a:spcPct val="115000"/>
              </a:lnSpc>
              <a:spcBef>
                <a:spcPts val="0"/>
              </a:spcBef>
              <a:spcAft>
                <a:spcPts val="0"/>
              </a:spcAft>
              <a:buNone/>
            </a:pPr>
            <a:endParaRPr sz="1200" dirty="0">
              <a:latin typeface="Courier"/>
              <a:ea typeface="Courier"/>
              <a:cs typeface="Courier"/>
              <a:sym typeface="Courier"/>
            </a:endParaRPr>
          </a:p>
          <a:p>
            <a:pPr marL="0" lvl="0" indent="0" algn="l" rtl="0">
              <a:lnSpc>
                <a:spcPct val="115000"/>
              </a:lnSpc>
              <a:spcBef>
                <a:spcPts val="0"/>
              </a:spcBef>
              <a:spcAft>
                <a:spcPts val="0"/>
              </a:spcAft>
              <a:buNone/>
            </a:pPr>
            <a:r>
              <a:rPr lang="en" sz="1200" i="1" dirty="0">
                <a:latin typeface="Courier"/>
                <a:ea typeface="Courier"/>
                <a:cs typeface="Courier"/>
                <a:sym typeface="Courier"/>
              </a:rPr>
              <a:t>      	</a:t>
            </a:r>
            <a:r>
              <a:rPr lang="en" sz="1200" i="1" dirty="0">
                <a:solidFill>
                  <a:srgbClr val="808080"/>
                </a:solidFill>
                <a:latin typeface="Courier"/>
                <a:ea typeface="Courier"/>
                <a:cs typeface="Courier"/>
                <a:sym typeface="Courier"/>
              </a:rPr>
              <a:t>//Process and modify the value. We are just incrementing it by 1.</a:t>
            </a:r>
            <a:endParaRPr sz="1200" i="1" dirty="0">
              <a:solidFill>
                <a:srgbClr val="808080"/>
              </a:solidFill>
              <a:latin typeface="Courier"/>
              <a:ea typeface="Courier"/>
              <a:cs typeface="Courier"/>
              <a:sym typeface="Courier"/>
            </a:endParaRPr>
          </a:p>
          <a:p>
            <a:pPr marL="0" lvl="0" indent="0" algn="l" rtl="0">
              <a:lnSpc>
                <a:spcPct val="115000"/>
              </a:lnSpc>
              <a:spcBef>
                <a:spcPts val="0"/>
              </a:spcBef>
              <a:spcAft>
                <a:spcPts val="0"/>
              </a:spcAft>
              <a:buNone/>
            </a:pPr>
            <a:r>
              <a:rPr lang="en" sz="1200" dirty="0">
                <a:solidFill>
                  <a:srgbClr val="808080"/>
                </a:solidFill>
                <a:latin typeface="Courier"/>
                <a:ea typeface="Courier"/>
                <a:cs typeface="Courier"/>
                <a:sym typeface="Courier"/>
              </a:rPr>
              <a:t>       	</a:t>
            </a:r>
            <a:r>
              <a:rPr lang="en" sz="1200" dirty="0">
                <a:latin typeface="Courier"/>
                <a:ea typeface="Courier"/>
                <a:cs typeface="Courier"/>
                <a:sym typeface="Courier"/>
              </a:rPr>
              <a:t>value=(value + </a:t>
            </a:r>
            <a:r>
              <a:rPr lang="en" sz="1200" dirty="0">
                <a:solidFill>
                  <a:srgbClr val="0000FF"/>
                </a:solidFill>
                <a:latin typeface="Courier"/>
                <a:ea typeface="Courier"/>
                <a:cs typeface="Courier"/>
                <a:sym typeface="Courier"/>
              </a:rPr>
              <a:t>1</a:t>
            </a:r>
            <a:r>
              <a:rPr lang="en" sz="1200" dirty="0">
                <a:latin typeface="Courier"/>
                <a:ea typeface="Courier"/>
                <a:cs typeface="Courier"/>
                <a:sym typeface="Courier"/>
              </a:rPr>
              <a:t>);</a:t>
            </a:r>
            <a:endParaRPr sz="1200" dirty="0">
              <a:latin typeface="Courier"/>
              <a:ea typeface="Courier"/>
              <a:cs typeface="Courier"/>
              <a:sym typeface="Courier"/>
            </a:endParaRPr>
          </a:p>
          <a:p>
            <a:pPr marL="0" lvl="0" indent="3416300" algn="l" rtl="0">
              <a:lnSpc>
                <a:spcPct val="115000"/>
              </a:lnSpc>
              <a:spcBef>
                <a:spcPts val="0"/>
              </a:spcBef>
              <a:spcAft>
                <a:spcPts val="0"/>
              </a:spcAft>
              <a:buNone/>
            </a:pPr>
            <a:endParaRPr sz="1200" dirty="0">
              <a:latin typeface="Courier"/>
              <a:ea typeface="Courier"/>
              <a:cs typeface="Courier"/>
              <a:sym typeface="Courier"/>
            </a:endParaRPr>
          </a:p>
          <a:p>
            <a:pPr marL="0" lvl="0" indent="0" algn="l" rtl="0">
              <a:lnSpc>
                <a:spcPct val="115000"/>
              </a:lnSpc>
              <a:spcBef>
                <a:spcPts val="0"/>
              </a:spcBef>
              <a:spcAft>
                <a:spcPts val="0"/>
              </a:spcAft>
              <a:buNone/>
            </a:pPr>
            <a:r>
              <a:rPr lang="en" sz="1200" i="1" dirty="0">
                <a:latin typeface="Courier"/>
                <a:ea typeface="Courier"/>
                <a:cs typeface="Courier"/>
                <a:sym typeface="Courier"/>
              </a:rPr>
              <a:t>       	</a:t>
            </a:r>
            <a:r>
              <a:rPr lang="en" sz="1200" i="1" dirty="0">
                <a:solidFill>
                  <a:srgbClr val="808080"/>
                </a:solidFill>
                <a:latin typeface="Courier"/>
                <a:ea typeface="Courier"/>
                <a:cs typeface="Courier"/>
                <a:sym typeface="Courier"/>
              </a:rPr>
              <a:t>//Return result of processing to map.</a:t>
            </a:r>
            <a:endParaRPr sz="1200" i="1" dirty="0">
              <a:solidFill>
                <a:srgbClr val="808080"/>
              </a:solidFill>
              <a:latin typeface="Courier"/>
              <a:ea typeface="Courier"/>
              <a:cs typeface="Courier"/>
              <a:sym typeface="Courier"/>
            </a:endParaRPr>
          </a:p>
          <a:p>
            <a:pPr marL="0" lvl="0" indent="0" algn="l" rtl="0">
              <a:lnSpc>
                <a:spcPct val="115000"/>
              </a:lnSpc>
              <a:spcBef>
                <a:spcPts val="0"/>
              </a:spcBef>
              <a:spcAft>
                <a:spcPts val="0"/>
              </a:spcAft>
              <a:buNone/>
            </a:pPr>
            <a:r>
              <a:rPr lang="en" sz="1200" dirty="0">
                <a:solidFill>
                  <a:srgbClr val="808080"/>
                </a:solidFill>
                <a:latin typeface="Courier"/>
                <a:ea typeface="Courier"/>
                <a:cs typeface="Courier"/>
                <a:sym typeface="Courier"/>
              </a:rPr>
              <a:t>       	</a:t>
            </a:r>
            <a:r>
              <a:rPr lang="en" sz="1200" dirty="0" err="1">
                <a:latin typeface="Courier"/>
                <a:ea typeface="Courier"/>
                <a:cs typeface="Courier"/>
                <a:sym typeface="Courier"/>
              </a:rPr>
              <a:t>entry.setValue</a:t>
            </a:r>
            <a:r>
              <a:rPr lang="en" sz="1200" dirty="0">
                <a:latin typeface="Courier"/>
                <a:ea typeface="Courier"/>
                <a:cs typeface="Courier"/>
                <a:sym typeface="Courier"/>
              </a:rPr>
              <a:t>(value);</a:t>
            </a:r>
            <a:endParaRPr sz="1200" dirty="0">
              <a:latin typeface="Courier"/>
              <a:ea typeface="Courier"/>
              <a:cs typeface="Courier"/>
              <a:sym typeface="Courier"/>
            </a:endParaRPr>
          </a:p>
          <a:p>
            <a:pPr marL="0" lvl="0" indent="3416300" algn="l" rtl="0">
              <a:lnSpc>
                <a:spcPct val="115000"/>
              </a:lnSpc>
              <a:spcBef>
                <a:spcPts val="0"/>
              </a:spcBef>
              <a:spcAft>
                <a:spcPts val="0"/>
              </a:spcAft>
              <a:buNone/>
            </a:pPr>
            <a:endParaRPr sz="1200" dirty="0">
              <a:latin typeface="Courier"/>
              <a:ea typeface="Courier"/>
              <a:cs typeface="Courier"/>
              <a:sym typeface="Courier"/>
            </a:endParaRPr>
          </a:p>
          <a:p>
            <a:pPr marL="0" lvl="0" indent="0" algn="l" rtl="0">
              <a:lnSpc>
                <a:spcPct val="115000"/>
              </a:lnSpc>
              <a:spcBef>
                <a:spcPts val="0"/>
              </a:spcBef>
              <a:spcAft>
                <a:spcPts val="0"/>
              </a:spcAft>
              <a:buNone/>
            </a:pPr>
            <a:r>
              <a:rPr lang="en" sz="1200" i="1" dirty="0">
                <a:latin typeface="Courier"/>
                <a:ea typeface="Courier"/>
                <a:cs typeface="Courier"/>
                <a:sym typeface="Courier"/>
              </a:rPr>
              <a:t>       	</a:t>
            </a:r>
            <a:r>
              <a:rPr lang="en" sz="1200" i="1" dirty="0">
                <a:solidFill>
                  <a:srgbClr val="808080"/>
                </a:solidFill>
                <a:latin typeface="Courier"/>
                <a:ea typeface="Courier"/>
                <a:cs typeface="Courier"/>
                <a:sym typeface="Courier"/>
              </a:rPr>
              <a:t>// here we're not returning any results from this class.</a:t>
            </a:r>
            <a:endParaRPr sz="1200" i="1" dirty="0">
              <a:solidFill>
                <a:srgbClr val="808080"/>
              </a:solidFill>
              <a:latin typeface="Courier"/>
              <a:ea typeface="Courier"/>
              <a:cs typeface="Courier"/>
              <a:sym typeface="Courier"/>
            </a:endParaRPr>
          </a:p>
          <a:p>
            <a:pPr marL="0" lvl="0" indent="457200" algn="l" rtl="0">
              <a:lnSpc>
                <a:spcPct val="115000"/>
              </a:lnSpc>
              <a:spcBef>
                <a:spcPts val="0"/>
              </a:spcBef>
              <a:spcAft>
                <a:spcPts val="0"/>
              </a:spcAft>
              <a:buNone/>
            </a:pPr>
            <a:r>
              <a:rPr lang="en" sz="1200" dirty="0">
                <a:solidFill>
                  <a:srgbClr val="808080"/>
                </a:solidFill>
                <a:latin typeface="Courier"/>
                <a:ea typeface="Courier"/>
                <a:cs typeface="Courier"/>
                <a:sym typeface="Courier"/>
              </a:rPr>
              <a:t>  	</a:t>
            </a:r>
            <a:r>
              <a:rPr lang="en" sz="1200" b="1" dirty="0">
                <a:solidFill>
                  <a:srgbClr val="000080"/>
                </a:solidFill>
                <a:latin typeface="Courier"/>
                <a:ea typeface="Courier"/>
                <a:cs typeface="Courier"/>
                <a:sym typeface="Courier"/>
              </a:rPr>
              <a:t>return null</a:t>
            </a:r>
            <a:r>
              <a:rPr lang="en" sz="1200" dirty="0">
                <a:latin typeface="Courier"/>
                <a:ea typeface="Courier"/>
                <a:cs typeface="Courier"/>
                <a:sym typeface="Courier"/>
              </a:rPr>
              <a:t>;</a:t>
            </a:r>
            <a:endParaRPr sz="1200" dirty="0">
              <a:latin typeface="Courier"/>
              <a:ea typeface="Courier"/>
              <a:cs typeface="Courier"/>
              <a:sym typeface="Courier"/>
            </a:endParaRPr>
          </a:p>
          <a:p>
            <a:pPr marL="0" lvl="0" indent="457200" algn="l" rtl="0">
              <a:lnSpc>
                <a:spcPct val="115000"/>
              </a:lnSpc>
              <a:spcBef>
                <a:spcPts val="0"/>
              </a:spcBef>
              <a:spcAft>
                <a:spcPts val="0"/>
              </a:spcAft>
              <a:buNone/>
            </a:pPr>
            <a:r>
              <a:rPr lang="en" sz="1200" dirty="0">
                <a:latin typeface="Courier"/>
                <a:ea typeface="Courier"/>
                <a:cs typeface="Courier"/>
                <a:sym typeface="Courier"/>
              </a:rPr>
              <a:t>}</a:t>
            </a:r>
            <a:endParaRPr sz="1200" dirty="0">
              <a:latin typeface="Courier"/>
              <a:ea typeface="Courier"/>
              <a:cs typeface="Courier"/>
              <a:sym typeface="Courier"/>
            </a:endParaRPr>
          </a:p>
          <a:p>
            <a:pPr marL="0" lvl="0" indent="3416300" algn="l" rtl="0">
              <a:lnSpc>
                <a:spcPct val="115000"/>
              </a:lnSpc>
              <a:spcBef>
                <a:spcPts val="0"/>
              </a:spcBef>
              <a:spcAft>
                <a:spcPts val="0"/>
              </a:spcAft>
              <a:buNone/>
            </a:pPr>
            <a:endParaRPr sz="1200" dirty="0">
              <a:latin typeface="Courier"/>
              <a:ea typeface="Courier"/>
              <a:cs typeface="Courier"/>
              <a:sym typeface="Courier"/>
            </a:endParaRPr>
          </a:p>
          <a:p>
            <a:pPr marL="0" lvl="0" indent="0" algn="l" rtl="0">
              <a:lnSpc>
                <a:spcPct val="115000"/>
              </a:lnSpc>
              <a:spcBef>
                <a:spcPts val="0"/>
              </a:spcBef>
              <a:spcAft>
                <a:spcPts val="0"/>
              </a:spcAft>
              <a:buNone/>
            </a:pPr>
            <a:r>
              <a:rPr lang="en" sz="1200" dirty="0">
                <a:latin typeface="Courier"/>
                <a:ea typeface="Courier"/>
                <a:cs typeface="Courier"/>
                <a:sym typeface="Courier"/>
              </a:rPr>
              <a:t>}</a:t>
            </a:r>
            <a:endParaRPr sz="1200" dirty="0">
              <a:latin typeface="Courier"/>
              <a:ea typeface="Courier"/>
              <a:cs typeface="Courier"/>
              <a:sym typeface="Courier"/>
            </a:endParaRPr>
          </a:p>
          <a:p>
            <a:pPr marL="0" lvl="0" indent="0" algn="l" rtl="0">
              <a:lnSpc>
                <a:spcPct val="115000"/>
              </a:lnSpc>
              <a:spcBef>
                <a:spcPts val="0"/>
              </a:spcBef>
              <a:spcAft>
                <a:spcPts val="0"/>
              </a:spcAft>
              <a:buNone/>
            </a:pPr>
            <a:endParaRPr sz="1200" b="1" dirty="0">
              <a:solidFill>
                <a:srgbClr val="000080"/>
              </a:solidFill>
              <a:latin typeface="Courier"/>
              <a:ea typeface="Courier"/>
              <a:cs typeface="Courier"/>
              <a:sym typeface="Courier"/>
            </a:endParaRPr>
          </a:p>
        </p:txBody>
      </p:sp>
      <p:sp>
        <p:nvSpPr>
          <p:cNvPr id="194" name="Google Shape;194;p27"/>
          <p:cNvSpPr/>
          <p:nvPr/>
        </p:nvSpPr>
        <p:spPr>
          <a:xfrm>
            <a:off x="332375" y="1056175"/>
            <a:ext cx="8293200" cy="5184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332375" y="1498375"/>
            <a:ext cx="8293200" cy="3207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332375" y="1731075"/>
            <a:ext cx="8293200" cy="3207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332375" y="2149600"/>
            <a:ext cx="8293200" cy="5790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332375" y="2728600"/>
            <a:ext cx="8293200" cy="5790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332375" y="3303625"/>
            <a:ext cx="8293200" cy="5790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3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94"/>
                                        </p:tgtEl>
                                      </p:cBhvr>
                                    </p:animEffect>
                                    <p:set>
                                      <p:cBhvr>
                                        <p:cTn id="12" dur="1" fill="hold">
                                          <p:stCondLst>
                                            <p:cond delay="1000"/>
                                          </p:stCondLst>
                                        </p:cTn>
                                        <p:tgtEl>
                                          <p:spTgt spid="19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animEffect transition="in" filter="fade">
                                      <p:cBhvr>
                                        <p:cTn id="15" dur="1000"/>
                                        <p:tgtEl>
                                          <p:spTgt spid="19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6"/>
                                        </p:tgtEl>
                                        <p:attrNameLst>
                                          <p:attrName>style.visibility</p:attrName>
                                        </p:attrNameLst>
                                      </p:cBhvr>
                                      <p:to>
                                        <p:strVal val="visible"/>
                                      </p:to>
                                    </p:set>
                                    <p:animEffect transition="in" filter="fade">
                                      <p:cBhvr>
                                        <p:cTn id="20" dur="1000"/>
                                        <p:tgtEl>
                                          <p:spTgt spid="196"/>
                                        </p:tgtEl>
                                      </p:cBhvr>
                                    </p:animEffect>
                                  </p:childTnLst>
                                </p:cTn>
                              </p:par>
                              <p:par>
                                <p:cTn id="21" presetID="10" presetClass="exit" presetSubtype="0" fill="hold" nodeType="withEffect">
                                  <p:stCondLst>
                                    <p:cond delay="0"/>
                                  </p:stCondLst>
                                  <p:childTnLst>
                                    <p:animEffect transition="out" filter="fade">
                                      <p:cBhvr>
                                        <p:cTn id="22" dur="1000"/>
                                        <p:tgtEl>
                                          <p:spTgt spid="195"/>
                                        </p:tgtEl>
                                      </p:cBhvr>
                                    </p:animEffect>
                                    <p:set>
                                      <p:cBhvr>
                                        <p:cTn id="23" dur="1" fill="hold">
                                          <p:stCondLst>
                                            <p:cond delay="1000"/>
                                          </p:stCondLst>
                                        </p:cTn>
                                        <p:tgtEl>
                                          <p:spTgt spid="19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196"/>
                                        </p:tgtEl>
                                      </p:cBhvr>
                                    </p:animEffect>
                                    <p:set>
                                      <p:cBhvr>
                                        <p:cTn id="28" dur="1" fill="hold">
                                          <p:stCondLst>
                                            <p:cond delay="1000"/>
                                          </p:stCondLst>
                                        </p:cTn>
                                        <p:tgtEl>
                                          <p:spTgt spid="196"/>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97"/>
                                        </p:tgtEl>
                                        <p:attrNameLst>
                                          <p:attrName>style.visibility</p:attrName>
                                        </p:attrNameLst>
                                      </p:cBhvr>
                                      <p:to>
                                        <p:strVal val="visible"/>
                                      </p:to>
                                    </p:set>
                                    <p:animEffect transition="in" filter="fade">
                                      <p:cBhvr>
                                        <p:cTn id="31" dur="1000"/>
                                        <p:tgtEl>
                                          <p:spTgt spid="19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197"/>
                                        </p:tgtEl>
                                      </p:cBhvr>
                                    </p:animEffect>
                                    <p:set>
                                      <p:cBhvr>
                                        <p:cTn id="36" dur="1" fill="hold">
                                          <p:stCondLst>
                                            <p:cond delay="1000"/>
                                          </p:stCondLst>
                                        </p:cTn>
                                        <p:tgtEl>
                                          <p:spTgt spid="19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1000"/>
                                        <p:tgtEl>
                                          <p:spTgt spid="19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1000"/>
                                        <p:tgtEl>
                                          <p:spTgt spid="198"/>
                                        </p:tgtEl>
                                      </p:cBhvr>
                                    </p:animEffect>
                                    <p:set>
                                      <p:cBhvr>
                                        <p:cTn id="44" dur="1" fill="hold">
                                          <p:stCondLst>
                                            <p:cond delay="1000"/>
                                          </p:stCondLst>
                                        </p:cTn>
                                        <p:tgtEl>
                                          <p:spTgt spid="198"/>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99"/>
                                        </p:tgtEl>
                                        <p:attrNameLst>
                                          <p:attrName>style.visibility</p:attrName>
                                        </p:attrNameLst>
                                      </p:cBhvr>
                                      <p:to>
                                        <p:strVal val="visible"/>
                                      </p:to>
                                    </p:set>
                                    <p:animEffect transition="in" filter="fade">
                                      <p:cBhvr>
                                        <p:cTn id="47"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Stream Processing</a:t>
            </a:r>
            <a:endParaRPr/>
          </a:p>
        </p:txBody>
      </p:sp>
      <p:sp>
        <p:nvSpPr>
          <p:cNvPr id="12" name="Text Placeholder 11">
            <a:extLst>
              <a:ext uri="{FF2B5EF4-FFF2-40B4-BE49-F238E27FC236}">
                <a16:creationId xmlns:a16="http://schemas.microsoft.com/office/drawing/2014/main" id="{BA7EB313-0644-3941-8C99-0C8C36959257}"/>
              </a:ext>
            </a:extLst>
          </p:cNvPr>
          <p:cNvSpPr>
            <a:spLocks noGrp="1"/>
          </p:cNvSpPr>
          <p:nvPr>
            <p:ph type="body" idx="4294967295"/>
          </p:nvPr>
        </p:nvSpPr>
        <p:spPr>
          <a:xfrm>
            <a:off x="397060" y="1340578"/>
            <a:ext cx="3269216" cy="1099164"/>
          </a:xfrm>
        </p:spPr>
        <p:txBody>
          <a:bodyPr/>
          <a:lstStyle/>
          <a:p>
            <a:pPr marL="95250" indent="0">
              <a:buNone/>
            </a:pPr>
            <a:r>
              <a:rPr lang="en-US" dirty="0"/>
              <a:t>Real world data doesn’t come in batches!</a:t>
            </a:r>
          </a:p>
        </p:txBody>
      </p:sp>
      <p:grpSp>
        <p:nvGrpSpPr>
          <p:cNvPr id="11" name="Group 10">
            <a:extLst>
              <a:ext uri="{FF2B5EF4-FFF2-40B4-BE49-F238E27FC236}">
                <a16:creationId xmlns:a16="http://schemas.microsoft.com/office/drawing/2014/main" id="{68447CA4-5B4F-AD4D-8F79-1B122B95310B}"/>
              </a:ext>
            </a:extLst>
          </p:cNvPr>
          <p:cNvGrpSpPr/>
          <p:nvPr/>
        </p:nvGrpSpPr>
        <p:grpSpPr>
          <a:xfrm>
            <a:off x="3666276" y="954692"/>
            <a:ext cx="4959299" cy="1600622"/>
            <a:chOff x="3666276" y="954692"/>
            <a:chExt cx="4959299" cy="1600622"/>
          </a:xfrm>
        </p:grpSpPr>
        <p:sp>
          <p:nvSpPr>
            <p:cNvPr id="9" name="Google Shape;196;p31">
              <a:extLst>
                <a:ext uri="{FF2B5EF4-FFF2-40B4-BE49-F238E27FC236}">
                  <a16:creationId xmlns:a16="http://schemas.microsoft.com/office/drawing/2014/main" id="{A12EC498-7069-204E-A60F-642532130593}"/>
                </a:ext>
              </a:extLst>
            </p:cNvPr>
            <p:cNvSpPr txBox="1"/>
            <p:nvPr/>
          </p:nvSpPr>
          <p:spPr>
            <a:xfrm>
              <a:off x="7092626" y="954692"/>
              <a:ext cx="1532949" cy="41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Ubuntu"/>
                  <a:ea typeface="Ubuntu"/>
                  <a:cs typeface="Ubuntu"/>
                  <a:sym typeface="Ubuntu"/>
                </a:rPr>
                <a:t>Continuous Processing</a:t>
              </a:r>
              <a:endParaRPr sz="1600" dirty="0">
                <a:solidFill>
                  <a:schemeClr val="accent1"/>
                </a:solidFill>
                <a:latin typeface="Ubuntu"/>
                <a:ea typeface="Ubuntu"/>
                <a:cs typeface="Ubuntu"/>
                <a:sym typeface="Ubuntu"/>
              </a:endParaRPr>
            </a:p>
          </p:txBody>
        </p:sp>
        <p:pic>
          <p:nvPicPr>
            <p:cNvPr id="4" name="Picture 3">
              <a:extLst>
                <a:ext uri="{FF2B5EF4-FFF2-40B4-BE49-F238E27FC236}">
                  <a16:creationId xmlns:a16="http://schemas.microsoft.com/office/drawing/2014/main" id="{B8DBFE6E-C750-7845-9A71-639297B62EDF}"/>
                </a:ext>
              </a:extLst>
            </p:cNvPr>
            <p:cNvPicPr>
              <a:picLocks/>
            </p:cNvPicPr>
            <p:nvPr/>
          </p:nvPicPr>
          <p:blipFill>
            <a:blip r:embed="rId3"/>
            <a:stretch>
              <a:fillRect/>
            </a:stretch>
          </p:blipFill>
          <p:spPr>
            <a:xfrm>
              <a:off x="3970985" y="1358631"/>
              <a:ext cx="923532" cy="923532"/>
            </a:xfrm>
            <a:prstGeom prst="rect">
              <a:avLst/>
            </a:prstGeom>
          </p:spPr>
        </p:pic>
        <p:sp>
          <p:nvSpPr>
            <p:cNvPr id="5" name="Can 4">
              <a:extLst>
                <a:ext uri="{FF2B5EF4-FFF2-40B4-BE49-F238E27FC236}">
                  <a16:creationId xmlns:a16="http://schemas.microsoft.com/office/drawing/2014/main" id="{EF41B081-6921-DC4F-B82D-B5DD695FC84C}"/>
                </a:ext>
              </a:extLst>
            </p:cNvPr>
            <p:cNvSpPr/>
            <p:nvPr/>
          </p:nvSpPr>
          <p:spPr>
            <a:xfrm rot="5400000">
              <a:off x="5473870" y="1283053"/>
              <a:ext cx="326927" cy="1074689"/>
            </a:xfrm>
            <a:prstGeom prst="can">
              <a:avLst>
                <a:gd name="adj" fmla="val 6033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57ECC7A3-3437-2A4B-BDDC-DD054F12FD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7451" y="1235685"/>
              <a:ext cx="1169425" cy="1169425"/>
            </a:xfrm>
            <a:prstGeom prst="rect">
              <a:avLst/>
            </a:prstGeom>
          </p:spPr>
        </p:pic>
        <p:sp>
          <p:nvSpPr>
            <p:cNvPr id="16" name="Google Shape;196;p31">
              <a:extLst>
                <a:ext uri="{FF2B5EF4-FFF2-40B4-BE49-F238E27FC236}">
                  <a16:creationId xmlns:a16="http://schemas.microsoft.com/office/drawing/2014/main" id="{A573AED1-DDB7-CF4B-8B77-B652557AB792}"/>
                </a:ext>
              </a:extLst>
            </p:cNvPr>
            <p:cNvSpPr txBox="1"/>
            <p:nvPr/>
          </p:nvSpPr>
          <p:spPr>
            <a:xfrm>
              <a:off x="7092626" y="2140414"/>
              <a:ext cx="1532949" cy="41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Ubuntu"/>
                  <a:ea typeface="Ubuntu"/>
                  <a:cs typeface="Ubuntu"/>
                  <a:sym typeface="Ubuntu"/>
                </a:rPr>
                <a:t>Continuous </a:t>
              </a:r>
            </a:p>
            <a:p>
              <a:pPr marL="0" lvl="0" indent="0" algn="ctr" rtl="0">
                <a:spcBef>
                  <a:spcPts val="0"/>
                </a:spcBef>
                <a:spcAft>
                  <a:spcPts val="0"/>
                </a:spcAft>
                <a:buNone/>
              </a:pPr>
              <a:r>
                <a:rPr lang="en" sz="1600" dirty="0">
                  <a:solidFill>
                    <a:schemeClr val="accent1"/>
                  </a:solidFill>
                  <a:latin typeface="Ubuntu"/>
                  <a:ea typeface="Ubuntu"/>
                  <a:cs typeface="Ubuntu"/>
                  <a:sym typeface="Ubuntu"/>
                </a:rPr>
                <a:t>Use</a:t>
              </a:r>
              <a:endParaRPr sz="1600" dirty="0">
                <a:solidFill>
                  <a:schemeClr val="accent1"/>
                </a:solidFill>
                <a:latin typeface="Ubuntu"/>
                <a:ea typeface="Ubuntu"/>
                <a:cs typeface="Ubuntu"/>
                <a:sym typeface="Ubuntu"/>
              </a:endParaRPr>
            </a:p>
          </p:txBody>
        </p:sp>
        <p:sp>
          <p:nvSpPr>
            <p:cNvPr id="17" name="Google Shape;196;p31">
              <a:extLst>
                <a:ext uri="{FF2B5EF4-FFF2-40B4-BE49-F238E27FC236}">
                  <a16:creationId xmlns:a16="http://schemas.microsoft.com/office/drawing/2014/main" id="{6F489A32-55E7-034C-9875-61775A539DE4}"/>
                </a:ext>
              </a:extLst>
            </p:cNvPr>
            <p:cNvSpPr txBox="1"/>
            <p:nvPr/>
          </p:nvSpPr>
          <p:spPr>
            <a:xfrm>
              <a:off x="3666276" y="1070264"/>
              <a:ext cx="1532949" cy="41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Ubuntu"/>
                  <a:ea typeface="Ubuntu"/>
                  <a:cs typeface="Ubuntu"/>
                  <a:sym typeface="Ubuntu"/>
                </a:rPr>
                <a:t>Infinite Data</a:t>
              </a:r>
              <a:endParaRPr sz="1600" dirty="0">
                <a:solidFill>
                  <a:schemeClr val="accent1"/>
                </a:solidFill>
                <a:latin typeface="Ubuntu"/>
                <a:ea typeface="Ubuntu"/>
                <a:cs typeface="Ubuntu"/>
                <a:sym typeface="Ubuntu"/>
              </a:endParaRPr>
            </a:p>
          </p:txBody>
        </p:sp>
      </p:grpSp>
      <p:sp>
        <p:nvSpPr>
          <p:cNvPr id="13" name="Text Placeholder 11">
            <a:extLst>
              <a:ext uri="{FF2B5EF4-FFF2-40B4-BE49-F238E27FC236}">
                <a16:creationId xmlns:a16="http://schemas.microsoft.com/office/drawing/2014/main" id="{AA7D480C-4FE3-E346-9136-DC7555BF8B82}"/>
              </a:ext>
            </a:extLst>
          </p:cNvPr>
          <p:cNvSpPr txBox="1">
            <a:spLocks/>
          </p:cNvSpPr>
          <p:nvPr/>
        </p:nvSpPr>
        <p:spPr>
          <a:xfrm>
            <a:off x="575074" y="2541359"/>
            <a:ext cx="3395911" cy="1099164"/>
          </a:xfrm>
          <a:prstGeom prst="rect">
            <a:avLst/>
          </a:prstGeom>
          <a:noFill/>
          <a:ln>
            <a:noFill/>
          </a:ln>
        </p:spPr>
        <p:txBody>
          <a:bodyPr spcFirstLastPara="1" wrap="square" lIns="68575" tIns="34275" rIns="68575" bIns="34275" anchor="t" anchorCtr="0"/>
          <a:lstStyle>
            <a:defPPr marR="0" lvl="0" algn="l" rtl="0">
              <a:lnSpc>
                <a:spcPct val="100000"/>
              </a:lnSpc>
              <a:spcBef>
                <a:spcPts val="0"/>
              </a:spcBef>
              <a:spcAft>
                <a:spcPts val="0"/>
              </a:spcAft>
            </a:defPPr>
            <a:lvl1pPr marL="457200" marR="0" lvl="0" indent="-361950" algn="l" rtl="0">
              <a:lnSpc>
                <a:spcPct val="90000"/>
              </a:lnSpc>
              <a:spcBef>
                <a:spcPts val="0"/>
              </a:spcBef>
              <a:spcAft>
                <a:spcPts val="0"/>
              </a:spcAft>
              <a:buClr>
                <a:schemeClr val="dk1"/>
              </a:buClr>
              <a:buSzPts val="2100"/>
              <a:buFont typeface="Ubuntu"/>
              <a:buChar char="•"/>
              <a:defRPr sz="2100" b="0" i="0" u="none" strike="noStrike" cap="none">
                <a:solidFill>
                  <a:schemeClr val="dk1"/>
                </a:solidFill>
                <a:latin typeface="Ubuntu"/>
                <a:ea typeface="Ubuntu"/>
                <a:cs typeface="Ubuntu"/>
                <a:sym typeface="Ubuntu"/>
              </a:defRPr>
            </a:lvl1pPr>
            <a:lvl2pPr marL="914400" marR="0" lvl="1" indent="-342900" algn="l" rtl="0">
              <a:lnSpc>
                <a:spcPct val="90000"/>
              </a:lnSpc>
              <a:spcBef>
                <a:spcPts val="1000"/>
              </a:spcBef>
              <a:spcAft>
                <a:spcPts val="0"/>
              </a:spcAft>
              <a:buClr>
                <a:schemeClr val="dk1"/>
              </a:buClr>
              <a:buSzPts val="1800"/>
              <a:buFont typeface="Ubuntu"/>
              <a:buChar char="•"/>
              <a:defRPr sz="1800" b="0" i="0" u="none" strike="noStrike" cap="none">
                <a:solidFill>
                  <a:schemeClr val="dk1"/>
                </a:solidFill>
                <a:latin typeface="Ubuntu"/>
                <a:ea typeface="Ubuntu"/>
                <a:cs typeface="Ubuntu"/>
                <a:sym typeface="Ubuntu"/>
              </a:defRPr>
            </a:lvl2pPr>
            <a:lvl3pPr marL="1371600" marR="0" lvl="2" indent="-323850" algn="l" rtl="0">
              <a:lnSpc>
                <a:spcPct val="90000"/>
              </a:lnSpc>
              <a:spcBef>
                <a:spcPts val="1000"/>
              </a:spcBef>
              <a:spcAft>
                <a:spcPts val="0"/>
              </a:spcAft>
              <a:buClr>
                <a:schemeClr val="dk1"/>
              </a:buClr>
              <a:buSzPts val="1500"/>
              <a:buFont typeface="Ubuntu"/>
              <a:buChar char="•"/>
              <a:defRPr sz="1500" b="0" i="0" u="none" strike="noStrike" cap="none">
                <a:solidFill>
                  <a:schemeClr val="dk1"/>
                </a:solidFill>
                <a:latin typeface="Ubuntu"/>
                <a:ea typeface="Ubuntu"/>
                <a:cs typeface="Ubuntu"/>
                <a:sym typeface="Ubuntu"/>
              </a:defRPr>
            </a:lvl3pPr>
            <a:lvl4pPr marL="1828800" marR="0" lvl="3"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4pPr>
            <a:lvl5pPr marL="2286000" marR="0" lvl="4"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5pPr>
            <a:lvl6pPr marL="2743200" marR="0" lvl="5"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6pPr>
            <a:lvl7pPr marL="3200400" marR="0" lvl="6"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7pPr>
            <a:lvl8pPr marL="3657600" marR="0" lvl="7"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8pPr>
            <a:lvl9pPr marL="4114800" marR="0" lvl="8" indent="-317500" algn="l" rtl="0">
              <a:lnSpc>
                <a:spcPct val="90000"/>
              </a:lnSpc>
              <a:spcBef>
                <a:spcPts val="1000"/>
              </a:spcBef>
              <a:spcAft>
                <a:spcPts val="1000"/>
              </a:spcAft>
              <a:buClr>
                <a:schemeClr val="dk1"/>
              </a:buClr>
              <a:buSzPts val="1400"/>
              <a:buFont typeface="Ubuntu"/>
              <a:buChar char="•"/>
              <a:defRPr sz="1400" b="0" i="0" u="none" strike="noStrike" cap="none">
                <a:solidFill>
                  <a:schemeClr val="dk1"/>
                </a:solidFill>
                <a:latin typeface="Ubuntu"/>
                <a:ea typeface="Ubuntu"/>
                <a:cs typeface="Ubuntu"/>
                <a:sym typeface="Ubuntu"/>
              </a:defRPr>
            </a:lvl9pPr>
          </a:lstStyle>
          <a:p>
            <a:pPr marL="95250" indent="0">
              <a:lnSpc>
                <a:spcPct val="100000"/>
              </a:lnSpc>
              <a:spcAft>
                <a:spcPts val="600"/>
              </a:spcAft>
              <a:buNone/>
            </a:pPr>
            <a:r>
              <a:rPr lang="en-US" sz="1800" u="sng" dirty="0"/>
              <a:t>Characteristics</a:t>
            </a:r>
          </a:p>
          <a:p>
            <a:pPr marL="95250" indent="0">
              <a:lnSpc>
                <a:spcPct val="100000"/>
              </a:lnSpc>
              <a:spcAft>
                <a:spcPts val="600"/>
              </a:spcAft>
              <a:buNone/>
            </a:pPr>
            <a:r>
              <a:rPr lang="en-US" sz="1800" dirty="0"/>
              <a:t>Querying made pro-active</a:t>
            </a:r>
          </a:p>
          <a:p>
            <a:pPr marL="95250" indent="0">
              <a:lnSpc>
                <a:spcPct val="100000"/>
              </a:lnSpc>
              <a:spcAft>
                <a:spcPts val="600"/>
              </a:spcAft>
              <a:buNone/>
            </a:pPr>
            <a:r>
              <a:rPr lang="en-US" sz="1800" dirty="0"/>
              <a:t>Pre-processing for database</a:t>
            </a:r>
          </a:p>
        </p:txBody>
      </p:sp>
      <p:sp>
        <p:nvSpPr>
          <p:cNvPr id="14" name="Text Placeholder 11">
            <a:extLst>
              <a:ext uri="{FF2B5EF4-FFF2-40B4-BE49-F238E27FC236}">
                <a16:creationId xmlns:a16="http://schemas.microsoft.com/office/drawing/2014/main" id="{E11CD3C7-17E9-624F-A9DB-10C0EFDF368D}"/>
              </a:ext>
            </a:extLst>
          </p:cNvPr>
          <p:cNvSpPr txBox="1">
            <a:spLocks/>
          </p:cNvSpPr>
          <p:nvPr/>
        </p:nvSpPr>
        <p:spPr>
          <a:xfrm>
            <a:off x="4894517" y="2541359"/>
            <a:ext cx="3395911" cy="1791490"/>
          </a:xfrm>
          <a:prstGeom prst="rect">
            <a:avLst/>
          </a:prstGeom>
          <a:noFill/>
          <a:ln>
            <a:noFill/>
          </a:ln>
        </p:spPr>
        <p:txBody>
          <a:bodyPr spcFirstLastPara="1" wrap="square" lIns="68575" tIns="34275" rIns="68575" bIns="34275" anchor="t" anchorCtr="0"/>
          <a:lstStyle>
            <a:defPPr marR="0" lvl="0" algn="l" rtl="0">
              <a:lnSpc>
                <a:spcPct val="100000"/>
              </a:lnSpc>
              <a:spcBef>
                <a:spcPts val="0"/>
              </a:spcBef>
              <a:spcAft>
                <a:spcPts val="0"/>
              </a:spcAft>
            </a:defPPr>
            <a:lvl1pPr marL="457200" marR="0" lvl="0" indent="-361950" algn="l" rtl="0">
              <a:lnSpc>
                <a:spcPct val="90000"/>
              </a:lnSpc>
              <a:spcBef>
                <a:spcPts val="0"/>
              </a:spcBef>
              <a:spcAft>
                <a:spcPts val="0"/>
              </a:spcAft>
              <a:buClr>
                <a:schemeClr val="dk1"/>
              </a:buClr>
              <a:buSzPts val="2100"/>
              <a:buFont typeface="Ubuntu"/>
              <a:buChar char="•"/>
              <a:defRPr sz="2100" b="0" i="0" u="none" strike="noStrike" cap="none">
                <a:solidFill>
                  <a:schemeClr val="dk1"/>
                </a:solidFill>
                <a:latin typeface="Ubuntu"/>
                <a:ea typeface="Ubuntu"/>
                <a:cs typeface="Ubuntu"/>
                <a:sym typeface="Ubuntu"/>
              </a:defRPr>
            </a:lvl1pPr>
            <a:lvl2pPr marL="914400" marR="0" lvl="1" indent="-342900" algn="l" rtl="0">
              <a:lnSpc>
                <a:spcPct val="90000"/>
              </a:lnSpc>
              <a:spcBef>
                <a:spcPts val="1000"/>
              </a:spcBef>
              <a:spcAft>
                <a:spcPts val="0"/>
              </a:spcAft>
              <a:buClr>
                <a:schemeClr val="dk1"/>
              </a:buClr>
              <a:buSzPts val="1800"/>
              <a:buFont typeface="Ubuntu"/>
              <a:buChar char="•"/>
              <a:defRPr sz="1800" b="0" i="0" u="none" strike="noStrike" cap="none">
                <a:solidFill>
                  <a:schemeClr val="dk1"/>
                </a:solidFill>
                <a:latin typeface="Ubuntu"/>
                <a:ea typeface="Ubuntu"/>
                <a:cs typeface="Ubuntu"/>
                <a:sym typeface="Ubuntu"/>
              </a:defRPr>
            </a:lvl2pPr>
            <a:lvl3pPr marL="1371600" marR="0" lvl="2" indent="-323850" algn="l" rtl="0">
              <a:lnSpc>
                <a:spcPct val="90000"/>
              </a:lnSpc>
              <a:spcBef>
                <a:spcPts val="1000"/>
              </a:spcBef>
              <a:spcAft>
                <a:spcPts val="0"/>
              </a:spcAft>
              <a:buClr>
                <a:schemeClr val="dk1"/>
              </a:buClr>
              <a:buSzPts val="1500"/>
              <a:buFont typeface="Ubuntu"/>
              <a:buChar char="•"/>
              <a:defRPr sz="1500" b="0" i="0" u="none" strike="noStrike" cap="none">
                <a:solidFill>
                  <a:schemeClr val="dk1"/>
                </a:solidFill>
                <a:latin typeface="Ubuntu"/>
                <a:ea typeface="Ubuntu"/>
                <a:cs typeface="Ubuntu"/>
                <a:sym typeface="Ubuntu"/>
              </a:defRPr>
            </a:lvl3pPr>
            <a:lvl4pPr marL="1828800" marR="0" lvl="3"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4pPr>
            <a:lvl5pPr marL="2286000" marR="0" lvl="4"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5pPr>
            <a:lvl6pPr marL="2743200" marR="0" lvl="5"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6pPr>
            <a:lvl7pPr marL="3200400" marR="0" lvl="6"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7pPr>
            <a:lvl8pPr marL="3657600" marR="0" lvl="7"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8pPr>
            <a:lvl9pPr marL="4114800" marR="0" lvl="8" indent="-317500" algn="l" rtl="0">
              <a:lnSpc>
                <a:spcPct val="90000"/>
              </a:lnSpc>
              <a:spcBef>
                <a:spcPts val="1000"/>
              </a:spcBef>
              <a:spcAft>
                <a:spcPts val="1000"/>
              </a:spcAft>
              <a:buClr>
                <a:schemeClr val="dk1"/>
              </a:buClr>
              <a:buSzPts val="1400"/>
              <a:buFont typeface="Ubuntu"/>
              <a:buChar char="•"/>
              <a:defRPr sz="1400" b="0" i="0" u="none" strike="noStrike" cap="none">
                <a:solidFill>
                  <a:schemeClr val="dk1"/>
                </a:solidFill>
                <a:latin typeface="Ubuntu"/>
                <a:ea typeface="Ubuntu"/>
                <a:cs typeface="Ubuntu"/>
                <a:sym typeface="Ubuntu"/>
              </a:defRPr>
            </a:lvl9pPr>
          </a:lstStyle>
          <a:p>
            <a:pPr marL="95250" indent="0">
              <a:lnSpc>
                <a:spcPct val="100000"/>
              </a:lnSpc>
              <a:spcAft>
                <a:spcPts val="600"/>
              </a:spcAft>
              <a:buNone/>
            </a:pPr>
            <a:r>
              <a:rPr lang="en-US" sz="1800" u="sng" dirty="0"/>
              <a:t>Benefits</a:t>
            </a:r>
          </a:p>
          <a:p>
            <a:pPr marL="95250" indent="0">
              <a:lnSpc>
                <a:spcPct val="100000"/>
              </a:lnSpc>
              <a:spcAft>
                <a:spcPts val="600"/>
              </a:spcAft>
              <a:buNone/>
            </a:pPr>
            <a:r>
              <a:rPr lang="en-US" sz="1800" dirty="0"/>
              <a:t>Low latency</a:t>
            </a:r>
          </a:p>
          <a:p>
            <a:pPr marL="95250" indent="0">
              <a:lnSpc>
                <a:spcPct val="100000"/>
              </a:lnSpc>
              <a:spcAft>
                <a:spcPts val="600"/>
              </a:spcAft>
              <a:buNone/>
            </a:pPr>
            <a:r>
              <a:rPr lang="en-US" sz="1800" dirty="0"/>
              <a:t>Continuous programming model</a:t>
            </a:r>
          </a:p>
          <a:p>
            <a:pPr marL="95250" indent="0">
              <a:lnSpc>
                <a:spcPct val="100000"/>
              </a:lnSpc>
              <a:spcAft>
                <a:spcPts val="600"/>
              </a:spcAft>
              <a:buNone/>
            </a:pPr>
            <a:r>
              <a:rPr lang="en-US" sz="1800" dirty="0"/>
              <a:t>Event time, not ingestion time</a:t>
            </a:r>
          </a:p>
          <a:p>
            <a:pPr marL="95250" indent="0">
              <a:lnSpc>
                <a:spcPct val="100000"/>
              </a:lnSpc>
              <a:spcAft>
                <a:spcPts val="600"/>
              </a:spcAft>
              <a:buNone/>
            </a:pPr>
            <a:r>
              <a:rPr lang="en-US" sz="1800" dirty="0"/>
              <a:t>Batch is just a finite stream</a:t>
            </a:r>
          </a:p>
        </p:txBody>
      </p:sp>
    </p:spTree>
    <p:extLst>
      <p:ext uri="{BB962C8B-B14F-4D97-AF65-F5344CB8AC3E}">
        <p14:creationId xmlns:p14="http://schemas.microsoft.com/office/powerpoint/2010/main" val="307385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fade">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fade">
                                      <p:cBhvr>
                                        <p:cTn id="32" dur="500"/>
                                        <p:tgtEl>
                                          <p:spTgt spid="14">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xEl>
                                              <p:pRg st="2" end="2"/>
                                            </p:txEl>
                                          </p:spTgt>
                                        </p:tgtEl>
                                        <p:attrNameLst>
                                          <p:attrName>style.visibility</p:attrName>
                                        </p:attrNameLst>
                                      </p:cBhvr>
                                      <p:to>
                                        <p:strVal val="visible"/>
                                      </p:to>
                                    </p:set>
                                    <p:animEffect transition="in" filter="fade">
                                      <p:cBhvr>
                                        <p:cTn id="35" dur="500"/>
                                        <p:tgtEl>
                                          <p:spTgt spid="14">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xEl>
                                              <p:pRg st="3" end="3"/>
                                            </p:txEl>
                                          </p:spTgt>
                                        </p:tgtEl>
                                        <p:attrNameLst>
                                          <p:attrName>style.visibility</p:attrName>
                                        </p:attrNameLst>
                                      </p:cBhvr>
                                      <p:to>
                                        <p:strVal val="visible"/>
                                      </p:to>
                                    </p:set>
                                    <p:animEffect transition="in" filter="fade">
                                      <p:cBhvr>
                                        <p:cTn id="38" dur="500"/>
                                        <p:tgtEl>
                                          <p:spTgt spid="14">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xEl>
                                              <p:pRg st="4" end="4"/>
                                            </p:txEl>
                                          </p:spTgt>
                                        </p:tgtEl>
                                        <p:attrNameLst>
                                          <p:attrName>style.visibility</p:attrName>
                                        </p:attrNameLst>
                                      </p:cBhvr>
                                      <p:to>
                                        <p:strVal val="visible"/>
                                      </p:to>
                                    </p:set>
                                    <p:animEffect transition="in" filter="fade">
                                      <p:cBhvr>
                                        <p:cTn id="41"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uiExpand="1" build="p"/>
      <p:bldP spid="14" grpId="0" uiExpand="1"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Executing Entry Processors</a:t>
            </a:r>
            <a:endParaRPr/>
          </a:p>
        </p:txBody>
      </p:sp>
      <p:graphicFrame>
        <p:nvGraphicFramePr>
          <p:cNvPr id="205" name="Google Shape;205;p28"/>
          <p:cNvGraphicFramePr/>
          <p:nvPr/>
        </p:nvGraphicFramePr>
        <p:xfrm>
          <a:off x="620000" y="1012950"/>
          <a:ext cx="7239000" cy="2621130"/>
        </p:xfrm>
        <a:graphic>
          <a:graphicData uri="http://schemas.openxmlformats.org/drawingml/2006/table">
            <a:tbl>
              <a:tblPr>
                <a:noFill/>
              </a:tblPr>
              <a:tblGrid>
                <a:gridCol w="3883550">
                  <a:extLst>
                    <a:ext uri="{9D8B030D-6E8A-4147-A177-3AD203B41FA5}">
                      <a16:colId xmlns:a16="http://schemas.microsoft.com/office/drawing/2014/main" val="20000"/>
                    </a:ext>
                  </a:extLst>
                </a:gridCol>
                <a:gridCol w="33554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i="1">
                          <a:latin typeface="Courier"/>
                          <a:ea typeface="Courier"/>
                          <a:cs typeface="Courier"/>
                          <a:sym typeface="Courier"/>
                        </a:rPr>
                        <a:t>mapname.</a:t>
                      </a:r>
                      <a:r>
                        <a:rPr lang="en">
                          <a:latin typeface="Courier"/>
                          <a:ea typeface="Courier"/>
                          <a:cs typeface="Courier"/>
                          <a:sym typeface="Courier"/>
                        </a:rPr>
                        <a:t>executeOnEntries</a:t>
                      </a:r>
                      <a:endParaRPr>
                        <a:latin typeface="Courier"/>
                        <a:ea typeface="Courier"/>
                        <a:cs typeface="Courier"/>
                        <a:sym typeface="Courier"/>
                      </a:endParaRPr>
                    </a:p>
                  </a:txBody>
                  <a:tcPr marL="91425" marR="91425" marT="91425" marB="91425">
                    <a:solidFill>
                      <a:srgbClr val="F3F3F3"/>
                    </a:solidFill>
                  </a:tcPr>
                </a:tc>
                <a:tc>
                  <a:txBody>
                    <a:bodyPr/>
                    <a:lstStyle/>
                    <a:p>
                      <a:pPr marL="0" lvl="0" indent="0" algn="l" rtl="0">
                        <a:spcBef>
                          <a:spcPts val="0"/>
                        </a:spcBef>
                        <a:spcAft>
                          <a:spcPts val="0"/>
                        </a:spcAft>
                        <a:buNone/>
                      </a:pPr>
                      <a:r>
                        <a:rPr lang="en">
                          <a:latin typeface="Ubuntu"/>
                          <a:ea typeface="Ubuntu"/>
                          <a:cs typeface="Ubuntu"/>
                          <a:sym typeface="Ubuntu"/>
                        </a:rPr>
                        <a:t>Process all entries in a map</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i="1">
                          <a:latin typeface="Courier"/>
                          <a:ea typeface="Courier"/>
                          <a:cs typeface="Courier"/>
                          <a:sym typeface="Courier"/>
                        </a:rPr>
                        <a:t>mapname</a:t>
                      </a:r>
                      <a:r>
                        <a:rPr lang="en">
                          <a:latin typeface="Courier"/>
                          <a:ea typeface="Courier"/>
                          <a:cs typeface="Courier"/>
                          <a:sym typeface="Courier"/>
                        </a:rPr>
                        <a:t>.executeOnEntries </a:t>
                      </a:r>
                      <a:r>
                        <a:rPr lang="en" i="1">
                          <a:latin typeface="Courier"/>
                          <a:ea typeface="Courier"/>
                          <a:cs typeface="Courier"/>
                          <a:sym typeface="Courier"/>
                        </a:rPr>
                        <a:t>Predicate</a:t>
                      </a:r>
                      <a:endParaRPr i="1">
                        <a:latin typeface="Courier"/>
                        <a:ea typeface="Courier"/>
                        <a:cs typeface="Courier"/>
                        <a:sym typeface="Courier"/>
                      </a:endParaRPr>
                    </a:p>
                  </a:txBody>
                  <a:tcPr marL="91425" marR="91425" marT="91425" marB="91425">
                    <a:solidFill>
                      <a:srgbClr val="F3F3F3"/>
                    </a:solidFill>
                  </a:tcPr>
                </a:tc>
                <a:tc>
                  <a:txBody>
                    <a:bodyPr/>
                    <a:lstStyle/>
                    <a:p>
                      <a:pPr marL="0" lvl="0" indent="0" algn="l" rtl="0">
                        <a:spcBef>
                          <a:spcPts val="0"/>
                        </a:spcBef>
                        <a:spcAft>
                          <a:spcPts val="0"/>
                        </a:spcAft>
                        <a:buNone/>
                      </a:pPr>
                      <a:r>
                        <a:rPr lang="en">
                          <a:latin typeface="Ubuntu"/>
                          <a:ea typeface="Ubuntu"/>
                          <a:cs typeface="Ubuntu"/>
                          <a:sym typeface="Ubuntu"/>
                        </a:rPr>
                        <a:t>Process all entries that match the specified predicate</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i="1">
                          <a:latin typeface="Courier"/>
                          <a:ea typeface="Courier"/>
                          <a:cs typeface="Courier"/>
                          <a:sym typeface="Courier"/>
                        </a:rPr>
                        <a:t>mapname</a:t>
                      </a:r>
                      <a:r>
                        <a:rPr lang="en">
                          <a:latin typeface="Courier"/>
                          <a:ea typeface="Courier"/>
                          <a:cs typeface="Courier"/>
                          <a:sym typeface="Courier"/>
                        </a:rPr>
                        <a:t>.executeOnKey</a:t>
                      </a:r>
                      <a:endParaRPr>
                        <a:latin typeface="Courier"/>
                        <a:ea typeface="Courier"/>
                        <a:cs typeface="Courier"/>
                        <a:sym typeface="Courier"/>
                      </a:endParaRPr>
                    </a:p>
                  </a:txBody>
                  <a:tcPr marL="91425" marR="91425" marT="91425" marB="91425">
                    <a:solidFill>
                      <a:srgbClr val="F3F3F3"/>
                    </a:solidFill>
                  </a:tcPr>
                </a:tc>
                <a:tc>
                  <a:txBody>
                    <a:bodyPr/>
                    <a:lstStyle/>
                    <a:p>
                      <a:pPr marL="0" lvl="0" indent="0" algn="l" rtl="0">
                        <a:spcBef>
                          <a:spcPts val="0"/>
                        </a:spcBef>
                        <a:spcAft>
                          <a:spcPts val="0"/>
                        </a:spcAft>
                        <a:buNone/>
                      </a:pPr>
                      <a:r>
                        <a:rPr lang="en">
                          <a:latin typeface="Ubuntu"/>
                          <a:ea typeface="Ubuntu"/>
                          <a:cs typeface="Ubuntu"/>
                          <a:sym typeface="Ubuntu"/>
                        </a:rPr>
                        <a:t>Process an entry mapped by a key</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rgbClr val="000000"/>
                        </a:buClr>
                        <a:buSzPts val="1100"/>
                        <a:buFont typeface="Arial"/>
                        <a:buNone/>
                      </a:pPr>
                      <a:r>
                        <a:rPr lang="en" i="1">
                          <a:latin typeface="Courier"/>
                          <a:ea typeface="Courier"/>
                          <a:cs typeface="Courier"/>
                          <a:sym typeface="Courier"/>
                        </a:rPr>
                        <a:t>mapname</a:t>
                      </a:r>
                      <a:r>
                        <a:rPr lang="en">
                          <a:latin typeface="Courier"/>
                          <a:ea typeface="Courier"/>
                          <a:cs typeface="Courier"/>
                          <a:sym typeface="Courier"/>
                        </a:rPr>
                        <a:t>.executeOnKeys </a:t>
                      </a:r>
                      <a:r>
                        <a:rPr lang="en" i="1">
                          <a:latin typeface="Courier"/>
                          <a:ea typeface="Courier"/>
                          <a:cs typeface="Courier"/>
                          <a:sym typeface="Courier"/>
                        </a:rPr>
                        <a:t>Collection</a:t>
                      </a:r>
                      <a:endParaRPr>
                        <a:latin typeface="Courier"/>
                        <a:ea typeface="Courier"/>
                        <a:cs typeface="Courier"/>
                        <a:sym typeface="Courier"/>
                      </a:endParaRPr>
                    </a:p>
                  </a:txBody>
                  <a:tcPr marL="91425" marR="91425" marT="91425" marB="91425">
                    <a:solidFill>
                      <a:srgbClr val="F3F3F3"/>
                    </a:solidFill>
                  </a:tcPr>
                </a:tc>
                <a:tc>
                  <a:txBody>
                    <a:bodyPr/>
                    <a:lstStyle/>
                    <a:p>
                      <a:pPr marL="0" lvl="0" indent="0" algn="l" rtl="0">
                        <a:spcBef>
                          <a:spcPts val="0"/>
                        </a:spcBef>
                        <a:spcAft>
                          <a:spcPts val="0"/>
                        </a:spcAft>
                        <a:buNone/>
                      </a:pPr>
                      <a:r>
                        <a:rPr lang="en">
                          <a:latin typeface="Ubuntu"/>
                          <a:ea typeface="Ubuntu"/>
                          <a:cs typeface="Ubuntu"/>
                          <a:sym typeface="Ubuntu"/>
                        </a:rPr>
                        <a:t>Process an entry mapped by a collection of keys</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Clr>
                          <a:srgbClr val="000000"/>
                        </a:buClr>
                        <a:buSzPts val="1100"/>
                        <a:buFont typeface="Arial"/>
                        <a:buNone/>
                      </a:pPr>
                      <a:r>
                        <a:rPr lang="en" i="1">
                          <a:latin typeface="Courier"/>
                          <a:ea typeface="Courier"/>
                          <a:cs typeface="Courier"/>
                          <a:sym typeface="Courier"/>
                        </a:rPr>
                        <a:t>mapname</a:t>
                      </a:r>
                      <a:r>
                        <a:rPr lang="en">
                          <a:latin typeface="Courier"/>
                          <a:ea typeface="Courier"/>
                          <a:cs typeface="Courier"/>
                          <a:sym typeface="Courier"/>
                        </a:rPr>
                        <a:t>.submitToKey</a:t>
                      </a:r>
                      <a:endParaRPr>
                        <a:latin typeface="Courier"/>
                        <a:ea typeface="Courier"/>
                        <a:cs typeface="Courier"/>
                        <a:sym typeface="Courier"/>
                      </a:endParaRPr>
                    </a:p>
                  </a:txBody>
                  <a:tcPr marL="91425" marR="91425" marT="91425" marB="91425">
                    <a:solidFill>
                      <a:srgbClr val="F3F3F3"/>
                    </a:solidFill>
                  </a:tcPr>
                </a:tc>
                <a:tc>
                  <a:txBody>
                    <a:bodyPr/>
                    <a:lstStyle/>
                    <a:p>
                      <a:pPr marL="0" lvl="0" indent="0" algn="l" rtl="0">
                        <a:spcBef>
                          <a:spcPts val="0"/>
                        </a:spcBef>
                        <a:spcAft>
                          <a:spcPts val="0"/>
                        </a:spcAft>
                        <a:buNone/>
                      </a:pPr>
                      <a:r>
                        <a:rPr lang="en">
                          <a:latin typeface="Ubuntu"/>
                          <a:ea typeface="Ubuntu"/>
                          <a:cs typeface="Ubuntu"/>
                          <a:sym typeface="Ubuntu"/>
                        </a:rPr>
                        <a:t>Asynchronously process an entry mapped by a key</a:t>
                      </a:r>
                      <a:endParaRPr>
                        <a:latin typeface="Ubuntu"/>
                        <a:ea typeface="Ubuntu"/>
                        <a:cs typeface="Ubuntu"/>
                        <a:sym typeface="Ubuntu"/>
                      </a:endParaRPr>
                    </a:p>
                  </a:txBody>
                  <a:tcPr marL="91425" marR="91425" marT="91425" marB="91425"/>
                </a:tc>
                <a:extLst>
                  <a:ext uri="{0D108BD9-81ED-4DB2-BD59-A6C34878D82A}">
                    <a16:rowId xmlns:a16="http://schemas.microsoft.com/office/drawing/2014/main" val="10004"/>
                  </a:ext>
                </a:extLst>
              </a:tr>
            </a:tbl>
          </a:graphicData>
        </a:graphic>
      </p:graphicFrame>
      <p:sp>
        <p:nvSpPr>
          <p:cNvPr id="206" name="Google Shape;206;p28"/>
          <p:cNvSpPr txBox="1"/>
          <p:nvPr/>
        </p:nvSpPr>
        <p:spPr>
          <a:xfrm>
            <a:off x="620000" y="3911850"/>
            <a:ext cx="7239000" cy="6510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Courier"/>
                <a:ea typeface="Courier"/>
                <a:cs typeface="Courier"/>
                <a:sym typeface="Courier"/>
              </a:rPr>
              <a:t>IMap&lt;Integer, Integer&gt; sampleMap = hazelcastInstance.getMap(</a:t>
            </a:r>
            <a:r>
              <a:rPr lang="en" sz="1200" b="1">
                <a:solidFill>
                  <a:srgbClr val="008000"/>
                </a:solidFill>
                <a:latin typeface="Courier"/>
                <a:ea typeface="Courier"/>
                <a:cs typeface="Courier"/>
                <a:sym typeface="Courier"/>
              </a:rPr>
              <a:t>"myMap"</a:t>
            </a:r>
            <a:r>
              <a:rPr lang="en" sz="1200">
                <a:latin typeface="Courier"/>
                <a:ea typeface="Courier"/>
                <a:cs typeface="Courier"/>
                <a:sym typeface="Courier"/>
              </a:rPr>
              <a:t>);</a:t>
            </a:r>
            <a:endParaRPr sz="1200">
              <a:latin typeface="Courier"/>
              <a:ea typeface="Courier"/>
              <a:cs typeface="Courier"/>
              <a:sym typeface="Courier"/>
            </a:endParaRPr>
          </a:p>
          <a:p>
            <a:pPr marL="0" lvl="0" indent="0" algn="l" rtl="0">
              <a:lnSpc>
                <a:spcPct val="115000"/>
              </a:lnSpc>
              <a:spcBef>
                <a:spcPts val="0"/>
              </a:spcBef>
              <a:spcAft>
                <a:spcPts val="0"/>
              </a:spcAft>
              <a:buNone/>
            </a:pPr>
            <a:r>
              <a:rPr lang="en" sz="1200">
                <a:latin typeface="Courier"/>
                <a:ea typeface="Courier"/>
                <a:cs typeface="Courier"/>
                <a:sym typeface="Courier"/>
              </a:rPr>
              <a:t>sampleMap.executeOnEntries( </a:t>
            </a:r>
            <a:r>
              <a:rPr lang="en" sz="1200" b="1">
                <a:solidFill>
                  <a:srgbClr val="000080"/>
                </a:solidFill>
                <a:latin typeface="Courier"/>
                <a:ea typeface="Courier"/>
                <a:cs typeface="Courier"/>
                <a:sym typeface="Courier"/>
              </a:rPr>
              <a:t>new </a:t>
            </a:r>
            <a:r>
              <a:rPr lang="en" sz="1200">
                <a:latin typeface="Courier"/>
                <a:ea typeface="Courier"/>
                <a:cs typeface="Courier"/>
                <a:sym typeface="Courier"/>
              </a:rPr>
              <a:t>IncrementingEntryProcessor() );</a:t>
            </a:r>
            <a:endParaRPr sz="1200">
              <a:latin typeface="Courier"/>
              <a:ea typeface="Courier"/>
              <a:cs typeface="Courier"/>
              <a:sym typeface="Courier"/>
            </a:endParaRPr>
          </a:p>
        </p:txBody>
      </p:sp>
      <p:sp>
        <p:nvSpPr>
          <p:cNvPr id="207" name="Google Shape;207;p28"/>
          <p:cNvSpPr/>
          <p:nvPr/>
        </p:nvSpPr>
        <p:spPr>
          <a:xfrm>
            <a:off x="620000" y="1012950"/>
            <a:ext cx="7239000" cy="3924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620000" y="3001650"/>
            <a:ext cx="7239000" cy="6018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620000" y="2007300"/>
            <a:ext cx="7239000" cy="3924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02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07"/>
                                        </p:tgtEl>
                                      </p:cBhvr>
                                    </p:animEffect>
                                    <p:set>
                                      <p:cBhvr>
                                        <p:cTn id="12" dur="1" fill="hold">
                                          <p:stCondLst>
                                            <p:cond delay="1000"/>
                                          </p:stCondLst>
                                        </p:cTn>
                                        <p:tgtEl>
                                          <p:spTgt spid="20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1000"/>
                                        <p:tgtEl>
                                          <p:spTgt spid="209"/>
                                        </p:tgtEl>
                                      </p:cBhvr>
                                    </p:animEffect>
                                  </p:childTnLst>
                                </p:cTn>
                              </p:par>
                              <p:par>
                                <p:cTn id="16" presetID="10" presetClass="entr" presetSubtype="0" fill="hold" nodeType="withEffect">
                                  <p:stCondLst>
                                    <p:cond delay="0"/>
                                  </p:stCondLst>
                                  <p:childTnLst>
                                    <p:set>
                                      <p:cBhvr>
                                        <p:cTn id="17" dur="1" fill="hold">
                                          <p:stCondLst>
                                            <p:cond delay="0"/>
                                          </p:stCondLst>
                                        </p:cTn>
                                        <p:tgtEl>
                                          <p:spTgt spid="208"/>
                                        </p:tgtEl>
                                        <p:attrNameLst>
                                          <p:attrName>style.visibility</p:attrName>
                                        </p:attrNameLst>
                                      </p:cBhvr>
                                      <p:to>
                                        <p:strVal val="visible"/>
                                      </p:to>
                                    </p:set>
                                    <p:animEffect transition="in" filter="fade">
                                      <p:cBhvr>
                                        <p:cTn id="18" dur="1000"/>
                                        <p:tgtEl>
                                          <p:spTgt spid="20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208"/>
                                        </p:tgtEl>
                                      </p:cBhvr>
                                    </p:animEffect>
                                    <p:set>
                                      <p:cBhvr>
                                        <p:cTn id="23" dur="1" fill="hold">
                                          <p:stCondLst>
                                            <p:cond delay="1000"/>
                                          </p:stCondLst>
                                        </p:cTn>
                                        <p:tgtEl>
                                          <p:spTgt spid="20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1000"/>
                                        <p:tgtEl>
                                          <p:spTgt spid="209"/>
                                        </p:tgtEl>
                                      </p:cBhvr>
                                    </p:animEffect>
                                    <p:set>
                                      <p:cBhvr>
                                        <p:cTn id="26" dur="1" fill="hold">
                                          <p:stCondLst>
                                            <p:cond delay="1000"/>
                                          </p:stCondLst>
                                        </p:cTn>
                                        <p:tgtEl>
                                          <p:spTgt spid="209"/>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fade">
                                      <p:cBhvr>
                                        <p:cTn id="29"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Mutating Entry Processor</a:t>
            </a:r>
            <a:endParaRPr/>
          </a:p>
        </p:txBody>
      </p:sp>
      <p:sp>
        <p:nvSpPr>
          <p:cNvPr id="215" name="Google Shape;215;p29"/>
          <p:cNvSpPr txBox="1">
            <a:spLocks noGrp="1"/>
          </p:cNvSpPr>
          <p:nvPr>
            <p:ph type="body" idx="1"/>
          </p:nvPr>
        </p:nvSpPr>
        <p:spPr>
          <a:xfrm>
            <a:off x="387214" y="974403"/>
            <a:ext cx="8096400" cy="31947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Modify map entries</a:t>
            </a:r>
            <a:endParaRPr/>
          </a:p>
          <a:p>
            <a:pPr marL="457200" lvl="0" indent="-361950" algn="l" rtl="0">
              <a:spcBef>
                <a:spcPts val="1000"/>
              </a:spcBef>
              <a:spcAft>
                <a:spcPts val="0"/>
              </a:spcAft>
              <a:buSzPts val="2100"/>
              <a:buChar char="•"/>
            </a:pPr>
            <a:r>
              <a:rPr lang="en"/>
              <a:t>Optionally return results from the process method </a:t>
            </a:r>
            <a:endParaRPr/>
          </a:p>
          <a:p>
            <a:pPr marL="914400" lvl="1" indent="-342900" algn="l" rtl="0">
              <a:spcBef>
                <a:spcPts val="1000"/>
              </a:spcBef>
              <a:spcAft>
                <a:spcPts val="0"/>
              </a:spcAft>
              <a:buSzPts val="1800"/>
              <a:buChar char="•"/>
            </a:pPr>
            <a:r>
              <a:rPr lang="en"/>
              <a:t>Collecting results takes cluster memory</a:t>
            </a:r>
            <a:endParaRPr/>
          </a:p>
          <a:p>
            <a:pPr marL="457200" lvl="0" indent="-361950" algn="l" rtl="0">
              <a:spcBef>
                <a:spcPts val="1000"/>
              </a:spcBef>
              <a:spcAft>
                <a:spcPts val="0"/>
              </a:spcAft>
              <a:buSzPts val="2100"/>
              <a:buChar char="•"/>
            </a:pPr>
            <a:r>
              <a:rPr lang="en"/>
              <a:t>Recommended to use Abstract EntryProcessor </a:t>
            </a:r>
            <a:endParaRPr/>
          </a:p>
          <a:p>
            <a:pPr marL="457200" lvl="0" indent="-361950" algn="l" rtl="0">
              <a:spcBef>
                <a:spcPts val="1000"/>
              </a:spcBef>
              <a:spcAft>
                <a:spcPts val="1000"/>
              </a:spcAft>
              <a:buSzPts val="2100"/>
              <a:buChar char="•"/>
            </a:pPr>
            <a:r>
              <a:rPr lang="en">
                <a:latin typeface="Courier"/>
                <a:ea typeface="Courier"/>
                <a:cs typeface="Courier"/>
                <a:sym typeface="Courier"/>
              </a:rPr>
              <a:t>executeOnKey</a:t>
            </a:r>
            <a:r>
              <a:rPr lang="en"/>
              <a:t> and </a:t>
            </a:r>
            <a:r>
              <a:rPr lang="en">
                <a:latin typeface="Courier"/>
                <a:ea typeface="Courier"/>
                <a:cs typeface="Courier"/>
                <a:sym typeface="Courier"/>
              </a:rPr>
              <a:t>submitToKey</a:t>
            </a:r>
            <a:r>
              <a:rPr lang="en"/>
              <a:t> will not run on locked keys</a:t>
            </a:r>
            <a:br>
              <a:rPr lang="en"/>
            </a:br>
            <a:endParaRPr/>
          </a:p>
        </p:txBody>
      </p:sp>
    </p:spTree>
    <p:extLst>
      <p:ext uri="{BB962C8B-B14F-4D97-AF65-F5344CB8AC3E}">
        <p14:creationId xmlns:p14="http://schemas.microsoft.com/office/powerpoint/2010/main" val="157304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animEffect transition="in" filter="fade">
                                      <p:cBhvr>
                                        <p:cTn id="7" dur="1000"/>
                                        <p:tgtEl>
                                          <p:spTgt spid="2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xEl>
                                              <p:pRg st="1" end="1"/>
                                            </p:txEl>
                                          </p:spTgt>
                                        </p:tgtEl>
                                        <p:attrNameLst>
                                          <p:attrName>style.visibility</p:attrName>
                                        </p:attrNameLst>
                                      </p:cBhvr>
                                      <p:to>
                                        <p:strVal val="visible"/>
                                      </p:to>
                                    </p:set>
                                    <p:animEffect transition="in" filter="fade">
                                      <p:cBhvr>
                                        <p:cTn id="12" dur="1000"/>
                                        <p:tgtEl>
                                          <p:spTgt spid="2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
                                            <p:txEl>
                                              <p:pRg st="2" end="2"/>
                                            </p:txEl>
                                          </p:spTgt>
                                        </p:tgtEl>
                                        <p:attrNameLst>
                                          <p:attrName>style.visibility</p:attrName>
                                        </p:attrNameLst>
                                      </p:cBhvr>
                                      <p:to>
                                        <p:strVal val="visible"/>
                                      </p:to>
                                    </p:set>
                                    <p:animEffect transition="in" filter="fade">
                                      <p:cBhvr>
                                        <p:cTn id="17" dur="1000"/>
                                        <p:tgtEl>
                                          <p:spTgt spid="2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
                                            <p:txEl>
                                              <p:pRg st="3" end="3"/>
                                            </p:txEl>
                                          </p:spTgt>
                                        </p:tgtEl>
                                        <p:attrNameLst>
                                          <p:attrName>style.visibility</p:attrName>
                                        </p:attrNameLst>
                                      </p:cBhvr>
                                      <p:to>
                                        <p:strVal val="visible"/>
                                      </p:to>
                                    </p:set>
                                    <p:animEffect transition="in" filter="fade">
                                      <p:cBhvr>
                                        <p:cTn id="22" dur="1000"/>
                                        <p:tgtEl>
                                          <p:spTgt spid="2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
                                            <p:txEl>
                                              <p:pRg st="4" end="4"/>
                                            </p:txEl>
                                          </p:spTgt>
                                        </p:tgtEl>
                                        <p:attrNameLst>
                                          <p:attrName>style.visibility</p:attrName>
                                        </p:attrNameLst>
                                      </p:cBhvr>
                                      <p:to>
                                        <p:strVal val="visible"/>
                                      </p:to>
                                    </p:set>
                                    <p:animEffect transition="in" filter="fade">
                                      <p:cBhvr>
                                        <p:cTn id="27" dur="1000"/>
                                        <p:tgtEl>
                                          <p:spTgt spid="2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Read-Only Entry Processor</a:t>
            </a:r>
            <a:endParaRPr/>
          </a:p>
        </p:txBody>
      </p:sp>
      <p:sp>
        <p:nvSpPr>
          <p:cNvPr id="221" name="Google Shape;221;p30"/>
          <p:cNvSpPr txBox="1">
            <a:spLocks noGrp="1"/>
          </p:cNvSpPr>
          <p:nvPr>
            <p:ph type="body" idx="1"/>
          </p:nvPr>
        </p:nvSpPr>
        <p:spPr>
          <a:xfrm>
            <a:off x="387214" y="974403"/>
            <a:ext cx="8096400" cy="31947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Does not modify map entries</a:t>
            </a:r>
            <a:endParaRPr/>
          </a:p>
          <a:p>
            <a:pPr marL="457200" lvl="0" indent="-361950" algn="l" rtl="0">
              <a:spcBef>
                <a:spcPts val="1000"/>
              </a:spcBef>
              <a:spcAft>
                <a:spcPts val="0"/>
              </a:spcAft>
              <a:buSzPts val="2100"/>
              <a:buChar char="•"/>
            </a:pPr>
            <a:r>
              <a:rPr lang="en"/>
              <a:t>Marked with </a:t>
            </a:r>
            <a:r>
              <a:rPr lang="en">
                <a:latin typeface="Courier"/>
                <a:ea typeface="Courier"/>
                <a:cs typeface="Courier"/>
                <a:sym typeface="Courier"/>
              </a:rPr>
              <a:t>ReadOnly</a:t>
            </a:r>
            <a:r>
              <a:rPr lang="en"/>
              <a:t> interface</a:t>
            </a:r>
            <a:endParaRPr/>
          </a:p>
          <a:p>
            <a:pPr marL="914400" lvl="1" indent="-342900" algn="l" rtl="0">
              <a:spcBef>
                <a:spcPts val="1000"/>
              </a:spcBef>
              <a:spcAft>
                <a:spcPts val="0"/>
              </a:spcAft>
              <a:buSzPts val="1800"/>
              <a:buChar char="•"/>
            </a:pPr>
            <a:r>
              <a:rPr lang="en"/>
              <a:t>Skips entry locking logic </a:t>
            </a:r>
            <a:endParaRPr/>
          </a:p>
          <a:p>
            <a:pPr marL="457200" marR="0" lvl="0" indent="-342900" algn="l" rtl="0">
              <a:lnSpc>
                <a:spcPct val="100000"/>
              </a:lnSpc>
              <a:spcBef>
                <a:spcPts val="1000"/>
              </a:spcBef>
              <a:spcAft>
                <a:spcPts val="0"/>
              </a:spcAft>
              <a:buClr>
                <a:schemeClr val="dk1"/>
              </a:buClr>
              <a:buSzPts val="1800"/>
              <a:buFont typeface="Ubuntu"/>
              <a:buChar char="•"/>
            </a:pPr>
            <a:r>
              <a:rPr lang="en">
                <a:latin typeface="Courier"/>
                <a:ea typeface="Courier"/>
                <a:cs typeface="Courier"/>
                <a:sym typeface="Courier"/>
              </a:rPr>
              <a:t>UnsupportedOperationException</a:t>
            </a:r>
            <a:r>
              <a:rPr lang="en"/>
              <a:t> is thrown if a read-only EP attempts to modify an entry</a:t>
            </a:r>
            <a:endParaRPr/>
          </a:p>
          <a:p>
            <a:pPr marL="457200" lvl="0" indent="-361950" algn="l" rtl="0">
              <a:spcBef>
                <a:spcPts val="1000"/>
              </a:spcBef>
              <a:spcAft>
                <a:spcPts val="0"/>
              </a:spcAft>
              <a:buSzPts val="2100"/>
              <a:buChar char="•"/>
            </a:pPr>
            <a:r>
              <a:rPr lang="en"/>
              <a:t>Optionally return results from the process method</a:t>
            </a:r>
            <a:endParaRPr/>
          </a:p>
          <a:p>
            <a:pPr marL="457200" lvl="0" indent="0" algn="l" rtl="0">
              <a:spcBef>
                <a:spcPts val="1000"/>
              </a:spcBef>
              <a:spcAft>
                <a:spcPts val="1000"/>
              </a:spcAft>
              <a:buNone/>
            </a:pPr>
            <a:endParaRPr/>
          </a:p>
        </p:txBody>
      </p:sp>
    </p:spTree>
    <p:extLst>
      <p:ext uri="{BB962C8B-B14F-4D97-AF65-F5344CB8AC3E}">
        <p14:creationId xmlns:p14="http://schemas.microsoft.com/office/powerpoint/2010/main" val="332672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Effect transition="in" filter="fade">
                                      <p:cBhvr>
                                        <p:cTn id="7" dur="1000"/>
                                        <p:tgtEl>
                                          <p:spTgt spid="2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xEl>
                                              <p:pRg st="1" end="1"/>
                                            </p:txEl>
                                          </p:spTgt>
                                        </p:tgtEl>
                                        <p:attrNameLst>
                                          <p:attrName>style.visibility</p:attrName>
                                        </p:attrNameLst>
                                      </p:cBhvr>
                                      <p:to>
                                        <p:strVal val="visible"/>
                                      </p:to>
                                    </p:set>
                                    <p:animEffect transition="in" filter="fade">
                                      <p:cBhvr>
                                        <p:cTn id="12" dur="1000"/>
                                        <p:tgtEl>
                                          <p:spTgt spid="2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
                                            <p:txEl>
                                              <p:pRg st="2" end="2"/>
                                            </p:txEl>
                                          </p:spTgt>
                                        </p:tgtEl>
                                        <p:attrNameLst>
                                          <p:attrName>style.visibility</p:attrName>
                                        </p:attrNameLst>
                                      </p:cBhvr>
                                      <p:to>
                                        <p:strVal val="visible"/>
                                      </p:to>
                                    </p:set>
                                    <p:animEffect transition="in" filter="fade">
                                      <p:cBhvr>
                                        <p:cTn id="17" dur="1000"/>
                                        <p:tgtEl>
                                          <p:spTgt spid="2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
                                            <p:txEl>
                                              <p:pRg st="3" end="3"/>
                                            </p:txEl>
                                          </p:spTgt>
                                        </p:tgtEl>
                                        <p:attrNameLst>
                                          <p:attrName>style.visibility</p:attrName>
                                        </p:attrNameLst>
                                      </p:cBhvr>
                                      <p:to>
                                        <p:strVal val="visible"/>
                                      </p:to>
                                    </p:set>
                                    <p:animEffect transition="in" filter="fade">
                                      <p:cBhvr>
                                        <p:cTn id="22" dur="1000"/>
                                        <p:tgtEl>
                                          <p:spTgt spid="2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1">
                                            <p:txEl>
                                              <p:pRg st="4" end="4"/>
                                            </p:txEl>
                                          </p:spTgt>
                                        </p:tgtEl>
                                        <p:attrNameLst>
                                          <p:attrName>style.visibility</p:attrName>
                                        </p:attrNameLst>
                                      </p:cBhvr>
                                      <p:to>
                                        <p:strVal val="visible"/>
                                      </p:to>
                                    </p:set>
                                    <p:animEffect transition="in" filter="fade">
                                      <p:cBhvr>
                                        <p:cTn id="27" dur="1000"/>
                                        <p:tgtEl>
                                          <p:spTgt spid="2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1">
                                            <p:txEl>
                                              <p:pRg st="5" end="5"/>
                                            </p:txEl>
                                          </p:spTgt>
                                        </p:tgtEl>
                                        <p:attrNameLst>
                                          <p:attrName>style.visibility</p:attrName>
                                        </p:attrNameLst>
                                      </p:cBhvr>
                                      <p:to>
                                        <p:strVal val="visible"/>
                                      </p:to>
                                    </p:set>
                                    <p:animEffect transition="in" filter="fade">
                                      <p:cBhvr>
                                        <p:cTn id="32" dur="1000"/>
                                        <p:tgtEl>
                                          <p:spTgt spid="2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Entry Processor Performance</a:t>
            </a:r>
            <a:endParaRPr/>
          </a:p>
        </p:txBody>
      </p:sp>
      <p:sp>
        <p:nvSpPr>
          <p:cNvPr id="227" name="Google Shape;227;p31"/>
          <p:cNvSpPr txBox="1">
            <a:spLocks noGrp="1"/>
          </p:cNvSpPr>
          <p:nvPr>
            <p:ph type="body" idx="1"/>
          </p:nvPr>
        </p:nvSpPr>
        <p:spPr>
          <a:xfrm>
            <a:off x="377439" y="920428"/>
            <a:ext cx="8096400" cy="31947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Design of entry processor assumes fast execution of the process method</a:t>
            </a:r>
            <a:endParaRPr/>
          </a:p>
          <a:p>
            <a:pPr marL="457200" lvl="0" indent="-361950" algn="l" rtl="0">
              <a:spcBef>
                <a:spcPts val="1000"/>
              </a:spcBef>
              <a:spcAft>
                <a:spcPts val="0"/>
              </a:spcAft>
              <a:buSzPts val="2100"/>
              <a:buChar char="•"/>
            </a:pPr>
            <a:r>
              <a:rPr lang="en"/>
              <a:t>What can slow things down?</a:t>
            </a:r>
            <a:endParaRPr/>
          </a:p>
          <a:p>
            <a:pPr marL="914400" lvl="1" indent="-342900" algn="l" rtl="0">
              <a:spcBef>
                <a:spcPts val="1000"/>
              </a:spcBef>
              <a:spcAft>
                <a:spcPts val="0"/>
              </a:spcAft>
              <a:buSzPts val="1800"/>
              <a:buChar char="•"/>
            </a:pPr>
            <a:r>
              <a:rPr lang="en"/>
              <a:t>Extremely large maps - use predicates, indexing, or process by key</a:t>
            </a:r>
            <a:endParaRPr/>
          </a:p>
          <a:p>
            <a:pPr marL="914400" lvl="1" indent="-342900" algn="l" rtl="0">
              <a:spcBef>
                <a:spcPts val="1000"/>
              </a:spcBef>
              <a:spcAft>
                <a:spcPts val="0"/>
              </a:spcAft>
              <a:buSzPts val="1800"/>
              <a:buChar char="•"/>
            </a:pPr>
            <a:r>
              <a:rPr lang="en"/>
              <a:t>BINARY entry format - incurs serialization/deserialization cost</a:t>
            </a:r>
            <a:endParaRPr/>
          </a:p>
          <a:p>
            <a:pPr marL="914400" lvl="1" indent="-342900" algn="l" rtl="0">
              <a:spcBef>
                <a:spcPts val="1000"/>
              </a:spcBef>
              <a:spcAft>
                <a:spcPts val="0"/>
              </a:spcAft>
              <a:buSzPts val="1800"/>
              <a:buChar char="•"/>
            </a:pPr>
            <a:r>
              <a:rPr lang="en"/>
              <a:t>Heavy code</a:t>
            </a:r>
            <a:endParaRPr/>
          </a:p>
          <a:p>
            <a:pPr marL="457200" marR="0" lvl="0" indent="-342900" algn="l" rtl="0">
              <a:lnSpc>
                <a:spcPct val="100000"/>
              </a:lnSpc>
              <a:spcBef>
                <a:spcPts val="1000"/>
              </a:spcBef>
              <a:spcAft>
                <a:spcPts val="1000"/>
              </a:spcAft>
              <a:buClr>
                <a:schemeClr val="dk1"/>
              </a:buClr>
              <a:buSzPts val="1800"/>
              <a:buFont typeface="Ubuntu"/>
              <a:buChar char="•"/>
            </a:pPr>
            <a:r>
              <a:rPr lang="en"/>
              <a:t>Check during development with slow code detector system properties</a:t>
            </a:r>
            <a:endParaRPr/>
          </a:p>
        </p:txBody>
      </p:sp>
      <p:sp>
        <p:nvSpPr>
          <p:cNvPr id="228" name="Google Shape;228;p31"/>
          <p:cNvSpPr txBox="1"/>
          <p:nvPr/>
        </p:nvSpPr>
        <p:spPr>
          <a:xfrm>
            <a:off x="660299" y="4066225"/>
            <a:ext cx="7965275" cy="5769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C83B41"/>
                </a:solidFill>
                <a:latin typeface="Courier"/>
                <a:ea typeface="Courier"/>
                <a:cs typeface="Courier"/>
                <a:sym typeface="Courier"/>
              </a:rPr>
              <a:t>hazelcast.slow.operation.detector.enabled</a:t>
            </a:r>
            <a:r>
              <a:rPr lang="en" sz="1200">
                <a:solidFill>
                  <a:srgbClr val="222222"/>
                </a:solidFill>
                <a:latin typeface="Courier"/>
                <a:ea typeface="Courier"/>
                <a:cs typeface="Courier"/>
                <a:sym typeface="Courier"/>
              </a:rPr>
              <a:t> - set to true (default) </a:t>
            </a:r>
            <a:endParaRPr sz="1200">
              <a:solidFill>
                <a:srgbClr val="222222"/>
              </a:solidFill>
              <a:latin typeface="Courier"/>
              <a:ea typeface="Courier"/>
              <a:cs typeface="Courier"/>
              <a:sym typeface="Courier"/>
            </a:endParaRPr>
          </a:p>
          <a:p>
            <a:pPr marL="0" lvl="0" indent="0" algn="l" rtl="0">
              <a:lnSpc>
                <a:spcPct val="115000"/>
              </a:lnSpc>
              <a:spcBef>
                <a:spcPts val="0"/>
              </a:spcBef>
              <a:spcAft>
                <a:spcPts val="0"/>
              </a:spcAft>
              <a:buNone/>
            </a:pPr>
            <a:r>
              <a:rPr lang="en" sz="1200">
                <a:solidFill>
                  <a:srgbClr val="C83B41"/>
                </a:solidFill>
                <a:latin typeface="Courier"/>
                <a:ea typeface="Courier"/>
                <a:cs typeface="Courier"/>
                <a:sym typeface="Courier"/>
              </a:rPr>
              <a:t>hazelcast.slow.operation.detector.threshold.millis</a:t>
            </a:r>
            <a:r>
              <a:rPr lang="en" sz="1200">
                <a:solidFill>
                  <a:srgbClr val="222222"/>
                </a:solidFill>
                <a:latin typeface="Courier"/>
                <a:ea typeface="Courier"/>
                <a:cs typeface="Courier"/>
                <a:sym typeface="Courier"/>
              </a:rPr>
              <a:t> - set to 1 ms (default is 10000)</a:t>
            </a:r>
            <a:endParaRPr sz="1200">
              <a:solidFill>
                <a:srgbClr val="222222"/>
              </a:solidFill>
              <a:latin typeface="Courier"/>
              <a:ea typeface="Courier"/>
              <a:cs typeface="Courier"/>
              <a:sym typeface="Courier"/>
            </a:endParaRPr>
          </a:p>
        </p:txBody>
      </p:sp>
    </p:spTree>
    <p:extLst>
      <p:ext uri="{BB962C8B-B14F-4D97-AF65-F5344CB8AC3E}">
        <p14:creationId xmlns:p14="http://schemas.microsoft.com/office/powerpoint/2010/main" val="358134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animEffect transition="in" filter="fade">
                                      <p:cBhvr>
                                        <p:cTn id="7" dur="1000"/>
                                        <p:tgtEl>
                                          <p:spTgt spid="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7">
                                            <p:txEl>
                                              <p:pRg st="1" end="1"/>
                                            </p:txEl>
                                          </p:spTgt>
                                        </p:tgtEl>
                                        <p:attrNameLst>
                                          <p:attrName>style.visibility</p:attrName>
                                        </p:attrNameLst>
                                      </p:cBhvr>
                                      <p:to>
                                        <p:strVal val="visible"/>
                                      </p:to>
                                    </p:set>
                                    <p:animEffect transition="in" filter="fade">
                                      <p:cBhvr>
                                        <p:cTn id="12" dur="1000"/>
                                        <p:tgtEl>
                                          <p:spTgt spid="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7">
                                            <p:txEl>
                                              <p:pRg st="2" end="2"/>
                                            </p:txEl>
                                          </p:spTgt>
                                        </p:tgtEl>
                                        <p:attrNameLst>
                                          <p:attrName>style.visibility</p:attrName>
                                        </p:attrNameLst>
                                      </p:cBhvr>
                                      <p:to>
                                        <p:strVal val="visible"/>
                                      </p:to>
                                    </p:set>
                                    <p:animEffect transition="in" filter="fade">
                                      <p:cBhvr>
                                        <p:cTn id="17" dur="1000"/>
                                        <p:tgtEl>
                                          <p:spTgt spid="2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7">
                                            <p:txEl>
                                              <p:pRg st="3" end="3"/>
                                            </p:txEl>
                                          </p:spTgt>
                                        </p:tgtEl>
                                        <p:attrNameLst>
                                          <p:attrName>style.visibility</p:attrName>
                                        </p:attrNameLst>
                                      </p:cBhvr>
                                      <p:to>
                                        <p:strVal val="visible"/>
                                      </p:to>
                                    </p:set>
                                    <p:animEffect transition="in" filter="fade">
                                      <p:cBhvr>
                                        <p:cTn id="22" dur="1000"/>
                                        <p:tgtEl>
                                          <p:spTgt spid="2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7">
                                            <p:txEl>
                                              <p:pRg st="4" end="4"/>
                                            </p:txEl>
                                          </p:spTgt>
                                        </p:tgtEl>
                                        <p:attrNameLst>
                                          <p:attrName>style.visibility</p:attrName>
                                        </p:attrNameLst>
                                      </p:cBhvr>
                                      <p:to>
                                        <p:strVal val="visible"/>
                                      </p:to>
                                    </p:set>
                                    <p:animEffect transition="in" filter="fade">
                                      <p:cBhvr>
                                        <p:cTn id="27" dur="1000"/>
                                        <p:tgtEl>
                                          <p:spTgt spid="2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7">
                                            <p:txEl>
                                              <p:pRg st="5" end="5"/>
                                            </p:txEl>
                                          </p:spTgt>
                                        </p:tgtEl>
                                        <p:attrNameLst>
                                          <p:attrName>style.visibility</p:attrName>
                                        </p:attrNameLst>
                                      </p:cBhvr>
                                      <p:to>
                                        <p:strVal val="visible"/>
                                      </p:to>
                                    </p:set>
                                    <p:animEffect transition="in" filter="fade">
                                      <p:cBhvr>
                                        <p:cTn id="32" dur="1000"/>
                                        <p:tgtEl>
                                          <p:spTgt spid="22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8"/>
                                        </p:tgtEl>
                                        <p:attrNameLst>
                                          <p:attrName>style.visibility</p:attrName>
                                        </p:attrNameLst>
                                      </p:cBhvr>
                                      <p:to>
                                        <p:strVal val="visible"/>
                                      </p:to>
                                    </p:set>
                                    <p:animEffect transition="in" filter="fade">
                                      <p:cBhvr>
                                        <p:cTn id="37"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Offloadable Entry Processor</a:t>
            </a:r>
            <a:endParaRPr/>
          </a:p>
        </p:txBody>
      </p:sp>
      <p:sp>
        <p:nvSpPr>
          <p:cNvPr id="234" name="Google Shape;234;p32"/>
          <p:cNvSpPr txBox="1">
            <a:spLocks noGrp="1"/>
          </p:cNvSpPr>
          <p:nvPr>
            <p:ph type="body" idx="1"/>
          </p:nvPr>
        </p:nvSpPr>
        <p:spPr>
          <a:xfrm>
            <a:off x="387225" y="974402"/>
            <a:ext cx="8096400" cy="6156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Offloads execution processing to separate executor thread</a:t>
            </a:r>
            <a:endParaRPr/>
          </a:p>
        </p:txBody>
      </p:sp>
      <p:cxnSp>
        <p:nvCxnSpPr>
          <p:cNvPr id="235" name="Google Shape;235;p32"/>
          <p:cNvCxnSpPr/>
          <p:nvPr/>
        </p:nvCxnSpPr>
        <p:spPr>
          <a:xfrm>
            <a:off x="1388725" y="1580175"/>
            <a:ext cx="0" cy="2973000"/>
          </a:xfrm>
          <a:prstGeom prst="straightConnector1">
            <a:avLst/>
          </a:prstGeom>
          <a:noFill/>
          <a:ln w="19050" cap="flat" cmpd="sng">
            <a:solidFill>
              <a:schemeClr val="dk2"/>
            </a:solidFill>
            <a:prstDash val="solid"/>
            <a:round/>
            <a:headEnd type="none" w="med" len="med"/>
            <a:tailEnd type="triangle" w="med" len="med"/>
          </a:ln>
        </p:spPr>
      </p:cxnSp>
      <p:sp>
        <p:nvSpPr>
          <p:cNvPr id="236" name="Google Shape;236;p32"/>
          <p:cNvSpPr txBox="1"/>
          <p:nvPr/>
        </p:nvSpPr>
        <p:spPr>
          <a:xfrm rot="-5400000">
            <a:off x="387475" y="2724400"/>
            <a:ext cx="1476600" cy="3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Partition thread</a:t>
            </a:r>
            <a:endParaRPr>
              <a:latin typeface="Ubuntu"/>
              <a:ea typeface="Ubuntu"/>
              <a:cs typeface="Ubuntu"/>
              <a:sym typeface="Ubuntu"/>
            </a:endParaRPr>
          </a:p>
        </p:txBody>
      </p:sp>
      <p:grpSp>
        <p:nvGrpSpPr>
          <p:cNvPr id="237" name="Google Shape;237;p32"/>
          <p:cNvGrpSpPr/>
          <p:nvPr/>
        </p:nvGrpSpPr>
        <p:grpSpPr>
          <a:xfrm>
            <a:off x="1536625" y="3309250"/>
            <a:ext cx="842100" cy="1164900"/>
            <a:chOff x="1125875" y="3309250"/>
            <a:chExt cx="842100" cy="1164900"/>
          </a:xfrm>
          <a:solidFill>
            <a:schemeClr val="accent1"/>
          </a:solidFill>
        </p:grpSpPr>
        <p:sp>
          <p:nvSpPr>
            <p:cNvPr id="238" name="Google Shape;238;p32"/>
            <p:cNvSpPr/>
            <p:nvPr/>
          </p:nvSpPr>
          <p:spPr>
            <a:xfrm>
              <a:off x="1125875" y="3309250"/>
              <a:ext cx="842100" cy="11649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buntu"/>
                  <a:ea typeface="Ubuntu"/>
                  <a:cs typeface="Ubuntu"/>
                  <a:sym typeface="Ubuntu"/>
                </a:rPr>
                <a:t>EP</a:t>
              </a:r>
              <a:endParaRPr>
                <a:latin typeface="Ubuntu"/>
                <a:ea typeface="Ubuntu"/>
                <a:cs typeface="Ubuntu"/>
                <a:sym typeface="Ubuntu"/>
              </a:endParaRPr>
            </a:p>
          </p:txBody>
        </p:sp>
        <p:grpSp>
          <p:nvGrpSpPr>
            <p:cNvPr id="239" name="Google Shape;239;p32"/>
            <p:cNvGrpSpPr/>
            <p:nvPr/>
          </p:nvGrpSpPr>
          <p:grpSpPr>
            <a:xfrm>
              <a:off x="1236225" y="3338625"/>
              <a:ext cx="499500" cy="818925"/>
              <a:chOff x="1211475" y="3524450"/>
              <a:chExt cx="499500" cy="818925"/>
            </a:xfrm>
            <a:grpFill/>
          </p:grpSpPr>
          <p:sp>
            <p:nvSpPr>
              <p:cNvPr id="240" name="Google Shape;240;p32"/>
              <p:cNvSpPr txBox="1"/>
              <p:nvPr/>
            </p:nvSpPr>
            <p:spPr>
              <a:xfrm>
                <a:off x="1211475" y="4092275"/>
                <a:ext cx="498900" cy="2511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a:latin typeface="Courier"/>
                    <a:ea typeface="Courier"/>
                    <a:cs typeface="Courier"/>
                    <a:sym typeface="Courier"/>
                  </a:rPr>
                  <a:t>get</a:t>
                </a:r>
                <a:endParaRPr sz="1200">
                  <a:latin typeface="Courier"/>
                  <a:ea typeface="Courier"/>
                  <a:cs typeface="Courier"/>
                  <a:sym typeface="Courier"/>
                </a:endParaRPr>
              </a:p>
            </p:txBody>
          </p:sp>
          <p:pic>
            <p:nvPicPr>
              <p:cNvPr id="241" name="Google Shape;241;p32"/>
              <p:cNvPicPr preferRelativeResize="0"/>
              <p:nvPr/>
            </p:nvPicPr>
            <p:blipFill>
              <a:blip r:embed="rId3">
                <a:alphaModFix/>
              </a:blip>
              <a:stretch>
                <a:fillRect/>
              </a:stretch>
            </p:blipFill>
            <p:spPr>
              <a:xfrm>
                <a:off x="1304025" y="3777013"/>
                <a:ext cx="313800" cy="313800"/>
              </a:xfrm>
              <a:prstGeom prst="rect">
                <a:avLst/>
              </a:prstGeom>
              <a:grpFill/>
              <a:ln>
                <a:noFill/>
              </a:ln>
            </p:spPr>
          </p:pic>
          <p:sp>
            <p:nvSpPr>
              <p:cNvPr id="242" name="Google Shape;242;p32"/>
              <p:cNvSpPr txBox="1"/>
              <p:nvPr/>
            </p:nvSpPr>
            <p:spPr>
              <a:xfrm>
                <a:off x="1211475" y="3524450"/>
                <a:ext cx="498900" cy="2511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ourier"/>
                    <a:ea typeface="Courier"/>
                    <a:cs typeface="Courier"/>
                    <a:sym typeface="Courier"/>
                  </a:rPr>
                  <a:t>put</a:t>
                </a:r>
                <a:endParaRPr sz="1200">
                  <a:latin typeface="Courier"/>
                  <a:ea typeface="Courier"/>
                  <a:cs typeface="Courier"/>
                  <a:sym typeface="Courier"/>
                </a:endParaRPr>
              </a:p>
            </p:txBody>
          </p:sp>
          <p:cxnSp>
            <p:nvCxnSpPr>
              <p:cNvPr id="243" name="Google Shape;243;p32"/>
              <p:cNvCxnSpPr>
                <a:stCxn id="242" idx="3"/>
                <a:endCxn id="240" idx="3"/>
              </p:cNvCxnSpPr>
              <p:nvPr/>
            </p:nvCxnSpPr>
            <p:spPr>
              <a:xfrm>
                <a:off x="1710375" y="3650000"/>
                <a:ext cx="600" cy="567900"/>
              </a:xfrm>
              <a:prstGeom prst="curvedConnector3">
                <a:avLst>
                  <a:gd name="adj1" fmla="val 20416667"/>
                </a:avLst>
              </a:prstGeom>
              <a:grpFill/>
              <a:ln w="19050" cap="flat" cmpd="sng">
                <a:solidFill>
                  <a:schemeClr val="dk2"/>
                </a:solidFill>
                <a:prstDash val="solid"/>
                <a:round/>
                <a:headEnd type="none" w="med" len="med"/>
                <a:tailEnd type="triangle" w="med" len="med"/>
              </a:ln>
            </p:spPr>
          </p:cxnSp>
        </p:grpSp>
      </p:grpSp>
      <p:sp>
        <p:nvSpPr>
          <p:cNvPr id="244" name="Google Shape;244;p32"/>
          <p:cNvSpPr/>
          <p:nvPr/>
        </p:nvSpPr>
        <p:spPr>
          <a:xfrm>
            <a:off x="1536625" y="2797000"/>
            <a:ext cx="842100" cy="3573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buntu"/>
                <a:ea typeface="Ubuntu"/>
                <a:cs typeface="Ubuntu"/>
                <a:sym typeface="Ubuntu"/>
              </a:rPr>
              <a:t>ops</a:t>
            </a:r>
            <a:endParaRPr>
              <a:latin typeface="Ubuntu"/>
              <a:ea typeface="Ubuntu"/>
              <a:cs typeface="Ubuntu"/>
              <a:sym typeface="Ubuntu"/>
            </a:endParaRPr>
          </a:p>
        </p:txBody>
      </p:sp>
      <p:sp>
        <p:nvSpPr>
          <p:cNvPr id="245" name="Google Shape;245;p32"/>
          <p:cNvSpPr/>
          <p:nvPr/>
        </p:nvSpPr>
        <p:spPr>
          <a:xfrm>
            <a:off x="1536625" y="2343050"/>
            <a:ext cx="842100" cy="3573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buntu"/>
                <a:ea typeface="Ubuntu"/>
                <a:cs typeface="Ubuntu"/>
                <a:sym typeface="Ubuntu"/>
              </a:rPr>
              <a:t>ops</a:t>
            </a:r>
            <a:endParaRPr>
              <a:latin typeface="Ubuntu"/>
              <a:ea typeface="Ubuntu"/>
              <a:cs typeface="Ubuntu"/>
              <a:sym typeface="Ubuntu"/>
            </a:endParaRPr>
          </a:p>
        </p:txBody>
      </p:sp>
      <p:sp>
        <p:nvSpPr>
          <p:cNvPr id="246" name="Google Shape;246;p32"/>
          <p:cNvSpPr/>
          <p:nvPr/>
        </p:nvSpPr>
        <p:spPr>
          <a:xfrm>
            <a:off x="1536625" y="1889100"/>
            <a:ext cx="842100" cy="3573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buntu"/>
                <a:ea typeface="Ubuntu"/>
                <a:cs typeface="Ubuntu"/>
                <a:sym typeface="Ubuntu"/>
              </a:rPr>
              <a:t>ops</a:t>
            </a:r>
            <a:endParaRPr>
              <a:latin typeface="Ubuntu"/>
              <a:ea typeface="Ubuntu"/>
              <a:cs typeface="Ubuntu"/>
              <a:sym typeface="Ubuntu"/>
            </a:endParaRPr>
          </a:p>
        </p:txBody>
      </p:sp>
      <p:pic>
        <p:nvPicPr>
          <p:cNvPr id="247" name="Google Shape;247;p32"/>
          <p:cNvPicPr preferRelativeResize="0"/>
          <p:nvPr/>
        </p:nvPicPr>
        <p:blipFill>
          <a:blip r:embed="rId4">
            <a:alphaModFix/>
          </a:blip>
          <a:stretch>
            <a:fillRect/>
          </a:stretch>
        </p:blipFill>
        <p:spPr>
          <a:xfrm>
            <a:off x="2467775" y="3495813"/>
            <a:ext cx="791775" cy="791775"/>
          </a:xfrm>
          <a:prstGeom prst="rect">
            <a:avLst/>
          </a:prstGeom>
          <a:noFill/>
          <a:ln>
            <a:noFill/>
          </a:ln>
        </p:spPr>
      </p:pic>
      <p:cxnSp>
        <p:nvCxnSpPr>
          <p:cNvPr id="248" name="Google Shape;248;p32"/>
          <p:cNvCxnSpPr/>
          <p:nvPr/>
        </p:nvCxnSpPr>
        <p:spPr>
          <a:xfrm>
            <a:off x="5247600" y="1594700"/>
            <a:ext cx="0" cy="2973000"/>
          </a:xfrm>
          <a:prstGeom prst="straightConnector1">
            <a:avLst/>
          </a:prstGeom>
          <a:noFill/>
          <a:ln w="19050" cap="flat" cmpd="sng">
            <a:solidFill>
              <a:schemeClr val="dk2"/>
            </a:solidFill>
            <a:prstDash val="solid"/>
            <a:round/>
            <a:headEnd type="none" w="med" len="med"/>
            <a:tailEnd type="triangle" w="med" len="med"/>
          </a:ln>
        </p:spPr>
      </p:cxnSp>
      <p:sp>
        <p:nvSpPr>
          <p:cNvPr id="249" name="Google Shape;249;p32"/>
          <p:cNvSpPr txBox="1"/>
          <p:nvPr/>
        </p:nvSpPr>
        <p:spPr>
          <a:xfrm rot="-5400000">
            <a:off x="4246350" y="2738925"/>
            <a:ext cx="1476600" cy="3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Partition thread</a:t>
            </a:r>
            <a:endParaRPr>
              <a:latin typeface="Ubuntu"/>
              <a:ea typeface="Ubuntu"/>
              <a:cs typeface="Ubuntu"/>
              <a:sym typeface="Ubuntu"/>
            </a:endParaRPr>
          </a:p>
        </p:txBody>
      </p:sp>
      <p:cxnSp>
        <p:nvCxnSpPr>
          <p:cNvPr id="250" name="Google Shape;250;p32"/>
          <p:cNvCxnSpPr/>
          <p:nvPr/>
        </p:nvCxnSpPr>
        <p:spPr>
          <a:xfrm>
            <a:off x="7512425" y="1594700"/>
            <a:ext cx="0" cy="2973000"/>
          </a:xfrm>
          <a:prstGeom prst="straightConnector1">
            <a:avLst/>
          </a:prstGeom>
          <a:noFill/>
          <a:ln w="19050" cap="flat" cmpd="sng">
            <a:solidFill>
              <a:schemeClr val="dk2"/>
            </a:solidFill>
            <a:prstDash val="solid"/>
            <a:round/>
            <a:headEnd type="none" w="med" len="med"/>
            <a:tailEnd type="triangle" w="med" len="med"/>
          </a:ln>
        </p:spPr>
      </p:cxnSp>
      <p:sp>
        <p:nvSpPr>
          <p:cNvPr id="251" name="Google Shape;251;p32"/>
          <p:cNvSpPr txBox="1"/>
          <p:nvPr/>
        </p:nvSpPr>
        <p:spPr>
          <a:xfrm rot="5400000">
            <a:off x="6970400" y="2665275"/>
            <a:ext cx="1594800" cy="3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Executor thread</a:t>
            </a:r>
            <a:endParaRPr>
              <a:latin typeface="Ubuntu"/>
              <a:ea typeface="Ubuntu"/>
              <a:cs typeface="Ubuntu"/>
              <a:sym typeface="Ubuntu"/>
            </a:endParaRPr>
          </a:p>
        </p:txBody>
      </p:sp>
      <p:cxnSp>
        <p:nvCxnSpPr>
          <p:cNvPr id="252" name="Google Shape;252;p32"/>
          <p:cNvCxnSpPr/>
          <p:nvPr/>
        </p:nvCxnSpPr>
        <p:spPr>
          <a:xfrm>
            <a:off x="3759000" y="1711450"/>
            <a:ext cx="0" cy="2769600"/>
          </a:xfrm>
          <a:prstGeom prst="straightConnector1">
            <a:avLst/>
          </a:prstGeom>
          <a:noFill/>
          <a:ln w="28575" cap="flat" cmpd="sng">
            <a:solidFill>
              <a:srgbClr val="B7B7B7"/>
            </a:solidFill>
            <a:prstDash val="dash"/>
            <a:round/>
            <a:headEnd type="none" w="med" len="med"/>
            <a:tailEnd type="none" w="med" len="med"/>
          </a:ln>
        </p:spPr>
      </p:cxnSp>
      <p:sp>
        <p:nvSpPr>
          <p:cNvPr id="253" name="Google Shape;253;p32"/>
          <p:cNvSpPr txBox="1"/>
          <p:nvPr/>
        </p:nvSpPr>
        <p:spPr>
          <a:xfrm>
            <a:off x="5322900" y="4166425"/>
            <a:ext cx="498900" cy="2511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ourier"/>
                <a:ea typeface="Courier"/>
                <a:cs typeface="Courier"/>
                <a:sym typeface="Courier"/>
              </a:rPr>
              <a:t>get</a:t>
            </a:r>
            <a:endParaRPr sz="1200">
              <a:latin typeface="Courier"/>
              <a:ea typeface="Courier"/>
              <a:cs typeface="Courier"/>
              <a:sym typeface="Courier"/>
            </a:endParaRPr>
          </a:p>
        </p:txBody>
      </p:sp>
      <p:grpSp>
        <p:nvGrpSpPr>
          <p:cNvPr id="254" name="Google Shape;254;p32"/>
          <p:cNvGrpSpPr/>
          <p:nvPr/>
        </p:nvGrpSpPr>
        <p:grpSpPr>
          <a:xfrm>
            <a:off x="6983300" y="3508050"/>
            <a:ext cx="459600" cy="459600"/>
            <a:chOff x="6268775" y="2591625"/>
            <a:chExt cx="459600" cy="459600"/>
          </a:xfrm>
          <a:solidFill>
            <a:schemeClr val="accent1"/>
          </a:solidFill>
        </p:grpSpPr>
        <p:sp>
          <p:nvSpPr>
            <p:cNvPr id="255" name="Google Shape;255;p32"/>
            <p:cNvSpPr/>
            <p:nvPr/>
          </p:nvSpPr>
          <p:spPr>
            <a:xfrm>
              <a:off x="6268775" y="2591625"/>
              <a:ext cx="459600" cy="4596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32"/>
            <p:cNvPicPr preferRelativeResize="0"/>
            <p:nvPr/>
          </p:nvPicPr>
          <p:blipFill>
            <a:blip r:embed="rId3">
              <a:alphaModFix/>
            </a:blip>
            <a:stretch>
              <a:fillRect/>
            </a:stretch>
          </p:blipFill>
          <p:spPr>
            <a:xfrm>
              <a:off x="6290550" y="2613404"/>
              <a:ext cx="416050" cy="416050"/>
            </a:xfrm>
            <a:prstGeom prst="rect">
              <a:avLst/>
            </a:prstGeom>
            <a:grpFill/>
            <a:ln>
              <a:noFill/>
            </a:ln>
          </p:spPr>
        </p:pic>
      </p:grpSp>
      <p:cxnSp>
        <p:nvCxnSpPr>
          <p:cNvPr id="257" name="Google Shape;257;p32"/>
          <p:cNvCxnSpPr>
            <a:stCxn id="253" idx="3"/>
          </p:cNvCxnSpPr>
          <p:nvPr/>
        </p:nvCxnSpPr>
        <p:spPr>
          <a:xfrm>
            <a:off x="5821800" y="4291975"/>
            <a:ext cx="1121700" cy="1200"/>
          </a:xfrm>
          <a:prstGeom prst="straightConnector1">
            <a:avLst/>
          </a:prstGeom>
          <a:noFill/>
          <a:ln w="19050" cap="flat" cmpd="sng">
            <a:solidFill>
              <a:schemeClr val="dk2"/>
            </a:solidFill>
            <a:prstDash val="solid"/>
            <a:round/>
            <a:headEnd type="none" w="med" len="med"/>
            <a:tailEnd type="triangle" w="med" len="med"/>
          </a:ln>
        </p:spPr>
      </p:cxnSp>
      <p:sp>
        <p:nvSpPr>
          <p:cNvPr id="258" name="Google Shape;258;p32"/>
          <p:cNvSpPr/>
          <p:nvPr/>
        </p:nvSpPr>
        <p:spPr>
          <a:xfrm>
            <a:off x="5324700" y="3559188"/>
            <a:ext cx="842100" cy="357300"/>
          </a:xfrm>
          <a:prstGeom prst="rect">
            <a:avLst/>
          </a:prstGeom>
          <a:solidFill>
            <a:srgbClr val="808080"/>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Ubuntu"/>
                <a:ea typeface="Ubuntu"/>
                <a:cs typeface="Ubuntu"/>
                <a:sym typeface="Ubuntu"/>
              </a:rPr>
              <a:t>ops</a:t>
            </a:r>
            <a:endParaRPr>
              <a:latin typeface="Ubuntu"/>
              <a:ea typeface="Ubuntu"/>
              <a:cs typeface="Ubuntu"/>
              <a:sym typeface="Ubuntu"/>
            </a:endParaRPr>
          </a:p>
        </p:txBody>
      </p:sp>
      <p:sp>
        <p:nvSpPr>
          <p:cNvPr id="259" name="Google Shape;259;p32"/>
          <p:cNvSpPr txBox="1"/>
          <p:nvPr/>
        </p:nvSpPr>
        <p:spPr>
          <a:xfrm>
            <a:off x="6736200" y="3058150"/>
            <a:ext cx="706800" cy="2511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Ubuntu"/>
                <a:ea typeface="Ubuntu"/>
                <a:cs typeface="Ubuntu"/>
                <a:sym typeface="Ubuntu"/>
              </a:rPr>
              <a:t>result</a:t>
            </a:r>
            <a:endParaRPr sz="1200">
              <a:latin typeface="Ubuntu"/>
              <a:ea typeface="Ubuntu"/>
              <a:cs typeface="Ubuntu"/>
              <a:sym typeface="Ubuntu"/>
            </a:endParaRPr>
          </a:p>
        </p:txBody>
      </p:sp>
      <p:cxnSp>
        <p:nvCxnSpPr>
          <p:cNvPr id="260" name="Google Shape;260;p32"/>
          <p:cNvCxnSpPr>
            <a:stCxn id="259" idx="1"/>
            <a:endCxn id="261" idx="3"/>
          </p:cNvCxnSpPr>
          <p:nvPr/>
        </p:nvCxnSpPr>
        <p:spPr>
          <a:xfrm rot="10800000">
            <a:off x="5821800" y="3183700"/>
            <a:ext cx="914400" cy="0"/>
          </a:xfrm>
          <a:prstGeom prst="straightConnector1">
            <a:avLst/>
          </a:prstGeom>
          <a:noFill/>
          <a:ln w="19050" cap="flat" cmpd="sng">
            <a:solidFill>
              <a:schemeClr val="dk2"/>
            </a:solidFill>
            <a:prstDash val="solid"/>
            <a:round/>
            <a:headEnd type="none" w="med" len="med"/>
            <a:tailEnd type="triangle" w="med" len="med"/>
          </a:ln>
        </p:spPr>
      </p:cxnSp>
      <p:sp>
        <p:nvSpPr>
          <p:cNvPr id="261" name="Google Shape;261;p32"/>
          <p:cNvSpPr txBox="1"/>
          <p:nvPr/>
        </p:nvSpPr>
        <p:spPr>
          <a:xfrm>
            <a:off x="5322900" y="3058150"/>
            <a:ext cx="498900" cy="2511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ourier"/>
                <a:ea typeface="Courier"/>
                <a:cs typeface="Courier"/>
                <a:sym typeface="Courier"/>
              </a:rPr>
              <a:t>put</a:t>
            </a:r>
            <a:endParaRPr sz="1200">
              <a:latin typeface="Courier"/>
              <a:ea typeface="Courier"/>
              <a:cs typeface="Courier"/>
              <a:sym typeface="Courier"/>
            </a:endParaRPr>
          </a:p>
        </p:txBody>
      </p:sp>
      <p:sp>
        <p:nvSpPr>
          <p:cNvPr id="262" name="Google Shape;262;p32"/>
          <p:cNvSpPr txBox="1"/>
          <p:nvPr/>
        </p:nvSpPr>
        <p:spPr>
          <a:xfrm>
            <a:off x="5324700" y="2617175"/>
            <a:ext cx="498900" cy="2511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ourier"/>
                <a:ea typeface="Courier"/>
                <a:cs typeface="Courier"/>
                <a:sym typeface="Courier"/>
              </a:rPr>
              <a:t>get</a:t>
            </a:r>
            <a:endParaRPr sz="1200">
              <a:latin typeface="Courier"/>
              <a:ea typeface="Courier"/>
              <a:cs typeface="Courier"/>
              <a:sym typeface="Courier"/>
            </a:endParaRPr>
          </a:p>
        </p:txBody>
      </p:sp>
      <p:cxnSp>
        <p:nvCxnSpPr>
          <p:cNvPr id="263" name="Google Shape;263;p32"/>
          <p:cNvCxnSpPr>
            <a:stCxn id="262" idx="3"/>
          </p:cNvCxnSpPr>
          <p:nvPr/>
        </p:nvCxnSpPr>
        <p:spPr>
          <a:xfrm>
            <a:off x="5823600" y="2742725"/>
            <a:ext cx="1121700" cy="1200"/>
          </a:xfrm>
          <a:prstGeom prst="straightConnector1">
            <a:avLst/>
          </a:prstGeom>
          <a:noFill/>
          <a:ln w="19050" cap="flat" cmpd="sng">
            <a:solidFill>
              <a:schemeClr val="dk2"/>
            </a:solidFill>
            <a:prstDash val="solid"/>
            <a:round/>
            <a:headEnd type="none" w="med" len="med"/>
            <a:tailEnd type="triangle" w="med" len="med"/>
          </a:ln>
        </p:spPr>
      </p:cxnSp>
      <p:sp>
        <p:nvSpPr>
          <p:cNvPr id="264" name="Google Shape;264;p32"/>
          <p:cNvSpPr/>
          <p:nvPr/>
        </p:nvSpPr>
        <p:spPr>
          <a:xfrm>
            <a:off x="7158800" y="1711450"/>
            <a:ext cx="284100" cy="86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latin typeface="Ubuntu"/>
                <a:ea typeface="Ubuntu"/>
                <a:cs typeface="Ubuntu"/>
                <a:sym typeface="Ubuntu"/>
              </a:rPr>
              <a:t>.</a:t>
            </a:r>
            <a:endParaRPr sz="1800">
              <a:latin typeface="Ubuntu"/>
              <a:ea typeface="Ubuntu"/>
              <a:cs typeface="Ubuntu"/>
              <a:sym typeface="Ubuntu"/>
            </a:endParaRPr>
          </a:p>
          <a:p>
            <a:pPr marL="0" lvl="0" indent="0" algn="ctr" rtl="0">
              <a:spcBef>
                <a:spcPts val="0"/>
              </a:spcBef>
              <a:spcAft>
                <a:spcPts val="0"/>
              </a:spcAft>
              <a:buNone/>
            </a:pPr>
            <a:r>
              <a:rPr lang="en" sz="1800">
                <a:latin typeface="Ubuntu"/>
                <a:ea typeface="Ubuntu"/>
                <a:cs typeface="Ubuntu"/>
                <a:sym typeface="Ubuntu"/>
              </a:rPr>
              <a:t>.</a:t>
            </a:r>
            <a:endParaRPr sz="1800">
              <a:latin typeface="Ubuntu"/>
              <a:ea typeface="Ubuntu"/>
              <a:cs typeface="Ubuntu"/>
              <a:sym typeface="Ubuntu"/>
            </a:endParaRPr>
          </a:p>
          <a:p>
            <a:pPr marL="0" lvl="0" indent="0" algn="ctr" rtl="0">
              <a:spcBef>
                <a:spcPts val="0"/>
              </a:spcBef>
              <a:spcAft>
                <a:spcPts val="0"/>
              </a:spcAft>
              <a:buNone/>
            </a:pPr>
            <a:r>
              <a:rPr lang="en" sz="1800">
                <a:latin typeface="Ubuntu"/>
                <a:ea typeface="Ubuntu"/>
                <a:cs typeface="Ubuntu"/>
                <a:sym typeface="Ubuntu"/>
              </a:rPr>
              <a:t>.</a:t>
            </a:r>
            <a:endParaRPr sz="1800">
              <a:latin typeface="Ubuntu"/>
              <a:ea typeface="Ubuntu"/>
              <a:cs typeface="Ubuntu"/>
              <a:sym typeface="Ubuntu"/>
            </a:endParaRPr>
          </a:p>
        </p:txBody>
      </p:sp>
    </p:spTree>
    <p:extLst>
      <p:ext uri="{BB962C8B-B14F-4D97-AF65-F5344CB8AC3E}">
        <p14:creationId xmlns:p14="http://schemas.microsoft.com/office/powerpoint/2010/main" val="419907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par>
                                <p:cTn id="8" presetID="10" presetClass="entr" presetSubtype="0"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in" filter="fade">
                                      <p:cBhvr>
                                        <p:cTn id="10" dur="1000"/>
                                        <p:tgtEl>
                                          <p:spTgt spid="237"/>
                                        </p:tgtEl>
                                      </p:cBhvr>
                                    </p:animEffect>
                                  </p:childTnLst>
                                </p:cTn>
                              </p:par>
                              <p:par>
                                <p:cTn id="11" presetID="10" presetClass="entr" presetSubtype="0" fill="hold" nodeType="withEffect">
                                  <p:stCondLst>
                                    <p:cond delay="0"/>
                                  </p:stCondLst>
                                  <p:childTnLst>
                                    <p:set>
                                      <p:cBhvr>
                                        <p:cTn id="12" dur="1" fill="hold">
                                          <p:stCondLst>
                                            <p:cond delay="0"/>
                                          </p:stCondLst>
                                        </p:cTn>
                                        <p:tgtEl>
                                          <p:spTgt spid="236"/>
                                        </p:tgtEl>
                                        <p:attrNameLst>
                                          <p:attrName>style.visibility</p:attrName>
                                        </p:attrNameLst>
                                      </p:cBhvr>
                                      <p:to>
                                        <p:strVal val="visible"/>
                                      </p:to>
                                    </p:set>
                                    <p:animEffect transition="in" filter="fade">
                                      <p:cBhvr>
                                        <p:cTn id="13" dur="1000"/>
                                        <p:tgtEl>
                                          <p:spTgt spid="2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4"/>
                                        </p:tgtEl>
                                        <p:attrNameLst>
                                          <p:attrName>style.visibility</p:attrName>
                                        </p:attrNameLst>
                                      </p:cBhvr>
                                      <p:to>
                                        <p:strVal val="visible"/>
                                      </p:to>
                                    </p:set>
                                    <p:animEffect transition="in" filter="fade">
                                      <p:cBhvr>
                                        <p:cTn id="18" dur="1000"/>
                                        <p:tgtEl>
                                          <p:spTgt spid="2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5"/>
                                        </p:tgtEl>
                                        <p:attrNameLst>
                                          <p:attrName>style.visibility</p:attrName>
                                        </p:attrNameLst>
                                      </p:cBhvr>
                                      <p:to>
                                        <p:strVal val="visible"/>
                                      </p:to>
                                    </p:set>
                                    <p:animEffect transition="in" filter="fade">
                                      <p:cBhvr>
                                        <p:cTn id="23" dur="1000"/>
                                        <p:tgtEl>
                                          <p:spTgt spid="245"/>
                                        </p:tgtEl>
                                      </p:cBhvr>
                                    </p:animEffect>
                                  </p:childTnLst>
                                </p:cTn>
                              </p:par>
                              <p:par>
                                <p:cTn id="24" presetID="10" presetClass="entr" presetSubtype="0" fill="hold" nodeType="withEffect">
                                  <p:stCondLst>
                                    <p:cond delay="0"/>
                                  </p:stCondLst>
                                  <p:childTnLst>
                                    <p:set>
                                      <p:cBhvr>
                                        <p:cTn id="25" dur="1" fill="hold">
                                          <p:stCondLst>
                                            <p:cond delay="0"/>
                                          </p:stCondLst>
                                        </p:cTn>
                                        <p:tgtEl>
                                          <p:spTgt spid="246"/>
                                        </p:tgtEl>
                                        <p:attrNameLst>
                                          <p:attrName>style.visibility</p:attrName>
                                        </p:attrNameLst>
                                      </p:cBhvr>
                                      <p:to>
                                        <p:strVal val="visible"/>
                                      </p:to>
                                    </p:set>
                                    <p:animEffect transition="in" filter="fade">
                                      <p:cBhvr>
                                        <p:cTn id="26" dur="1000"/>
                                        <p:tgtEl>
                                          <p:spTgt spid="246"/>
                                        </p:tgtEl>
                                      </p:cBhvr>
                                    </p:animEffect>
                                  </p:childTnLst>
                                </p:cTn>
                              </p:par>
                              <p:par>
                                <p:cTn id="27" presetID="10" presetClass="entr" presetSubtype="0" fill="hold" nodeType="withEffect">
                                  <p:stCondLst>
                                    <p:cond delay="0"/>
                                  </p:stCondLst>
                                  <p:childTnLst>
                                    <p:set>
                                      <p:cBhvr>
                                        <p:cTn id="28" dur="1" fill="hold">
                                          <p:stCondLst>
                                            <p:cond delay="0"/>
                                          </p:stCondLst>
                                        </p:cTn>
                                        <p:tgtEl>
                                          <p:spTgt spid="247"/>
                                        </p:tgtEl>
                                        <p:attrNameLst>
                                          <p:attrName>style.visibility</p:attrName>
                                        </p:attrNameLst>
                                      </p:cBhvr>
                                      <p:to>
                                        <p:strVal val="visible"/>
                                      </p:to>
                                    </p:set>
                                    <p:animEffect transition="in" filter="fade">
                                      <p:cBhvr>
                                        <p:cTn id="29" dur="1000"/>
                                        <p:tgtEl>
                                          <p:spTgt spid="2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8"/>
                                        </p:tgtEl>
                                        <p:attrNameLst>
                                          <p:attrName>style.visibility</p:attrName>
                                        </p:attrNameLst>
                                      </p:cBhvr>
                                      <p:to>
                                        <p:strVal val="visible"/>
                                      </p:to>
                                    </p:set>
                                    <p:animEffect transition="in" filter="fade">
                                      <p:cBhvr>
                                        <p:cTn id="34" dur="1000"/>
                                        <p:tgtEl>
                                          <p:spTgt spid="248"/>
                                        </p:tgtEl>
                                      </p:cBhvr>
                                    </p:animEffect>
                                  </p:childTnLst>
                                </p:cTn>
                              </p:par>
                              <p:par>
                                <p:cTn id="35" presetID="10" presetClass="entr" presetSubtype="0" fill="hold" nodeType="withEffect">
                                  <p:stCondLst>
                                    <p:cond delay="0"/>
                                  </p:stCondLst>
                                  <p:childTnLst>
                                    <p:set>
                                      <p:cBhvr>
                                        <p:cTn id="36" dur="1" fill="hold">
                                          <p:stCondLst>
                                            <p:cond delay="0"/>
                                          </p:stCondLst>
                                        </p:cTn>
                                        <p:tgtEl>
                                          <p:spTgt spid="249"/>
                                        </p:tgtEl>
                                        <p:attrNameLst>
                                          <p:attrName>style.visibility</p:attrName>
                                        </p:attrNameLst>
                                      </p:cBhvr>
                                      <p:to>
                                        <p:strVal val="visible"/>
                                      </p:to>
                                    </p:set>
                                    <p:animEffect transition="in" filter="fade">
                                      <p:cBhvr>
                                        <p:cTn id="37" dur="1000"/>
                                        <p:tgtEl>
                                          <p:spTgt spid="249"/>
                                        </p:tgtEl>
                                      </p:cBhvr>
                                    </p:animEffect>
                                  </p:childTnLst>
                                </p:cTn>
                              </p:par>
                              <p:par>
                                <p:cTn id="38" presetID="10" presetClass="entr" presetSubtype="0" fill="hold" nodeType="withEffect">
                                  <p:stCondLst>
                                    <p:cond delay="0"/>
                                  </p:stCondLst>
                                  <p:childTnLst>
                                    <p:set>
                                      <p:cBhvr>
                                        <p:cTn id="39" dur="1" fill="hold">
                                          <p:stCondLst>
                                            <p:cond delay="0"/>
                                          </p:stCondLst>
                                        </p:cTn>
                                        <p:tgtEl>
                                          <p:spTgt spid="250"/>
                                        </p:tgtEl>
                                        <p:attrNameLst>
                                          <p:attrName>style.visibility</p:attrName>
                                        </p:attrNameLst>
                                      </p:cBhvr>
                                      <p:to>
                                        <p:strVal val="visible"/>
                                      </p:to>
                                    </p:set>
                                    <p:animEffect transition="in" filter="fade">
                                      <p:cBhvr>
                                        <p:cTn id="40" dur="1000"/>
                                        <p:tgtEl>
                                          <p:spTgt spid="250"/>
                                        </p:tgtEl>
                                      </p:cBhvr>
                                    </p:animEffect>
                                  </p:childTnLst>
                                </p:cTn>
                              </p:par>
                              <p:par>
                                <p:cTn id="41" presetID="10" presetClass="entr" presetSubtype="0" fill="hold" nodeType="with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fade">
                                      <p:cBhvr>
                                        <p:cTn id="43" dur="1000"/>
                                        <p:tgtEl>
                                          <p:spTgt spid="2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3"/>
                                        </p:tgtEl>
                                        <p:attrNameLst>
                                          <p:attrName>style.visibility</p:attrName>
                                        </p:attrNameLst>
                                      </p:cBhvr>
                                      <p:to>
                                        <p:strVal val="visible"/>
                                      </p:to>
                                    </p:set>
                                    <p:animEffect transition="in" filter="fade">
                                      <p:cBhvr>
                                        <p:cTn id="48" dur="1000"/>
                                        <p:tgtEl>
                                          <p:spTgt spid="253"/>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57"/>
                                        </p:tgtEl>
                                        <p:attrNameLst>
                                          <p:attrName>style.visibility</p:attrName>
                                        </p:attrNameLst>
                                      </p:cBhvr>
                                      <p:to>
                                        <p:strVal val="visible"/>
                                      </p:to>
                                    </p:set>
                                    <p:animEffect transition="in" filter="fade">
                                      <p:cBhvr>
                                        <p:cTn id="52" dur="1000"/>
                                        <p:tgtEl>
                                          <p:spTgt spid="2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4"/>
                                        </p:tgtEl>
                                        <p:attrNameLst>
                                          <p:attrName>style.visibility</p:attrName>
                                        </p:attrNameLst>
                                      </p:cBhvr>
                                      <p:to>
                                        <p:strVal val="visible"/>
                                      </p:to>
                                    </p:set>
                                    <p:animEffect transition="in" filter="fade">
                                      <p:cBhvr>
                                        <p:cTn id="57" dur="1000"/>
                                        <p:tgtEl>
                                          <p:spTgt spid="25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1000"/>
                                        <p:tgtEl>
                                          <p:spTgt spid="2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9"/>
                                        </p:tgtEl>
                                        <p:attrNameLst>
                                          <p:attrName>style.visibility</p:attrName>
                                        </p:attrNameLst>
                                      </p:cBhvr>
                                      <p:to>
                                        <p:strVal val="visible"/>
                                      </p:to>
                                    </p:set>
                                    <p:animEffect transition="in" filter="fade">
                                      <p:cBhvr>
                                        <p:cTn id="67" dur="1000"/>
                                        <p:tgtEl>
                                          <p:spTgt spid="259"/>
                                        </p:tgtEl>
                                      </p:cBhvr>
                                    </p:animEffect>
                                  </p:childTnLst>
                                </p:cTn>
                              </p:par>
                              <p:par>
                                <p:cTn id="68" presetID="10" presetClass="entr" presetSubtype="0" fill="hold" nodeType="withEffect">
                                  <p:stCondLst>
                                    <p:cond delay="0"/>
                                  </p:stCondLst>
                                  <p:childTnLst>
                                    <p:set>
                                      <p:cBhvr>
                                        <p:cTn id="69" dur="1" fill="hold">
                                          <p:stCondLst>
                                            <p:cond delay="0"/>
                                          </p:stCondLst>
                                        </p:cTn>
                                        <p:tgtEl>
                                          <p:spTgt spid="261"/>
                                        </p:tgtEl>
                                        <p:attrNameLst>
                                          <p:attrName>style.visibility</p:attrName>
                                        </p:attrNameLst>
                                      </p:cBhvr>
                                      <p:to>
                                        <p:strVal val="visible"/>
                                      </p:to>
                                    </p:set>
                                    <p:animEffect transition="in" filter="fade">
                                      <p:cBhvr>
                                        <p:cTn id="70" dur="1000"/>
                                        <p:tgtEl>
                                          <p:spTgt spid="261"/>
                                        </p:tgtEl>
                                      </p:cBhvr>
                                    </p:animEffect>
                                  </p:childTnLst>
                                </p:cTn>
                              </p:par>
                              <p:par>
                                <p:cTn id="71" presetID="10" presetClass="entr" presetSubtype="0" fill="hold" nodeType="withEffect">
                                  <p:stCondLst>
                                    <p:cond delay="0"/>
                                  </p:stCondLst>
                                  <p:childTnLst>
                                    <p:set>
                                      <p:cBhvr>
                                        <p:cTn id="72" dur="1" fill="hold">
                                          <p:stCondLst>
                                            <p:cond delay="0"/>
                                          </p:stCondLst>
                                        </p:cTn>
                                        <p:tgtEl>
                                          <p:spTgt spid="260"/>
                                        </p:tgtEl>
                                        <p:attrNameLst>
                                          <p:attrName>style.visibility</p:attrName>
                                        </p:attrNameLst>
                                      </p:cBhvr>
                                      <p:to>
                                        <p:strVal val="visible"/>
                                      </p:to>
                                    </p:set>
                                    <p:animEffect transition="in" filter="fade">
                                      <p:cBhvr>
                                        <p:cTn id="73" dur="1000"/>
                                        <p:tgtEl>
                                          <p:spTgt spid="26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fade">
                                      <p:cBhvr>
                                        <p:cTn id="78" dur="1000"/>
                                        <p:tgtEl>
                                          <p:spTgt spid="262"/>
                                        </p:tgtEl>
                                      </p:cBhvr>
                                    </p:animEffect>
                                  </p:childTnLst>
                                </p:cTn>
                              </p:par>
                              <p:par>
                                <p:cTn id="79" presetID="10" presetClass="entr" presetSubtype="0" fill="hold" nodeType="withEffect">
                                  <p:stCondLst>
                                    <p:cond delay="0"/>
                                  </p:stCondLst>
                                  <p:childTnLst>
                                    <p:set>
                                      <p:cBhvr>
                                        <p:cTn id="80" dur="1" fill="hold">
                                          <p:stCondLst>
                                            <p:cond delay="0"/>
                                          </p:stCondLst>
                                        </p:cTn>
                                        <p:tgtEl>
                                          <p:spTgt spid="263"/>
                                        </p:tgtEl>
                                        <p:attrNameLst>
                                          <p:attrName>style.visibility</p:attrName>
                                        </p:attrNameLst>
                                      </p:cBhvr>
                                      <p:to>
                                        <p:strVal val="visible"/>
                                      </p:to>
                                    </p:set>
                                    <p:animEffect transition="in" filter="fade">
                                      <p:cBhvr>
                                        <p:cTn id="81" dur="1000"/>
                                        <p:tgtEl>
                                          <p:spTgt spid="263"/>
                                        </p:tgtEl>
                                      </p:cBhvr>
                                    </p:animEffect>
                                  </p:childTnLst>
                                </p:cTn>
                              </p:par>
                              <p:par>
                                <p:cTn id="82" presetID="10" presetClass="entr" presetSubtype="0" fill="hold" nodeType="withEffect">
                                  <p:stCondLst>
                                    <p:cond delay="0"/>
                                  </p:stCondLst>
                                  <p:childTnLst>
                                    <p:set>
                                      <p:cBhvr>
                                        <p:cTn id="83" dur="1" fill="hold">
                                          <p:stCondLst>
                                            <p:cond delay="0"/>
                                          </p:stCondLst>
                                        </p:cTn>
                                        <p:tgtEl>
                                          <p:spTgt spid="264"/>
                                        </p:tgtEl>
                                        <p:attrNameLst>
                                          <p:attrName>style.visibility</p:attrName>
                                        </p:attrNameLst>
                                      </p:cBhvr>
                                      <p:to>
                                        <p:strVal val="visible"/>
                                      </p:to>
                                    </p:set>
                                    <p:animEffect transition="in" filter="fade">
                                      <p:cBhvr>
                                        <p:cTn id="84"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Implementing Read Only/Offloadable</a:t>
            </a:r>
            <a:endParaRPr/>
          </a:p>
        </p:txBody>
      </p:sp>
      <p:sp>
        <p:nvSpPr>
          <p:cNvPr id="270" name="Google Shape;270;p33"/>
          <p:cNvSpPr txBox="1">
            <a:spLocks noGrp="1"/>
          </p:cNvSpPr>
          <p:nvPr>
            <p:ph type="body" idx="1"/>
          </p:nvPr>
        </p:nvSpPr>
        <p:spPr>
          <a:xfrm>
            <a:off x="387225" y="974402"/>
            <a:ext cx="8096400" cy="5439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Add to EP </a:t>
            </a:r>
            <a:endParaRPr/>
          </a:p>
        </p:txBody>
      </p:sp>
      <p:sp>
        <p:nvSpPr>
          <p:cNvPr id="271" name="Google Shape;271;p33"/>
          <p:cNvSpPr txBox="1"/>
          <p:nvPr/>
        </p:nvSpPr>
        <p:spPr>
          <a:xfrm>
            <a:off x="332900" y="1545200"/>
            <a:ext cx="8361300" cy="576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0080"/>
                </a:solidFill>
                <a:latin typeface="Courier"/>
                <a:ea typeface="Courier"/>
                <a:cs typeface="Courier"/>
                <a:sym typeface="Courier"/>
              </a:rPr>
              <a:t>private static class </a:t>
            </a:r>
            <a:r>
              <a:rPr lang="en" sz="1200">
                <a:latin typeface="Courier"/>
                <a:ea typeface="Courier"/>
                <a:cs typeface="Courier"/>
                <a:sym typeface="Courier"/>
              </a:rPr>
              <a:t>MyEntryProcessor </a:t>
            </a:r>
            <a:r>
              <a:rPr lang="en" sz="1200" b="1">
                <a:solidFill>
                  <a:srgbClr val="000080"/>
                </a:solidFill>
                <a:latin typeface="Courier"/>
                <a:ea typeface="Courier"/>
                <a:cs typeface="Courier"/>
                <a:sym typeface="Courier"/>
              </a:rPr>
              <a:t>extends </a:t>
            </a:r>
            <a:r>
              <a:rPr lang="en" sz="1200">
                <a:latin typeface="Courier"/>
                <a:ea typeface="Courier"/>
                <a:cs typeface="Courier"/>
                <a:sym typeface="Courier"/>
              </a:rPr>
              <a:t>AbstractEntryProcessor&lt;Integer, Integer&gt; </a:t>
            </a:r>
            <a:endParaRPr sz="1200">
              <a:latin typeface="Courier"/>
              <a:ea typeface="Courier"/>
              <a:cs typeface="Courier"/>
              <a:sym typeface="Courier"/>
            </a:endParaRPr>
          </a:p>
          <a:p>
            <a:pPr marL="0" lvl="0" indent="457200" algn="l" rtl="0">
              <a:lnSpc>
                <a:spcPct val="115000"/>
              </a:lnSpc>
              <a:spcBef>
                <a:spcPts val="0"/>
              </a:spcBef>
              <a:spcAft>
                <a:spcPts val="0"/>
              </a:spcAft>
              <a:buNone/>
            </a:pPr>
            <a:r>
              <a:rPr lang="en" sz="1200" b="1">
                <a:solidFill>
                  <a:srgbClr val="000080"/>
                </a:solidFill>
                <a:latin typeface="Courier"/>
                <a:ea typeface="Courier"/>
                <a:cs typeface="Courier"/>
                <a:sym typeface="Courier"/>
              </a:rPr>
              <a:t>implements</a:t>
            </a:r>
            <a:r>
              <a:rPr lang="en" sz="1200">
                <a:latin typeface="Courier"/>
                <a:ea typeface="Courier"/>
                <a:cs typeface="Courier"/>
                <a:sym typeface="Courier"/>
              </a:rPr>
              <a:t> ReadOnly {</a:t>
            </a:r>
            <a:endParaRPr sz="1200">
              <a:latin typeface="Courier"/>
              <a:ea typeface="Courier"/>
              <a:cs typeface="Courier"/>
              <a:sym typeface="Courier"/>
            </a:endParaRPr>
          </a:p>
        </p:txBody>
      </p:sp>
      <p:sp>
        <p:nvSpPr>
          <p:cNvPr id="272" name="Google Shape;272;p33"/>
          <p:cNvSpPr txBox="1"/>
          <p:nvPr/>
        </p:nvSpPr>
        <p:spPr>
          <a:xfrm>
            <a:off x="332900" y="2351750"/>
            <a:ext cx="8361300" cy="576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0080"/>
                </a:solidFill>
                <a:latin typeface="Courier"/>
                <a:ea typeface="Courier"/>
                <a:cs typeface="Courier"/>
                <a:sym typeface="Courier"/>
              </a:rPr>
              <a:t>private static class </a:t>
            </a:r>
            <a:r>
              <a:rPr lang="en" sz="1200">
                <a:latin typeface="Courier"/>
                <a:ea typeface="Courier"/>
                <a:cs typeface="Courier"/>
                <a:sym typeface="Courier"/>
              </a:rPr>
              <a:t>MyEntryProcessor </a:t>
            </a:r>
            <a:r>
              <a:rPr lang="en" sz="1200" b="1">
                <a:solidFill>
                  <a:srgbClr val="000080"/>
                </a:solidFill>
                <a:latin typeface="Courier"/>
                <a:ea typeface="Courier"/>
                <a:cs typeface="Courier"/>
                <a:sym typeface="Courier"/>
              </a:rPr>
              <a:t>extends </a:t>
            </a:r>
            <a:r>
              <a:rPr lang="en" sz="1200">
                <a:latin typeface="Courier"/>
                <a:ea typeface="Courier"/>
                <a:cs typeface="Courier"/>
                <a:sym typeface="Courier"/>
              </a:rPr>
              <a:t>AbstractEntryProcessor&lt;Integer, Integer&gt; </a:t>
            </a:r>
            <a:endParaRPr sz="1200">
              <a:latin typeface="Courier"/>
              <a:ea typeface="Courier"/>
              <a:cs typeface="Courier"/>
              <a:sym typeface="Courier"/>
            </a:endParaRPr>
          </a:p>
          <a:p>
            <a:pPr marL="0" lvl="0" indent="457200" algn="l" rtl="0">
              <a:lnSpc>
                <a:spcPct val="115000"/>
              </a:lnSpc>
              <a:spcBef>
                <a:spcPts val="0"/>
              </a:spcBef>
              <a:spcAft>
                <a:spcPts val="0"/>
              </a:spcAft>
              <a:buNone/>
            </a:pPr>
            <a:r>
              <a:rPr lang="en" sz="1200" b="1">
                <a:solidFill>
                  <a:srgbClr val="000080"/>
                </a:solidFill>
                <a:latin typeface="Courier"/>
                <a:ea typeface="Courier"/>
                <a:cs typeface="Courier"/>
                <a:sym typeface="Courier"/>
              </a:rPr>
              <a:t>implements</a:t>
            </a:r>
            <a:r>
              <a:rPr lang="en" sz="1200">
                <a:latin typeface="Courier"/>
                <a:ea typeface="Courier"/>
                <a:cs typeface="Courier"/>
                <a:sym typeface="Courier"/>
              </a:rPr>
              <a:t> Offloadable {</a:t>
            </a:r>
            <a:endParaRPr sz="1200">
              <a:latin typeface="Courier"/>
              <a:ea typeface="Courier"/>
              <a:cs typeface="Courier"/>
              <a:sym typeface="Courier"/>
            </a:endParaRPr>
          </a:p>
        </p:txBody>
      </p:sp>
      <p:sp>
        <p:nvSpPr>
          <p:cNvPr id="273" name="Google Shape;273;p33"/>
          <p:cNvSpPr txBox="1"/>
          <p:nvPr/>
        </p:nvSpPr>
        <p:spPr>
          <a:xfrm>
            <a:off x="332900" y="3158300"/>
            <a:ext cx="8361300" cy="576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0080"/>
                </a:solidFill>
                <a:latin typeface="Courier"/>
                <a:ea typeface="Courier"/>
                <a:cs typeface="Courier"/>
                <a:sym typeface="Courier"/>
              </a:rPr>
              <a:t>private static class </a:t>
            </a:r>
            <a:r>
              <a:rPr lang="en" sz="1200">
                <a:latin typeface="Courier"/>
                <a:ea typeface="Courier"/>
                <a:cs typeface="Courier"/>
                <a:sym typeface="Courier"/>
              </a:rPr>
              <a:t>MyEntryProcessor </a:t>
            </a:r>
            <a:r>
              <a:rPr lang="en" sz="1200" b="1">
                <a:solidFill>
                  <a:srgbClr val="000080"/>
                </a:solidFill>
                <a:latin typeface="Courier"/>
                <a:ea typeface="Courier"/>
                <a:cs typeface="Courier"/>
                <a:sym typeface="Courier"/>
              </a:rPr>
              <a:t>extends </a:t>
            </a:r>
            <a:r>
              <a:rPr lang="en" sz="1200">
                <a:latin typeface="Courier"/>
                <a:ea typeface="Courier"/>
                <a:cs typeface="Courier"/>
                <a:sym typeface="Courier"/>
              </a:rPr>
              <a:t>AbstractEntryProcessor&lt;Integer, Integer&gt; </a:t>
            </a:r>
            <a:endParaRPr sz="1200">
              <a:latin typeface="Courier"/>
              <a:ea typeface="Courier"/>
              <a:cs typeface="Courier"/>
              <a:sym typeface="Courier"/>
            </a:endParaRPr>
          </a:p>
          <a:p>
            <a:pPr marL="0" lvl="0" indent="457200" algn="l" rtl="0">
              <a:lnSpc>
                <a:spcPct val="115000"/>
              </a:lnSpc>
              <a:spcBef>
                <a:spcPts val="0"/>
              </a:spcBef>
              <a:spcAft>
                <a:spcPts val="0"/>
              </a:spcAft>
              <a:buNone/>
            </a:pPr>
            <a:r>
              <a:rPr lang="en" sz="1200" b="1">
                <a:solidFill>
                  <a:srgbClr val="000080"/>
                </a:solidFill>
                <a:latin typeface="Courier"/>
                <a:ea typeface="Courier"/>
                <a:cs typeface="Courier"/>
                <a:sym typeface="Courier"/>
              </a:rPr>
              <a:t>implements</a:t>
            </a:r>
            <a:r>
              <a:rPr lang="en" sz="1200">
                <a:latin typeface="Courier"/>
                <a:ea typeface="Courier"/>
                <a:cs typeface="Courier"/>
                <a:sym typeface="Courier"/>
              </a:rPr>
              <a:t> Offloadable, ReadOnly {</a:t>
            </a:r>
            <a:endParaRPr sz="1200">
              <a:latin typeface="Courier"/>
              <a:ea typeface="Courier"/>
              <a:cs typeface="Courier"/>
              <a:sym typeface="Courier"/>
            </a:endParaRPr>
          </a:p>
        </p:txBody>
      </p:sp>
      <p:sp>
        <p:nvSpPr>
          <p:cNvPr id="274" name="Google Shape;274;p33"/>
          <p:cNvSpPr txBox="1">
            <a:spLocks noGrp="1"/>
          </p:cNvSpPr>
          <p:nvPr>
            <p:ph type="body" idx="1"/>
          </p:nvPr>
        </p:nvSpPr>
        <p:spPr>
          <a:xfrm>
            <a:off x="387225" y="3904227"/>
            <a:ext cx="8096400" cy="5439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a:t>Offloadable only applies to </a:t>
            </a:r>
            <a:r>
              <a:rPr lang="en">
                <a:latin typeface="Courier"/>
                <a:ea typeface="Courier"/>
                <a:cs typeface="Courier"/>
                <a:sym typeface="Courier"/>
              </a:rPr>
              <a:t>executeOnKey</a:t>
            </a:r>
            <a:r>
              <a:rPr lang="en"/>
              <a:t> or </a:t>
            </a:r>
            <a:r>
              <a:rPr lang="en">
                <a:latin typeface="Courier"/>
                <a:ea typeface="Courier"/>
                <a:cs typeface="Courier"/>
                <a:sym typeface="Courier"/>
              </a:rPr>
              <a:t>submitToKey</a:t>
            </a:r>
            <a:endParaRPr>
              <a:latin typeface="Courier"/>
              <a:ea typeface="Courier"/>
              <a:cs typeface="Courier"/>
              <a:sym typeface="Courier"/>
            </a:endParaRPr>
          </a:p>
        </p:txBody>
      </p:sp>
    </p:spTree>
    <p:extLst>
      <p:ext uri="{BB962C8B-B14F-4D97-AF65-F5344CB8AC3E}">
        <p14:creationId xmlns:p14="http://schemas.microsoft.com/office/powerpoint/2010/main" val="304468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000"/>
                                        <p:tgtEl>
                                          <p:spTgt spid="27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1"/>
                                        </p:tgtEl>
                                        <p:attrNameLst>
                                          <p:attrName>style.visibility</p:attrName>
                                        </p:attrNameLst>
                                      </p:cBhvr>
                                      <p:to>
                                        <p:strVal val="visible"/>
                                      </p:to>
                                    </p:set>
                                    <p:animEffect transition="in" filter="fade">
                                      <p:cBhvr>
                                        <p:cTn id="11" dur="1000"/>
                                        <p:tgtEl>
                                          <p:spTgt spid="27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72"/>
                                        </p:tgtEl>
                                        <p:attrNameLst>
                                          <p:attrName>style.visibility</p:attrName>
                                        </p:attrNameLst>
                                      </p:cBhvr>
                                      <p:to>
                                        <p:strVal val="visible"/>
                                      </p:to>
                                    </p:set>
                                    <p:animEffect transition="in" filter="fade">
                                      <p:cBhvr>
                                        <p:cTn id="15" dur="1000"/>
                                        <p:tgtEl>
                                          <p:spTgt spid="272"/>
                                        </p:tgtEl>
                                      </p:cBhvr>
                                    </p:animEffect>
                                  </p:childTnLst>
                                </p:cTn>
                              </p:par>
                              <p:par>
                                <p:cTn id="16" presetID="10" presetClass="entr" presetSubtype="0" fill="hold" nodeType="withEffect">
                                  <p:stCondLst>
                                    <p:cond delay="0"/>
                                  </p:stCondLst>
                                  <p:childTnLst>
                                    <p:set>
                                      <p:cBhvr>
                                        <p:cTn id="17" dur="1" fill="hold">
                                          <p:stCondLst>
                                            <p:cond delay="0"/>
                                          </p:stCondLst>
                                        </p:cTn>
                                        <p:tgtEl>
                                          <p:spTgt spid="273"/>
                                        </p:tgtEl>
                                        <p:attrNameLst>
                                          <p:attrName>style.visibility</p:attrName>
                                        </p:attrNameLst>
                                      </p:cBhvr>
                                      <p:to>
                                        <p:strVal val="visible"/>
                                      </p:to>
                                    </p:set>
                                    <p:animEffect transition="in" filter="fade">
                                      <p:cBhvr>
                                        <p:cTn id="18" dur="1000"/>
                                        <p:tgtEl>
                                          <p:spTgt spid="273"/>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274"/>
                                        </p:tgtEl>
                                        <p:attrNameLst>
                                          <p:attrName>style.visibility</p:attrName>
                                        </p:attrNameLst>
                                      </p:cBhvr>
                                      <p:to>
                                        <p:strVal val="visible"/>
                                      </p:to>
                                    </p:set>
                                    <p:animEffect transition="in" filter="fade">
                                      <p:cBhvr>
                                        <p:cTn id="22" dur="10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FEDE-8429-A848-989E-24445DD4FDEE}"/>
              </a:ext>
            </a:extLst>
          </p:cNvPr>
          <p:cNvSpPr>
            <a:spLocks noGrp="1"/>
          </p:cNvSpPr>
          <p:nvPr>
            <p:ph type="title"/>
          </p:nvPr>
        </p:nvSpPr>
        <p:spPr/>
        <p:txBody>
          <a:bodyPr/>
          <a:lstStyle/>
          <a:p>
            <a:r>
              <a:rPr lang="en-US" dirty="0"/>
              <a:t>Lab 12: Entry Processor</a:t>
            </a:r>
          </a:p>
        </p:txBody>
      </p:sp>
      <p:sp>
        <p:nvSpPr>
          <p:cNvPr id="3" name="Text Placeholder 2">
            <a:extLst>
              <a:ext uri="{FF2B5EF4-FFF2-40B4-BE49-F238E27FC236}">
                <a16:creationId xmlns:a16="http://schemas.microsoft.com/office/drawing/2014/main" id="{96584D86-C485-B042-A5EE-800E3AB11092}"/>
              </a:ext>
            </a:extLst>
          </p:cNvPr>
          <p:cNvSpPr>
            <a:spLocks noGrp="1"/>
          </p:cNvSpPr>
          <p:nvPr>
            <p:ph type="body" sz="quarter" idx="10"/>
          </p:nvPr>
        </p:nvSpPr>
        <p:spPr/>
        <p:txBody>
          <a:bodyPr/>
          <a:lstStyle/>
          <a:p>
            <a:r>
              <a:rPr lang="en-US" dirty="0">
                <a:latin typeface="Ubuntu" panose="020B0504030602030204" pitchFamily="34" charset="0"/>
              </a:rPr>
              <a:t>Run 3 slaves</a:t>
            </a:r>
          </a:p>
          <a:p>
            <a:r>
              <a:rPr lang="en-US" dirty="0">
                <a:latin typeface="Ubuntu" panose="020B0504030602030204" pitchFamily="34" charset="0"/>
              </a:rPr>
              <a:t>Run 1 naïve client</a:t>
            </a:r>
          </a:p>
          <a:p>
            <a:pPr lvl="1"/>
            <a:r>
              <a:rPr lang="en-US" dirty="0">
                <a:latin typeface="Ubuntu" panose="020B0504030602030204" pitchFamily="34" charset="0"/>
              </a:rPr>
              <a:t>Observe values as read – are they expected?</a:t>
            </a:r>
          </a:p>
          <a:p>
            <a:r>
              <a:rPr lang="en-US" dirty="0">
                <a:latin typeface="Ubuntu" panose="020B0504030602030204" pitchFamily="34" charset="0"/>
              </a:rPr>
              <a:t>Run Entry Processor client</a:t>
            </a:r>
          </a:p>
          <a:p>
            <a:pPr lvl="1"/>
            <a:r>
              <a:rPr lang="en-US" dirty="0">
                <a:latin typeface="Ubuntu" panose="020B0504030602030204" pitchFamily="34" charset="0"/>
              </a:rPr>
              <a:t>Observe values as updated and read – are they expected?</a:t>
            </a:r>
          </a:p>
          <a:p>
            <a:pPr lvl="1"/>
            <a:endParaRPr lang="en-US" dirty="0">
              <a:latin typeface="Ubuntu" panose="020B0504030602030204" pitchFamily="34" charset="0"/>
            </a:endParaRPr>
          </a:p>
          <a:p>
            <a:endParaRPr lang="en-US" dirty="0">
              <a:latin typeface="Ubuntu" panose="020B0504030602030204" pitchFamily="34" charset="0"/>
            </a:endParaRPr>
          </a:p>
          <a:p>
            <a:r>
              <a:rPr lang="en-US" dirty="0">
                <a:latin typeface="Ubuntu" panose="020B0504030602030204" pitchFamily="34" charset="0"/>
              </a:rPr>
              <a:t>Estimated time: 15 minutes</a:t>
            </a:r>
          </a:p>
        </p:txBody>
      </p:sp>
      <p:sp>
        <p:nvSpPr>
          <p:cNvPr id="4" name="Footer Placeholder 3">
            <a:extLst>
              <a:ext uri="{FF2B5EF4-FFF2-40B4-BE49-F238E27FC236}">
                <a16:creationId xmlns:a16="http://schemas.microsoft.com/office/drawing/2014/main" id="{3FDA2191-0F50-B64B-980B-D8BB5AFCF314}"/>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Picture 4">
            <a:extLst>
              <a:ext uri="{FF2B5EF4-FFF2-40B4-BE49-F238E27FC236}">
                <a16:creationId xmlns:a16="http://schemas.microsoft.com/office/drawing/2014/main" id="{0E86DF4F-01AA-294C-B0E6-353E5011A002}"/>
              </a:ext>
            </a:extLst>
          </p:cNvPr>
          <p:cNvPicPr>
            <a:picLocks/>
          </p:cNvPicPr>
          <p:nvPr/>
        </p:nvPicPr>
        <p:blipFill>
          <a:blip r:embed="rId3"/>
          <a:stretch>
            <a:fillRect/>
          </a:stretch>
        </p:blipFill>
        <p:spPr>
          <a:xfrm>
            <a:off x="7192496" y="297674"/>
            <a:ext cx="1422329" cy="1422329"/>
          </a:xfrm>
          <a:prstGeom prst="rect">
            <a:avLst/>
          </a:prstGeom>
        </p:spPr>
      </p:pic>
    </p:spTree>
    <p:extLst>
      <p:ext uri="{BB962C8B-B14F-4D97-AF65-F5344CB8AC3E}">
        <p14:creationId xmlns:p14="http://schemas.microsoft.com/office/powerpoint/2010/main" val="2960868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9B9B-8C6B-9D4A-9320-5A92CAC40057}"/>
              </a:ext>
            </a:extLst>
          </p:cNvPr>
          <p:cNvSpPr>
            <a:spLocks noGrp="1"/>
          </p:cNvSpPr>
          <p:nvPr>
            <p:ph type="title"/>
          </p:nvPr>
        </p:nvSpPr>
        <p:spPr/>
        <p:txBody>
          <a:bodyPr/>
          <a:lstStyle/>
          <a:p>
            <a:r>
              <a:rPr lang="en-US" dirty="0"/>
              <a:t>Stretch/Bio Break</a:t>
            </a:r>
          </a:p>
        </p:txBody>
      </p:sp>
      <p:sp>
        <p:nvSpPr>
          <p:cNvPr id="14" name="TextBox 13">
            <a:extLst>
              <a:ext uri="{FF2B5EF4-FFF2-40B4-BE49-F238E27FC236}">
                <a16:creationId xmlns:a16="http://schemas.microsoft.com/office/drawing/2014/main" id="{EFAB48CB-2AD4-B548-9C07-31D9FF3D2459}"/>
              </a:ext>
            </a:extLst>
          </p:cNvPr>
          <p:cNvSpPr txBox="1"/>
          <p:nvPr/>
        </p:nvSpPr>
        <p:spPr>
          <a:xfrm>
            <a:off x="4633279" y="2091852"/>
            <a:ext cx="3624710" cy="646331"/>
          </a:xfrm>
          <a:prstGeom prst="rect">
            <a:avLst/>
          </a:prstGeom>
          <a:noFill/>
        </p:spPr>
        <p:txBody>
          <a:bodyPr wrap="none" rtlCol="0">
            <a:spAutoFit/>
          </a:bodyPr>
          <a:lstStyle/>
          <a:p>
            <a:pPr algn="l"/>
            <a:r>
              <a:rPr lang="en-US" sz="3600" dirty="0">
                <a:effectLst>
                  <a:glow rad="279400">
                    <a:schemeClr val="bg1"/>
                  </a:glow>
                </a:effectLst>
                <a:latin typeface="Ubuntu" panose="020B0504030602030204" pitchFamily="34" charset="0"/>
              </a:rPr>
              <a:t>15 Minute Break</a:t>
            </a:r>
          </a:p>
        </p:txBody>
      </p:sp>
      <p:pic>
        <p:nvPicPr>
          <p:cNvPr id="5" name="Picture 4">
            <a:extLst>
              <a:ext uri="{FF2B5EF4-FFF2-40B4-BE49-F238E27FC236}">
                <a16:creationId xmlns:a16="http://schemas.microsoft.com/office/drawing/2014/main" id="{3747F31A-DF96-AA4B-B10A-85F7C22E29B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9767" y="1036307"/>
            <a:ext cx="3963512" cy="3431309"/>
          </a:xfrm>
          <a:prstGeom prst="rect">
            <a:avLst/>
          </a:prstGeom>
        </p:spPr>
      </p:pic>
    </p:spTree>
    <p:extLst>
      <p:ext uri="{BB962C8B-B14F-4D97-AF65-F5344CB8AC3E}">
        <p14:creationId xmlns:p14="http://schemas.microsoft.com/office/powerpoint/2010/main" val="2444134088"/>
      </p:ext>
    </p:extLst>
  </p:cSld>
  <p:clrMapOvr>
    <a:masterClrMapping/>
  </p:clrMapOvr>
  <p:transition spd="med">
    <p:fade thruBlk="1"/>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003A0E0-648C-F943-903C-E5D717BA84AE}"/>
              </a:ext>
            </a:extLst>
          </p:cNvPr>
          <p:cNvSpPr>
            <a:spLocks noGrp="1"/>
          </p:cNvSpPr>
          <p:nvPr>
            <p:ph type="subTitle" idx="1"/>
          </p:nvPr>
        </p:nvSpPr>
        <p:spPr/>
        <p:txBody>
          <a:bodyPr/>
          <a:lstStyle/>
          <a:p>
            <a:r>
              <a:rPr lang="en-US" dirty="0"/>
              <a:t>15 minute break</a:t>
            </a:r>
          </a:p>
        </p:txBody>
      </p:sp>
      <p:sp>
        <p:nvSpPr>
          <p:cNvPr id="2" name="Title 1">
            <a:extLst>
              <a:ext uri="{FF2B5EF4-FFF2-40B4-BE49-F238E27FC236}">
                <a16:creationId xmlns:a16="http://schemas.microsoft.com/office/drawing/2014/main" id="{C5852575-1DD6-DC4C-9CC7-435BAF28E453}"/>
              </a:ext>
            </a:extLst>
          </p:cNvPr>
          <p:cNvSpPr>
            <a:spLocks noGrp="1"/>
          </p:cNvSpPr>
          <p:nvPr>
            <p:ph type="ctrTitle"/>
          </p:nvPr>
        </p:nvSpPr>
        <p:spPr/>
        <p:txBody>
          <a:bodyPr/>
          <a:lstStyle/>
          <a:p>
            <a:r>
              <a:rPr lang="en-US" dirty="0"/>
              <a:t>Entry Listener</a:t>
            </a:r>
          </a:p>
        </p:txBody>
      </p:sp>
      <p:sp>
        <p:nvSpPr>
          <p:cNvPr id="4" name="Footer Placeholder 3">
            <a:extLst>
              <a:ext uri="{FF2B5EF4-FFF2-40B4-BE49-F238E27FC236}">
                <a16:creationId xmlns:a16="http://schemas.microsoft.com/office/drawing/2014/main" id="{1EBF750D-DBB5-6345-BAD1-B46519EC7DD9}"/>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2030781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613E-6D1A-5D44-8DC7-C7012D0F6341}"/>
              </a:ext>
            </a:extLst>
          </p:cNvPr>
          <p:cNvSpPr>
            <a:spLocks noGrp="1"/>
          </p:cNvSpPr>
          <p:nvPr>
            <p:ph type="title"/>
          </p:nvPr>
        </p:nvSpPr>
        <p:spPr/>
        <p:txBody>
          <a:bodyPr/>
          <a:lstStyle/>
          <a:p>
            <a:r>
              <a:rPr lang="en-US" dirty="0"/>
              <a:t>Thinking Reactive</a:t>
            </a:r>
          </a:p>
        </p:txBody>
      </p:sp>
      <p:sp>
        <p:nvSpPr>
          <p:cNvPr id="3" name="Text Placeholder 2">
            <a:extLst>
              <a:ext uri="{FF2B5EF4-FFF2-40B4-BE49-F238E27FC236}">
                <a16:creationId xmlns:a16="http://schemas.microsoft.com/office/drawing/2014/main" id="{808B19F9-5870-F14F-85D5-6BEF68A08704}"/>
              </a:ext>
            </a:extLst>
          </p:cNvPr>
          <p:cNvSpPr>
            <a:spLocks noGrp="1"/>
          </p:cNvSpPr>
          <p:nvPr>
            <p:ph type="body" sz="quarter" idx="10"/>
          </p:nvPr>
        </p:nvSpPr>
        <p:spPr>
          <a:xfrm>
            <a:off x="529173" y="969713"/>
            <a:ext cx="8096400" cy="4079962"/>
          </a:xfrm>
        </p:spPr>
        <p:txBody>
          <a:bodyPr>
            <a:normAutofit fontScale="77500" lnSpcReduction="20000"/>
          </a:bodyPr>
          <a:lstStyle/>
          <a:p>
            <a:r>
              <a:rPr lang="en-US" dirty="0"/>
              <a:t>E-Commerce application with multiple IMDG servers</a:t>
            </a:r>
          </a:p>
          <a:p>
            <a:pPr lvl="1"/>
            <a:r>
              <a:rPr lang="en-US" dirty="0"/>
              <a:t>We want to count the value of today’s sales</a:t>
            </a:r>
          </a:p>
          <a:p>
            <a:r>
              <a:rPr lang="en-US" dirty="0"/>
              <a:t>Good</a:t>
            </a:r>
          </a:p>
          <a:p>
            <a:pPr lvl="1"/>
            <a:r>
              <a:rPr lang="en-US" dirty="0">
                <a:sym typeface="Arial"/>
              </a:rPr>
              <a:t>We could do a “cursor”</a:t>
            </a:r>
          </a:p>
          <a:p>
            <a:pPr lvl="2"/>
            <a:r>
              <a:rPr lang="en-US" dirty="0">
                <a:sym typeface="Arial"/>
              </a:rPr>
              <a:t>query for matching records, bring them to the caller, total the order amounts</a:t>
            </a:r>
            <a:endParaRPr lang="en-US" dirty="0"/>
          </a:p>
          <a:p>
            <a:pPr lvl="1"/>
            <a:r>
              <a:rPr lang="en-US" dirty="0">
                <a:sym typeface="Arial"/>
              </a:rPr>
              <a:t>simple to understand and easy to maintain</a:t>
            </a:r>
            <a:endParaRPr lang="en-US" dirty="0"/>
          </a:p>
          <a:p>
            <a:r>
              <a:rPr lang="en-US" dirty="0"/>
              <a:t>Better</a:t>
            </a:r>
          </a:p>
          <a:p>
            <a:pPr lvl="1"/>
            <a:r>
              <a:rPr lang="en-US" dirty="0">
                <a:sym typeface="Arial"/>
              </a:rPr>
              <a:t>We could submit a </a:t>
            </a:r>
            <a:r>
              <a:rPr lang="en-US" dirty="0">
                <a:sym typeface="Courier"/>
              </a:rPr>
              <a:t>Callable</a:t>
            </a:r>
            <a:r>
              <a:rPr lang="en-US" dirty="0">
                <a:sym typeface="Arial"/>
              </a:rPr>
              <a:t> to the grid to total each server’s orders</a:t>
            </a:r>
            <a:endParaRPr lang="en-US" dirty="0"/>
          </a:p>
          <a:p>
            <a:pPr lvl="2"/>
            <a:r>
              <a:rPr lang="en-US" dirty="0">
                <a:sym typeface="Arial"/>
              </a:rPr>
              <a:t>Parallelizable and scalable, each server tallies only the data it holds</a:t>
            </a:r>
            <a:endParaRPr lang="en-US" dirty="0"/>
          </a:p>
          <a:p>
            <a:pPr lvl="2"/>
            <a:r>
              <a:rPr lang="en-US" dirty="0">
                <a:sym typeface="Arial"/>
              </a:rPr>
              <a:t>only the subtotal from each </a:t>
            </a:r>
            <a:r>
              <a:rPr lang="en-US" dirty="0">
                <a:sym typeface="Courier"/>
              </a:rPr>
              <a:t>Callable</a:t>
            </a:r>
            <a:r>
              <a:rPr lang="en-US" dirty="0">
                <a:sym typeface="Arial"/>
              </a:rPr>
              <a:t> instance passes across the network</a:t>
            </a:r>
            <a:endParaRPr lang="en-US" dirty="0"/>
          </a:p>
          <a:p>
            <a:pPr lvl="1"/>
            <a:r>
              <a:rPr lang="en-US" dirty="0">
                <a:sym typeface="Arial"/>
              </a:rPr>
              <a:t>slightly harder to understand, but faster </a:t>
            </a:r>
            <a:endParaRPr lang="en-US" dirty="0"/>
          </a:p>
          <a:p>
            <a:r>
              <a:rPr lang="en-US" dirty="0"/>
              <a:t>Best</a:t>
            </a:r>
          </a:p>
          <a:p>
            <a:pPr lvl="1"/>
            <a:r>
              <a:rPr lang="en-US" dirty="0">
                <a:sym typeface="Arial"/>
              </a:rPr>
              <a:t>Update the totals as orders as place</a:t>
            </a:r>
            <a:endParaRPr lang="en-US" dirty="0"/>
          </a:p>
          <a:p>
            <a:pPr lvl="2"/>
            <a:r>
              <a:rPr lang="en-US" dirty="0">
                <a:sym typeface="Arial"/>
              </a:rPr>
              <a:t>What facilitates this reactive style ?</a:t>
            </a:r>
            <a:r>
              <a:rPr lang="en-US" dirty="0"/>
              <a:t> E</a:t>
            </a:r>
            <a:r>
              <a:rPr lang="en-US" dirty="0">
                <a:sym typeface="Arial"/>
              </a:rPr>
              <a:t>vent listeners</a:t>
            </a:r>
          </a:p>
        </p:txBody>
      </p:sp>
      <p:sp>
        <p:nvSpPr>
          <p:cNvPr id="4" name="Footer Placeholder 3">
            <a:extLst>
              <a:ext uri="{FF2B5EF4-FFF2-40B4-BE49-F238E27FC236}">
                <a16:creationId xmlns:a16="http://schemas.microsoft.com/office/drawing/2014/main" id="{77BB4B22-DD6C-7043-8B53-8CF248D2DEED}"/>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50774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AA80-50D1-FF44-B788-7B860AF10A12}"/>
              </a:ext>
            </a:extLst>
          </p:cNvPr>
          <p:cNvSpPr>
            <a:spLocks noGrp="1"/>
          </p:cNvSpPr>
          <p:nvPr>
            <p:ph type="title"/>
          </p:nvPr>
        </p:nvSpPr>
        <p:spPr/>
        <p:txBody>
          <a:bodyPr/>
          <a:lstStyle/>
          <a:p>
            <a:r>
              <a:rPr lang="en-US" dirty="0"/>
              <a:t>Streaming Pipelines</a:t>
            </a:r>
          </a:p>
        </p:txBody>
      </p:sp>
      <p:grpSp>
        <p:nvGrpSpPr>
          <p:cNvPr id="16" name="Group 15">
            <a:extLst>
              <a:ext uri="{FF2B5EF4-FFF2-40B4-BE49-F238E27FC236}">
                <a16:creationId xmlns:a16="http://schemas.microsoft.com/office/drawing/2014/main" id="{D3A90D63-6A90-DF4D-AEE0-E567977ED8C4}"/>
              </a:ext>
            </a:extLst>
          </p:cNvPr>
          <p:cNvGrpSpPr/>
          <p:nvPr/>
        </p:nvGrpSpPr>
        <p:grpSpPr>
          <a:xfrm>
            <a:off x="238315" y="969712"/>
            <a:ext cx="8667369" cy="3050725"/>
            <a:chOff x="242102" y="2055138"/>
            <a:chExt cx="8959563" cy="2970701"/>
          </a:xfrm>
        </p:grpSpPr>
        <p:cxnSp>
          <p:nvCxnSpPr>
            <p:cNvPr id="17" name="Elbow Connector 16">
              <a:extLst>
                <a:ext uri="{FF2B5EF4-FFF2-40B4-BE49-F238E27FC236}">
                  <a16:creationId xmlns:a16="http://schemas.microsoft.com/office/drawing/2014/main" id="{8A25BECA-B23E-0849-A976-A157D5B80D81}"/>
                </a:ext>
              </a:extLst>
            </p:cNvPr>
            <p:cNvCxnSpPr>
              <a:cxnSpLocks/>
              <a:stCxn id="28" idx="3"/>
              <a:endCxn id="32" idx="1"/>
            </p:cNvCxnSpPr>
            <p:nvPr/>
          </p:nvCxnSpPr>
          <p:spPr>
            <a:xfrm flipV="1">
              <a:off x="723494" y="3360865"/>
              <a:ext cx="648016" cy="1427129"/>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FB4F7B5A-2A7C-3E4D-9421-A0B3D8E7DB73}"/>
                </a:ext>
              </a:extLst>
            </p:cNvPr>
            <p:cNvCxnSpPr>
              <a:cxnSpLocks/>
              <a:stCxn id="24" idx="3"/>
              <a:endCxn id="32" idx="1"/>
            </p:cNvCxnSpPr>
            <p:nvPr/>
          </p:nvCxnSpPr>
          <p:spPr>
            <a:xfrm>
              <a:off x="721773" y="2294973"/>
              <a:ext cx="649738" cy="1065891"/>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1EB1989D-6892-D748-B9EA-4C0E10DC2BA7}"/>
                </a:ext>
              </a:extLst>
            </p:cNvPr>
            <p:cNvPicPr>
              <a:picLocks noChangeAspect="1"/>
            </p:cNvPicPr>
            <p:nvPr/>
          </p:nvPicPr>
          <p:blipFill>
            <a:blip r:embed="rId6"/>
            <a:stretch>
              <a:fillRect/>
            </a:stretch>
          </p:blipFill>
          <p:spPr>
            <a:xfrm>
              <a:off x="242102" y="2055138"/>
              <a:ext cx="479671" cy="479671"/>
            </a:xfrm>
            <a:prstGeom prst="rect">
              <a:avLst/>
            </a:prstGeom>
          </p:spPr>
        </p:pic>
        <p:pic>
          <p:nvPicPr>
            <p:cNvPr id="25" name="Picture 24">
              <a:extLst>
                <a:ext uri="{FF2B5EF4-FFF2-40B4-BE49-F238E27FC236}">
                  <a16:creationId xmlns:a16="http://schemas.microsoft.com/office/drawing/2014/main" id="{A420E6CB-0E3B-DE41-98CF-45546914950A}"/>
                </a:ext>
              </a:extLst>
            </p:cNvPr>
            <p:cNvPicPr>
              <a:picLocks noChangeAspect="1"/>
            </p:cNvPicPr>
            <p:nvPr/>
          </p:nvPicPr>
          <p:blipFill>
            <a:blip r:embed="rId7">
              <a:duotone>
                <a:prstClr val="black"/>
                <a:schemeClr val="accent1">
                  <a:tint val="45000"/>
                  <a:satMod val="400000"/>
                </a:schemeClr>
              </a:duotone>
            </a:blip>
            <a:stretch>
              <a:fillRect/>
            </a:stretch>
          </p:blipFill>
          <p:spPr>
            <a:xfrm>
              <a:off x="243822" y="2622531"/>
              <a:ext cx="479672" cy="510955"/>
            </a:xfrm>
            <a:prstGeom prst="rect">
              <a:avLst/>
            </a:prstGeom>
          </p:spPr>
        </p:pic>
        <p:pic>
          <p:nvPicPr>
            <p:cNvPr id="26" name="Picture 25">
              <a:extLst>
                <a:ext uri="{FF2B5EF4-FFF2-40B4-BE49-F238E27FC236}">
                  <a16:creationId xmlns:a16="http://schemas.microsoft.com/office/drawing/2014/main" id="{1E574F27-9A3D-A740-A2A7-41404E4DDF5E}"/>
                </a:ext>
              </a:extLst>
            </p:cNvPr>
            <p:cNvPicPr>
              <a:picLocks noChangeAspect="1"/>
            </p:cNvPicPr>
            <p:nvPr/>
          </p:nvPicPr>
          <p:blipFill>
            <a:blip r:embed="rId8">
              <a:duotone>
                <a:prstClr val="black"/>
                <a:schemeClr val="accent1">
                  <a:tint val="45000"/>
                  <a:satMod val="400000"/>
                </a:schemeClr>
              </a:duotone>
            </a:blip>
            <a:stretch>
              <a:fillRect/>
            </a:stretch>
          </p:blipFill>
          <p:spPr>
            <a:xfrm>
              <a:off x="264678" y="3322483"/>
              <a:ext cx="458816" cy="406679"/>
            </a:xfrm>
            <a:prstGeom prst="rect">
              <a:avLst/>
            </a:prstGeom>
          </p:spPr>
        </p:pic>
        <p:pic>
          <p:nvPicPr>
            <p:cNvPr id="27" name="Picture 26">
              <a:extLst>
                <a:ext uri="{FF2B5EF4-FFF2-40B4-BE49-F238E27FC236}">
                  <a16:creationId xmlns:a16="http://schemas.microsoft.com/office/drawing/2014/main" id="{A71F1569-F992-0746-A97A-C8F3934FAAEF}"/>
                </a:ext>
              </a:extLst>
            </p:cNvPr>
            <p:cNvPicPr>
              <a:picLocks noChangeAspect="1"/>
            </p:cNvPicPr>
            <p:nvPr/>
          </p:nvPicPr>
          <p:blipFill>
            <a:blip r:embed="rId9">
              <a:duotone>
                <a:prstClr val="black"/>
                <a:schemeClr val="accent1">
                  <a:tint val="45000"/>
                  <a:satMod val="400000"/>
                </a:schemeClr>
              </a:duotone>
            </a:blip>
            <a:stretch>
              <a:fillRect/>
            </a:stretch>
          </p:blipFill>
          <p:spPr>
            <a:xfrm>
              <a:off x="368954" y="3952886"/>
              <a:ext cx="354540" cy="458816"/>
            </a:xfrm>
            <a:prstGeom prst="rect">
              <a:avLst/>
            </a:prstGeom>
          </p:spPr>
        </p:pic>
        <p:pic>
          <p:nvPicPr>
            <p:cNvPr id="28" name="Picture 27">
              <a:extLst>
                <a:ext uri="{FF2B5EF4-FFF2-40B4-BE49-F238E27FC236}">
                  <a16:creationId xmlns:a16="http://schemas.microsoft.com/office/drawing/2014/main" id="{92BDF210-1DCD-5B43-A897-C73E3B0790F9}"/>
                </a:ext>
              </a:extLst>
            </p:cNvPr>
            <p:cNvPicPr>
              <a:picLocks noChangeAspect="1"/>
            </p:cNvPicPr>
            <p:nvPr/>
          </p:nvPicPr>
          <p:blipFill>
            <a:blip r:embed="rId10">
              <a:duotone>
                <a:prstClr val="black"/>
                <a:schemeClr val="accent1">
                  <a:tint val="45000"/>
                  <a:satMod val="400000"/>
                </a:schemeClr>
              </a:duotone>
            </a:blip>
            <a:stretch>
              <a:fillRect/>
            </a:stretch>
          </p:blipFill>
          <p:spPr>
            <a:xfrm>
              <a:off x="285533" y="4589868"/>
              <a:ext cx="437961" cy="396251"/>
            </a:xfrm>
            <a:prstGeom prst="rect">
              <a:avLst/>
            </a:prstGeom>
          </p:spPr>
        </p:pic>
        <p:cxnSp>
          <p:nvCxnSpPr>
            <p:cNvPr id="29" name="Elbow Connector 28">
              <a:extLst>
                <a:ext uri="{FF2B5EF4-FFF2-40B4-BE49-F238E27FC236}">
                  <a16:creationId xmlns:a16="http://schemas.microsoft.com/office/drawing/2014/main" id="{442A00CD-55F0-164B-92BD-F5A7054CE10F}"/>
                </a:ext>
              </a:extLst>
            </p:cNvPr>
            <p:cNvCxnSpPr>
              <a:cxnSpLocks/>
              <a:stCxn id="25" idx="3"/>
              <a:endCxn id="32" idx="1"/>
            </p:cNvCxnSpPr>
            <p:nvPr/>
          </p:nvCxnSpPr>
          <p:spPr>
            <a:xfrm>
              <a:off x="723494" y="2878009"/>
              <a:ext cx="648016" cy="482856"/>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529EFA02-E88E-EC49-A360-3BD7A3FE8BB3}"/>
                </a:ext>
              </a:extLst>
            </p:cNvPr>
            <p:cNvCxnSpPr>
              <a:cxnSpLocks/>
              <a:stCxn id="26" idx="3"/>
              <a:endCxn id="32" idx="1"/>
            </p:cNvCxnSpPr>
            <p:nvPr/>
          </p:nvCxnSpPr>
          <p:spPr>
            <a:xfrm flipV="1">
              <a:off x="723494" y="3360865"/>
              <a:ext cx="648016" cy="164957"/>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0B957B3D-D4A9-A64F-8B6D-99C7596CA2CE}"/>
                </a:ext>
              </a:extLst>
            </p:cNvPr>
            <p:cNvCxnSpPr>
              <a:cxnSpLocks/>
              <a:stCxn id="27" idx="3"/>
              <a:endCxn id="32" idx="1"/>
            </p:cNvCxnSpPr>
            <p:nvPr/>
          </p:nvCxnSpPr>
          <p:spPr>
            <a:xfrm flipV="1">
              <a:off x="723494" y="3360865"/>
              <a:ext cx="648016" cy="821430"/>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DEEF9D92-A93D-264C-92DA-222B25C1B3BB}"/>
                </a:ext>
              </a:extLst>
            </p:cNvPr>
            <p:cNvSpPr/>
            <p:nvPr/>
          </p:nvSpPr>
          <p:spPr>
            <a:xfrm>
              <a:off x="1371511" y="2534808"/>
              <a:ext cx="6838990" cy="1652113"/>
            </a:xfrm>
            <a:prstGeom prst="rect">
              <a:avLst/>
            </a:prstGeom>
            <a:solidFill>
              <a:schemeClr val="accent4">
                <a:lumMod val="40000"/>
                <a:lumOff val="60000"/>
              </a:schemeClr>
            </a:solidFill>
            <a:ln>
              <a:noFill/>
            </a:ln>
          </p:spPr>
          <p:txBody>
            <a:bodyPr wrap="square" rtlCol="0" anchor="t" anchorCtr="0">
              <a:noAutofit/>
            </a:bodyPr>
            <a:lstStyle/>
            <a:p>
              <a:pPr algn="ctr">
                <a:spcBef>
                  <a:spcPts val="2400"/>
                </a:spcBef>
              </a:pPr>
              <a:r>
                <a:rPr lang="en-US" sz="2000" dirty="0">
                  <a:latin typeface="Ubuntu" panose="020B0504030602030204" pitchFamily="34" charset="0"/>
                </a:rPr>
                <a:t>Processing</a:t>
              </a:r>
            </a:p>
          </p:txBody>
        </p:sp>
        <p:sp>
          <p:nvSpPr>
            <p:cNvPr id="35" name="Rounded Rectangle 34">
              <a:extLst>
                <a:ext uri="{FF2B5EF4-FFF2-40B4-BE49-F238E27FC236}">
                  <a16:creationId xmlns:a16="http://schemas.microsoft.com/office/drawing/2014/main" id="{5D757544-9556-FE47-A77A-A7B6D8B2AC70}"/>
                </a:ext>
              </a:extLst>
            </p:cNvPr>
            <p:cNvSpPr/>
            <p:nvPr/>
          </p:nvSpPr>
          <p:spPr>
            <a:xfrm>
              <a:off x="1438461" y="3149717"/>
              <a:ext cx="1078938" cy="803167"/>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dirty="0">
                  <a:solidFill>
                    <a:srgbClr val="0C2A35"/>
                  </a:solidFill>
                  <a:latin typeface="Ubuntu" panose="020B0504030602030204" pitchFamily="34" charset="0"/>
                </a:rPr>
                <a:t>Ingest</a:t>
              </a:r>
            </a:p>
            <a:p>
              <a:pPr algn="ctr"/>
              <a:r>
                <a:rPr lang="en-US" sz="1050" dirty="0">
                  <a:solidFill>
                    <a:srgbClr val="7F7F7F"/>
                  </a:solidFill>
                  <a:latin typeface="Ubuntu" panose="020B0504030602030204" pitchFamily="34" charset="0"/>
                </a:rPr>
                <a:t>In-Memory</a:t>
              </a:r>
            </a:p>
            <a:p>
              <a:pPr algn="ctr"/>
              <a:r>
                <a:rPr lang="en-US" sz="1050" dirty="0">
                  <a:solidFill>
                    <a:srgbClr val="7F7F7F"/>
                  </a:solidFill>
                  <a:latin typeface="Ubuntu" panose="020B0504030602030204" pitchFamily="34" charset="0"/>
                </a:rPr>
                <a:t>Operational Storage</a:t>
              </a:r>
              <a:endParaRPr lang="en-US" dirty="0">
                <a:solidFill>
                  <a:srgbClr val="7F7F7F"/>
                </a:solidFill>
                <a:latin typeface="Ubuntu" panose="020B0504030602030204" pitchFamily="34" charset="0"/>
              </a:endParaRPr>
            </a:p>
          </p:txBody>
        </p:sp>
        <p:sp>
          <p:nvSpPr>
            <p:cNvPr id="36" name="Rounded Rectangle 35">
              <a:extLst>
                <a:ext uri="{FF2B5EF4-FFF2-40B4-BE49-F238E27FC236}">
                  <a16:creationId xmlns:a16="http://schemas.microsoft.com/office/drawing/2014/main" id="{051C7A61-B338-CA40-90B8-CEBF514CD3E1}"/>
                </a:ext>
              </a:extLst>
            </p:cNvPr>
            <p:cNvSpPr/>
            <p:nvPr/>
          </p:nvSpPr>
          <p:spPr>
            <a:xfrm>
              <a:off x="2558359" y="3149717"/>
              <a:ext cx="1078938" cy="803167"/>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dirty="0">
                  <a:latin typeface="Ubuntu" panose="020B0504030602030204" pitchFamily="34" charset="0"/>
                </a:rPr>
                <a:t>Combine</a:t>
              </a:r>
              <a:endParaRPr lang="en-US" dirty="0">
                <a:solidFill>
                  <a:srgbClr val="0C2A35"/>
                </a:solidFill>
                <a:latin typeface="Ubuntu" panose="020B0504030602030204" pitchFamily="34" charset="0"/>
              </a:endParaRPr>
            </a:p>
            <a:p>
              <a:pPr algn="ctr"/>
              <a:r>
                <a:rPr lang="en-US" sz="1050" dirty="0">
                  <a:solidFill>
                    <a:srgbClr val="7F7F7F"/>
                  </a:solidFill>
                  <a:latin typeface="Ubuntu" panose="020B0504030602030204" pitchFamily="34" charset="0"/>
                </a:rPr>
                <a:t>Join, Enrich,</a:t>
              </a:r>
            </a:p>
            <a:p>
              <a:pPr algn="ctr"/>
              <a:r>
                <a:rPr lang="en-US" sz="1050" dirty="0">
                  <a:solidFill>
                    <a:srgbClr val="7F7F7F"/>
                  </a:solidFill>
                  <a:latin typeface="Ubuntu" panose="020B0504030602030204" pitchFamily="34" charset="0"/>
                </a:rPr>
                <a:t>Group, Aggregate</a:t>
              </a:r>
              <a:endParaRPr lang="en-US" dirty="0">
                <a:solidFill>
                  <a:srgbClr val="7F7F7F"/>
                </a:solidFill>
                <a:latin typeface="Ubuntu" panose="020B0504030602030204" pitchFamily="34" charset="0"/>
              </a:endParaRPr>
            </a:p>
          </p:txBody>
        </p:sp>
        <p:sp>
          <p:nvSpPr>
            <p:cNvPr id="37" name="Rounded Rectangle 36">
              <a:extLst>
                <a:ext uri="{FF2B5EF4-FFF2-40B4-BE49-F238E27FC236}">
                  <a16:creationId xmlns:a16="http://schemas.microsoft.com/office/drawing/2014/main" id="{C1079F05-E431-BC4F-B20E-39DA163B78C6}"/>
                </a:ext>
              </a:extLst>
            </p:cNvPr>
            <p:cNvSpPr/>
            <p:nvPr/>
          </p:nvSpPr>
          <p:spPr>
            <a:xfrm>
              <a:off x="3678257" y="3149717"/>
              <a:ext cx="1078938" cy="803167"/>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dirty="0">
                  <a:latin typeface="Ubuntu" panose="020B0504030602030204" pitchFamily="34" charset="0"/>
                </a:rPr>
                <a:t>Stream</a:t>
              </a:r>
              <a:endParaRPr lang="en-US" dirty="0">
                <a:solidFill>
                  <a:srgbClr val="0C2A35"/>
                </a:solidFill>
                <a:latin typeface="Ubuntu" panose="020B0504030602030204" pitchFamily="34" charset="0"/>
              </a:endParaRPr>
            </a:p>
            <a:p>
              <a:pPr algn="ctr"/>
              <a:r>
                <a:rPr lang="en-US" sz="1050" dirty="0">
                  <a:solidFill>
                    <a:srgbClr val="7F7F7F"/>
                  </a:solidFill>
                  <a:latin typeface="Ubuntu" panose="020B0504030602030204" pitchFamily="34" charset="0"/>
                </a:rPr>
                <a:t>Windowing, Event-Time</a:t>
              </a:r>
            </a:p>
            <a:p>
              <a:pPr algn="ctr"/>
              <a:r>
                <a:rPr lang="en-US" sz="1050" dirty="0">
                  <a:solidFill>
                    <a:srgbClr val="7F7F7F"/>
                  </a:solidFill>
                  <a:latin typeface="Ubuntu" panose="020B0504030602030204" pitchFamily="34" charset="0"/>
                </a:rPr>
                <a:t>Processing</a:t>
              </a:r>
              <a:endParaRPr lang="en-US" dirty="0">
                <a:solidFill>
                  <a:srgbClr val="7F7F7F"/>
                </a:solidFill>
                <a:latin typeface="Ubuntu" panose="020B0504030602030204" pitchFamily="34" charset="0"/>
              </a:endParaRPr>
            </a:p>
          </p:txBody>
        </p:sp>
        <p:sp>
          <p:nvSpPr>
            <p:cNvPr id="38" name="Rounded Rectangle 37">
              <a:extLst>
                <a:ext uri="{FF2B5EF4-FFF2-40B4-BE49-F238E27FC236}">
                  <a16:creationId xmlns:a16="http://schemas.microsoft.com/office/drawing/2014/main" id="{E7921959-C5C4-2A40-8372-7A55243DA822}"/>
                </a:ext>
              </a:extLst>
            </p:cNvPr>
            <p:cNvSpPr/>
            <p:nvPr/>
          </p:nvSpPr>
          <p:spPr>
            <a:xfrm>
              <a:off x="4798154" y="3149717"/>
              <a:ext cx="1078938" cy="803167"/>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dirty="0">
                  <a:latin typeface="Ubuntu" panose="020B0504030602030204" pitchFamily="34" charset="0"/>
                </a:rPr>
                <a:t>Compute</a:t>
              </a:r>
              <a:endParaRPr lang="en-US" dirty="0">
                <a:solidFill>
                  <a:srgbClr val="0C2A35"/>
                </a:solidFill>
                <a:latin typeface="Ubuntu" panose="020B0504030602030204" pitchFamily="34" charset="0"/>
              </a:endParaRPr>
            </a:p>
            <a:p>
              <a:pPr algn="ctr"/>
              <a:r>
                <a:rPr lang="en-US" sz="1050" dirty="0">
                  <a:solidFill>
                    <a:srgbClr val="7F7F7F"/>
                  </a:solidFill>
                  <a:latin typeface="Ubuntu" panose="020B0504030602030204" pitchFamily="34" charset="0"/>
                </a:rPr>
                <a:t>Distributed and Parallel</a:t>
              </a:r>
            </a:p>
            <a:p>
              <a:pPr algn="ctr"/>
              <a:r>
                <a:rPr lang="en-US" sz="1050" dirty="0">
                  <a:solidFill>
                    <a:srgbClr val="7F7F7F"/>
                  </a:solidFill>
                  <a:latin typeface="Ubuntu" panose="020B0504030602030204" pitchFamily="34" charset="0"/>
                </a:rPr>
                <a:t>Computation</a:t>
              </a:r>
              <a:endParaRPr lang="en-US" dirty="0">
                <a:solidFill>
                  <a:srgbClr val="7F7F7F"/>
                </a:solidFill>
                <a:latin typeface="Ubuntu" panose="020B0504030602030204" pitchFamily="34" charset="0"/>
              </a:endParaRPr>
            </a:p>
          </p:txBody>
        </p:sp>
        <p:sp>
          <p:nvSpPr>
            <p:cNvPr id="39" name="Rounded Rectangle 38">
              <a:extLst>
                <a:ext uri="{FF2B5EF4-FFF2-40B4-BE49-F238E27FC236}">
                  <a16:creationId xmlns:a16="http://schemas.microsoft.com/office/drawing/2014/main" id="{47A9AC62-2727-E740-AD09-C0E0CB7E6955}"/>
                </a:ext>
              </a:extLst>
            </p:cNvPr>
            <p:cNvSpPr/>
            <p:nvPr/>
          </p:nvSpPr>
          <p:spPr>
            <a:xfrm>
              <a:off x="5918052" y="3149717"/>
              <a:ext cx="1078938" cy="803167"/>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dirty="0">
                  <a:latin typeface="Ubuntu" panose="020B0504030602030204" pitchFamily="34" charset="0"/>
                </a:rPr>
                <a:t>Transform</a:t>
              </a:r>
              <a:endParaRPr lang="en-US" dirty="0">
                <a:solidFill>
                  <a:srgbClr val="0C2A35"/>
                </a:solidFill>
                <a:latin typeface="Ubuntu" panose="020B0504030602030204" pitchFamily="34" charset="0"/>
              </a:endParaRPr>
            </a:p>
            <a:p>
              <a:pPr algn="ctr"/>
              <a:r>
                <a:rPr lang="en-US" sz="1050" dirty="0">
                  <a:solidFill>
                    <a:srgbClr val="7F7F7F"/>
                  </a:solidFill>
                  <a:latin typeface="Ubuntu" panose="020B0504030602030204" pitchFamily="34" charset="0"/>
                </a:rPr>
                <a:t>Filter, Clean,</a:t>
              </a:r>
            </a:p>
            <a:p>
              <a:pPr algn="ctr"/>
              <a:r>
                <a:rPr lang="en-US" sz="1050" dirty="0">
                  <a:solidFill>
                    <a:srgbClr val="7F7F7F"/>
                  </a:solidFill>
                  <a:latin typeface="Ubuntu" panose="020B0504030602030204" pitchFamily="34" charset="0"/>
                </a:rPr>
                <a:t>Convert</a:t>
              </a:r>
              <a:endParaRPr lang="en-US" dirty="0">
                <a:solidFill>
                  <a:srgbClr val="7F7F7F"/>
                </a:solidFill>
                <a:latin typeface="Ubuntu" panose="020B0504030602030204" pitchFamily="34" charset="0"/>
              </a:endParaRPr>
            </a:p>
          </p:txBody>
        </p:sp>
        <p:sp>
          <p:nvSpPr>
            <p:cNvPr id="40" name="Rounded Rectangle 39">
              <a:extLst>
                <a:ext uri="{FF2B5EF4-FFF2-40B4-BE49-F238E27FC236}">
                  <a16:creationId xmlns:a16="http://schemas.microsoft.com/office/drawing/2014/main" id="{DEBA5F95-8DC0-F443-A9CC-090B0EC75544}"/>
                </a:ext>
              </a:extLst>
            </p:cNvPr>
            <p:cNvSpPr/>
            <p:nvPr/>
          </p:nvSpPr>
          <p:spPr>
            <a:xfrm>
              <a:off x="7037948" y="3149717"/>
              <a:ext cx="1078938" cy="803167"/>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dirty="0">
                  <a:latin typeface="Ubuntu" panose="020B0504030602030204" pitchFamily="34" charset="0"/>
                </a:rPr>
                <a:t>Publish</a:t>
              </a:r>
              <a:endParaRPr lang="en-US" dirty="0">
                <a:solidFill>
                  <a:srgbClr val="0C2A35"/>
                </a:solidFill>
                <a:latin typeface="Ubuntu" panose="020B0504030602030204" pitchFamily="34" charset="0"/>
              </a:endParaRPr>
            </a:p>
            <a:p>
              <a:pPr algn="ctr"/>
              <a:r>
                <a:rPr lang="en-US" sz="1050" dirty="0">
                  <a:solidFill>
                    <a:srgbClr val="7F7F7F"/>
                  </a:solidFill>
                  <a:latin typeface="Ubuntu" panose="020B0504030602030204" pitchFamily="34" charset="0"/>
                </a:rPr>
                <a:t>In-Memory, Subscriber</a:t>
              </a:r>
            </a:p>
            <a:p>
              <a:pPr algn="ctr"/>
              <a:r>
                <a:rPr lang="en-US" sz="1050" dirty="0">
                  <a:solidFill>
                    <a:srgbClr val="7F7F7F"/>
                  </a:solidFill>
                  <a:latin typeface="Ubuntu" panose="020B0504030602030204" pitchFamily="34" charset="0"/>
                </a:rPr>
                <a:t>Notifications</a:t>
              </a:r>
              <a:endParaRPr lang="en-US" dirty="0">
                <a:solidFill>
                  <a:srgbClr val="7F7F7F"/>
                </a:solidFill>
                <a:latin typeface="Ubuntu" panose="020B0504030602030204" pitchFamily="34" charset="0"/>
              </a:endParaRPr>
            </a:p>
          </p:txBody>
        </p:sp>
        <p:grpSp>
          <p:nvGrpSpPr>
            <p:cNvPr id="41" name="Group 40">
              <a:extLst>
                <a:ext uri="{FF2B5EF4-FFF2-40B4-BE49-F238E27FC236}">
                  <a16:creationId xmlns:a16="http://schemas.microsoft.com/office/drawing/2014/main" id="{2DF55744-553D-FF41-BEE6-1227A5B6CD96}"/>
                </a:ext>
              </a:extLst>
            </p:cNvPr>
            <p:cNvGrpSpPr/>
            <p:nvPr/>
          </p:nvGrpSpPr>
          <p:grpSpPr>
            <a:xfrm>
              <a:off x="8210498" y="2094858"/>
              <a:ext cx="991167" cy="2930981"/>
              <a:chOff x="7625432" y="2354002"/>
              <a:chExt cx="904941" cy="2676003"/>
            </a:xfrm>
          </p:grpSpPr>
          <p:cxnSp>
            <p:nvCxnSpPr>
              <p:cNvPr id="43" name="Elbow Connector 42">
                <a:extLst>
                  <a:ext uri="{FF2B5EF4-FFF2-40B4-BE49-F238E27FC236}">
                    <a16:creationId xmlns:a16="http://schemas.microsoft.com/office/drawing/2014/main" id="{0814F8ED-57FF-0145-A423-350E5A0F4BBB}"/>
                  </a:ext>
                </a:extLst>
              </p:cNvPr>
              <p:cNvCxnSpPr>
                <a:cxnSpLocks/>
                <a:stCxn id="32" idx="3"/>
                <a:endCxn id="47" idx="1"/>
              </p:cNvCxnSpPr>
              <p:nvPr/>
            </p:nvCxnSpPr>
            <p:spPr>
              <a:xfrm flipV="1">
                <a:off x="7625435" y="2572973"/>
                <a:ext cx="466995" cy="936900"/>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9CC1179A-6359-5A49-A098-C62F2A077E2F}"/>
                  </a:ext>
                </a:extLst>
              </p:cNvPr>
              <p:cNvCxnSpPr>
                <a:cxnSpLocks/>
                <a:stCxn id="32" idx="3"/>
                <a:endCxn id="50" idx="1"/>
              </p:cNvCxnSpPr>
              <p:nvPr/>
            </p:nvCxnSpPr>
            <p:spPr>
              <a:xfrm>
                <a:off x="7625435" y="3509874"/>
                <a:ext cx="466993" cy="786235"/>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BFBDE9E-8D71-BD48-B13E-449B1FAA8976}"/>
                  </a:ext>
                </a:extLst>
              </p:cNvPr>
              <p:cNvCxnSpPr>
                <a:cxnSpLocks/>
                <a:stCxn id="32" idx="3"/>
                <a:endCxn id="49" idx="1"/>
              </p:cNvCxnSpPr>
              <p:nvPr/>
            </p:nvCxnSpPr>
            <p:spPr>
              <a:xfrm>
                <a:off x="7625435" y="3509874"/>
                <a:ext cx="466993" cy="186874"/>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42C6AC9D-0D85-6641-8E65-12C6ADA30A55}"/>
                  </a:ext>
                </a:extLst>
              </p:cNvPr>
              <p:cNvCxnSpPr>
                <a:cxnSpLocks/>
                <a:stCxn id="32" idx="3"/>
                <a:endCxn id="51" idx="1"/>
              </p:cNvCxnSpPr>
              <p:nvPr/>
            </p:nvCxnSpPr>
            <p:spPr>
              <a:xfrm>
                <a:off x="7625435" y="3509874"/>
                <a:ext cx="466993" cy="1339242"/>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F92DBE3E-788A-2E4A-9461-63FD6F160BD5}"/>
                  </a:ext>
                </a:extLst>
              </p:cNvPr>
              <p:cNvPicPr>
                <a:picLocks noChangeAspect="1"/>
              </p:cNvPicPr>
              <p:nvPr/>
            </p:nvPicPr>
            <p:blipFill>
              <a:blip r:embed="rId6"/>
              <a:stretch>
                <a:fillRect/>
              </a:stretch>
            </p:blipFill>
            <p:spPr>
              <a:xfrm>
                <a:off x="8092430" y="2354002"/>
                <a:ext cx="437943" cy="437942"/>
              </a:xfrm>
              <a:prstGeom prst="rect">
                <a:avLst/>
              </a:prstGeom>
            </p:spPr>
          </p:pic>
          <p:pic>
            <p:nvPicPr>
              <p:cNvPr id="48" name="Picture 47">
                <a:extLst>
                  <a:ext uri="{FF2B5EF4-FFF2-40B4-BE49-F238E27FC236}">
                    <a16:creationId xmlns:a16="http://schemas.microsoft.com/office/drawing/2014/main" id="{FBBD9B3F-801C-F14E-8098-B243689D1BA7}"/>
                  </a:ext>
                </a:extLst>
              </p:cNvPr>
              <p:cNvPicPr>
                <a:picLocks noChangeAspect="1"/>
              </p:cNvPicPr>
              <p:nvPr/>
            </p:nvPicPr>
            <p:blipFill>
              <a:blip r:embed="rId7">
                <a:duotone>
                  <a:prstClr val="black"/>
                  <a:schemeClr val="accent1">
                    <a:tint val="45000"/>
                    <a:satMod val="400000"/>
                  </a:schemeClr>
                </a:duotone>
              </a:blip>
              <a:stretch>
                <a:fillRect/>
              </a:stretch>
            </p:blipFill>
            <p:spPr>
              <a:xfrm>
                <a:off x="8092429" y="2872036"/>
                <a:ext cx="437943" cy="466505"/>
              </a:xfrm>
              <a:prstGeom prst="rect">
                <a:avLst/>
              </a:prstGeom>
            </p:spPr>
          </p:pic>
          <p:pic>
            <p:nvPicPr>
              <p:cNvPr id="49" name="Picture 48">
                <a:extLst>
                  <a:ext uri="{FF2B5EF4-FFF2-40B4-BE49-F238E27FC236}">
                    <a16:creationId xmlns:a16="http://schemas.microsoft.com/office/drawing/2014/main" id="{8D4F03CC-03E3-F942-BAA8-9DE45EC30526}"/>
                  </a:ext>
                </a:extLst>
              </p:cNvPr>
              <p:cNvPicPr>
                <a:picLocks noChangeAspect="1"/>
              </p:cNvPicPr>
              <p:nvPr/>
            </p:nvPicPr>
            <p:blipFill>
              <a:blip r:embed="rId8">
                <a:duotone>
                  <a:prstClr val="black"/>
                  <a:schemeClr val="accent1">
                    <a:tint val="45000"/>
                    <a:satMod val="400000"/>
                  </a:schemeClr>
                </a:duotone>
              </a:blip>
              <a:stretch>
                <a:fillRect/>
              </a:stretch>
            </p:blipFill>
            <p:spPr>
              <a:xfrm>
                <a:off x="8092428" y="3511097"/>
                <a:ext cx="418902" cy="371300"/>
              </a:xfrm>
              <a:prstGeom prst="rect">
                <a:avLst/>
              </a:prstGeom>
            </p:spPr>
          </p:pic>
          <p:pic>
            <p:nvPicPr>
              <p:cNvPr id="50" name="Picture 49">
                <a:extLst>
                  <a:ext uri="{FF2B5EF4-FFF2-40B4-BE49-F238E27FC236}">
                    <a16:creationId xmlns:a16="http://schemas.microsoft.com/office/drawing/2014/main" id="{B8A2D733-D51A-4E40-8725-CF77568D6164}"/>
                  </a:ext>
                </a:extLst>
              </p:cNvPr>
              <p:cNvPicPr>
                <a:picLocks noChangeAspect="1"/>
              </p:cNvPicPr>
              <p:nvPr/>
            </p:nvPicPr>
            <p:blipFill>
              <a:blip r:embed="rId9">
                <a:duotone>
                  <a:prstClr val="black"/>
                  <a:schemeClr val="accent1">
                    <a:tint val="45000"/>
                    <a:satMod val="400000"/>
                  </a:schemeClr>
                </a:duotone>
              </a:blip>
              <a:stretch>
                <a:fillRect/>
              </a:stretch>
            </p:blipFill>
            <p:spPr>
              <a:xfrm>
                <a:off x="8092428" y="4086657"/>
                <a:ext cx="323697" cy="418902"/>
              </a:xfrm>
              <a:prstGeom prst="rect">
                <a:avLst/>
              </a:prstGeom>
            </p:spPr>
          </p:pic>
          <p:pic>
            <p:nvPicPr>
              <p:cNvPr id="51" name="Picture 50">
                <a:extLst>
                  <a:ext uri="{FF2B5EF4-FFF2-40B4-BE49-F238E27FC236}">
                    <a16:creationId xmlns:a16="http://schemas.microsoft.com/office/drawing/2014/main" id="{ADB51755-FD95-724F-9ED0-DF816DAED3B6}"/>
                  </a:ext>
                </a:extLst>
              </p:cNvPr>
              <p:cNvPicPr>
                <a:picLocks noChangeAspect="1"/>
              </p:cNvPicPr>
              <p:nvPr/>
            </p:nvPicPr>
            <p:blipFill>
              <a:blip r:embed="rId10">
                <a:duotone>
                  <a:prstClr val="black"/>
                  <a:schemeClr val="accent1">
                    <a:tint val="45000"/>
                    <a:satMod val="400000"/>
                  </a:schemeClr>
                </a:duotone>
              </a:blip>
              <a:stretch>
                <a:fillRect/>
              </a:stretch>
            </p:blipFill>
            <p:spPr>
              <a:xfrm>
                <a:off x="8092428" y="4668226"/>
                <a:ext cx="399861" cy="361779"/>
              </a:xfrm>
              <a:prstGeom prst="rect">
                <a:avLst/>
              </a:prstGeom>
            </p:spPr>
          </p:pic>
          <p:cxnSp>
            <p:nvCxnSpPr>
              <p:cNvPr id="52" name="Elbow Connector 51">
                <a:extLst>
                  <a:ext uri="{FF2B5EF4-FFF2-40B4-BE49-F238E27FC236}">
                    <a16:creationId xmlns:a16="http://schemas.microsoft.com/office/drawing/2014/main" id="{D46B057B-B662-004E-818F-7A5539941290}"/>
                  </a:ext>
                </a:extLst>
              </p:cNvPr>
              <p:cNvCxnSpPr>
                <a:cxnSpLocks/>
                <a:stCxn id="32" idx="3"/>
                <a:endCxn id="48" idx="1"/>
              </p:cNvCxnSpPr>
              <p:nvPr/>
            </p:nvCxnSpPr>
            <p:spPr>
              <a:xfrm flipV="1">
                <a:off x="7625432" y="3105289"/>
                <a:ext cx="466997" cy="404585"/>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pic>
        <p:nvPicPr>
          <p:cNvPr id="197" name="Graphic 196">
            <a:extLst>
              <a:ext uri="{FF2B5EF4-FFF2-40B4-BE49-F238E27FC236}">
                <a16:creationId xmlns:a16="http://schemas.microsoft.com/office/drawing/2014/main" id="{4B8FC589-772A-D647-8AF4-8B47336028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27504" y="3527680"/>
            <a:ext cx="1474242" cy="1474242"/>
          </a:xfrm>
          <a:prstGeom prst="rect">
            <a:avLst/>
          </a:prstGeom>
        </p:spPr>
      </p:pic>
      <p:sp>
        <p:nvSpPr>
          <p:cNvPr id="198" name="Cloud Callout 197">
            <a:extLst>
              <a:ext uri="{FF2B5EF4-FFF2-40B4-BE49-F238E27FC236}">
                <a16:creationId xmlns:a16="http://schemas.microsoft.com/office/drawing/2014/main" id="{EDB65FA3-C097-1141-84A9-109F1CD9F68D}"/>
              </a:ext>
            </a:extLst>
          </p:cNvPr>
          <p:cNvSpPr/>
          <p:nvPr/>
        </p:nvSpPr>
        <p:spPr>
          <a:xfrm>
            <a:off x="4389812" y="3194958"/>
            <a:ext cx="3113178" cy="1312283"/>
          </a:xfrm>
          <a:prstGeom prst="cloudCallout">
            <a:avLst>
              <a:gd name="adj1" fmla="val -74509"/>
              <a:gd name="adj2" fmla="val 22849"/>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Notify if response time is 10% over 24 hour average, second by second</a:t>
            </a:r>
          </a:p>
        </p:txBody>
      </p:sp>
      <p:pic>
        <p:nvPicPr>
          <p:cNvPr id="4" name="Audio 3">
            <a:hlinkClick r:id="" action="ppaction://media"/>
            <a:extLst>
              <a:ext uri="{FF2B5EF4-FFF2-40B4-BE49-F238E27FC236}">
                <a16:creationId xmlns:a16="http://schemas.microsoft.com/office/drawing/2014/main" id="{9155C5B9-DBED-1040-A0F7-1C15F5D88461}"/>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3006517033"/>
      </p:ext>
    </p:extLst>
  </p:cSld>
  <p:clrMapOvr>
    <a:masterClrMapping/>
  </p:clrMapOvr>
  <p:transition spd="med" advTm="7183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8"/>
                                        </p:tgtEl>
                                        <p:attrNameLst>
                                          <p:attrName>style.visibility</p:attrName>
                                        </p:attrNameLst>
                                      </p:cBhvr>
                                      <p:to>
                                        <p:strVal val="visible"/>
                                      </p:to>
                                    </p:set>
                                    <p:animEffect transition="in" filter="fade">
                                      <p:cBhvr>
                                        <p:cTn id="14"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198"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6E81-7B9D-1347-BA0C-659F26BDA06B}"/>
              </a:ext>
            </a:extLst>
          </p:cNvPr>
          <p:cNvSpPr>
            <a:spLocks noGrp="1"/>
          </p:cNvSpPr>
          <p:nvPr>
            <p:ph type="title"/>
          </p:nvPr>
        </p:nvSpPr>
        <p:spPr/>
        <p:txBody>
          <a:bodyPr/>
          <a:lstStyle/>
          <a:p>
            <a:r>
              <a:rPr lang="en-US" dirty="0" err="1"/>
              <a:t>Hazelcast</a:t>
            </a:r>
            <a:r>
              <a:rPr lang="en-US" dirty="0"/>
              <a:t> </a:t>
            </a:r>
            <a:r>
              <a:rPr lang="en-US" dirty="0" err="1"/>
              <a:t>Eventing</a:t>
            </a:r>
            <a:r>
              <a:rPr lang="en-US" dirty="0"/>
              <a:t> Framework</a:t>
            </a:r>
          </a:p>
        </p:txBody>
      </p:sp>
      <p:sp>
        <p:nvSpPr>
          <p:cNvPr id="3" name="Text Placeholder 2">
            <a:extLst>
              <a:ext uri="{FF2B5EF4-FFF2-40B4-BE49-F238E27FC236}">
                <a16:creationId xmlns:a16="http://schemas.microsoft.com/office/drawing/2014/main" id="{57895D85-69E6-C547-B4BC-9F02A18E124B}"/>
              </a:ext>
            </a:extLst>
          </p:cNvPr>
          <p:cNvSpPr>
            <a:spLocks noGrp="1"/>
          </p:cNvSpPr>
          <p:nvPr>
            <p:ph type="body" sz="quarter" idx="10"/>
          </p:nvPr>
        </p:nvSpPr>
        <p:spPr/>
        <p:txBody>
          <a:bodyPr/>
          <a:lstStyle/>
          <a:p>
            <a:r>
              <a:rPr lang="en-US" dirty="0"/>
              <a:t>Events generate notifications</a:t>
            </a:r>
          </a:p>
          <a:p>
            <a:pPr lvl="1"/>
            <a:r>
              <a:rPr lang="en-US" dirty="0"/>
              <a:t>Data changing in </a:t>
            </a:r>
            <a:r>
              <a:rPr lang="en-US" dirty="0" err="1"/>
              <a:t>IMap</a:t>
            </a:r>
            <a:endParaRPr lang="en-US" dirty="0"/>
          </a:p>
          <a:p>
            <a:pPr lvl="1"/>
            <a:r>
              <a:rPr lang="en-US" dirty="0"/>
              <a:t>Data added to </a:t>
            </a:r>
            <a:r>
              <a:rPr lang="en-US" dirty="0" err="1"/>
              <a:t>IQueue</a:t>
            </a:r>
            <a:endParaRPr lang="en-US" dirty="0"/>
          </a:p>
          <a:p>
            <a:pPr lvl="1"/>
            <a:r>
              <a:rPr lang="en-US" dirty="0"/>
              <a:t>Data migration</a:t>
            </a:r>
          </a:p>
          <a:p>
            <a:pPr lvl="1"/>
            <a:r>
              <a:rPr lang="en-US" dirty="0"/>
              <a:t>Cluster member add/drop</a:t>
            </a:r>
          </a:p>
          <a:p>
            <a:pPr lvl="1"/>
            <a:r>
              <a:rPr lang="en-US" dirty="0"/>
              <a:t>Etc.</a:t>
            </a:r>
          </a:p>
          <a:p>
            <a:r>
              <a:rPr lang="en-US" dirty="0"/>
              <a:t>Events only published if something is listening</a:t>
            </a:r>
          </a:p>
          <a:p>
            <a:pPr lvl="1"/>
            <a:endParaRPr lang="en-US" dirty="0"/>
          </a:p>
        </p:txBody>
      </p:sp>
      <p:sp>
        <p:nvSpPr>
          <p:cNvPr id="4" name="Footer Placeholder 3">
            <a:extLst>
              <a:ext uri="{FF2B5EF4-FFF2-40B4-BE49-F238E27FC236}">
                <a16:creationId xmlns:a16="http://schemas.microsoft.com/office/drawing/2014/main" id="{F82107BF-C77C-5C42-895E-54BA69D3D3B8}"/>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5037695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Map Listener</a:t>
            </a:r>
            <a:endParaRPr/>
          </a:p>
        </p:txBody>
      </p:sp>
      <p:sp>
        <p:nvSpPr>
          <p:cNvPr id="127" name="Google Shape;127;p22"/>
          <p:cNvSpPr txBox="1">
            <a:spLocks noGrp="1"/>
          </p:cNvSpPr>
          <p:nvPr>
            <p:ph type="body" idx="1"/>
          </p:nvPr>
        </p:nvSpPr>
        <p:spPr>
          <a:xfrm>
            <a:off x="402775" y="1041250"/>
            <a:ext cx="8096400" cy="726900"/>
          </a:xfrm>
          <a:prstGeom prst="rect">
            <a:avLst/>
          </a:prstGeom>
        </p:spPr>
        <p:txBody>
          <a:bodyPr spcFirstLastPara="1" wrap="square" lIns="68575" tIns="34275" rIns="68575" bIns="34275" anchor="t" anchorCtr="0">
            <a:noAutofit/>
          </a:bodyPr>
          <a:lstStyle/>
          <a:p>
            <a:pPr marL="457200" lvl="0" indent="-361950" algn="l" rtl="0">
              <a:lnSpc>
                <a:spcPct val="100000"/>
              </a:lnSpc>
              <a:spcBef>
                <a:spcPts val="0"/>
              </a:spcBef>
              <a:spcAft>
                <a:spcPts val="1000"/>
              </a:spcAft>
              <a:buSzPts val="2100"/>
              <a:buChar char="•"/>
            </a:pPr>
            <a:r>
              <a:rPr lang="en"/>
              <a:t>Listen for map-wide or entry-based events</a:t>
            </a:r>
            <a:endParaRPr/>
          </a:p>
        </p:txBody>
      </p:sp>
      <p:sp>
        <p:nvSpPr>
          <p:cNvPr id="128" name="Google Shape;128;p22"/>
          <p:cNvSpPr txBox="1"/>
          <p:nvPr/>
        </p:nvSpPr>
        <p:spPr>
          <a:xfrm>
            <a:off x="402775" y="3510900"/>
            <a:ext cx="6796800" cy="128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Ubuntu"/>
              <a:buChar char="•"/>
            </a:pPr>
            <a:r>
              <a:rPr lang="en" sz="2100">
                <a:solidFill>
                  <a:schemeClr val="dk1"/>
                </a:solidFill>
                <a:latin typeface="Ubuntu"/>
                <a:ea typeface="Ubuntu"/>
                <a:cs typeface="Ubuntu"/>
                <a:sym typeface="Ubuntu"/>
              </a:rPr>
              <a:t>Can include code to execute after event occurs</a:t>
            </a:r>
            <a:endParaRPr sz="2100">
              <a:solidFill>
                <a:schemeClr val="dk1"/>
              </a:solidFill>
              <a:latin typeface="Ubuntu"/>
              <a:ea typeface="Ubuntu"/>
              <a:cs typeface="Ubuntu"/>
              <a:sym typeface="Ubuntu"/>
            </a:endParaRPr>
          </a:p>
          <a:p>
            <a:pPr marL="457200" lvl="0" indent="-342900" algn="l" rtl="0">
              <a:spcBef>
                <a:spcPts val="1000"/>
              </a:spcBef>
              <a:spcAft>
                <a:spcPts val="0"/>
              </a:spcAft>
              <a:buClr>
                <a:schemeClr val="dk1"/>
              </a:buClr>
              <a:buSzPts val="1800"/>
              <a:buFont typeface="Ubuntu"/>
              <a:buChar char="•"/>
            </a:pPr>
            <a:r>
              <a:rPr lang="en" sz="2100">
                <a:solidFill>
                  <a:schemeClr val="dk1"/>
                </a:solidFill>
                <a:latin typeface="Ubuntu"/>
                <a:ea typeface="Ubuntu"/>
                <a:cs typeface="Ubuntu"/>
                <a:sym typeface="Ubuntu"/>
              </a:rPr>
              <a:t>Generates </a:t>
            </a:r>
            <a:r>
              <a:rPr lang="en" sz="2100">
                <a:solidFill>
                  <a:schemeClr val="dk1"/>
                </a:solidFill>
                <a:latin typeface="Courier"/>
                <a:ea typeface="Courier"/>
                <a:cs typeface="Courier"/>
                <a:sym typeface="Courier"/>
              </a:rPr>
              <a:t>event</a:t>
            </a:r>
            <a:r>
              <a:rPr lang="en" sz="2100">
                <a:solidFill>
                  <a:schemeClr val="dk1"/>
                </a:solidFill>
                <a:latin typeface="Ubuntu"/>
                <a:ea typeface="Ubuntu"/>
                <a:cs typeface="Ubuntu"/>
                <a:sym typeface="Ubuntu"/>
              </a:rPr>
              <a:t> </a:t>
            </a:r>
            <a:endParaRPr sz="2100">
              <a:solidFill>
                <a:schemeClr val="dk1"/>
              </a:solidFill>
              <a:latin typeface="Ubuntu"/>
              <a:ea typeface="Ubuntu"/>
              <a:cs typeface="Ubuntu"/>
              <a:sym typeface="Ubuntu"/>
            </a:endParaRPr>
          </a:p>
          <a:p>
            <a:pPr marL="457200" lvl="0" indent="-342900" algn="l" rtl="0">
              <a:spcBef>
                <a:spcPts val="1000"/>
              </a:spcBef>
              <a:spcAft>
                <a:spcPts val="1000"/>
              </a:spcAft>
              <a:buClr>
                <a:schemeClr val="dk1"/>
              </a:buClr>
              <a:buSzPts val="1800"/>
              <a:buFont typeface="Ubuntu"/>
              <a:buChar char="•"/>
            </a:pPr>
            <a:r>
              <a:rPr lang="en" sz="2100">
                <a:solidFill>
                  <a:schemeClr val="dk1"/>
                </a:solidFill>
                <a:latin typeface="Ubuntu"/>
                <a:ea typeface="Ubuntu"/>
                <a:cs typeface="Ubuntu"/>
                <a:sym typeface="Ubuntu"/>
              </a:rPr>
              <a:t>Extension of event listener interface</a:t>
            </a:r>
            <a:endParaRPr sz="1800">
              <a:solidFill>
                <a:schemeClr val="dk1"/>
              </a:solidFill>
              <a:latin typeface="Ubuntu"/>
              <a:ea typeface="Ubuntu"/>
              <a:cs typeface="Ubuntu"/>
              <a:sym typeface="Ubuntu"/>
            </a:endParaRPr>
          </a:p>
        </p:txBody>
      </p:sp>
      <p:sp>
        <p:nvSpPr>
          <p:cNvPr id="129" name="Google Shape;129;p22"/>
          <p:cNvSpPr txBox="1"/>
          <p:nvPr/>
        </p:nvSpPr>
        <p:spPr>
          <a:xfrm>
            <a:off x="967650" y="1557025"/>
            <a:ext cx="2132100" cy="18735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ourier"/>
                <a:ea typeface="Courier"/>
                <a:cs typeface="Courier"/>
                <a:sym typeface="Courier"/>
              </a:rPr>
              <a:t>MapClearedListener</a:t>
            </a:r>
            <a:br>
              <a:rPr lang="en" sz="1200">
                <a:solidFill>
                  <a:schemeClr val="dk1"/>
                </a:solidFill>
                <a:latin typeface="Courier"/>
                <a:ea typeface="Courier"/>
                <a:cs typeface="Courier"/>
                <a:sym typeface="Courier"/>
              </a:rPr>
            </a:br>
            <a:r>
              <a:rPr lang="en" sz="1200">
                <a:solidFill>
                  <a:schemeClr val="dk1"/>
                </a:solidFill>
                <a:latin typeface="Courier"/>
                <a:ea typeface="Courier"/>
                <a:cs typeface="Courier"/>
                <a:sym typeface="Courier"/>
              </a:rPr>
              <a:t>MapEvictedListener</a:t>
            </a:r>
            <a:br>
              <a:rPr lang="en" sz="1200">
                <a:solidFill>
                  <a:schemeClr val="dk1"/>
                </a:solidFill>
                <a:latin typeface="Courier"/>
                <a:ea typeface="Courier"/>
                <a:cs typeface="Courier"/>
                <a:sym typeface="Courier"/>
              </a:rPr>
            </a:br>
            <a:r>
              <a:rPr lang="en" sz="1200">
                <a:solidFill>
                  <a:schemeClr val="dk1"/>
                </a:solidFill>
                <a:latin typeface="Courier"/>
                <a:ea typeface="Courier"/>
                <a:cs typeface="Courier"/>
                <a:sym typeface="Courier"/>
              </a:rPr>
              <a:t>EntryAddedListener</a:t>
            </a:r>
            <a:br>
              <a:rPr lang="en" sz="1200">
                <a:solidFill>
                  <a:schemeClr val="dk1"/>
                </a:solidFill>
                <a:latin typeface="Courier"/>
                <a:ea typeface="Courier"/>
                <a:cs typeface="Courier"/>
                <a:sym typeface="Courier"/>
              </a:rPr>
            </a:br>
            <a:r>
              <a:rPr lang="en" sz="1200">
                <a:solidFill>
                  <a:schemeClr val="dk1"/>
                </a:solidFill>
                <a:latin typeface="Courier"/>
                <a:ea typeface="Courier"/>
                <a:cs typeface="Courier"/>
                <a:sym typeface="Courier"/>
              </a:rPr>
              <a:t>EntryEvictedListener</a:t>
            </a:r>
            <a:br>
              <a:rPr lang="en" sz="1200">
                <a:solidFill>
                  <a:schemeClr val="dk1"/>
                </a:solidFill>
                <a:latin typeface="Courier"/>
                <a:ea typeface="Courier"/>
                <a:cs typeface="Courier"/>
                <a:sym typeface="Courier"/>
              </a:rPr>
            </a:br>
            <a:r>
              <a:rPr lang="en" sz="1200">
                <a:solidFill>
                  <a:schemeClr val="dk1"/>
                </a:solidFill>
                <a:latin typeface="Courier"/>
                <a:ea typeface="Courier"/>
                <a:cs typeface="Courier"/>
                <a:sym typeface="Courier"/>
              </a:rPr>
              <a:t>EntryRemovedListener</a:t>
            </a:r>
            <a:br>
              <a:rPr lang="en" sz="1200">
                <a:solidFill>
                  <a:schemeClr val="dk1"/>
                </a:solidFill>
                <a:latin typeface="Courier"/>
                <a:ea typeface="Courier"/>
                <a:cs typeface="Courier"/>
                <a:sym typeface="Courier"/>
              </a:rPr>
            </a:br>
            <a:r>
              <a:rPr lang="en" sz="1200">
                <a:solidFill>
                  <a:schemeClr val="dk1"/>
                </a:solidFill>
                <a:latin typeface="Courier"/>
                <a:ea typeface="Courier"/>
                <a:cs typeface="Courier"/>
                <a:sym typeface="Courier"/>
              </a:rPr>
              <a:t>EntryMergedListener</a:t>
            </a:r>
            <a:br>
              <a:rPr lang="en" sz="1200">
                <a:solidFill>
                  <a:schemeClr val="dk1"/>
                </a:solidFill>
                <a:latin typeface="Courier"/>
                <a:ea typeface="Courier"/>
                <a:cs typeface="Courier"/>
                <a:sym typeface="Courier"/>
              </a:rPr>
            </a:br>
            <a:r>
              <a:rPr lang="en" sz="1200">
                <a:solidFill>
                  <a:schemeClr val="dk1"/>
                </a:solidFill>
                <a:latin typeface="Courier"/>
                <a:ea typeface="Courier"/>
                <a:cs typeface="Courier"/>
                <a:sym typeface="Courier"/>
              </a:rPr>
              <a:t>EntryUpdatedListener</a:t>
            </a:r>
            <a:br>
              <a:rPr lang="en" sz="1200">
                <a:solidFill>
                  <a:schemeClr val="dk1"/>
                </a:solidFill>
                <a:latin typeface="Courier"/>
                <a:ea typeface="Courier"/>
                <a:cs typeface="Courier"/>
                <a:sym typeface="Courier"/>
              </a:rPr>
            </a:br>
            <a:r>
              <a:rPr lang="en" sz="1200">
                <a:solidFill>
                  <a:schemeClr val="dk1"/>
                </a:solidFill>
                <a:latin typeface="Courier"/>
                <a:ea typeface="Courier"/>
                <a:cs typeface="Courier"/>
                <a:sym typeface="Courier"/>
              </a:rPr>
              <a:t>EntryLoadedListener</a:t>
            </a:r>
            <a:br>
              <a:rPr lang="en" sz="1200">
                <a:solidFill>
                  <a:schemeClr val="dk1"/>
                </a:solidFill>
                <a:latin typeface="Courier"/>
                <a:ea typeface="Courier"/>
                <a:cs typeface="Courier"/>
                <a:sym typeface="Courier"/>
              </a:rPr>
            </a:br>
            <a:endParaRPr sz="1200">
              <a:latin typeface="Courier"/>
              <a:ea typeface="Courier"/>
              <a:cs typeface="Courier"/>
              <a:sym typeface="Courier"/>
            </a:endParaRPr>
          </a:p>
        </p:txBody>
      </p:sp>
    </p:spTree>
    <p:extLst>
      <p:ext uri="{BB962C8B-B14F-4D97-AF65-F5344CB8AC3E}">
        <p14:creationId xmlns:p14="http://schemas.microsoft.com/office/powerpoint/2010/main" val="131578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1000"/>
                                        <p:tgtEl>
                                          <p:spTgt spid="1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xEl>
                                              <p:pRg st="0" end="0"/>
                                            </p:txEl>
                                          </p:spTgt>
                                        </p:tgtEl>
                                        <p:attrNameLst>
                                          <p:attrName>style.visibility</p:attrName>
                                        </p:attrNameLst>
                                      </p:cBhvr>
                                      <p:to>
                                        <p:strVal val="visible"/>
                                      </p:to>
                                    </p:set>
                                    <p:animEffect transition="in" filter="fade">
                                      <p:cBhvr>
                                        <p:cTn id="17" dur="1000"/>
                                        <p:tgtEl>
                                          <p:spTgt spid="1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xEl>
                                              <p:pRg st="1" end="1"/>
                                            </p:txEl>
                                          </p:spTgt>
                                        </p:tgtEl>
                                        <p:attrNameLst>
                                          <p:attrName>style.visibility</p:attrName>
                                        </p:attrNameLst>
                                      </p:cBhvr>
                                      <p:to>
                                        <p:strVal val="visible"/>
                                      </p:to>
                                    </p:set>
                                    <p:animEffect transition="in" filter="fade">
                                      <p:cBhvr>
                                        <p:cTn id="22" dur="1000"/>
                                        <p:tgtEl>
                                          <p:spTgt spid="12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8">
                                            <p:txEl>
                                              <p:pRg st="2" end="2"/>
                                            </p:txEl>
                                          </p:spTgt>
                                        </p:tgtEl>
                                        <p:attrNameLst>
                                          <p:attrName>style.visibility</p:attrName>
                                        </p:attrNameLst>
                                      </p:cBhvr>
                                      <p:to>
                                        <p:strVal val="visible"/>
                                      </p:to>
                                    </p:set>
                                    <p:animEffect transition="in" filter="fade">
                                      <p:cBhvr>
                                        <p:cTn id="27" dur="1000"/>
                                        <p:tgtEl>
                                          <p:spTgt spid="1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Map Listener Example</a:t>
            </a:r>
            <a:endParaRPr dirty="0"/>
          </a:p>
        </p:txBody>
      </p:sp>
      <p:sp>
        <p:nvSpPr>
          <p:cNvPr id="135" name="Google Shape;135;p23"/>
          <p:cNvSpPr txBox="1"/>
          <p:nvPr/>
        </p:nvSpPr>
        <p:spPr>
          <a:xfrm>
            <a:off x="317850" y="1028375"/>
            <a:ext cx="8508300" cy="35247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000080"/>
                </a:solidFill>
                <a:latin typeface="Courier"/>
                <a:ea typeface="Courier"/>
                <a:cs typeface="Courier"/>
                <a:sym typeface="Courier"/>
              </a:rPr>
              <a:t>public class </a:t>
            </a:r>
            <a:r>
              <a:rPr lang="en" sz="1200" dirty="0" err="1">
                <a:latin typeface="Courier"/>
                <a:ea typeface="Courier"/>
                <a:cs typeface="Courier"/>
                <a:sym typeface="Courier"/>
              </a:rPr>
              <a:t>ListeningMember</a:t>
            </a:r>
            <a:r>
              <a:rPr lang="en" sz="1200" dirty="0">
                <a:latin typeface="Courier"/>
                <a:ea typeface="Courier"/>
                <a:cs typeface="Courier"/>
                <a:sym typeface="Courier"/>
              </a:rPr>
              <a:t> {</a:t>
            </a:r>
            <a:endParaRPr sz="1200" dirty="0">
              <a:latin typeface="Courier"/>
              <a:ea typeface="Courier"/>
              <a:cs typeface="Courier"/>
              <a:sym typeface="Courier"/>
            </a:endParaRPr>
          </a:p>
          <a:p>
            <a:pPr marL="0" lvl="0" indent="0" algn="l" rtl="0">
              <a:spcBef>
                <a:spcPts val="0"/>
              </a:spcBef>
              <a:spcAft>
                <a:spcPts val="0"/>
              </a:spcAft>
              <a:buNone/>
            </a:pP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r>
              <a:rPr lang="en" sz="1200" b="1" dirty="0">
                <a:solidFill>
                  <a:srgbClr val="000080"/>
                </a:solidFill>
                <a:latin typeface="Courier"/>
                <a:ea typeface="Courier"/>
                <a:cs typeface="Courier"/>
                <a:sym typeface="Courier"/>
              </a:rPr>
              <a:t>public static void </a:t>
            </a:r>
            <a:r>
              <a:rPr lang="en" sz="1200" dirty="0">
                <a:latin typeface="Courier"/>
                <a:ea typeface="Courier"/>
                <a:cs typeface="Courier"/>
                <a:sym typeface="Courier"/>
              </a:rPr>
              <a:t>main(String[] </a:t>
            </a:r>
            <a:r>
              <a:rPr lang="en" sz="1200" dirty="0" err="1">
                <a:latin typeface="Courier"/>
                <a:ea typeface="Courier"/>
                <a:cs typeface="Courier"/>
                <a:sym typeface="Courier"/>
              </a:rPr>
              <a:t>args</a:t>
            </a:r>
            <a:r>
              <a:rPr lang="en" sz="1200" dirty="0">
                <a:latin typeface="Courier"/>
                <a:ea typeface="Courier"/>
                <a:cs typeface="Courier"/>
                <a:sym typeface="Courier"/>
              </a:rPr>
              <a:t>) {</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r>
              <a:rPr lang="en" sz="1200" dirty="0" err="1">
                <a:latin typeface="Courier"/>
                <a:ea typeface="Courier"/>
                <a:cs typeface="Courier"/>
                <a:sym typeface="Courier"/>
              </a:rPr>
              <a:t>HazelcastInstance</a:t>
            </a:r>
            <a:r>
              <a:rPr lang="en" sz="1200" dirty="0">
                <a:latin typeface="Courier"/>
                <a:ea typeface="Courier"/>
                <a:cs typeface="Courier"/>
                <a:sym typeface="Courier"/>
              </a:rPr>
              <a:t> </a:t>
            </a:r>
            <a:r>
              <a:rPr lang="en" sz="1200" dirty="0" err="1">
                <a:latin typeface="Courier"/>
                <a:ea typeface="Courier"/>
                <a:cs typeface="Courier"/>
                <a:sym typeface="Courier"/>
              </a:rPr>
              <a:t>hz</a:t>
            </a:r>
            <a:r>
              <a:rPr lang="en" sz="1200" dirty="0">
                <a:latin typeface="Courier"/>
                <a:ea typeface="Courier"/>
                <a:cs typeface="Courier"/>
                <a:sym typeface="Courier"/>
              </a:rPr>
              <a:t> = </a:t>
            </a:r>
            <a:r>
              <a:rPr lang="en" sz="1200" dirty="0" err="1">
                <a:latin typeface="Courier"/>
                <a:ea typeface="Courier"/>
                <a:cs typeface="Courier"/>
                <a:sym typeface="Courier"/>
              </a:rPr>
              <a:t>Hazelcast.</a:t>
            </a:r>
            <a:r>
              <a:rPr lang="en" sz="1200" i="1" dirty="0" err="1">
                <a:latin typeface="Courier"/>
                <a:ea typeface="Courier"/>
                <a:cs typeface="Courier"/>
                <a:sym typeface="Courier"/>
              </a:rPr>
              <a:t>newHazelcastInstance</a:t>
            </a:r>
            <a:r>
              <a:rPr lang="en" sz="1200" dirty="0">
                <a:latin typeface="Courier"/>
                <a:ea typeface="Courier"/>
                <a:cs typeface="Courier"/>
                <a:sym typeface="Courier"/>
              </a:rPr>
              <a:t>();</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r>
              <a:rPr lang="en" sz="1200" dirty="0" err="1">
                <a:latin typeface="Courier"/>
                <a:ea typeface="Courier"/>
                <a:cs typeface="Courier"/>
                <a:sym typeface="Courier"/>
              </a:rPr>
              <a:t>IMap</a:t>
            </a:r>
            <a:r>
              <a:rPr lang="en" sz="1200" dirty="0">
                <a:latin typeface="Courier"/>
                <a:ea typeface="Courier"/>
                <a:cs typeface="Courier"/>
                <a:sym typeface="Courier"/>
              </a:rPr>
              <a:t>&lt;String, String&gt; </a:t>
            </a:r>
            <a:r>
              <a:rPr lang="en" sz="1200" dirty="0" err="1">
                <a:latin typeface="Courier"/>
                <a:ea typeface="Courier"/>
                <a:cs typeface="Courier"/>
                <a:sym typeface="Courier"/>
              </a:rPr>
              <a:t>listenToMe</a:t>
            </a:r>
            <a:r>
              <a:rPr lang="en" sz="1200" dirty="0">
                <a:latin typeface="Courier"/>
                <a:ea typeface="Courier"/>
                <a:cs typeface="Courier"/>
                <a:sym typeface="Courier"/>
              </a:rPr>
              <a:t> = </a:t>
            </a:r>
            <a:r>
              <a:rPr lang="en" sz="1200" dirty="0" err="1">
                <a:latin typeface="Courier"/>
                <a:ea typeface="Courier"/>
                <a:cs typeface="Courier"/>
                <a:sym typeface="Courier"/>
              </a:rPr>
              <a:t>hz.getMap</a:t>
            </a:r>
            <a:r>
              <a:rPr lang="en" sz="1200" dirty="0">
                <a:latin typeface="Courier"/>
                <a:ea typeface="Courier"/>
                <a:cs typeface="Courier"/>
                <a:sym typeface="Courier"/>
              </a:rPr>
              <a:t>(</a:t>
            </a:r>
            <a:r>
              <a:rPr lang="en" sz="1200" b="1" dirty="0">
                <a:solidFill>
                  <a:srgbClr val="008000"/>
                </a:solidFill>
                <a:latin typeface="Courier"/>
                <a:ea typeface="Courier"/>
                <a:cs typeface="Courier"/>
                <a:sym typeface="Courier"/>
              </a:rPr>
              <a:t>"</a:t>
            </a:r>
            <a:r>
              <a:rPr lang="en" sz="1200" b="1" dirty="0" err="1">
                <a:solidFill>
                  <a:srgbClr val="008000"/>
                </a:solidFill>
                <a:latin typeface="Courier"/>
                <a:ea typeface="Courier"/>
                <a:cs typeface="Courier"/>
                <a:sym typeface="Courier"/>
              </a:rPr>
              <a:t>someMap</a:t>
            </a:r>
            <a:r>
              <a:rPr lang="en" sz="1200" b="1" dirty="0">
                <a:solidFill>
                  <a:srgbClr val="008000"/>
                </a:solidFill>
                <a:latin typeface="Courier"/>
                <a:ea typeface="Courier"/>
                <a:cs typeface="Courier"/>
                <a:sym typeface="Courier"/>
              </a:rPr>
              <a:t>"</a:t>
            </a:r>
            <a:r>
              <a:rPr lang="en" sz="1200" dirty="0">
                <a:latin typeface="Courier"/>
                <a:ea typeface="Courier"/>
                <a:cs typeface="Courier"/>
                <a:sym typeface="Courier"/>
              </a:rPr>
              <a:t>);</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r>
              <a:rPr lang="en" sz="1200" dirty="0" err="1">
                <a:latin typeface="Courier"/>
                <a:ea typeface="Courier"/>
                <a:cs typeface="Courier"/>
                <a:sym typeface="Courier"/>
              </a:rPr>
              <a:t>listenToMe.addEntryListener</a:t>
            </a:r>
            <a:r>
              <a:rPr lang="en" sz="1200" dirty="0">
                <a:latin typeface="Courier"/>
                <a:ea typeface="Courier"/>
                <a:cs typeface="Courier"/>
                <a:sym typeface="Courier"/>
              </a:rPr>
              <a:t>(</a:t>
            </a:r>
            <a:r>
              <a:rPr lang="en" sz="1200" b="1" dirty="0">
                <a:solidFill>
                  <a:srgbClr val="000080"/>
                </a:solidFill>
                <a:latin typeface="Courier"/>
                <a:ea typeface="Courier"/>
                <a:cs typeface="Courier"/>
                <a:sym typeface="Courier"/>
              </a:rPr>
              <a:t>new </a:t>
            </a:r>
            <a:r>
              <a:rPr lang="en" sz="1200" dirty="0" err="1">
                <a:latin typeface="Courier"/>
                <a:ea typeface="Courier"/>
                <a:cs typeface="Courier"/>
                <a:sym typeface="Courier"/>
              </a:rPr>
              <a:t>MyEntryListener</a:t>
            </a:r>
            <a:r>
              <a:rPr lang="en" sz="1200" dirty="0">
                <a:latin typeface="Courier"/>
                <a:ea typeface="Courier"/>
                <a:cs typeface="Courier"/>
                <a:sym typeface="Courier"/>
              </a:rPr>
              <a:t>(), </a:t>
            </a:r>
            <a:r>
              <a:rPr lang="en" sz="1200" b="1" dirty="0">
                <a:solidFill>
                  <a:srgbClr val="000080"/>
                </a:solidFill>
                <a:latin typeface="Courier"/>
                <a:ea typeface="Courier"/>
                <a:cs typeface="Courier"/>
                <a:sym typeface="Courier"/>
              </a:rPr>
              <a:t>true</a:t>
            </a:r>
            <a:r>
              <a:rPr lang="en" sz="1200" dirty="0">
                <a:latin typeface="Courier"/>
                <a:ea typeface="Courier"/>
                <a:cs typeface="Courier"/>
                <a:sym typeface="Courier"/>
              </a:rPr>
              <a:t>);</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r>
              <a:rPr lang="en" sz="1200" dirty="0" err="1">
                <a:latin typeface="Courier"/>
                <a:ea typeface="Courier"/>
                <a:cs typeface="Courier"/>
                <a:sym typeface="Courier"/>
              </a:rPr>
              <a:t>System.</a:t>
            </a:r>
            <a:r>
              <a:rPr lang="en" sz="1200" b="1" i="1" dirty="0" err="1">
                <a:solidFill>
                  <a:srgbClr val="660E7A"/>
                </a:solidFill>
                <a:latin typeface="Courier"/>
                <a:ea typeface="Courier"/>
                <a:cs typeface="Courier"/>
                <a:sym typeface="Courier"/>
              </a:rPr>
              <a:t>out</a:t>
            </a:r>
            <a:r>
              <a:rPr lang="en" sz="1200" dirty="0" err="1">
                <a:latin typeface="Courier"/>
                <a:ea typeface="Courier"/>
                <a:cs typeface="Courier"/>
                <a:sym typeface="Courier"/>
              </a:rPr>
              <a:t>.println</a:t>
            </a:r>
            <a:r>
              <a:rPr lang="en" sz="1200" dirty="0">
                <a:latin typeface="Courier"/>
                <a:ea typeface="Courier"/>
                <a:cs typeface="Courier"/>
                <a:sym typeface="Courier"/>
              </a:rPr>
              <a:t>(</a:t>
            </a:r>
            <a:r>
              <a:rPr lang="en" sz="1200" b="1" dirty="0">
                <a:solidFill>
                  <a:srgbClr val="008000"/>
                </a:solidFill>
                <a:latin typeface="Courier"/>
                <a:ea typeface="Courier"/>
                <a:cs typeface="Courier"/>
                <a:sym typeface="Courier"/>
              </a:rPr>
              <a:t>"</a:t>
            </a:r>
            <a:r>
              <a:rPr lang="en" sz="1200" b="1" dirty="0" err="1">
                <a:solidFill>
                  <a:srgbClr val="008000"/>
                </a:solidFill>
                <a:latin typeface="Courier"/>
                <a:ea typeface="Courier"/>
                <a:cs typeface="Courier"/>
                <a:sym typeface="Courier"/>
              </a:rPr>
              <a:t>EntryListener</a:t>
            </a:r>
            <a:r>
              <a:rPr lang="en" sz="1200" b="1" dirty="0">
                <a:solidFill>
                  <a:srgbClr val="008000"/>
                </a:solidFill>
                <a:latin typeface="Courier"/>
                <a:ea typeface="Courier"/>
                <a:cs typeface="Courier"/>
                <a:sym typeface="Courier"/>
              </a:rPr>
              <a:t> registered"</a:t>
            </a:r>
            <a:r>
              <a:rPr lang="en" sz="1200" dirty="0">
                <a:latin typeface="Courier"/>
                <a:ea typeface="Courier"/>
                <a:cs typeface="Courier"/>
                <a:sym typeface="Courier"/>
              </a:rPr>
              <a:t>);</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endParaRPr sz="1200" dirty="0">
              <a:latin typeface="Courier"/>
              <a:ea typeface="Courier"/>
              <a:cs typeface="Courier"/>
              <a:sym typeface="Courier"/>
            </a:endParaRPr>
          </a:p>
          <a:p>
            <a:pPr marL="0" lvl="0" indent="0" algn="l" rtl="0">
              <a:spcBef>
                <a:spcPts val="0"/>
              </a:spcBef>
              <a:spcAft>
                <a:spcPts val="0"/>
              </a:spcAft>
              <a:buNone/>
            </a:pP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r>
              <a:rPr lang="en" sz="1200" b="1" dirty="0">
                <a:solidFill>
                  <a:srgbClr val="000080"/>
                </a:solidFill>
                <a:latin typeface="Courier"/>
                <a:ea typeface="Courier"/>
                <a:cs typeface="Courier"/>
                <a:sym typeface="Courier"/>
              </a:rPr>
              <a:t>private static class </a:t>
            </a:r>
            <a:r>
              <a:rPr lang="en" sz="1200" dirty="0" err="1">
                <a:latin typeface="Courier"/>
                <a:ea typeface="Courier"/>
                <a:cs typeface="Courier"/>
                <a:sym typeface="Courier"/>
              </a:rPr>
              <a:t>MyEntryListener</a:t>
            </a:r>
            <a:r>
              <a:rPr lang="en" sz="1200" dirty="0">
                <a:latin typeface="Courier"/>
                <a:ea typeface="Courier"/>
                <a:cs typeface="Courier"/>
                <a:sym typeface="Courier"/>
              </a:rPr>
              <a:t> </a:t>
            </a:r>
            <a:r>
              <a:rPr lang="en" sz="1200" b="1" dirty="0">
                <a:solidFill>
                  <a:srgbClr val="000080"/>
                </a:solidFill>
                <a:latin typeface="Courier"/>
                <a:ea typeface="Courier"/>
                <a:cs typeface="Courier"/>
                <a:sym typeface="Courier"/>
              </a:rPr>
              <a:t>implements </a:t>
            </a:r>
            <a:r>
              <a:rPr lang="en" sz="1200" dirty="0" err="1">
                <a:latin typeface="Courier"/>
                <a:ea typeface="Courier"/>
                <a:cs typeface="Courier"/>
                <a:sym typeface="Courier"/>
              </a:rPr>
              <a:t>EntryAddedListener</a:t>
            </a:r>
            <a:r>
              <a:rPr lang="en" sz="1200" dirty="0">
                <a:latin typeface="Courier"/>
                <a:ea typeface="Courier"/>
                <a:cs typeface="Courier"/>
                <a:sym typeface="Courier"/>
              </a:rPr>
              <a:t>&lt;String, String&gt;,</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r>
              <a:rPr lang="en" sz="1200" dirty="0" err="1">
                <a:latin typeface="Courier"/>
                <a:ea typeface="Courier"/>
                <a:cs typeface="Courier"/>
                <a:sym typeface="Courier"/>
              </a:rPr>
              <a:t>EntryRemovedListener</a:t>
            </a:r>
            <a:r>
              <a:rPr lang="en" sz="1200" dirty="0">
                <a:latin typeface="Courier"/>
                <a:ea typeface="Courier"/>
                <a:cs typeface="Courier"/>
                <a:sym typeface="Courier"/>
              </a:rPr>
              <a:t>&lt;String, String&gt;, </a:t>
            </a:r>
            <a:r>
              <a:rPr lang="en" sz="1200" dirty="0" err="1">
                <a:latin typeface="Courier"/>
                <a:ea typeface="Courier"/>
                <a:cs typeface="Courier"/>
                <a:sym typeface="Courier"/>
              </a:rPr>
              <a:t>EntryUpdatedListener</a:t>
            </a:r>
            <a:r>
              <a:rPr lang="en" sz="1200" dirty="0">
                <a:latin typeface="Courier"/>
                <a:ea typeface="Courier"/>
                <a:cs typeface="Courier"/>
                <a:sym typeface="Courier"/>
              </a:rPr>
              <a:t>&lt;String, String&gt; {</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r>
              <a:rPr lang="en" sz="1200" dirty="0">
                <a:solidFill>
                  <a:srgbClr val="808000"/>
                </a:solidFill>
                <a:latin typeface="Courier"/>
                <a:ea typeface="Courier"/>
                <a:cs typeface="Courier"/>
                <a:sym typeface="Courier"/>
              </a:rPr>
              <a:t>@Override</a:t>
            </a:r>
            <a:endParaRPr sz="1200" dirty="0">
              <a:solidFill>
                <a:srgbClr val="808000"/>
              </a:solidFill>
              <a:latin typeface="Courier"/>
              <a:ea typeface="Courier"/>
              <a:cs typeface="Courier"/>
              <a:sym typeface="Courier"/>
            </a:endParaRPr>
          </a:p>
          <a:p>
            <a:pPr marL="0" lvl="0" indent="0" algn="l" rtl="0">
              <a:spcBef>
                <a:spcPts val="0"/>
              </a:spcBef>
              <a:spcAft>
                <a:spcPts val="0"/>
              </a:spcAft>
              <a:buNone/>
            </a:pPr>
            <a:r>
              <a:rPr lang="en" sz="1200" dirty="0">
                <a:solidFill>
                  <a:srgbClr val="808000"/>
                </a:solidFill>
                <a:latin typeface="Courier"/>
                <a:ea typeface="Courier"/>
                <a:cs typeface="Courier"/>
                <a:sym typeface="Courier"/>
              </a:rPr>
              <a:t>       </a:t>
            </a:r>
            <a:r>
              <a:rPr lang="en" sz="1200" b="1" dirty="0">
                <a:solidFill>
                  <a:srgbClr val="000080"/>
                </a:solidFill>
                <a:latin typeface="Courier"/>
                <a:ea typeface="Courier"/>
                <a:cs typeface="Courier"/>
                <a:sym typeface="Courier"/>
              </a:rPr>
              <a:t>public void </a:t>
            </a:r>
            <a:r>
              <a:rPr lang="en" sz="1200" dirty="0" err="1">
                <a:latin typeface="Courier"/>
                <a:ea typeface="Courier"/>
                <a:cs typeface="Courier"/>
                <a:sym typeface="Courier"/>
              </a:rPr>
              <a:t>entryAdded</a:t>
            </a:r>
            <a:r>
              <a:rPr lang="en" sz="1200" dirty="0">
                <a:latin typeface="Courier"/>
                <a:ea typeface="Courier"/>
                <a:cs typeface="Courier"/>
                <a:sym typeface="Courier"/>
              </a:rPr>
              <a:t>(</a:t>
            </a:r>
            <a:r>
              <a:rPr lang="en" sz="1200" dirty="0" err="1">
                <a:latin typeface="Courier"/>
                <a:ea typeface="Courier"/>
                <a:cs typeface="Courier"/>
                <a:sym typeface="Courier"/>
              </a:rPr>
              <a:t>EntryEvent</a:t>
            </a:r>
            <a:r>
              <a:rPr lang="en" sz="1200" dirty="0">
                <a:latin typeface="Courier"/>
                <a:ea typeface="Courier"/>
                <a:cs typeface="Courier"/>
                <a:sym typeface="Courier"/>
              </a:rPr>
              <a:t>&lt;String, String&gt; event) {</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r>
              <a:rPr lang="en" sz="1200" dirty="0" err="1">
                <a:latin typeface="Courier"/>
                <a:ea typeface="Courier"/>
                <a:cs typeface="Courier"/>
                <a:sym typeface="Courier"/>
              </a:rPr>
              <a:t>System.</a:t>
            </a:r>
            <a:r>
              <a:rPr lang="en" sz="1200" b="1" i="1" dirty="0" err="1">
                <a:solidFill>
                  <a:srgbClr val="660E7A"/>
                </a:solidFill>
                <a:latin typeface="Courier"/>
                <a:ea typeface="Courier"/>
                <a:cs typeface="Courier"/>
                <a:sym typeface="Courier"/>
              </a:rPr>
              <a:t>out</a:t>
            </a:r>
            <a:r>
              <a:rPr lang="en" sz="1200" dirty="0" err="1">
                <a:latin typeface="Courier"/>
                <a:ea typeface="Courier"/>
                <a:cs typeface="Courier"/>
                <a:sym typeface="Courier"/>
              </a:rPr>
              <a:t>.println</a:t>
            </a:r>
            <a:r>
              <a:rPr lang="en" sz="1200" dirty="0">
                <a:latin typeface="Courier"/>
                <a:ea typeface="Courier"/>
                <a:cs typeface="Courier"/>
                <a:sym typeface="Courier"/>
              </a:rPr>
              <a:t>(</a:t>
            </a:r>
            <a:r>
              <a:rPr lang="en" sz="1200" b="1" dirty="0">
                <a:solidFill>
                  <a:srgbClr val="008000"/>
                </a:solidFill>
                <a:latin typeface="Courier"/>
                <a:ea typeface="Courier"/>
                <a:cs typeface="Courier"/>
                <a:sym typeface="Courier"/>
              </a:rPr>
              <a:t>"</a:t>
            </a:r>
            <a:r>
              <a:rPr lang="en" sz="1200" b="1" dirty="0" err="1">
                <a:solidFill>
                  <a:srgbClr val="008000"/>
                </a:solidFill>
                <a:latin typeface="Courier"/>
                <a:ea typeface="Courier"/>
                <a:cs typeface="Courier"/>
                <a:sym typeface="Courier"/>
              </a:rPr>
              <a:t>entryAdded</a:t>
            </a:r>
            <a:r>
              <a:rPr lang="en" sz="1200" b="1" dirty="0">
                <a:solidFill>
                  <a:srgbClr val="008000"/>
                </a:solidFill>
                <a:latin typeface="Courier"/>
                <a:ea typeface="Courier"/>
                <a:cs typeface="Courier"/>
                <a:sym typeface="Courier"/>
              </a:rPr>
              <a:t>: " </a:t>
            </a:r>
            <a:r>
              <a:rPr lang="en" sz="1200" dirty="0">
                <a:latin typeface="Courier"/>
                <a:ea typeface="Courier"/>
                <a:cs typeface="Courier"/>
                <a:sym typeface="Courier"/>
              </a:rPr>
              <a:t>+ event);</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endParaRPr sz="1200" dirty="0">
              <a:latin typeface="Courier"/>
              <a:ea typeface="Courier"/>
              <a:cs typeface="Courier"/>
              <a:sym typeface="Courier"/>
            </a:endParaRPr>
          </a:p>
          <a:p>
            <a:pPr marL="0" lvl="0" indent="0" algn="l" rtl="0">
              <a:spcBef>
                <a:spcPts val="0"/>
              </a:spcBef>
              <a:spcAft>
                <a:spcPts val="0"/>
              </a:spcAft>
              <a:buNone/>
            </a:pPr>
            <a:r>
              <a:rPr lang="en" sz="1200" i="1" dirty="0">
                <a:latin typeface="Courier"/>
                <a:ea typeface="Courier"/>
                <a:cs typeface="Courier"/>
                <a:sym typeface="Courier"/>
              </a:rPr>
              <a:t>	  // create corresponding objects for removed and updated listeners</a:t>
            </a:r>
            <a:endParaRPr sz="1200" dirty="0">
              <a:solidFill>
                <a:srgbClr val="808000"/>
              </a:solidFill>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   }</a:t>
            </a:r>
            <a:endParaRPr sz="1200" dirty="0">
              <a:latin typeface="Courier"/>
              <a:ea typeface="Courier"/>
              <a:cs typeface="Courier"/>
              <a:sym typeface="Courier"/>
            </a:endParaRPr>
          </a:p>
          <a:p>
            <a:pPr marL="0" lvl="0" indent="0" algn="l" rtl="0">
              <a:spcBef>
                <a:spcPts val="0"/>
              </a:spcBef>
              <a:spcAft>
                <a:spcPts val="0"/>
              </a:spcAft>
              <a:buNone/>
            </a:pPr>
            <a:r>
              <a:rPr lang="en" sz="1200" dirty="0">
                <a:latin typeface="Courier"/>
                <a:ea typeface="Courier"/>
                <a:cs typeface="Courier"/>
                <a:sym typeface="Courier"/>
              </a:rPr>
              <a:t>}</a:t>
            </a:r>
            <a:endParaRPr sz="1200" dirty="0">
              <a:latin typeface="Courier"/>
              <a:ea typeface="Courier"/>
              <a:cs typeface="Courier"/>
              <a:sym typeface="Courier"/>
            </a:endParaRPr>
          </a:p>
        </p:txBody>
      </p:sp>
    </p:spTree>
    <p:extLst>
      <p:ext uri="{BB962C8B-B14F-4D97-AF65-F5344CB8AC3E}">
        <p14:creationId xmlns:p14="http://schemas.microsoft.com/office/powerpoint/2010/main" val="48310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Effect transition="in" filter="fade">
                                      <p:cBhvr>
                                        <p:cTn id="7" dur="1000"/>
                                        <p:tgtEl>
                                          <p:spTgt spid="1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Effect transition="in" filter="fade">
                                      <p:cBhvr>
                                        <p:cTn id="12" dur="1000"/>
                                        <p:tgtEl>
                                          <p:spTgt spid="1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xEl>
                                              <p:pRg st="2" end="2"/>
                                            </p:txEl>
                                          </p:spTgt>
                                        </p:tgtEl>
                                        <p:attrNameLst>
                                          <p:attrName>style.visibility</p:attrName>
                                        </p:attrNameLst>
                                      </p:cBhvr>
                                      <p:to>
                                        <p:strVal val="visible"/>
                                      </p:to>
                                    </p:set>
                                    <p:animEffect transition="in" filter="fade">
                                      <p:cBhvr>
                                        <p:cTn id="17" dur="1000"/>
                                        <p:tgtEl>
                                          <p:spTgt spid="1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xEl>
                                              <p:pRg st="3" end="3"/>
                                            </p:txEl>
                                          </p:spTgt>
                                        </p:tgtEl>
                                        <p:attrNameLst>
                                          <p:attrName>style.visibility</p:attrName>
                                        </p:attrNameLst>
                                      </p:cBhvr>
                                      <p:to>
                                        <p:strVal val="visible"/>
                                      </p:to>
                                    </p:set>
                                    <p:animEffect transition="in" filter="fade">
                                      <p:cBhvr>
                                        <p:cTn id="22" dur="1000"/>
                                        <p:tgtEl>
                                          <p:spTgt spid="1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xEl>
                                              <p:pRg st="4" end="4"/>
                                            </p:txEl>
                                          </p:spTgt>
                                        </p:tgtEl>
                                        <p:attrNameLst>
                                          <p:attrName>style.visibility</p:attrName>
                                        </p:attrNameLst>
                                      </p:cBhvr>
                                      <p:to>
                                        <p:strVal val="visible"/>
                                      </p:to>
                                    </p:set>
                                    <p:animEffect transition="in" filter="fade">
                                      <p:cBhvr>
                                        <p:cTn id="27" dur="1000"/>
                                        <p:tgtEl>
                                          <p:spTgt spid="1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5">
                                            <p:txEl>
                                              <p:pRg st="5" end="5"/>
                                            </p:txEl>
                                          </p:spTgt>
                                        </p:tgtEl>
                                        <p:attrNameLst>
                                          <p:attrName>style.visibility</p:attrName>
                                        </p:attrNameLst>
                                      </p:cBhvr>
                                      <p:to>
                                        <p:strVal val="visible"/>
                                      </p:to>
                                    </p:set>
                                    <p:animEffect transition="in" filter="fade">
                                      <p:cBhvr>
                                        <p:cTn id="32" dur="1000"/>
                                        <p:tgtEl>
                                          <p:spTgt spid="1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5">
                                            <p:txEl>
                                              <p:pRg st="6" end="6"/>
                                            </p:txEl>
                                          </p:spTgt>
                                        </p:tgtEl>
                                        <p:attrNameLst>
                                          <p:attrName>style.visibility</p:attrName>
                                        </p:attrNameLst>
                                      </p:cBhvr>
                                      <p:to>
                                        <p:strVal val="visible"/>
                                      </p:to>
                                    </p:set>
                                    <p:animEffect transition="in" filter="fade">
                                      <p:cBhvr>
                                        <p:cTn id="37" dur="1000"/>
                                        <p:tgtEl>
                                          <p:spTgt spid="1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5">
                                            <p:txEl>
                                              <p:pRg st="7" end="7"/>
                                            </p:txEl>
                                          </p:spTgt>
                                        </p:tgtEl>
                                        <p:attrNameLst>
                                          <p:attrName>style.visibility</p:attrName>
                                        </p:attrNameLst>
                                      </p:cBhvr>
                                      <p:to>
                                        <p:strVal val="visible"/>
                                      </p:to>
                                    </p:set>
                                    <p:animEffect transition="in" filter="fade">
                                      <p:cBhvr>
                                        <p:cTn id="42" dur="1000"/>
                                        <p:tgtEl>
                                          <p:spTgt spid="13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5">
                                            <p:txEl>
                                              <p:pRg st="8" end="8"/>
                                            </p:txEl>
                                          </p:spTgt>
                                        </p:tgtEl>
                                        <p:attrNameLst>
                                          <p:attrName>style.visibility</p:attrName>
                                        </p:attrNameLst>
                                      </p:cBhvr>
                                      <p:to>
                                        <p:strVal val="visible"/>
                                      </p:to>
                                    </p:set>
                                    <p:animEffect transition="in" filter="fade">
                                      <p:cBhvr>
                                        <p:cTn id="47" dur="1000"/>
                                        <p:tgtEl>
                                          <p:spTgt spid="13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5">
                                            <p:txEl>
                                              <p:pRg st="9" end="9"/>
                                            </p:txEl>
                                          </p:spTgt>
                                        </p:tgtEl>
                                        <p:attrNameLst>
                                          <p:attrName>style.visibility</p:attrName>
                                        </p:attrNameLst>
                                      </p:cBhvr>
                                      <p:to>
                                        <p:strVal val="visible"/>
                                      </p:to>
                                    </p:set>
                                    <p:animEffect transition="in" filter="fade">
                                      <p:cBhvr>
                                        <p:cTn id="52" dur="1000"/>
                                        <p:tgtEl>
                                          <p:spTgt spid="13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5">
                                            <p:txEl>
                                              <p:pRg st="10" end="10"/>
                                            </p:txEl>
                                          </p:spTgt>
                                        </p:tgtEl>
                                        <p:attrNameLst>
                                          <p:attrName>style.visibility</p:attrName>
                                        </p:attrNameLst>
                                      </p:cBhvr>
                                      <p:to>
                                        <p:strVal val="visible"/>
                                      </p:to>
                                    </p:set>
                                    <p:animEffect transition="in" filter="fade">
                                      <p:cBhvr>
                                        <p:cTn id="57" dur="1000"/>
                                        <p:tgtEl>
                                          <p:spTgt spid="13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5">
                                            <p:txEl>
                                              <p:pRg st="11" end="11"/>
                                            </p:txEl>
                                          </p:spTgt>
                                        </p:tgtEl>
                                        <p:attrNameLst>
                                          <p:attrName>style.visibility</p:attrName>
                                        </p:attrNameLst>
                                      </p:cBhvr>
                                      <p:to>
                                        <p:strVal val="visible"/>
                                      </p:to>
                                    </p:set>
                                    <p:animEffect transition="in" filter="fade">
                                      <p:cBhvr>
                                        <p:cTn id="62" dur="1000"/>
                                        <p:tgtEl>
                                          <p:spTgt spid="13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5">
                                            <p:txEl>
                                              <p:pRg st="12" end="12"/>
                                            </p:txEl>
                                          </p:spTgt>
                                        </p:tgtEl>
                                        <p:attrNameLst>
                                          <p:attrName>style.visibility</p:attrName>
                                        </p:attrNameLst>
                                      </p:cBhvr>
                                      <p:to>
                                        <p:strVal val="visible"/>
                                      </p:to>
                                    </p:set>
                                    <p:animEffect transition="in" filter="fade">
                                      <p:cBhvr>
                                        <p:cTn id="67" dur="1000"/>
                                        <p:tgtEl>
                                          <p:spTgt spid="13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5">
                                            <p:txEl>
                                              <p:pRg st="13" end="13"/>
                                            </p:txEl>
                                          </p:spTgt>
                                        </p:tgtEl>
                                        <p:attrNameLst>
                                          <p:attrName>style.visibility</p:attrName>
                                        </p:attrNameLst>
                                      </p:cBhvr>
                                      <p:to>
                                        <p:strVal val="visible"/>
                                      </p:to>
                                    </p:set>
                                    <p:animEffect transition="in" filter="fade">
                                      <p:cBhvr>
                                        <p:cTn id="72" dur="1000"/>
                                        <p:tgtEl>
                                          <p:spTgt spid="13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5">
                                            <p:txEl>
                                              <p:pRg st="14" end="14"/>
                                            </p:txEl>
                                          </p:spTgt>
                                        </p:tgtEl>
                                        <p:attrNameLst>
                                          <p:attrName>style.visibility</p:attrName>
                                        </p:attrNameLst>
                                      </p:cBhvr>
                                      <p:to>
                                        <p:strVal val="visible"/>
                                      </p:to>
                                    </p:set>
                                    <p:animEffect transition="in" filter="fade">
                                      <p:cBhvr>
                                        <p:cTn id="77" dur="1000"/>
                                        <p:tgtEl>
                                          <p:spTgt spid="135">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35">
                                            <p:txEl>
                                              <p:pRg st="15" end="15"/>
                                            </p:txEl>
                                          </p:spTgt>
                                        </p:tgtEl>
                                        <p:attrNameLst>
                                          <p:attrName>style.visibility</p:attrName>
                                        </p:attrNameLst>
                                      </p:cBhvr>
                                      <p:to>
                                        <p:strVal val="visible"/>
                                      </p:to>
                                    </p:set>
                                    <p:animEffect transition="in" filter="fade">
                                      <p:cBhvr>
                                        <p:cTn id="82" dur="1000"/>
                                        <p:tgtEl>
                                          <p:spTgt spid="135">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35">
                                            <p:txEl>
                                              <p:pRg st="16" end="16"/>
                                            </p:txEl>
                                          </p:spTgt>
                                        </p:tgtEl>
                                        <p:attrNameLst>
                                          <p:attrName>style.visibility</p:attrName>
                                        </p:attrNameLst>
                                      </p:cBhvr>
                                      <p:to>
                                        <p:strVal val="visible"/>
                                      </p:to>
                                    </p:set>
                                    <p:animEffect transition="in" filter="fade">
                                      <p:cBhvr>
                                        <p:cTn id="87" dur="1000"/>
                                        <p:tgtEl>
                                          <p:spTgt spid="135">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35">
                                            <p:txEl>
                                              <p:pRg st="17" end="17"/>
                                            </p:txEl>
                                          </p:spTgt>
                                        </p:tgtEl>
                                        <p:attrNameLst>
                                          <p:attrName>style.visibility</p:attrName>
                                        </p:attrNameLst>
                                      </p:cBhvr>
                                      <p:to>
                                        <p:strVal val="visible"/>
                                      </p:to>
                                    </p:set>
                                    <p:animEffect transition="in" filter="fade">
                                      <p:cBhvr>
                                        <p:cTn id="92" dur="1000"/>
                                        <p:tgtEl>
                                          <p:spTgt spid="13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Listener with Predicate</a:t>
            </a:r>
            <a:endParaRPr/>
          </a:p>
        </p:txBody>
      </p:sp>
      <p:sp>
        <p:nvSpPr>
          <p:cNvPr id="141" name="Google Shape;141;p24"/>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1000"/>
              </a:spcAft>
              <a:buSzPts val="2100"/>
              <a:buChar char="•"/>
            </a:pPr>
            <a:r>
              <a:rPr lang="en"/>
              <a:t>Listens to modifications performed on entries matching predicate</a:t>
            </a:r>
            <a:endParaRPr/>
          </a:p>
        </p:txBody>
      </p:sp>
      <p:sp>
        <p:nvSpPr>
          <p:cNvPr id="142" name="Google Shape;142;p24"/>
          <p:cNvSpPr txBox="1"/>
          <p:nvPr/>
        </p:nvSpPr>
        <p:spPr>
          <a:xfrm>
            <a:off x="630450" y="1946150"/>
            <a:ext cx="7883100" cy="5337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a:ea typeface="Courier"/>
                <a:cs typeface="Courier"/>
                <a:sym typeface="Courier"/>
              </a:rPr>
              <a:t>listenToMe.addEntryListener(</a:t>
            </a:r>
            <a:r>
              <a:rPr lang="en" sz="1200" b="1">
                <a:solidFill>
                  <a:srgbClr val="000080"/>
                </a:solidFill>
                <a:latin typeface="Courier"/>
                <a:ea typeface="Courier"/>
                <a:cs typeface="Courier"/>
                <a:sym typeface="Courier"/>
              </a:rPr>
              <a:t>new </a:t>
            </a:r>
            <a:r>
              <a:rPr lang="en" sz="1200">
                <a:latin typeface="Courier"/>
                <a:ea typeface="Courier"/>
                <a:cs typeface="Courier"/>
                <a:sym typeface="Courier"/>
              </a:rPr>
              <a:t>MyEntryListener(), </a:t>
            </a:r>
            <a:r>
              <a:rPr lang="en" sz="1200" b="1">
                <a:solidFill>
                  <a:srgbClr val="000080"/>
                </a:solidFill>
                <a:latin typeface="Courier"/>
                <a:ea typeface="Courier"/>
                <a:cs typeface="Courier"/>
                <a:sym typeface="Courier"/>
              </a:rPr>
              <a:t>new </a:t>
            </a:r>
            <a:r>
              <a:rPr lang="en" sz="1200">
                <a:latin typeface="Courier"/>
                <a:ea typeface="Courier"/>
                <a:cs typeface="Courier"/>
                <a:sym typeface="Courier"/>
              </a:rPr>
              <a:t>SqlPredicate(</a:t>
            </a:r>
            <a:r>
              <a:rPr lang="en" sz="1200" b="1">
                <a:solidFill>
                  <a:srgbClr val="008000"/>
                </a:solidFill>
                <a:latin typeface="Courier"/>
                <a:ea typeface="Courier"/>
                <a:cs typeface="Courier"/>
                <a:sym typeface="Courier"/>
              </a:rPr>
              <a:t>"name = Smith"</a:t>
            </a:r>
            <a:r>
              <a:rPr lang="en" sz="1200">
                <a:latin typeface="Courier"/>
                <a:ea typeface="Courier"/>
                <a:cs typeface="Courier"/>
                <a:sym typeface="Courier"/>
              </a:rPr>
              <a:t>) </a:t>
            </a:r>
            <a:r>
              <a:rPr lang="en" sz="1200" b="1">
                <a:solidFill>
                  <a:srgbClr val="000080"/>
                </a:solidFill>
                <a:latin typeface="Courier"/>
                <a:ea typeface="Courier"/>
                <a:cs typeface="Courier"/>
                <a:sym typeface="Courier"/>
              </a:rPr>
              <a:t>true</a:t>
            </a:r>
            <a:r>
              <a:rPr lang="en" sz="1200">
                <a:latin typeface="Courier"/>
                <a:ea typeface="Courier"/>
                <a:cs typeface="Courier"/>
                <a:sym typeface="Courier"/>
              </a:rPr>
              <a:t>);</a:t>
            </a:r>
            <a:endParaRPr sz="1200">
              <a:latin typeface="Courier"/>
              <a:ea typeface="Courier"/>
              <a:cs typeface="Courier"/>
              <a:sym typeface="Courier"/>
            </a:endParaRPr>
          </a:p>
          <a:p>
            <a:pPr marL="0" lvl="0" indent="0" algn="l" rtl="0">
              <a:spcBef>
                <a:spcPts val="0"/>
              </a:spcBef>
              <a:spcAft>
                <a:spcPts val="0"/>
              </a:spcAft>
              <a:buNone/>
            </a:pPr>
            <a:endParaRPr sz="1200">
              <a:latin typeface="Courier"/>
              <a:ea typeface="Courier"/>
              <a:cs typeface="Courier"/>
              <a:sym typeface="Courier"/>
            </a:endParaRPr>
          </a:p>
        </p:txBody>
      </p:sp>
    </p:spTree>
    <p:extLst>
      <p:ext uri="{BB962C8B-B14F-4D97-AF65-F5344CB8AC3E}">
        <p14:creationId xmlns:p14="http://schemas.microsoft.com/office/powerpoint/2010/main" val="81091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fade">
                                      <p:cBhvr>
                                        <p:cTn id="7" dur="1000"/>
                                        <p:tgtEl>
                                          <p:spTgt spid="1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Local Listener</a:t>
            </a:r>
            <a:endParaRPr/>
          </a:p>
        </p:txBody>
      </p:sp>
      <p:sp>
        <p:nvSpPr>
          <p:cNvPr id="148" name="Google Shape;148;p25"/>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lnSpc>
                <a:spcPct val="100000"/>
              </a:lnSpc>
              <a:spcBef>
                <a:spcPts val="0"/>
              </a:spcBef>
              <a:spcAft>
                <a:spcPts val="0"/>
              </a:spcAft>
              <a:buSzPts val="2100"/>
              <a:buChar char="•"/>
            </a:pPr>
            <a:r>
              <a:rPr lang="en"/>
              <a:t>Only listens for events on local partitions</a:t>
            </a:r>
            <a:endParaRPr/>
          </a:p>
          <a:p>
            <a:pPr marL="457200" lvl="0" indent="-361950" algn="l" rtl="0">
              <a:lnSpc>
                <a:spcPct val="100000"/>
              </a:lnSpc>
              <a:spcBef>
                <a:spcPts val="1000"/>
              </a:spcBef>
              <a:spcAft>
                <a:spcPts val="1000"/>
              </a:spcAft>
              <a:buSzPts val="2100"/>
              <a:buChar char="•"/>
            </a:pPr>
            <a:r>
              <a:rPr lang="en"/>
              <a:t>Can add predicate to entry listener</a:t>
            </a:r>
            <a:endParaRPr/>
          </a:p>
        </p:txBody>
      </p:sp>
      <p:sp>
        <p:nvSpPr>
          <p:cNvPr id="149" name="Google Shape;149;p25"/>
          <p:cNvSpPr txBox="1"/>
          <p:nvPr/>
        </p:nvSpPr>
        <p:spPr>
          <a:xfrm>
            <a:off x="979325" y="2006425"/>
            <a:ext cx="5485200" cy="7269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92E"/>
                </a:solidFill>
                <a:latin typeface="Courier"/>
                <a:ea typeface="Courier"/>
                <a:cs typeface="Courier"/>
                <a:sym typeface="Courier"/>
              </a:rPr>
              <a:t>String </a:t>
            </a:r>
            <a:r>
              <a:rPr lang="en" sz="1200">
                <a:solidFill>
                  <a:srgbClr val="6F42C1"/>
                </a:solidFill>
                <a:latin typeface="Courier"/>
                <a:ea typeface="Courier"/>
                <a:cs typeface="Courier"/>
                <a:sym typeface="Courier"/>
              </a:rPr>
              <a:t>addLocalEntryListener</a:t>
            </a:r>
            <a:r>
              <a:rPr lang="en" sz="1200">
                <a:solidFill>
                  <a:srgbClr val="24292E"/>
                </a:solidFill>
                <a:latin typeface="Courier"/>
                <a:ea typeface="Courier"/>
                <a:cs typeface="Courier"/>
                <a:sym typeface="Courier"/>
              </a:rPr>
              <a:t>(MapListener </a:t>
            </a:r>
            <a:r>
              <a:rPr lang="en" sz="1200">
                <a:solidFill>
                  <a:srgbClr val="E36209"/>
                </a:solidFill>
                <a:latin typeface="Courier"/>
                <a:ea typeface="Courier"/>
                <a:cs typeface="Courier"/>
                <a:sym typeface="Courier"/>
              </a:rPr>
              <a:t>listener</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marL="0" lvl="0" indent="0" algn="l" rtl="0">
              <a:spcBef>
                <a:spcPts val="1000"/>
              </a:spcBef>
              <a:spcAft>
                <a:spcPts val="1000"/>
              </a:spcAft>
              <a:buNone/>
            </a:pPr>
            <a:r>
              <a:rPr lang="en" sz="1200">
                <a:solidFill>
                  <a:srgbClr val="24292E"/>
                </a:solidFill>
                <a:latin typeface="Courier"/>
                <a:ea typeface="Courier"/>
                <a:cs typeface="Courier"/>
                <a:sym typeface="Courier"/>
              </a:rPr>
              <a:t>String </a:t>
            </a:r>
            <a:r>
              <a:rPr lang="en" sz="1200">
                <a:solidFill>
                  <a:srgbClr val="6F42C1"/>
                </a:solidFill>
                <a:latin typeface="Courier"/>
                <a:ea typeface="Courier"/>
                <a:cs typeface="Courier"/>
                <a:sym typeface="Courier"/>
              </a:rPr>
              <a:t>addLocalEntryListener</a:t>
            </a:r>
            <a:r>
              <a:rPr lang="en" sz="1200">
                <a:solidFill>
                  <a:srgbClr val="24292E"/>
                </a:solidFill>
                <a:latin typeface="Courier"/>
                <a:ea typeface="Courier"/>
                <a:cs typeface="Courier"/>
                <a:sym typeface="Courier"/>
              </a:rPr>
              <a:t>(EntryListener </a:t>
            </a:r>
            <a:r>
              <a:rPr lang="en" sz="1200">
                <a:solidFill>
                  <a:srgbClr val="E36209"/>
                </a:solidFill>
                <a:latin typeface="Courier"/>
                <a:ea typeface="Courier"/>
                <a:cs typeface="Courier"/>
                <a:sym typeface="Courier"/>
              </a:rPr>
              <a:t>listener</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p:txBody>
      </p:sp>
      <p:sp>
        <p:nvSpPr>
          <p:cNvPr id="150" name="Google Shape;150;p25"/>
          <p:cNvSpPr txBox="1">
            <a:spLocks noGrp="1"/>
          </p:cNvSpPr>
          <p:nvPr>
            <p:ph type="body" idx="1"/>
          </p:nvPr>
        </p:nvSpPr>
        <p:spPr>
          <a:xfrm>
            <a:off x="402775" y="3021425"/>
            <a:ext cx="8096400" cy="1283100"/>
          </a:xfrm>
          <a:prstGeom prst="rect">
            <a:avLst/>
          </a:prstGeom>
        </p:spPr>
        <p:txBody>
          <a:bodyPr spcFirstLastPara="1" wrap="square" lIns="68575" tIns="34275" rIns="68575" bIns="34275" anchor="t" anchorCtr="0">
            <a:noAutofit/>
          </a:bodyPr>
          <a:lstStyle/>
          <a:p>
            <a:pPr marL="457200" lvl="0" indent="-361950" algn="l" rtl="0">
              <a:lnSpc>
                <a:spcPct val="100000"/>
              </a:lnSpc>
              <a:spcBef>
                <a:spcPts val="0"/>
              </a:spcBef>
              <a:spcAft>
                <a:spcPts val="1000"/>
              </a:spcAft>
              <a:buSzPts val="2100"/>
              <a:buChar char="•"/>
            </a:pPr>
            <a:r>
              <a:rPr lang="en"/>
              <a:t>Partitions can migrate for load balancing</a:t>
            </a:r>
            <a:endParaRPr/>
          </a:p>
        </p:txBody>
      </p:sp>
    </p:spTree>
    <p:extLst>
      <p:ext uri="{BB962C8B-B14F-4D97-AF65-F5344CB8AC3E}">
        <p14:creationId xmlns:p14="http://schemas.microsoft.com/office/powerpoint/2010/main" val="43635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0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10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fade">
                                      <p:cBhvr>
                                        <p:cTn id="17" dur="10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body" idx="1"/>
          </p:nvPr>
        </p:nvSpPr>
        <p:spPr>
          <a:xfrm>
            <a:off x="402775" y="2413375"/>
            <a:ext cx="3725400" cy="1363500"/>
          </a:xfrm>
          <a:prstGeom prst="rect">
            <a:avLst/>
          </a:prstGeom>
        </p:spPr>
        <p:txBody>
          <a:bodyPr spcFirstLastPara="1" wrap="square" lIns="68575" tIns="34275" rIns="68575" bIns="34275" anchor="t" anchorCtr="0">
            <a:noAutofit/>
          </a:bodyPr>
          <a:lstStyle/>
          <a:p>
            <a:pPr marL="457200" lvl="0" indent="0" algn="l" rtl="0">
              <a:lnSpc>
                <a:spcPct val="100000"/>
              </a:lnSpc>
              <a:spcBef>
                <a:spcPts val="0"/>
              </a:spcBef>
              <a:spcAft>
                <a:spcPts val="0"/>
              </a:spcAft>
              <a:buNone/>
            </a:pPr>
            <a:endParaRPr/>
          </a:p>
          <a:p>
            <a:pPr marL="914400" lvl="1" indent="-342900" algn="l" rtl="0">
              <a:lnSpc>
                <a:spcPct val="100000"/>
              </a:lnSpc>
              <a:spcBef>
                <a:spcPts val="1000"/>
              </a:spcBef>
              <a:spcAft>
                <a:spcPts val="0"/>
              </a:spcAft>
              <a:buSzPts val="1800"/>
              <a:buChar char="•"/>
            </a:pPr>
            <a:r>
              <a:rPr lang="en"/>
              <a:t>On all members</a:t>
            </a:r>
            <a:endParaRPr/>
          </a:p>
          <a:p>
            <a:pPr marL="1371600" lvl="2" indent="-323850" algn="l" rtl="0">
              <a:lnSpc>
                <a:spcPct val="100000"/>
              </a:lnSpc>
              <a:spcBef>
                <a:spcPts val="1000"/>
              </a:spcBef>
              <a:spcAft>
                <a:spcPts val="1000"/>
              </a:spcAft>
              <a:buSzPts val="1500"/>
              <a:buChar char="•"/>
            </a:pPr>
            <a:r>
              <a:rPr lang="en"/>
              <a:t>Use local listener to prevent duplicate actions</a:t>
            </a:r>
            <a:endParaRPr/>
          </a:p>
        </p:txBody>
      </p:sp>
      <p:sp>
        <p:nvSpPr>
          <p:cNvPr id="156" name="Google Shape;156;p26"/>
          <p:cNvSpPr txBox="1">
            <a:spLocks noGrp="1"/>
          </p:cNvSpPr>
          <p:nvPr>
            <p:ph type="body" idx="1"/>
          </p:nvPr>
        </p:nvSpPr>
        <p:spPr>
          <a:xfrm>
            <a:off x="402775" y="2400075"/>
            <a:ext cx="3725400" cy="570000"/>
          </a:xfrm>
          <a:prstGeom prst="rect">
            <a:avLst/>
          </a:prstGeom>
        </p:spPr>
        <p:txBody>
          <a:bodyPr spcFirstLastPara="1" wrap="square" lIns="68575" tIns="34275" rIns="68575" bIns="34275" anchor="t" anchorCtr="0">
            <a:noAutofit/>
          </a:bodyPr>
          <a:lstStyle/>
          <a:p>
            <a:pPr marL="457200" lvl="0" indent="-361950" algn="l" rtl="0">
              <a:lnSpc>
                <a:spcPct val="100000"/>
              </a:lnSpc>
              <a:spcBef>
                <a:spcPts val="0"/>
              </a:spcBef>
              <a:spcAft>
                <a:spcPts val="1000"/>
              </a:spcAft>
              <a:buSzPts val="2100"/>
              <a:buChar char="•"/>
            </a:pPr>
            <a:r>
              <a:rPr lang="en"/>
              <a:t>In map configuration</a:t>
            </a:r>
            <a:endParaRPr/>
          </a:p>
        </p:txBody>
      </p:sp>
      <p:sp>
        <p:nvSpPr>
          <p:cNvPr id="157" name="Google Shape;157;p26"/>
          <p:cNvSpPr txBox="1"/>
          <p:nvPr/>
        </p:nvSpPr>
        <p:spPr>
          <a:xfrm>
            <a:off x="402775" y="969700"/>
            <a:ext cx="3620700" cy="9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dk1"/>
              </a:solidFill>
              <a:latin typeface="Ubuntu"/>
              <a:ea typeface="Ubuntu"/>
              <a:cs typeface="Ubuntu"/>
              <a:sym typeface="Ubuntu"/>
            </a:endParaRPr>
          </a:p>
          <a:p>
            <a:pPr marL="914400" lvl="1" indent="-342900" algn="l" rtl="0">
              <a:spcBef>
                <a:spcPts val="1000"/>
              </a:spcBef>
              <a:spcAft>
                <a:spcPts val="1000"/>
              </a:spcAft>
              <a:buClr>
                <a:schemeClr val="dk1"/>
              </a:buClr>
              <a:buSzPts val="1800"/>
              <a:buFont typeface="Ubuntu"/>
              <a:buChar char="•"/>
            </a:pPr>
            <a:r>
              <a:rPr lang="en" sz="1800">
                <a:solidFill>
                  <a:schemeClr val="dk1"/>
                </a:solidFill>
                <a:latin typeface="Ubuntu"/>
                <a:ea typeface="Ubuntu"/>
                <a:cs typeface="Ubuntu"/>
                <a:sym typeface="Ubuntu"/>
              </a:rPr>
              <a:t>Single member instance</a:t>
            </a:r>
            <a:endParaRPr sz="1800">
              <a:solidFill>
                <a:schemeClr val="dk1"/>
              </a:solidFill>
              <a:latin typeface="Ubuntu"/>
              <a:ea typeface="Ubuntu"/>
              <a:cs typeface="Ubuntu"/>
              <a:sym typeface="Ubuntu"/>
            </a:endParaRPr>
          </a:p>
        </p:txBody>
      </p:sp>
      <p:sp>
        <p:nvSpPr>
          <p:cNvPr id="158" name="Google Shape;158;p26"/>
          <p:cNvSpPr txBox="1"/>
          <p:nvPr/>
        </p:nvSpPr>
        <p:spPr>
          <a:xfrm>
            <a:off x="402775" y="1411275"/>
            <a:ext cx="3620700" cy="988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100">
              <a:solidFill>
                <a:schemeClr val="dk1"/>
              </a:solidFill>
              <a:latin typeface="Ubuntu"/>
              <a:ea typeface="Ubuntu"/>
              <a:cs typeface="Ubuntu"/>
              <a:sym typeface="Ubuntu"/>
            </a:endParaRPr>
          </a:p>
          <a:p>
            <a:pPr marL="914400" lvl="1" indent="-342900" algn="l" rtl="0">
              <a:spcBef>
                <a:spcPts val="1000"/>
              </a:spcBef>
              <a:spcAft>
                <a:spcPts val="1000"/>
              </a:spcAft>
              <a:buClr>
                <a:schemeClr val="dk1"/>
              </a:buClr>
              <a:buSzPts val="1800"/>
              <a:buFont typeface="Ubuntu"/>
              <a:buChar char="•"/>
            </a:pPr>
            <a:r>
              <a:rPr lang="en" sz="1800">
                <a:solidFill>
                  <a:schemeClr val="dk1"/>
                </a:solidFill>
                <a:latin typeface="Ubuntu"/>
                <a:ea typeface="Ubuntu"/>
                <a:cs typeface="Ubuntu"/>
                <a:sym typeface="Ubuntu"/>
              </a:rPr>
              <a:t>Client application</a:t>
            </a:r>
            <a:endParaRPr sz="1800">
              <a:solidFill>
                <a:schemeClr val="dk1"/>
              </a:solidFill>
              <a:latin typeface="Ubuntu"/>
              <a:ea typeface="Ubuntu"/>
              <a:cs typeface="Ubuntu"/>
              <a:sym typeface="Ubuntu"/>
            </a:endParaRPr>
          </a:p>
        </p:txBody>
      </p:sp>
      <p:sp>
        <p:nvSpPr>
          <p:cNvPr id="159" name="Google Shape;159;p26"/>
          <p:cNvSpPr txBox="1">
            <a:spLocks noGrp="1"/>
          </p:cNvSpPr>
          <p:nvPr>
            <p:ph type="body" idx="1"/>
          </p:nvPr>
        </p:nvSpPr>
        <p:spPr>
          <a:xfrm>
            <a:off x="402775" y="1041250"/>
            <a:ext cx="3725400" cy="1521900"/>
          </a:xfrm>
          <a:prstGeom prst="rect">
            <a:avLst/>
          </a:prstGeom>
        </p:spPr>
        <p:txBody>
          <a:bodyPr spcFirstLastPara="1" wrap="square" lIns="68575" tIns="34275" rIns="68575" bIns="34275" anchor="t" anchorCtr="0">
            <a:noAutofit/>
          </a:bodyPr>
          <a:lstStyle/>
          <a:p>
            <a:pPr marL="457200" lvl="0" indent="-361950" algn="l" rtl="0">
              <a:lnSpc>
                <a:spcPct val="100000"/>
              </a:lnSpc>
              <a:spcBef>
                <a:spcPts val="0"/>
              </a:spcBef>
              <a:spcAft>
                <a:spcPts val="0"/>
              </a:spcAft>
              <a:buSzPts val="2100"/>
              <a:buChar char="•"/>
            </a:pPr>
            <a:r>
              <a:rPr lang="en"/>
              <a:t>Run as code</a:t>
            </a:r>
            <a:endParaRPr/>
          </a:p>
          <a:p>
            <a:pPr marL="0" lvl="0" indent="0" algn="l" rtl="0">
              <a:lnSpc>
                <a:spcPct val="100000"/>
              </a:lnSpc>
              <a:spcBef>
                <a:spcPts val="1000"/>
              </a:spcBef>
              <a:spcAft>
                <a:spcPts val="1000"/>
              </a:spcAft>
              <a:buNone/>
            </a:pPr>
            <a:endParaRPr/>
          </a:p>
        </p:txBody>
      </p:sp>
      <p:sp>
        <p:nvSpPr>
          <p:cNvPr id="160" name="Google Shape;160;p26"/>
          <p:cNvSpPr txBox="1">
            <a:spLocks noGrp="1"/>
          </p:cNvSpPr>
          <p:nvPr>
            <p:ph type="body" idx="1"/>
          </p:nvPr>
        </p:nvSpPr>
        <p:spPr>
          <a:xfrm>
            <a:off x="402775" y="3390700"/>
            <a:ext cx="3725400" cy="988800"/>
          </a:xfrm>
          <a:prstGeom prst="rect">
            <a:avLst/>
          </a:prstGeom>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a:p>
          <a:p>
            <a:pPr marL="914400" lvl="1" indent="-342900" algn="l" rtl="0">
              <a:lnSpc>
                <a:spcPct val="100000"/>
              </a:lnSpc>
              <a:spcBef>
                <a:spcPts val="1000"/>
              </a:spcBef>
              <a:spcAft>
                <a:spcPts val="1000"/>
              </a:spcAft>
              <a:buSzPts val="1800"/>
              <a:buChar char="•"/>
            </a:pPr>
            <a:r>
              <a:rPr lang="en"/>
              <a:t>Client application</a:t>
            </a:r>
            <a:endParaRPr/>
          </a:p>
        </p:txBody>
      </p:sp>
      <p:sp>
        <p:nvSpPr>
          <p:cNvPr id="161" name="Google Shape;161;p26"/>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Deploying Listeners</a:t>
            </a:r>
            <a:endParaRPr/>
          </a:p>
        </p:txBody>
      </p:sp>
      <p:grpSp>
        <p:nvGrpSpPr>
          <p:cNvPr id="162" name="Google Shape;162;p26"/>
          <p:cNvGrpSpPr/>
          <p:nvPr/>
        </p:nvGrpSpPr>
        <p:grpSpPr>
          <a:xfrm>
            <a:off x="6429724" y="2571750"/>
            <a:ext cx="2074701" cy="1821051"/>
            <a:chOff x="6429724" y="2571750"/>
            <a:chExt cx="2074701" cy="1821051"/>
          </a:xfrm>
        </p:grpSpPr>
        <p:pic>
          <p:nvPicPr>
            <p:cNvPr id="163" name="Google Shape;163;p26"/>
            <p:cNvPicPr preferRelativeResize="0"/>
            <p:nvPr/>
          </p:nvPicPr>
          <p:blipFill rotWithShape="1">
            <a:blip r:embed="rId3">
              <a:alphaModFix/>
            </a:blip>
            <a:srcRect/>
            <a:stretch/>
          </p:blipFill>
          <p:spPr>
            <a:xfrm>
              <a:off x="6429724" y="2870951"/>
              <a:ext cx="1674524" cy="1521850"/>
            </a:xfrm>
            <a:prstGeom prst="rect">
              <a:avLst/>
            </a:prstGeom>
            <a:noFill/>
            <a:ln>
              <a:noFill/>
            </a:ln>
          </p:spPr>
        </p:pic>
        <p:pic>
          <p:nvPicPr>
            <p:cNvPr id="164" name="Google Shape;164;p26"/>
            <p:cNvPicPr preferRelativeResize="0"/>
            <p:nvPr/>
          </p:nvPicPr>
          <p:blipFill>
            <a:blip r:embed="rId4">
              <a:alphaModFix/>
            </a:blip>
            <a:stretch>
              <a:fillRect/>
            </a:stretch>
          </p:blipFill>
          <p:spPr>
            <a:xfrm>
              <a:off x="7406425" y="2571750"/>
              <a:ext cx="549000" cy="549000"/>
            </a:xfrm>
            <a:prstGeom prst="rect">
              <a:avLst/>
            </a:prstGeom>
            <a:noFill/>
            <a:ln>
              <a:noFill/>
            </a:ln>
          </p:spPr>
        </p:pic>
        <p:pic>
          <p:nvPicPr>
            <p:cNvPr id="165" name="Google Shape;165;p26"/>
            <p:cNvPicPr preferRelativeResize="0"/>
            <p:nvPr/>
          </p:nvPicPr>
          <p:blipFill>
            <a:blip r:embed="rId4">
              <a:alphaModFix/>
            </a:blip>
            <a:stretch>
              <a:fillRect/>
            </a:stretch>
          </p:blipFill>
          <p:spPr>
            <a:xfrm>
              <a:off x="7955425" y="3502450"/>
              <a:ext cx="549000" cy="549000"/>
            </a:xfrm>
            <a:prstGeom prst="rect">
              <a:avLst/>
            </a:prstGeom>
            <a:noFill/>
            <a:ln>
              <a:noFill/>
            </a:ln>
          </p:spPr>
        </p:pic>
        <p:pic>
          <p:nvPicPr>
            <p:cNvPr id="166" name="Google Shape;166;p26"/>
            <p:cNvPicPr preferRelativeResize="0"/>
            <p:nvPr/>
          </p:nvPicPr>
          <p:blipFill>
            <a:blip r:embed="rId4">
              <a:alphaModFix/>
            </a:blip>
            <a:stretch>
              <a:fillRect/>
            </a:stretch>
          </p:blipFill>
          <p:spPr>
            <a:xfrm>
              <a:off x="6857425" y="3502450"/>
              <a:ext cx="549000" cy="549000"/>
            </a:xfrm>
            <a:prstGeom prst="rect">
              <a:avLst/>
            </a:prstGeom>
            <a:noFill/>
            <a:ln>
              <a:noFill/>
            </a:ln>
          </p:spPr>
        </p:pic>
      </p:grpSp>
      <p:grpSp>
        <p:nvGrpSpPr>
          <p:cNvPr id="167" name="Google Shape;167;p26"/>
          <p:cNvGrpSpPr/>
          <p:nvPr/>
        </p:nvGrpSpPr>
        <p:grpSpPr>
          <a:xfrm>
            <a:off x="4593391" y="3390690"/>
            <a:ext cx="772500" cy="772500"/>
            <a:chOff x="7693241" y="1128315"/>
            <a:chExt cx="772500" cy="772500"/>
          </a:xfrm>
        </p:grpSpPr>
        <p:pic>
          <p:nvPicPr>
            <p:cNvPr id="168" name="Google Shape;168;p26"/>
            <p:cNvPicPr preferRelativeResize="0"/>
            <p:nvPr/>
          </p:nvPicPr>
          <p:blipFill>
            <a:blip r:embed="rId5">
              <a:alphaModFix/>
            </a:blip>
            <a:stretch>
              <a:fillRect/>
            </a:stretch>
          </p:blipFill>
          <p:spPr>
            <a:xfrm>
              <a:off x="7693241" y="1128315"/>
              <a:ext cx="772500" cy="772500"/>
            </a:xfrm>
            <a:prstGeom prst="rect">
              <a:avLst/>
            </a:prstGeom>
            <a:noFill/>
            <a:ln>
              <a:noFill/>
            </a:ln>
          </p:spPr>
        </p:pic>
        <p:sp>
          <p:nvSpPr>
            <p:cNvPr id="169" name="Google Shape;169;p26"/>
            <p:cNvSpPr/>
            <p:nvPr/>
          </p:nvSpPr>
          <p:spPr>
            <a:xfrm>
              <a:off x="7785350" y="1320925"/>
              <a:ext cx="549000" cy="46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26"/>
            <p:cNvPicPr preferRelativeResize="0"/>
            <p:nvPr/>
          </p:nvPicPr>
          <p:blipFill>
            <a:blip r:embed="rId4">
              <a:alphaModFix/>
            </a:blip>
            <a:stretch>
              <a:fillRect/>
            </a:stretch>
          </p:blipFill>
          <p:spPr>
            <a:xfrm>
              <a:off x="7805000" y="1311400"/>
              <a:ext cx="549000" cy="549000"/>
            </a:xfrm>
            <a:prstGeom prst="rect">
              <a:avLst/>
            </a:prstGeom>
            <a:noFill/>
            <a:ln>
              <a:noFill/>
            </a:ln>
          </p:spPr>
        </p:pic>
      </p:grpSp>
      <p:cxnSp>
        <p:nvCxnSpPr>
          <p:cNvPr id="171" name="Google Shape;171;p26"/>
          <p:cNvCxnSpPr>
            <a:stCxn id="168" idx="3"/>
          </p:cNvCxnSpPr>
          <p:nvPr/>
        </p:nvCxnSpPr>
        <p:spPr>
          <a:xfrm>
            <a:off x="5365891" y="3776940"/>
            <a:ext cx="1026300" cy="0"/>
          </a:xfrm>
          <a:prstGeom prst="straightConnector1">
            <a:avLst/>
          </a:prstGeom>
          <a:noFill/>
          <a:ln w="9525" cap="flat" cmpd="sng">
            <a:solidFill>
              <a:schemeClr val="dk2"/>
            </a:solidFill>
            <a:prstDash val="solid"/>
            <a:round/>
            <a:headEnd type="none" w="med" len="med"/>
            <a:tailEnd type="none" w="med" len="med"/>
          </a:ln>
        </p:spPr>
      </p:cxnSp>
      <p:pic>
        <p:nvPicPr>
          <p:cNvPr id="172" name="Google Shape;172;p26"/>
          <p:cNvPicPr preferRelativeResize="0"/>
          <p:nvPr/>
        </p:nvPicPr>
        <p:blipFill rotWithShape="1">
          <a:blip r:embed="rId3">
            <a:alphaModFix/>
          </a:blip>
          <a:srcRect/>
          <a:stretch/>
        </p:blipFill>
        <p:spPr>
          <a:xfrm>
            <a:off x="6408324" y="891526"/>
            <a:ext cx="1674524" cy="1521850"/>
          </a:xfrm>
          <a:prstGeom prst="rect">
            <a:avLst/>
          </a:prstGeom>
          <a:noFill/>
          <a:ln>
            <a:noFill/>
          </a:ln>
        </p:spPr>
      </p:pic>
      <p:pic>
        <p:nvPicPr>
          <p:cNvPr id="173" name="Google Shape;173;p26"/>
          <p:cNvPicPr preferRelativeResize="0"/>
          <p:nvPr/>
        </p:nvPicPr>
        <p:blipFill>
          <a:blip r:embed="rId4">
            <a:alphaModFix/>
          </a:blip>
          <a:stretch>
            <a:fillRect/>
          </a:stretch>
        </p:blipFill>
        <p:spPr>
          <a:xfrm>
            <a:off x="7385025" y="592325"/>
            <a:ext cx="549000" cy="549000"/>
          </a:xfrm>
          <a:prstGeom prst="rect">
            <a:avLst/>
          </a:prstGeom>
          <a:noFill/>
          <a:ln>
            <a:noFill/>
          </a:ln>
        </p:spPr>
      </p:pic>
      <p:grpSp>
        <p:nvGrpSpPr>
          <p:cNvPr id="174" name="Google Shape;174;p26"/>
          <p:cNvGrpSpPr/>
          <p:nvPr/>
        </p:nvGrpSpPr>
        <p:grpSpPr>
          <a:xfrm>
            <a:off x="4571991" y="1411265"/>
            <a:ext cx="772500" cy="772500"/>
            <a:chOff x="7693241" y="1128315"/>
            <a:chExt cx="772500" cy="772500"/>
          </a:xfrm>
        </p:grpSpPr>
        <p:pic>
          <p:nvPicPr>
            <p:cNvPr id="175" name="Google Shape;175;p26"/>
            <p:cNvPicPr preferRelativeResize="0"/>
            <p:nvPr/>
          </p:nvPicPr>
          <p:blipFill>
            <a:blip r:embed="rId5">
              <a:alphaModFix/>
            </a:blip>
            <a:stretch>
              <a:fillRect/>
            </a:stretch>
          </p:blipFill>
          <p:spPr>
            <a:xfrm>
              <a:off x="7693241" y="1128315"/>
              <a:ext cx="772500" cy="772500"/>
            </a:xfrm>
            <a:prstGeom prst="rect">
              <a:avLst/>
            </a:prstGeom>
            <a:noFill/>
            <a:ln>
              <a:noFill/>
            </a:ln>
          </p:spPr>
        </p:pic>
        <p:sp>
          <p:nvSpPr>
            <p:cNvPr id="176" name="Google Shape;176;p26"/>
            <p:cNvSpPr/>
            <p:nvPr/>
          </p:nvSpPr>
          <p:spPr>
            <a:xfrm>
              <a:off x="7785350" y="1320925"/>
              <a:ext cx="549000" cy="46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6"/>
            <p:cNvPicPr preferRelativeResize="0"/>
            <p:nvPr/>
          </p:nvPicPr>
          <p:blipFill>
            <a:blip r:embed="rId4">
              <a:alphaModFix/>
            </a:blip>
            <a:stretch>
              <a:fillRect/>
            </a:stretch>
          </p:blipFill>
          <p:spPr>
            <a:xfrm>
              <a:off x="7805000" y="1311400"/>
              <a:ext cx="549000" cy="549000"/>
            </a:xfrm>
            <a:prstGeom prst="rect">
              <a:avLst/>
            </a:prstGeom>
            <a:noFill/>
            <a:ln>
              <a:noFill/>
            </a:ln>
          </p:spPr>
        </p:pic>
      </p:grpSp>
      <p:cxnSp>
        <p:nvCxnSpPr>
          <p:cNvPr id="178" name="Google Shape;178;p26"/>
          <p:cNvCxnSpPr>
            <a:stCxn id="175" idx="3"/>
          </p:cNvCxnSpPr>
          <p:nvPr/>
        </p:nvCxnSpPr>
        <p:spPr>
          <a:xfrm>
            <a:off x="5344491" y="1797515"/>
            <a:ext cx="10263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78529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1000"/>
                                        <p:tgtEl>
                                          <p:spTgt spid="157"/>
                                        </p:tgtEl>
                                      </p:cBhvr>
                                    </p:animEffect>
                                  </p:childTnLst>
                                </p:cTn>
                              </p:par>
                              <p:par>
                                <p:cTn id="13" presetID="10" presetClass="entr" presetSubtype="0"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1000"/>
                                        <p:tgtEl>
                                          <p:spTgt spid="172"/>
                                        </p:tgtEl>
                                      </p:cBhvr>
                                    </p:animEffect>
                                  </p:childTnLst>
                                </p:cTn>
                              </p:par>
                              <p:par>
                                <p:cTn id="16" presetID="10" presetClass="entr" presetSubtype="0" fill="hold" nodeType="with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1000"/>
                                        <p:tgtEl>
                                          <p:spTgt spid="158"/>
                                        </p:tgtEl>
                                      </p:cBhvr>
                                    </p:animEffect>
                                  </p:childTnLst>
                                </p:cTn>
                              </p:par>
                              <p:par>
                                <p:cTn id="24" presetID="10" presetClass="entr" presetSubtype="0" fill="hold" nodeType="with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fade">
                                      <p:cBhvr>
                                        <p:cTn id="26" dur="1000"/>
                                        <p:tgtEl>
                                          <p:spTgt spid="178"/>
                                        </p:tgtEl>
                                      </p:cBhvr>
                                    </p:animEffect>
                                  </p:childTnLst>
                                </p:cTn>
                              </p:par>
                              <p:par>
                                <p:cTn id="27" presetID="10" presetClass="entr" presetSubtype="0" fill="hold" nodeType="with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10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1000"/>
                                        <p:tgtEl>
                                          <p:spTgt spid="1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5"/>
                                        </p:tgtEl>
                                        <p:attrNameLst>
                                          <p:attrName>style.visibility</p:attrName>
                                        </p:attrNameLst>
                                      </p:cBhvr>
                                      <p:to>
                                        <p:strVal val="visible"/>
                                      </p:to>
                                    </p:set>
                                    <p:animEffect transition="in" filter="fade">
                                      <p:cBhvr>
                                        <p:cTn id="39" dur="1000"/>
                                        <p:tgtEl>
                                          <p:spTgt spid="155"/>
                                        </p:tgtEl>
                                      </p:cBhvr>
                                    </p:animEffect>
                                  </p:childTnLst>
                                </p:cTn>
                              </p:par>
                              <p:par>
                                <p:cTn id="40" presetID="10" presetClass="entr" presetSubtype="0" fill="hold" nodeType="withEffect">
                                  <p:stCondLst>
                                    <p:cond delay="0"/>
                                  </p:stCondLst>
                                  <p:childTnLst>
                                    <p:set>
                                      <p:cBhvr>
                                        <p:cTn id="41" dur="1" fill="hold">
                                          <p:stCondLst>
                                            <p:cond delay="0"/>
                                          </p:stCondLst>
                                        </p:cTn>
                                        <p:tgtEl>
                                          <p:spTgt spid="162"/>
                                        </p:tgtEl>
                                        <p:attrNameLst>
                                          <p:attrName>style.visibility</p:attrName>
                                        </p:attrNameLst>
                                      </p:cBhvr>
                                      <p:to>
                                        <p:strVal val="visible"/>
                                      </p:to>
                                    </p:set>
                                    <p:animEffect transition="in" filter="fade">
                                      <p:cBhvr>
                                        <p:cTn id="42" dur="1000"/>
                                        <p:tgtEl>
                                          <p:spTgt spid="1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animEffect transition="in" filter="fade">
                                      <p:cBhvr>
                                        <p:cTn id="47" dur="1000"/>
                                        <p:tgtEl>
                                          <p:spTgt spid="160"/>
                                        </p:tgtEl>
                                      </p:cBhvr>
                                    </p:animEffect>
                                  </p:childTnLst>
                                </p:cTn>
                              </p:par>
                              <p:par>
                                <p:cTn id="48" presetID="10" presetClass="entr" presetSubtype="0" fill="hold" nodeType="withEffect">
                                  <p:stCondLst>
                                    <p:cond delay="0"/>
                                  </p:stCondLst>
                                  <p:childTnLst>
                                    <p:set>
                                      <p:cBhvr>
                                        <p:cTn id="49" dur="1" fill="hold">
                                          <p:stCondLst>
                                            <p:cond delay="0"/>
                                          </p:stCondLst>
                                        </p:cTn>
                                        <p:tgtEl>
                                          <p:spTgt spid="167"/>
                                        </p:tgtEl>
                                        <p:attrNameLst>
                                          <p:attrName>style.visibility</p:attrName>
                                        </p:attrNameLst>
                                      </p:cBhvr>
                                      <p:to>
                                        <p:strVal val="visible"/>
                                      </p:to>
                                    </p:set>
                                    <p:animEffect transition="in" filter="fade">
                                      <p:cBhvr>
                                        <p:cTn id="50" dur="1000"/>
                                        <p:tgtEl>
                                          <p:spTgt spid="167"/>
                                        </p:tgtEl>
                                      </p:cBhvr>
                                    </p:animEffect>
                                  </p:childTnLst>
                                </p:cTn>
                              </p:par>
                              <p:par>
                                <p:cTn id="51" presetID="10" presetClass="entr" presetSubtype="0" fill="hold" nodeType="withEffect">
                                  <p:stCondLst>
                                    <p:cond delay="0"/>
                                  </p:stCondLst>
                                  <p:childTnLst>
                                    <p:set>
                                      <p:cBhvr>
                                        <p:cTn id="52" dur="1" fill="hold">
                                          <p:stCondLst>
                                            <p:cond delay="0"/>
                                          </p:stCondLst>
                                        </p:cTn>
                                        <p:tgtEl>
                                          <p:spTgt spid="171"/>
                                        </p:tgtEl>
                                        <p:attrNameLst>
                                          <p:attrName>style.visibility</p:attrName>
                                        </p:attrNameLst>
                                      </p:cBhvr>
                                      <p:to>
                                        <p:strVal val="visible"/>
                                      </p:to>
                                    </p:set>
                                    <p:animEffect transition="in" filter="fade">
                                      <p:cBhvr>
                                        <p:cTn id="53"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Adding Listener to Configuration</a:t>
            </a:r>
            <a:endParaRPr/>
          </a:p>
        </p:txBody>
      </p:sp>
      <p:sp>
        <p:nvSpPr>
          <p:cNvPr id="184" name="Google Shape;184;p27"/>
          <p:cNvSpPr txBox="1"/>
          <p:nvPr/>
        </p:nvSpPr>
        <p:spPr>
          <a:xfrm>
            <a:off x="632100" y="1106400"/>
            <a:ext cx="6503100" cy="3353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114300" marR="114300" lvl="0" indent="0" algn="l" rtl="0">
              <a:lnSpc>
                <a:spcPct val="145000"/>
              </a:lnSpc>
              <a:spcBef>
                <a:spcPts val="0"/>
              </a:spcBef>
              <a:spcAft>
                <a:spcPts val="0"/>
              </a:spcAft>
              <a:buNone/>
            </a:pPr>
            <a:r>
              <a:rPr lang="en" sz="1200" dirty="0">
                <a:solidFill>
                  <a:srgbClr val="008080"/>
                </a:solidFill>
                <a:latin typeface="Courier"/>
                <a:ea typeface="Courier"/>
                <a:cs typeface="Courier"/>
                <a:sym typeface="Courier"/>
              </a:rPr>
              <a:t>&lt;</a:t>
            </a:r>
            <a:r>
              <a:rPr lang="en" sz="1200" dirty="0" err="1">
                <a:solidFill>
                  <a:srgbClr val="008080"/>
                </a:solidFill>
                <a:latin typeface="Courier"/>
                <a:ea typeface="Courier"/>
                <a:cs typeface="Courier"/>
                <a:sym typeface="Courier"/>
              </a:rPr>
              <a:t>hazelcast</a:t>
            </a:r>
            <a:r>
              <a:rPr lang="en" sz="1200" dirty="0">
                <a:solidFill>
                  <a:srgbClr val="008080"/>
                </a:solidFill>
                <a:latin typeface="Courier"/>
                <a:ea typeface="Courier"/>
                <a:cs typeface="Courier"/>
                <a:sym typeface="Courier"/>
              </a:rPr>
              <a:t>&gt;</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r>
              <a:rPr lang="en" sz="1200" dirty="0">
                <a:solidFill>
                  <a:srgbClr val="008080"/>
                </a:solidFill>
                <a:latin typeface="Courier"/>
                <a:ea typeface="Courier"/>
                <a:cs typeface="Courier"/>
                <a:sym typeface="Courier"/>
              </a:rPr>
              <a:t>&lt;map</a:t>
            </a:r>
            <a:r>
              <a:rPr lang="en" sz="1200" dirty="0">
                <a:solidFill>
                  <a:schemeClr val="dk1"/>
                </a:solidFill>
                <a:latin typeface="Courier"/>
                <a:ea typeface="Courier"/>
                <a:cs typeface="Courier"/>
                <a:sym typeface="Courier"/>
              </a:rPr>
              <a:t> </a:t>
            </a:r>
            <a:r>
              <a:rPr lang="en" sz="1200" dirty="0">
                <a:solidFill>
                  <a:srgbClr val="000080"/>
                </a:solidFill>
                <a:latin typeface="Courier"/>
                <a:ea typeface="Courier"/>
                <a:cs typeface="Courier"/>
                <a:sym typeface="Courier"/>
              </a:rPr>
              <a:t>name</a:t>
            </a:r>
            <a:r>
              <a:rPr lang="en" sz="1200" dirty="0">
                <a:solidFill>
                  <a:schemeClr val="dk1"/>
                </a:solidFill>
                <a:latin typeface="Courier"/>
                <a:ea typeface="Courier"/>
                <a:cs typeface="Courier"/>
                <a:sym typeface="Courier"/>
              </a:rPr>
              <a:t>=</a:t>
            </a:r>
            <a:r>
              <a:rPr lang="en" sz="1200" dirty="0">
                <a:solidFill>
                  <a:srgbClr val="DD1144"/>
                </a:solidFill>
                <a:latin typeface="Courier"/>
                <a:ea typeface="Courier"/>
                <a:cs typeface="Courier"/>
                <a:sym typeface="Courier"/>
              </a:rPr>
              <a:t>"</a:t>
            </a:r>
            <a:r>
              <a:rPr lang="en" sz="1200" dirty="0" err="1">
                <a:solidFill>
                  <a:srgbClr val="DD1144"/>
                </a:solidFill>
                <a:latin typeface="Courier"/>
                <a:ea typeface="Courier"/>
                <a:cs typeface="Courier"/>
                <a:sym typeface="Courier"/>
              </a:rPr>
              <a:t>somemap</a:t>
            </a:r>
            <a:r>
              <a:rPr lang="en" sz="1200" dirty="0">
                <a:solidFill>
                  <a:srgbClr val="DD1144"/>
                </a:solidFill>
                <a:latin typeface="Courier"/>
                <a:ea typeface="Courier"/>
                <a:cs typeface="Courier"/>
                <a:sym typeface="Courier"/>
              </a:rPr>
              <a:t>"</a:t>
            </a:r>
            <a:r>
              <a:rPr lang="en" sz="1200" dirty="0">
                <a:solidFill>
                  <a:srgbClr val="008080"/>
                </a:solidFill>
                <a:latin typeface="Courier"/>
                <a:ea typeface="Courier"/>
                <a:cs typeface="Courier"/>
                <a:sym typeface="Courier"/>
              </a:rPr>
              <a:t>&gt;</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r>
              <a:rPr lang="en" sz="1200" dirty="0">
                <a:solidFill>
                  <a:srgbClr val="008080"/>
                </a:solidFill>
                <a:latin typeface="Courier"/>
                <a:ea typeface="Courier"/>
                <a:cs typeface="Courier"/>
                <a:sym typeface="Courier"/>
              </a:rPr>
              <a:t>&lt;entry-listeners&gt;</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r>
              <a:rPr lang="en" sz="1200" dirty="0">
                <a:solidFill>
                  <a:srgbClr val="008080"/>
                </a:solidFill>
                <a:latin typeface="Courier"/>
                <a:ea typeface="Courier"/>
                <a:cs typeface="Courier"/>
                <a:sym typeface="Courier"/>
              </a:rPr>
              <a:t>&lt;entry-listener</a:t>
            </a:r>
            <a:r>
              <a:rPr lang="en" sz="1200" dirty="0">
                <a:solidFill>
                  <a:schemeClr val="dk1"/>
                </a:solidFill>
                <a:latin typeface="Courier"/>
                <a:ea typeface="Courier"/>
                <a:cs typeface="Courier"/>
                <a:sym typeface="Courier"/>
              </a:rPr>
              <a:t> </a:t>
            </a:r>
            <a:r>
              <a:rPr lang="en" sz="1200" dirty="0">
                <a:solidFill>
                  <a:srgbClr val="000080"/>
                </a:solidFill>
                <a:latin typeface="Courier"/>
                <a:ea typeface="Courier"/>
                <a:cs typeface="Courier"/>
                <a:sym typeface="Courier"/>
              </a:rPr>
              <a:t>include-value</a:t>
            </a:r>
            <a:r>
              <a:rPr lang="en" sz="1200" dirty="0">
                <a:solidFill>
                  <a:schemeClr val="dk1"/>
                </a:solidFill>
                <a:latin typeface="Courier"/>
                <a:ea typeface="Courier"/>
                <a:cs typeface="Courier"/>
                <a:sym typeface="Courier"/>
              </a:rPr>
              <a:t>=</a:t>
            </a:r>
            <a:r>
              <a:rPr lang="en" sz="1200" dirty="0">
                <a:solidFill>
                  <a:srgbClr val="DD1144"/>
                </a:solidFill>
                <a:latin typeface="Courier"/>
                <a:ea typeface="Courier"/>
                <a:cs typeface="Courier"/>
                <a:sym typeface="Courier"/>
              </a:rPr>
              <a:t>"false"</a:t>
            </a:r>
            <a:r>
              <a:rPr lang="en" sz="1200" dirty="0">
                <a:solidFill>
                  <a:schemeClr val="dk1"/>
                </a:solidFill>
                <a:latin typeface="Courier"/>
                <a:ea typeface="Courier"/>
                <a:cs typeface="Courier"/>
                <a:sym typeface="Courier"/>
              </a:rPr>
              <a:t> </a:t>
            </a:r>
            <a:r>
              <a:rPr lang="en" sz="1200" dirty="0">
                <a:solidFill>
                  <a:srgbClr val="000080"/>
                </a:solidFill>
                <a:latin typeface="Courier"/>
                <a:ea typeface="Courier"/>
                <a:cs typeface="Courier"/>
                <a:sym typeface="Courier"/>
              </a:rPr>
              <a:t>local</a:t>
            </a:r>
            <a:r>
              <a:rPr lang="en" sz="1200" dirty="0">
                <a:solidFill>
                  <a:schemeClr val="dk1"/>
                </a:solidFill>
                <a:latin typeface="Courier"/>
                <a:ea typeface="Courier"/>
                <a:cs typeface="Courier"/>
                <a:sym typeface="Courier"/>
              </a:rPr>
              <a:t>=</a:t>
            </a:r>
            <a:r>
              <a:rPr lang="en" sz="1200" dirty="0">
                <a:solidFill>
                  <a:srgbClr val="DD1144"/>
                </a:solidFill>
                <a:latin typeface="Courier"/>
                <a:ea typeface="Courier"/>
                <a:cs typeface="Courier"/>
                <a:sym typeface="Courier"/>
              </a:rPr>
              <a:t>"false"</a:t>
            </a:r>
            <a:r>
              <a:rPr lang="en" sz="1200" dirty="0">
                <a:solidFill>
                  <a:srgbClr val="008080"/>
                </a:solidFill>
                <a:latin typeface="Courier"/>
                <a:ea typeface="Courier"/>
                <a:cs typeface="Courier"/>
                <a:sym typeface="Courier"/>
              </a:rPr>
              <a:t>&gt;</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r>
              <a:rPr lang="en" sz="1200" dirty="0" err="1">
                <a:solidFill>
                  <a:schemeClr val="dk1"/>
                </a:solidFill>
                <a:latin typeface="Courier"/>
                <a:ea typeface="Courier"/>
                <a:cs typeface="Courier"/>
                <a:sym typeface="Courier"/>
              </a:rPr>
              <a:t>com.yourpackage.MyEntryListener</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r>
              <a:rPr lang="en" sz="1200" dirty="0">
                <a:solidFill>
                  <a:srgbClr val="008080"/>
                </a:solidFill>
                <a:latin typeface="Courier"/>
                <a:ea typeface="Courier"/>
                <a:cs typeface="Courier"/>
                <a:sym typeface="Courier"/>
              </a:rPr>
              <a:t>&lt;/entry-listener&gt;</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r>
              <a:rPr lang="en" sz="1200" dirty="0">
                <a:solidFill>
                  <a:srgbClr val="008080"/>
                </a:solidFill>
                <a:latin typeface="Courier"/>
                <a:ea typeface="Courier"/>
                <a:cs typeface="Courier"/>
                <a:sym typeface="Courier"/>
              </a:rPr>
              <a:t>&lt;/entry-listeners&gt;</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r>
              <a:rPr lang="en" sz="1200" dirty="0">
                <a:solidFill>
                  <a:srgbClr val="008080"/>
                </a:solidFill>
                <a:latin typeface="Courier"/>
                <a:ea typeface="Courier"/>
                <a:cs typeface="Courier"/>
                <a:sym typeface="Courier"/>
              </a:rPr>
              <a:t>&lt;/map&gt;</a:t>
            </a:r>
            <a:br>
              <a:rPr lang="en" sz="1200" dirty="0">
                <a:solidFill>
                  <a:schemeClr val="dk1"/>
                </a:solidFill>
                <a:latin typeface="Courier"/>
                <a:ea typeface="Courier"/>
                <a:cs typeface="Courier"/>
                <a:sym typeface="Courier"/>
              </a:rPr>
            </a:br>
            <a:r>
              <a:rPr lang="en" sz="1200" dirty="0">
                <a:solidFill>
                  <a:schemeClr val="dk1"/>
                </a:solidFill>
                <a:latin typeface="Courier"/>
                <a:ea typeface="Courier"/>
                <a:cs typeface="Courier"/>
                <a:sym typeface="Courier"/>
              </a:rPr>
              <a:t>   ...</a:t>
            </a:r>
            <a:br>
              <a:rPr lang="en" sz="1200" dirty="0">
                <a:solidFill>
                  <a:schemeClr val="dk1"/>
                </a:solidFill>
                <a:latin typeface="Courier"/>
                <a:ea typeface="Courier"/>
                <a:cs typeface="Courier"/>
                <a:sym typeface="Courier"/>
              </a:rPr>
            </a:br>
            <a:r>
              <a:rPr lang="en" sz="1200" dirty="0">
                <a:solidFill>
                  <a:srgbClr val="008080"/>
                </a:solidFill>
                <a:latin typeface="Courier"/>
                <a:ea typeface="Courier"/>
                <a:cs typeface="Courier"/>
                <a:sym typeface="Courier"/>
              </a:rPr>
              <a:t>&lt;/</a:t>
            </a:r>
            <a:r>
              <a:rPr lang="en" sz="1200" dirty="0" err="1">
                <a:solidFill>
                  <a:srgbClr val="008080"/>
                </a:solidFill>
                <a:latin typeface="Courier"/>
                <a:ea typeface="Courier"/>
                <a:cs typeface="Courier"/>
                <a:sym typeface="Courier"/>
              </a:rPr>
              <a:t>hazelcast</a:t>
            </a:r>
            <a:r>
              <a:rPr lang="en" sz="1200" dirty="0">
                <a:solidFill>
                  <a:srgbClr val="008080"/>
                </a:solidFill>
                <a:latin typeface="Courier"/>
                <a:ea typeface="Courier"/>
                <a:cs typeface="Courier"/>
                <a:sym typeface="Courier"/>
              </a:rPr>
              <a:t>&gt;</a:t>
            </a:r>
            <a:endParaRPr sz="1200" dirty="0">
              <a:solidFill>
                <a:srgbClr val="008080"/>
              </a:solidFill>
              <a:latin typeface="Courier"/>
              <a:ea typeface="Courier"/>
              <a:cs typeface="Courier"/>
              <a:sym typeface="Courier"/>
            </a:endParaRPr>
          </a:p>
        </p:txBody>
      </p:sp>
      <p:sp>
        <p:nvSpPr>
          <p:cNvPr id="185" name="Google Shape;185;p27"/>
          <p:cNvSpPr/>
          <p:nvPr/>
        </p:nvSpPr>
        <p:spPr>
          <a:xfrm>
            <a:off x="3073325" y="2530690"/>
            <a:ext cx="2018100" cy="2586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5091425" y="2530690"/>
            <a:ext cx="1402800" cy="258600"/>
          </a:xfrm>
          <a:prstGeom prst="rect">
            <a:avLst/>
          </a:prstGeom>
          <a:noFill/>
          <a:ln w="28575" cap="flat" cmpd="sng">
            <a:solidFill>
              <a:srgbClr val="FFB900"/>
            </a:solidFill>
            <a:prstDash val="solid"/>
            <a:round/>
            <a:headEnd type="none" w="sm" len="sm"/>
            <a:tailEnd type="none" w="sm" len="sm"/>
          </a:ln>
          <a:effectLst>
            <a:outerShdw blurRad="57150" dist="9525" algn="bl" rotWithShape="0">
              <a:srgbClr val="FFB9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0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85"/>
                                        </p:tgtEl>
                                      </p:cBhvr>
                                    </p:animEffect>
                                    <p:set>
                                      <p:cBhvr>
                                        <p:cTn id="12" dur="1" fill="hold">
                                          <p:stCondLst>
                                            <p:cond delay="1000"/>
                                          </p:stCondLst>
                                        </p:cTn>
                                        <p:tgtEl>
                                          <p:spTgt spid="18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fade">
                                      <p:cBhvr>
                                        <p:cTn id="15"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667A0-B648-AA48-BE19-45E2077BF3FA}"/>
              </a:ext>
            </a:extLst>
          </p:cNvPr>
          <p:cNvSpPr>
            <a:spLocks noGrp="1"/>
          </p:cNvSpPr>
          <p:nvPr>
            <p:ph type="title"/>
          </p:nvPr>
        </p:nvSpPr>
        <p:spPr/>
        <p:txBody>
          <a:bodyPr/>
          <a:lstStyle/>
          <a:p>
            <a:r>
              <a:rPr lang="en-US" dirty="0"/>
              <a:t>Listener Result</a:t>
            </a:r>
          </a:p>
        </p:txBody>
      </p:sp>
      <p:sp>
        <p:nvSpPr>
          <p:cNvPr id="3" name="Text Placeholder 2">
            <a:extLst>
              <a:ext uri="{FF2B5EF4-FFF2-40B4-BE49-F238E27FC236}">
                <a16:creationId xmlns:a16="http://schemas.microsoft.com/office/drawing/2014/main" id="{0CC5B32E-D5AA-234C-B3B1-A220189B51FB}"/>
              </a:ext>
            </a:extLst>
          </p:cNvPr>
          <p:cNvSpPr>
            <a:spLocks noGrp="1"/>
          </p:cNvSpPr>
          <p:nvPr>
            <p:ph type="body" sz="quarter" idx="10"/>
          </p:nvPr>
        </p:nvSpPr>
        <p:spPr/>
        <p:txBody>
          <a:bodyPr/>
          <a:lstStyle/>
          <a:p>
            <a:pPr lvl="0"/>
            <a:r>
              <a:rPr lang="en-US" dirty="0">
                <a:sym typeface="Arial"/>
              </a:rPr>
              <a:t>When data changes, you get sent a </a:t>
            </a:r>
            <a:r>
              <a:rPr lang="en-US" dirty="0" err="1">
                <a:latin typeface="Courier" pitchFamily="2" charset="0"/>
                <a:sym typeface="Courier"/>
              </a:rPr>
              <a:t>com.hazelcast.core.EntryEvent</a:t>
            </a:r>
            <a:r>
              <a:rPr lang="en-US" dirty="0">
                <a:latin typeface="Ubuntu" panose="020B0504030602030204" pitchFamily="34" charset="0"/>
                <a:sym typeface="Courier"/>
              </a:rPr>
              <a:t> that includes</a:t>
            </a:r>
            <a:endParaRPr lang="en-US" dirty="0">
              <a:latin typeface="Ubuntu" panose="020B0504030602030204" pitchFamily="34" charset="0"/>
              <a:sym typeface="Arial"/>
            </a:endParaRPr>
          </a:p>
          <a:p>
            <a:pPr lvl="1"/>
            <a:r>
              <a:rPr lang="en-US" dirty="0">
                <a:sym typeface="Arial"/>
              </a:rPr>
              <a:t>the entry’s key</a:t>
            </a:r>
            <a:endParaRPr lang="en-US" dirty="0"/>
          </a:p>
          <a:p>
            <a:pPr lvl="1"/>
            <a:r>
              <a:rPr lang="en-US" dirty="0">
                <a:sym typeface="Arial"/>
              </a:rPr>
              <a:t> the old value (null for create)</a:t>
            </a:r>
            <a:endParaRPr lang="en-US" dirty="0"/>
          </a:p>
          <a:p>
            <a:pPr lvl="1"/>
            <a:r>
              <a:rPr lang="en-US" dirty="0">
                <a:sym typeface="Arial"/>
              </a:rPr>
              <a:t>the new value (null for remove)</a:t>
            </a:r>
            <a:endParaRPr lang="en-US" dirty="0"/>
          </a:p>
          <a:p>
            <a:pPr lvl="1"/>
            <a:r>
              <a:rPr lang="en-US" dirty="0">
                <a:sym typeface="Arial"/>
              </a:rPr>
              <a:t>the event type</a:t>
            </a:r>
            <a:endParaRPr lang="en-US" dirty="0"/>
          </a:p>
          <a:p>
            <a:pPr lvl="1"/>
            <a:r>
              <a:rPr lang="en-US" dirty="0">
                <a:sym typeface="Arial"/>
              </a:rPr>
              <a:t>the map it occurred on</a:t>
            </a:r>
            <a:endParaRPr lang="en-US" dirty="0"/>
          </a:p>
          <a:p>
            <a:pPr lvl="1"/>
            <a:r>
              <a:rPr lang="en-US" dirty="0">
                <a:sym typeface="Arial"/>
              </a:rPr>
              <a:t>the </a:t>
            </a:r>
            <a:r>
              <a:rPr lang="en-US" dirty="0" err="1">
                <a:sym typeface="Arial"/>
              </a:rPr>
              <a:t>Hazelcast</a:t>
            </a:r>
            <a:r>
              <a:rPr lang="en-US" dirty="0">
                <a:sym typeface="Arial"/>
              </a:rPr>
              <a:t> member it occurred on</a:t>
            </a:r>
          </a:p>
        </p:txBody>
      </p:sp>
    </p:spTree>
    <p:extLst>
      <p:ext uri="{BB962C8B-B14F-4D97-AF65-F5344CB8AC3E}">
        <p14:creationId xmlns:p14="http://schemas.microsoft.com/office/powerpoint/2010/main" val="14238926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944C-1F08-2A4A-9998-43FE1479EE3C}"/>
              </a:ext>
            </a:extLst>
          </p:cNvPr>
          <p:cNvSpPr>
            <a:spLocks noGrp="1"/>
          </p:cNvSpPr>
          <p:nvPr>
            <p:ph type="title"/>
          </p:nvPr>
        </p:nvSpPr>
        <p:spPr/>
        <p:txBody>
          <a:bodyPr/>
          <a:lstStyle/>
          <a:p>
            <a:r>
              <a:rPr lang="en-US" dirty="0"/>
              <a:t>The Architect’s View</a:t>
            </a:r>
          </a:p>
        </p:txBody>
      </p:sp>
      <p:sp>
        <p:nvSpPr>
          <p:cNvPr id="3" name="Text Placeholder 2">
            <a:extLst>
              <a:ext uri="{FF2B5EF4-FFF2-40B4-BE49-F238E27FC236}">
                <a16:creationId xmlns:a16="http://schemas.microsoft.com/office/drawing/2014/main" id="{B862702E-D59F-F441-9861-AA2C5CD981BF}"/>
              </a:ext>
            </a:extLst>
          </p:cNvPr>
          <p:cNvSpPr>
            <a:spLocks noGrp="1"/>
          </p:cNvSpPr>
          <p:nvPr>
            <p:ph type="body" sz="quarter" idx="10"/>
          </p:nvPr>
        </p:nvSpPr>
        <p:spPr/>
        <p:txBody>
          <a:bodyPr>
            <a:normAutofit fontScale="92500" lnSpcReduction="10000"/>
          </a:bodyPr>
          <a:lstStyle/>
          <a:p>
            <a:r>
              <a:rPr lang="en-US" dirty="0"/>
              <a:t>Significant design pattern change – you can now create reactive processing</a:t>
            </a:r>
          </a:p>
          <a:p>
            <a:r>
              <a:rPr lang="en-US" dirty="0"/>
              <a:t>Use case: online shop using </a:t>
            </a:r>
            <a:r>
              <a:rPr lang="en-US" dirty="0" err="1"/>
              <a:t>IMap</a:t>
            </a:r>
            <a:r>
              <a:rPr lang="en-US" dirty="0"/>
              <a:t> to store orders</a:t>
            </a:r>
          </a:p>
          <a:p>
            <a:pPr lvl="1"/>
            <a:r>
              <a:rPr lang="en-US" dirty="0">
                <a:sym typeface="Arial"/>
              </a:rPr>
              <a:t>Actions on order processing are shipping, confirmation email and restocking</a:t>
            </a:r>
            <a:r>
              <a:rPr lang="en-US" dirty="0"/>
              <a:t> </a:t>
            </a:r>
            <a:r>
              <a:rPr lang="en-US" dirty="0">
                <a:sym typeface="Arial"/>
              </a:rPr>
              <a:t>the shelf</a:t>
            </a:r>
            <a:endParaRPr lang="en-US" dirty="0"/>
          </a:p>
          <a:p>
            <a:pPr lvl="1"/>
            <a:r>
              <a:rPr lang="en-US" dirty="0">
                <a:sym typeface="Arial"/>
              </a:rPr>
              <a:t>You could scan the </a:t>
            </a:r>
            <a:r>
              <a:rPr lang="en-US" dirty="0" err="1">
                <a:sym typeface="Courier"/>
              </a:rPr>
              <a:t>IMap</a:t>
            </a:r>
            <a:r>
              <a:rPr lang="en-US" dirty="0">
                <a:sym typeface="Courier"/>
              </a:rPr>
              <a:t> </a:t>
            </a:r>
            <a:r>
              <a:rPr lang="en-US" dirty="0">
                <a:sym typeface="Arial"/>
              </a:rPr>
              <a:t>for orders needing handling, a daily batch</a:t>
            </a:r>
            <a:endParaRPr lang="en-US" dirty="0"/>
          </a:p>
          <a:p>
            <a:pPr lvl="1"/>
            <a:r>
              <a:rPr lang="en-US" dirty="0">
                <a:sym typeface="Arial"/>
              </a:rPr>
              <a:t>You could react to each order being placed by doing the consequential</a:t>
            </a:r>
            <a:r>
              <a:rPr lang="en-US" dirty="0"/>
              <a:t> </a:t>
            </a:r>
            <a:r>
              <a:rPr lang="en-US" dirty="0">
                <a:sym typeface="Arial"/>
              </a:rPr>
              <a:t>actions</a:t>
            </a:r>
            <a:endParaRPr lang="en-US" dirty="0"/>
          </a:p>
          <a:p>
            <a:pPr lvl="2"/>
            <a:r>
              <a:rPr lang="en-US" dirty="0">
                <a:sym typeface="Arial"/>
              </a:rPr>
              <a:t>customer gets the confirmation email almost immediately</a:t>
            </a:r>
            <a:endParaRPr lang="en-US" dirty="0"/>
          </a:p>
          <a:p>
            <a:pPr lvl="2"/>
            <a:r>
              <a:rPr lang="en-US" dirty="0">
                <a:sym typeface="Arial"/>
              </a:rPr>
              <a:t>shipping occurs sooner, keep up with your competitors</a:t>
            </a:r>
            <a:endParaRPr lang="en-US" dirty="0"/>
          </a:p>
          <a:p>
            <a:pPr lvl="2"/>
            <a:r>
              <a:rPr lang="en-US" dirty="0">
                <a:sym typeface="Arial"/>
              </a:rPr>
              <a:t>stock is re-ordered as soon as the low stock threshold is reached</a:t>
            </a:r>
            <a:endParaRPr lang="en-US" dirty="0"/>
          </a:p>
        </p:txBody>
      </p:sp>
      <p:sp>
        <p:nvSpPr>
          <p:cNvPr id="4" name="Footer Placeholder 3">
            <a:extLst>
              <a:ext uri="{FF2B5EF4-FFF2-40B4-BE49-F238E27FC236}">
                <a16:creationId xmlns:a16="http://schemas.microsoft.com/office/drawing/2014/main" id="{8EB46C1E-F540-8E42-B1DA-053851474B97}"/>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79417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1D1D-6EA7-F042-B08C-7C49A8E29219}"/>
              </a:ext>
            </a:extLst>
          </p:cNvPr>
          <p:cNvSpPr>
            <a:spLocks noGrp="1"/>
          </p:cNvSpPr>
          <p:nvPr>
            <p:ph type="title"/>
          </p:nvPr>
        </p:nvSpPr>
        <p:spPr/>
        <p:txBody>
          <a:bodyPr/>
          <a:lstStyle/>
          <a:p>
            <a:r>
              <a:rPr lang="en-US" dirty="0"/>
              <a:t>Three Additional Points</a:t>
            </a:r>
          </a:p>
        </p:txBody>
      </p:sp>
      <p:sp>
        <p:nvSpPr>
          <p:cNvPr id="3" name="Text Placeholder 2">
            <a:extLst>
              <a:ext uri="{FF2B5EF4-FFF2-40B4-BE49-F238E27FC236}">
                <a16:creationId xmlns:a16="http://schemas.microsoft.com/office/drawing/2014/main" id="{87A493A3-7642-FD40-A55C-A5ED748FC1D7}"/>
              </a:ext>
            </a:extLst>
          </p:cNvPr>
          <p:cNvSpPr>
            <a:spLocks noGrp="1"/>
          </p:cNvSpPr>
          <p:nvPr>
            <p:ph type="body" sz="quarter" idx="10"/>
          </p:nvPr>
        </p:nvSpPr>
        <p:spPr/>
        <p:txBody>
          <a:bodyPr/>
          <a:lstStyle/>
          <a:p>
            <a:pPr lvl="0"/>
            <a:r>
              <a:rPr lang="en-US" dirty="0">
                <a:sym typeface="Arial"/>
              </a:rPr>
              <a:t>The invocation happens in </a:t>
            </a:r>
            <a:r>
              <a:rPr lang="en-US" dirty="0" err="1">
                <a:sym typeface="Arial"/>
              </a:rPr>
              <a:t>Hazelcast’s</a:t>
            </a:r>
            <a:r>
              <a:rPr lang="en-US" dirty="0">
                <a:sym typeface="Arial"/>
              </a:rPr>
              <a:t> thread so needs to execute quickly,</a:t>
            </a:r>
            <a:r>
              <a:rPr lang="en-US" dirty="0"/>
              <a:t> </a:t>
            </a:r>
            <a:r>
              <a:rPr lang="en-US" dirty="0">
                <a:sym typeface="Arial"/>
              </a:rPr>
              <a:t>or spawn another thread</a:t>
            </a:r>
            <a:endParaRPr lang="en-US" dirty="0"/>
          </a:p>
          <a:p>
            <a:pPr lvl="0"/>
            <a:r>
              <a:rPr lang="en-US" dirty="0">
                <a:sym typeface="Arial"/>
              </a:rPr>
              <a:t>The event has already happened (perhaps on another JVM) so you can only react</a:t>
            </a:r>
          </a:p>
          <a:p>
            <a:pPr lvl="1"/>
            <a:r>
              <a:rPr lang="en-US" dirty="0">
                <a:sym typeface="Arial"/>
              </a:rPr>
              <a:t>Interceptor (on next slide) can be used to stop things from occurring </a:t>
            </a:r>
          </a:p>
          <a:p>
            <a:pPr lvl="0"/>
            <a:r>
              <a:rPr lang="en-US" dirty="0">
                <a:sym typeface="Arial"/>
              </a:rPr>
              <a:t>Events are delivered via a queue</a:t>
            </a:r>
          </a:p>
          <a:p>
            <a:pPr lvl="1"/>
            <a:r>
              <a:rPr lang="en-US" dirty="0">
                <a:sym typeface="Arial"/>
              </a:rPr>
              <a:t>Queue has finite capacity of 1,000,000 events</a:t>
            </a:r>
            <a:endParaRPr lang="en-US" dirty="0"/>
          </a:p>
        </p:txBody>
      </p:sp>
      <p:sp>
        <p:nvSpPr>
          <p:cNvPr id="4" name="Footer Placeholder 3">
            <a:extLst>
              <a:ext uri="{FF2B5EF4-FFF2-40B4-BE49-F238E27FC236}">
                <a16:creationId xmlns:a16="http://schemas.microsoft.com/office/drawing/2014/main" id="{AD3A54B0-C89E-2949-B9D5-DB78043C5405}"/>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77123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37FA-EA1E-A442-A19D-013D5262301F}"/>
              </a:ext>
            </a:extLst>
          </p:cNvPr>
          <p:cNvSpPr>
            <a:spLocks noGrp="1"/>
          </p:cNvSpPr>
          <p:nvPr>
            <p:ph type="title"/>
          </p:nvPr>
        </p:nvSpPr>
        <p:spPr/>
        <p:txBody>
          <a:bodyPr/>
          <a:lstStyle/>
          <a:p>
            <a:r>
              <a:rPr lang="en-US" dirty="0"/>
              <a:t>Use Case: Continuous ETL</a:t>
            </a:r>
          </a:p>
        </p:txBody>
      </p:sp>
      <p:sp>
        <p:nvSpPr>
          <p:cNvPr id="3" name="Text Placeholder 2">
            <a:extLst>
              <a:ext uri="{FF2B5EF4-FFF2-40B4-BE49-F238E27FC236}">
                <a16:creationId xmlns:a16="http://schemas.microsoft.com/office/drawing/2014/main" id="{6F5842D6-798A-7F4D-B17E-84F606021D09}"/>
              </a:ext>
            </a:extLst>
          </p:cNvPr>
          <p:cNvSpPr>
            <a:spLocks noGrp="1"/>
          </p:cNvSpPr>
          <p:nvPr>
            <p:ph type="body" idx="4294967295"/>
          </p:nvPr>
        </p:nvSpPr>
        <p:spPr>
          <a:xfrm>
            <a:off x="402764" y="1041250"/>
            <a:ext cx="8096400" cy="3263400"/>
          </a:xfrm>
        </p:spPr>
        <p:txBody>
          <a:bodyPr/>
          <a:lstStyle/>
          <a:p>
            <a:pPr marL="285750" indent="-285750">
              <a:lnSpc>
                <a:spcPct val="150000"/>
              </a:lnSpc>
              <a:buFont typeface="Arial" panose="020B0604020202020204" pitchFamily="34" charset="0"/>
              <a:buChar char="•"/>
            </a:pPr>
            <a:r>
              <a:rPr lang="en-GB" dirty="0"/>
              <a:t>ETL - Data Integration</a:t>
            </a:r>
          </a:p>
          <a:p>
            <a:pPr marL="285750" indent="-285750">
              <a:lnSpc>
                <a:spcPct val="100000"/>
              </a:lnSpc>
              <a:buFont typeface="Arial" panose="020B0604020202020204" pitchFamily="34" charset="0"/>
              <a:buChar char="•"/>
            </a:pPr>
            <a:r>
              <a:rPr lang="en-GB" dirty="0"/>
              <a:t>ETL in the 21</a:t>
            </a:r>
            <a:r>
              <a:rPr lang="en-GB" baseline="30000" dirty="0"/>
              <a:t>st</a:t>
            </a:r>
            <a:r>
              <a:rPr lang="en-GB" dirty="0"/>
              <a:t> Century</a:t>
            </a:r>
          </a:p>
          <a:p>
            <a:pPr marL="742950" lvl="1" indent="-285750">
              <a:lnSpc>
                <a:spcPct val="100000"/>
              </a:lnSpc>
              <a:buFont typeface="Arial" panose="020B0604020202020204" pitchFamily="34" charset="0"/>
              <a:buChar char="•"/>
            </a:pPr>
            <a:r>
              <a:rPr lang="en-GB" dirty="0"/>
              <a:t>Maintains the derived data (keeps it in sync)</a:t>
            </a:r>
          </a:p>
          <a:p>
            <a:pPr marL="742950" lvl="1" indent="-285750">
              <a:lnSpc>
                <a:spcPct val="100000"/>
              </a:lnSpc>
              <a:buFont typeface="Arial" panose="020B0604020202020204" pitchFamily="34" charset="0"/>
              <a:buChar char="•"/>
            </a:pPr>
            <a:r>
              <a:rPr lang="en-GB" dirty="0"/>
              <a:t>Performance - adapt data to various workloads</a:t>
            </a:r>
          </a:p>
          <a:p>
            <a:pPr marL="742950" lvl="1" indent="-285750">
              <a:lnSpc>
                <a:spcPct val="100000"/>
              </a:lnSpc>
              <a:buFont typeface="Arial" panose="020B0604020202020204" pitchFamily="34" charset="0"/>
              <a:buChar char="•"/>
            </a:pPr>
            <a:r>
              <a:rPr lang="en-GB" dirty="0"/>
              <a:t>Modularization - microservices own the data</a:t>
            </a:r>
          </a:p>
          <a:p>
            <a:pPr marL="285750" indent="-285750">
              <a:lnSpc>
                <a:spcPct val="100000"/>
              </a:lnSpc>
              <a:spcBef>
                <a:spcPts val="1000"/>
              </a:spcBef>
              <a:buFont typeface="Arial" panose="020B0604020202020204" pitchFamily="34" charset="0"/>
              <a:buChar char="•"/>
            </a:pPr>
            <a:r>
              <a:rPr lang="en-GB" dirty="0"/>
              <a:t>Why continuous ETL?</a:t>
            </a:r>
          </a:p>
          <a:p>
            <a:pPr marL="742950" lvl="1" indent="-285750">
              <a:lnSpc>
                <a:spcPct val="100000"/>
              </a:lnSpc>
              <a:buFont typeface="Arial" panose="020B0604020202020204" pitchFamily="34" charset="0"/>
              <a:buChar char="•"/>
            </a:pPr>
            <a:r>
              <a:rPr lang="en-GB" dirty="0"/>
              <a:t>Latency</a:t>
            </a:r>
          </a:p>
          <a:p>
            <a:pPr marL="742950" lvl="1" indent="-285750">
              <a:lnSpc>
                <a:spcPct val="100000"/>
              </a:lnSpc>
              <a:buFont typeface="Arial" panose="020B0604020202020204" pitchFamily="34" charset="0"/>
              <a:buChar char="•"/>
            </a:pPr>
            <a:r>
              <a:rPr lang="en-GB" dirty="0"/>
              <a:t>Global operations (no after hours)</a:t>
            </a:r>
          </a:p>
          <a:p>
            <a:pPr marL="742950" lvl="1" indent="-285750">
              <a:lnSpc>
                <a:spcPct val="100000"/>
              </a:lnSpc>
              <a:buFont typeface="Arial" panose="020B0604020202020204" pitchFamily="34" charset="0"/>
              <a:buChar char="•"/>
            </a:pPr>
            <a:r>
              <a:rPr lang="en-GB" dirty="0"/>
              <a:t>Continuous resource consumption</a:t>
            </a:r>
          </a:p>
          <a:p>
            <a:pPr marL="467810" lvl="1" indent="-285750">
              <a:lnSpc>
                <a:spcPct val="100000"/>
              </a:lnSpc>
              <a:buFont typeface="Arial" panose="020B0604020202020204" pitchFamily="34" charset="0"/>
              <a:buChar char="•"/>
            </a:pPr>
            <a:endParaRPr lang="en-GB" dirty="0"/>
          </a:p>
          <a:p>
            <a:pPr>
              <a:lnSpc>
                <a:spcPct val="100000"/>
              </a:lnSpc>
            </a:pPr>
            <a:endParaRPr lang="en-GB" dirty="0"/>
          </a:p>
          <a:p>
            <a:pPr>
              <a:lnSpc>
                <a:spcPct val="100000"/>
              </a:lnSpc>
            </a:pPr>
            <a:endParaRPr lang="en-US" dirty="0"/>
          </a:p>
        </p:txBody>
      </p:sp>
    </p:spTree>
    <p:extLst>
      <p:ext uri="{BB962C8B-B14F-4D97-AF65-F5344CB8AC3E}">
        <p14:creationId xmlns:p14="http://schemas.microsoft.com/office/powerpoint/2010/main" val="47985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Interceptors</a:t>
            </a:r>
            <a:endParaRPr/>
          </a:p>
        </p:txBody>
      </p:sp>
      <p:sp>
        <p:nvSpPr>
          <p:cNvPr id="192" name="Google Shape;192;p28"/>
          <p:cNvSpPr txBox="1">
            <a:spLocks noGrp="1"/>
          </p:cNvSpPr>
          <p:nvPr>
            <p:ph type="body" idx="1"/>
          </p:nvPr>
        </p:nvSpPr>
        <p:spPr>
          <a:xfrm>
            <a:off x="402764" y="1041250"/>
            <a:ext cx="8096400" cy="3263400"/>
          </a:xfrm>
          <a:prstGeom prst="rect">
            <a:avLst/>
          </a:prstGeom>
        </p:spPr>
        <p:txBody>
          <a:bodyPr spcFirstLastPara="1" wrap="square" lIns="68575" tIns="34275" rIns="68575" bIns="34275" anchor="t" anchorCtr="0">
            <a:noAutofit/>
          </a:bodyPr>
          <a:lstStyle/>
          <a:p>
            <a:pPr marL="457200" lvl="0" indent="-361950" algn="l" rtl="0">
              <a:lnSpc>
                <a:spcPct val="100000"/>
              </a:lnSpc>
              <a:spcBef>
                <a:spcPts val="0"/>
              </a:spcBef>
              <a:spcAft>
                <a:spcPts val="0"/>
              </a:spcAft>
              <a:buSzPts val="2100"/>
              <a:buChar char="•"/>
            </a:pPr>
            <a:r>
              <a:rPr lang="en"/>
              <a:t>Synchronous operation triggered by map event</a:t>
            </a:r>
            <a:endParaRPr/>
          </a:p>
          <a:p>
            <a:pPr marL="914400" lvl="1" indent="-342900" algn="l" rtl="0">
              <a:lnSpc>
                <a:spcPct val="100000"/>
              </a:lnSpc>
              <a:spcBef>
                <a:spcPts val="1000"/>
              </a:spcBef>
              <a:spcAft>
                <a:spcPts val="0"/>
              </a:spcAft>
              <a:buSzPts val="1800"/>
              <a:buChar char="•"/>
            </a:pPr>
            <a:r>
              <a:rPr lang="en"/>
              <a:t>Listeners are asynchronous - can trigger a subsequent action</a:t>
            </a:r>
            <a:endParaRPr/>
          </a:p>
          <a:p>
            <a:pPr marL="914400" lvl="1" indent="-342900" algn="l" rtl="0">
              <a:lnSpc>
                <a:spcPct val="100000"/>
              </a:lnSpc>
              <a:spcBef>
                <a:spcPts val="1000"/>
              </a:spcBef>
              <a:spcAft>
                <a:spcPts val="0"/>
              </a:spcAft>
              <a:buSzPts val="1800"/>
              <a:buChar char="•"/>
            </a:pPr>
            <a:r>
              <a:rPr lang="en"/>
              <a:t>Interceptors literally </a:t>
            </a:r>
            <a:r>
              <a:rPr lang="en" b="1"/>
              <a:t>intercept</a:t>
            </a:r>
            <a:r>
              <a:rPr lang="en"/>
              <a:t> the event</a:t>
            </a:r>
            <a:endParaRPr/>
          </a:p>
          <a:p>
            <a:pPr marL="457200" lvl="0" indent="-361950" algn="l" rtl="0">
              <a:lnSpc>
                <a:spcPct val="100000"/>
              </a:lnSpc>
              <a:spcBef>
                <a:spcPts val="1000"/>
              </a:spcBef>
              <a:spcAft>
                <a:spcPts val="0"/>
              </a:spcAft>
              <a:buSzPts val="2100"/>
              <a:buChar char="•"/>
            </a:pPr>
            <a:r>
              <a:rPr lang="en"/>
              <a:t>Interceptors can</a:t>
            </a:r>
            <a:endParaRPr/>
          </a:p>
          <a:p>
            <a:pPr marL="914400" lvl="1" indent="-342900" algn="l" rtl="0">
              <a:lnSpc>
                <a:spcPct val="100000"/>
              </a:lnSpc>
              <a:spcBef>
                <a:spcPts val="1000"/>
              </a:spcBef>
              <a:spcAft>
                <a:spcPts val="0"/>
              </a:spcAft>
              <a:buSzPts val="1800"/>
              <a:buChar char="•"/>
            </a:pPr>
            <a:r>
              <a:rPr lang="en"/>
              <a:t>Alter the behavior of an operation</a:t>
            </a:r>
            <a:endParaRPr/>
          </a:p>
          <a:p>
            <a:pPr marL="914400" lvl="1" indent="-342900" algn="l" rtl="0">
              <a:lnSpc>
                <a:spcPct val="100000"/>
              </a:lnSpc>
              <a:spcBef>
                <a:spcPts val="1000"/>
              </a:spcBef>
              <a:spcAft>
                <a:spcPts val="0"/>
              </a:spcAft>
              <a:buSzPts val="1800"/>
              <a:buChar char="•"/>
            </a:pPr>
            <a:r>
              <a:rPr lang="en"/>
              <a:t>Change the operation value</a:t>
            </a:r>
            <a:endParaRPr/>
          </a:p>
          <a:p>
            <a:pPr marL="914400" lvl="1" indent="-342900" algn="l" rtl="0">
              <a:lnSpc>
                <a:spcPct val="100000"/>
              </a:lnSpc>
              <a:spcBef>
                <a:spcPts val="1000"/>
              </a:spcBef>
              <a:spcAft>
                <a:spcPts val="1000"/>
              </a:spcAft>
              <a:buSzPts val="1800"/>
              <a:buChar char="•"/>
            </a:pPr>
            <a:r>
              <a:rPr lang="en"/>
              <a:t>Cancel an operation</a:t>
            </a:r>
            <a:endParaRPr/>
          </a:p>
        </p:txBody>
      </p:sp>
    </p:spTree>
    <p:extLst>
      <p:ext uri="{BB962C8B-B14F-4D97-AF65-F5344CB8AC3E}">
        <p14:creationId xmlns:p14="http://schemas.microsoft.com/office/powerpoint/2010/main" val="63507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animEffect transition="in" filter="fade">
                                      <p:cBhvr>
                                        <p:cTn id="7" dur="1000"/>
                                        <p:tgtEl>
                                          <p:spTgt spid="1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xEl>
                                              <p:pRg st="1" end="1"/>
                                            </p:txEl>
                                          </p:spTgt>
                                        </p:tgtEl>
                                        <p:attrNameLst>
                                          <p:attrName>style.visibility</p:attrName>
                                        </p:attrNameLst>
                                      </p:cBhvr>
                                      <p:to>
                                        <p:strVal val="visible"/>
                                      </p:to>
                                    </p:set>
                                    <p:animEffect transition="in" filter="fade">
                                      <p:cBhvr>
                                        <p:cTn id="12" dur="1000"/>
                                        <p:tgtEl>
                                          <p:spTgt spid="1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xEl>
                                              <p:pRg st="2" end="2"/>
                                            </p:txEl>
                                          </p:spTgt>
                                        </p:tgtEl>
                                        <p:attrNameLst>
                                          <p:attrName>style.visibility</p:attrName>
                                        </p:attrNameLst>
                                      </p:cBhvr>
                                      <p:to>
                                        <p:strVal val="visible"/>
                                      </p:to>
                                    </p:set>
                                    <p:animEffect transition="in" filter="fade">
                                      <p:cBhvr>
                                        <p:cTn id="17" dur="1000"/>
                                        <p:tgtEl>
                                          <p:spTgt spid="1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2">
                                            <p:txEl>
                                              <p:pRg st="3" end="3"/>
                                            </p:txEl>
                                          </p:spTgt>
                                        </p:tgtEl>
                                        <p:attrNameLst>
                                          <p:attrName>style.visibility</p:attrName>
                                        </p:attrNameLst>
                                      </p:cBhvr>
                                      <p:to>
                                        <p:strVal val="visible"/>
                                      </p:to>
                                    </p:set>
                                    <p:animEffect transition="in" filter="fade">
                                      <p:cBhvr>
                                        <p:cTn id="22" dur="1000"/>
                                        <p:tgtEl>
                                          <p:spTgt spid="1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2">
                                            <p:txEl>
                                              <p:pRg st="4" end="4"/>
                                            </p:txEl>
                                          </p:spTgt>
                                        </p:tgtEl>
                                        <p:attrNameLst>
                                          <p:attrName>style.visibility</p:attrName>
                                        </p:attrNameLst>
                                      </p:cBhvr>
                                      <p:to>
                                        <p:strVal val="visible"/>
                                      </p:to>
                                    </p:set>
                                    <p:animEffect transition="in" filter="fade">
                                      <p:cBhvr>
                                        <p:cTn id="27" dur="1000"/>
                                        <p:tgtEl>
                                          <p:spTgt spid="19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2">
                                            <p:txEl>
                                              <p:pRg st="5" end="5"/>
                                            </p:txEl>
                                          </p:spTgt>
                                        </p:tgtEl>
                                        <p:attrNameLst>
                                          <p:attrName>style.visibility</p:attrName>
                                        </p:attrNameLst>
                                      </p:cBhvr>
                                      <p:to>
                                        <p:strVal val="visible"/>
                                      </p:to>
                                    </p:set>
                                    <p:animEffect transition="in" filter="fade">
                                      <p:cBhvr>
                                        <p:cTn id="32" dur="1000"/>
                                        <p:tgtEl>
                                          <p:spTgt spid="19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2">
                                            <p:txEl>
                                              <p:pRg st="6" end="6"/>
                                            </p:txEl>
                                          </p:spTgt>
                                        </p:tgtEl>
                                        <p:attrNameLst>
                                          <p:attrName>style.visibility</p:attrName>
                                        </p:attrNameLst>
                                      </p:cBhvr>
                                      <p:to>
                                        <p:strVal val="visible"/>
                                      </p:to>
                                    </p:set>
                                    <p:animEffect transition="in" filter="fade">
                                      <p:cBhvr>
                                        <p:cTn id="37" dur="1000"/>
                                        <p:tgtEl>
                                          <p:spTgt spid="19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Interceptor Options</a:t>
            </a:r>
            <a:endParaRPr/>
          </a:p>
        </p:txBody>
      </p:sp>
      <p:graphicFrame>
        <p:nvGraphicFramePr>
          <p:cNvPr id="198" name="Google Shape;198;p29"/>
          <p:cNvGraphicFramePr/>
          <p:nvPr/>
        </p:nvGraphicFramePr>
        <p:xfrm>
          <a:off x="640200" y="1254225"/>
          <a:ext cx="7239000" cy="2377260"/>
        </p:xfrm>
        <a:graphic>
          <a:graphicData uri="http://schemas.openxmlformats.org/drawingml/2006/table">
            <a:tbl>
              <a:tblPr>
                <a:noFill/>
              </a:tblPr>
              <a:tblGrid>
                <a:gridCol w="1883550">
                  <a:extLst>
                    <a:ext uri="{9D8B030D-6E8A-4147-A177-3AD203B41FA5}">
                      <a16:colId xmlns:a16="http://schemas.microsoft.com/office/drawing/2014/main" val="20000"/>
                    </a:ext>
                  </a:extLst>
                </a:gridCol>
                <a:gridCol w="53554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latin typeface="Courier"/>
                          <a:ea typeface="Courier"/>
                          <a:cs typeface="Courier"/>
                          <a:sym typeface="Courier"/>
                        </a:rPr>
                        <a:t>interceptGet</a:t>
                      </a:r>
                      <a:endParaRPr>
                        <a:latin typeface="Courier"/>
                        <a:ea typeface="Courier"/>
                        <a:cs typeface="Courier"/>
                        <a:sym typeface="Courier"/>
                      </a:endParaRPr>
                    </a:p>
                  </a:txBody>
                  <a:tcPr marL="91425" marR="91425" marT="91425" marB="91425"/>
                </a:tc>
                <a:tc>
                  <a:txBody>
                    <a:bodyPr/>
                    <a:lstStyle/>
                    <a:p>
                      <a:pPr marL="0" lvl="0" indent="0" algn="l" rtl="0">
                        <a:spcBef>
                          <a:spcPts val="0"/>
                        </a:spcBef>
                        <a:spcAft>
                          <a:spcPts val="0"/>
                        </a:spcAft>
                        <a:buNone/>
                      </a:pPr>
                      <a:r>
                        <a:rPr lang="en"/>
                        <a:t>Replace returned map value with new value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Courier"/>
                          <a:ea typeface="Courier"/>
                          <a:cs typeface="Courier"/>
                          <a:sym typeface="Courier"/>
                        </a:rPr>
                        <a:t>afterGet</a:t>
                      </a:r>
                      <a:endParaRPr>
                        <a:latin typeface="Courier"/>
                        <a:ea typeface="Courier"/>
                        <a:cs typeface="Courier"/>
                        <a:sym typeface="Courier"/>
                      </a:endParaRPr>
                    </a:p>
                  </a:txBody>
                  <a:tcPr marL="91425" marR="91425" marT="91425" marB="91425"/>
                </a:tc>
                <a:tc>
                  <a:txBody>
                    <a:bodyPr/>
                    <a:lstStyle/>
                    <a:p>
                      <a:pPr marL="0" lvl="0" indent="0" algn="l" rtl="0">
                        <a:spcBef>
                          <a:spcPts val="0"/>
                        </a:spcBef>
                        <a:spcAft>
                          <a:spcPts val="0"/>
                        </a:spcAft>
                        <a:buNone/>
                      </a:pPr>
                      <a:r>
                        <a:rPr lang="en"/>
                        <a:t>Action to take after get is done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Courier"/>
                          <a:ea typeface="Courier"/>
                          <a:cs typeface="Courier"/>
                          <a:sym typeface="Courier"/>
                        </a:rPr>
                        <a:t>interceptPut</a:t>
                      </a:r>
                      <a:endParaRPr>
                        <a:latin typeface="Courier"/>
                        <a:ea typeface="Courier"/>
                        <a:cs typeface="Courier"/>
                        <a:sym typeface="Courier"/>
                      </a:endParaRPr>
                    </a:p>
                  </a:txBody>
                  <a:tcPr marL="91425" marR="91425" marT="91425" marB="91425"/>
                </a:tc>
                <a:tc>
                  <a:txBody>
                    <a:bodyPr/>
                    <a:lstStyle/>
                    <a:p>
                      <a:pPr marL="0" lvl="0" indent="0" algn="l" rtl="0">
                        <a:spcBef>
                          <a:spcPts val="0"/>
                        </a:spcBef>
                        <a:spcAft>
                          <a:spcPts val="0"/>
                        </a:spcAft>
                        <a:buNone/>
                      </a:pPr>
                      <a:r>
                        <a:rPr lang="en"/>
                        <a:t>Replace value in put with new value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Courier"/>
                          <a:ea typeface="Courier"/>
                          <a:cs typeface="Courier"/>
                          <a:sym typeface="Courier"/>
                        </a:rPr>
                        <a:t>afterPut</a:t>
                      </a:r>
                      <a:endParaRPr>
                        <a:latin typeface="Courier"/>
                        <a:ea typeface="Courier"/>
                        <a:cs typeface="Courier"/>
                        <a:sym typeface="Courier"/>
                      </a:endParaRPr>
                    </a:p>
                  </a:txBody>
                  <a:tcPr marL="91425" marR="91425" marT="91425" marB="91425"/>
                </a:tc>
                <a:tc>
                  <a:txBody>
                    <a:bodyPr/>
                    <a:lstStyle/>
                    <a:p>
                      <a:pPr marL="0" lvl="0" indent="0" algn="l" rtl="0">
                        <a:spcBef>
                          <a:spcPts val="0"/>
                        </a:spcBef>
                        <a:spcAft>
                          <a:spcPts val="0"/>
                        </a:spcAft>
                        <a:buNone/>
                      </a:pPr>
                      <a:r>
                        <a:rPr lang="en"/>
                        <a:t>Action to take after put is done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latin typeface="Courier"/>
                          <a:ea typeface="Courier"/>
                          <a:cs typeface="Courier"/>
                          <a:sym typeface="Courier"/>
                        </a:rPr>
                        <a:t>interceptRemove</a:t>
                      </a:r>
                      <a:endParaRPr>
                        <a:latin typeface="Courier"/>
                        <a:ea typeface="Courier"/>
                        <a:cs typeface="Courier"/>
                        <a:sym typeface="Courier"/>
                      </a:endParaRPr>
                    </a:p>
                  </a:txBody>
                  <a:tcPr marL="91425" marR="91425" marT="91425" marB="91425"/>
                </a:tc>
                <a:tc>
                  <a:txBody>
                    <a:bodyPr/>
                    <a:lstStyle/>
                    <a:p>
                      <a:pPr marL="0" lvl="0" indent="0" algn="l" rtl="0">
                        <a:spcBef>
                          <a:spcPts val="0"/>
                        </a:spcBef>
                        <a:spcAft>
                          <a:spcPts val="0"/>
                        </a:spcAft>
                        <a:buNone/>
                      </a:pPr>
                      <a:r>
                        <a:rPr lang="en"/>
                        <a:t>Collects removed map value</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latin typeface="Courier"/>
                          <a:ea typeface="Courier"/>
                          <a:cs typeface="Courier"/>
                          <a:sym typeface="Courier"/>
                        </a:rPr>
                        <a:t>afterRemove</a:t>
                      </a:r>
                      <a:endParaRPr>
                        <a:latin typeface="Courier"/>
                        <a:ea typeface="Courier"/>
                        <a:cs typeface="Courier"/>
                        <a:sym typeface="Courier"/>
                      </a:endParaRPr>
                    </a:p>
                  </a:txBody>
                  <a:tcPr marL="91425" marR="91425" marT="91425" marB="91425"/>
                </a:tc>
                <a:tc>
                  <a:txBody>
                    <a:bodyPr/>
                    <a:lstStyle/>
                    <a:p>
                      <a:pPr marL="0" lvl="0" indent="0" algn="l" rtl="0">
                        <a:spcBef>
                          <a:spcPts val="0"/>
                        </a:spcBef>
                        <a:spcAft>
                          <a:spcPts val="0"/>
                        </a:spcAft>
                        <a:buNone/>
                      </a:pPr>
                      <a:r>
                        <a:rPr lang="en"/>
                        <a:t>Action to take after remove is done</a:t>
                      </a:r>
                      <a:endParaRPr/>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4678535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Interceptor Example</a:t>
            </a:r>
            <a:endParaRPr/>
          </a:p>
        </p:txBody>
      </p:sp>
      <p:sp>
        <p:nvSpPr>
          <p:cNvPr id="204" name="Google Shape;204;p30"/>
          <p:cNvSpPr txBox="1"/>
          <p:nvPr/>
        </p:nvSpPr>
        <p:spPr>
          <a:xfrm>
            <a:off x="529175" y="1327900"/>
            <a:ext cx="7366200" cy="26583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80"/>
                </a:solidFill>
                <a:latin typeface="Courier"/>
                <a:ea typeface="Courier"/>
                <a:cs typeface="Courier"/>
                <a:sym typeface="Courier"/>
              </a:rPr>
              <a:t>private static class </a:t>
            </a:r>
            <a:r>
              <a:rPr lang="en" sz="1200">
                <a:latin typeface="Courier"/>
                <a:ea typeface="Courier"/>
                <a:cs typeface="Courier"/>
                <a:sym typeface="Courier"/>
              </a:rPr>
              <a:t>MyMapInterceptor </a:t>
            </a:r>
            <a:r>
              <a:rPr lang="en" sz="1200" b="1">
                <a:solidFill>
                  <a:srgbClr val="000080"/>
                </a:solidFill>
                <a:latin typeface="Courier"/>
                <a:ea typeface="Courier"/>
                <a:cs typeface="Courier"/>
                <a:sym typeface="Courier"/>
              </a:rPr>
              <a:t>implements </a:t>
            </a:r>
            <a:r>
              <a:rPr lang="en" sz="1200">
                <a:latin typeface="Courier"/>
                <a:ea typeface="Courier"/>
                <a:cs typeface="Courier"/>
                <a:sym typeface="Courier"/>
              </a:rPr>
              <a:t>MapInterceptor {</a:t>
            </a:r>
            <a:endParaRPr sz="1200">
              <a:latin typeface="Courier"/>
              <a:ea typeface="Courier"/>
              <a:cs typeface="Courier"/>
              <a:sym typeface="Courier"/>
            </a:endParaRPr>
          </a:p>
          <a:p>
            <a:pPr marL="0" lvl="0" indent="0" algn="l" rtl="0">
              <a:spcBef>
                <a:spcPts val="0"/>
              </a:spcBef>
              <a:spcAft>
                <a:spcPts val="0"/>
              </a:spcAft>
              <a:buNone/>
            </a:pP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   </a:t>
            </a:r>
            <a:r>
              <a:rPr lang="en" sz="1200">
                <a:solidFill>
                  <a:srgbClr val="808000"/>
                </a:solidFill>
                <a:latin typeface="Courier"/>
                <a:ea typeface="Courier"/>
                <a:cs typeface="Courier"/>
                <a:sym typeface="Courier"/>
              </a:rPr>
              <a:t>@Override</a:t>
            </a:r>
            <a:endParaRPr sz="1200">
              <a:solidFill>
                <a:srgbClr val="808000"/>
              </a:solidFill>
              <a:latin typeface="Courier"/>
              <a:ea typeface="Courier"/>
              <a:cs typeface="Courier"/>
              <a:sym typeface="Courier"/>
            </a:endParaRPr>
          </a:p>
          <a:p>
            <a:pPr marL="0" lvl="0" indent="0" algn="l" rtl="0">
              <a:spcBef>
                <a:spcPts val="0"/>
              </a:spcBef>
              <a:spcAft>
                <a:spcPts val="0"/>
              </a:spcAft>
              <a:buNone/>
            </a:pPr>
            <a:r>
              <a:rPr lang="en" sz="1200">
                <a:solidFill>
                  <a:srgbClr val="808000"/>
                </a:solidFill>
                <a:latin typeface="Courier"/>
                <a:ea typeface="Courier"/>
                <a:cs typeface="Courier"/>
                <a:sym typeface="Courier"/>
              </a:rPr>
              <a:t>   </a:t>
            </a:r>
            <a:r>
              <a:rPr lang="en" sz="1200" b="1">
                <a:solidFill>
                  <a:srgbClr val="000080"/>
                </a:solidFill>
                <a:latin typeface="Courier"/>
                <a:ea typeface="Courier"/>
                <a:cs typeface="Courier"/>
                <a:sym typeface="Courier"/>
              </a:rPr>
              <a:t>public </a:t>
            </a:r>
            <a:r>
              <a:rPr lang="en" sz="1200">
                <a:latin typeface="Courier"/>
                <a:ea typeface="Courier"/>
                <a:cs typeface="Courier"/>
                <a:sym typeface="Courier"/>
              </a:rPr>
              <a:t>Object interceptGet(Object value) {</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       </a:t>
            </a:r>
            <a:r>
              <a:rPr lang="en" sz="1200" b="1">
                <a:solidFill>
                  <a:srgbClr val="000080"/>
                </a:solidFill>
                <a:latin typeface="Courier"/>
                <a:ea typeface="Courier"/>
                <a:cs typeface="Courier"/>
                <a:sym typeface="Courier"/>
              </a:rPr>
              <a:t>return </a:t>
            </a:r>
            <a:r>
              <a:rPr lang="en" sz="1200">
                <a:latin typeface="Courier"/>
                <a:ea typeface="Courier"/>
                <a:cs typeface="Courier"/>
                <a:sym typeface="Courier"/>
              </a:rPr>
              <a:t>value + </a:t>
            </a:r>
            <a:r>
              <a:rPr lang="en" sz="1200" b="1">
                <a:solidFill>
                  <a:srgbClr val="008000"/>
                </a:solidFill>
                <a:latin typeface="Courier"/>
                <a:ea typeface="Courier"/>
                <a:cs typeface="Courier"/>
                <a:sym typeface="Courier"/>
              </a:rPr>
              <a:t>"-foo"</a:t>
            </a:r>
            <a:endParaRPr sz="1200" b="1">
              <a:solidFill>
                <a:srgbClr val="008000"/>
              </a:solidFill>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   }</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a:t>
            </a:r>
            <a:endParaRPr sz="1200">
              <a:latin typeface="Courier"/>
              <a:ea typeface="Courier"/>
              <a:cs typeface="Courier"/>
              <a:sym typeface="Courier"/>
            </a:endParaRPr>
          </a:p>
        </p:txBody>
      </p:sp>
      <p:sp>
        <p:nvSpPr>
          <p:cNvPr id="205" name="Google Shape;205;p30"/>
          <p:cNvSpPr txBox="1"/>
          <p:nvPr/>
        </p:nvSpPr>
        <p:spPr>
          <a:xfrm>
            <a:off x="529175" y="2962900"/>
            <a:ext cx="5762700" cy="10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urier"/>
                <a:ea typeface="Courier"/>
                <a:cs typeface="Courier"/>
                <a:sym typeface="Courier"/>
              </a:rPr>
              <a:t>...</a:t>
            </a:r>
            <a:endParaRPr sz="1200">
              <a:latin typeface="Courier"/>
              <a:ea typeface="Courier"/>
              <a:cs typeface="Courier"/>
              <a:sym typeface="Courier"/>
            </a:endParaRPr>
          </a:p>
          <a:p>
            <a:pPr marL="0" lvl="0" indent="0" algn="l" rtl="0">
              <a:spcBef>
                <a:spcPts val="0"/>
              </a:spcBef>
              <a:spcAft>
                <a:spcPts val="0"/>
              </a:spcAft>
              <a:buNone/>
            </a:pP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IMap&lt;String, String&gt; myMap = hz.getMap(</a:t>
            </a:r>
            <a:r>
              <a:rPr lang="en" sz="1200" b="1">
                <a:solidFill>
                  <a:srgbClr val="008000"/>
                </a:solidFill>
                <a:latin typeface="Courier"/>
                <a:ea typeface="Courier"/>
                <a:cs typeface="Courier"/>
                <a:sym typeface="Courier"/>
              </a:rPr>
              <a:t>"myMap"</a:t>
            </a:r>
            <a:r>
              <a:rPr lang="en" sz="1200">
                <a:latin typeface="Courier"/>
                <a:ea typeface="Courier"/>
                <a:cs typeface="Courier"/>
                <a:sym typeface="Courier"/>
              </a:rPr>
              <a:t>);</a:t>
            </a:r>
            <a:endParaRPr sz="1200">
              <a:latin typeface="Courier"/>
              <a:ea typeface="Courier"/>
              <a:cs typeface="Courier"/>
              <a:sym typeface="Courier"/>
            </a:endParaRPr>
          </a:p>
          <a:p>
            <a:pPr marL="0" lvl="0" indent="0" algn="l" rtl="0">
              <a:spcBef>
                <a:spcPts val="0"/>
              </a:spcBef>
              <a:spcAft>
                <a:spcPts val="0"/>
              </a:spcAft>
              <a:buNone/>
            </a:pPr>
            <a:r>
              <a:rPr lang="en" sz="1200">
                <a:latin typeface="Courier"/>
                <a:ea typeface="Courier"/>
                <a:cs typeface="Courier"/>
                <a:sym typeface="Courier"/>
              </a:rPr>
              <a:t>myMap.addInterceptor(</a:t>
            </a:r>
            <a:r>
              <a:rPr lang="en" sz="1200" b="1">
                <a:solidFill>
                  <a:srgbClr val="000080"/>
                </a:solidFill>
                <a:latin typeface="Courier"/>
                <a:ea typeface="Courier"/>
                <a:cs typeface="Courier"/>
                <a:sym typeface="Courier"/>
              </a:rPr>
              <a:t>new </a:t>
            </a:r>
            <a:r>
              <a:rPr lang="en" sz="1200">
                <a:latin typeface="Courier"/>
                <a:ea typeface="Courier"/>
                <a:cs typeface="Courier"/>
                <a:sym typeface="Courier"/>
              </a:rPr>
              <a:t>MyMapInterceptor());</a:t>
            </a:r>
            <a:endParaRPr sz="1200">
              <a:latin typeface="Courier"/>
              <a:ea typeface="Courier"/>
              <a:cs typeface="Courier"/>
              <a:sym typeface="Courier"/>
            </a:endParaRPr>
          </a:p>
        </p:txBody>
      </p:sp>
    </p:spTree>
    <p:extLst>
      <p:ext uri="{BB962C8B-B14F-4D97-AF65-F5344CB8AC3E}">
        <p14:creationId xmlns:p14="http://schemas.microsoft.com/office/powerpoint/2010/main" val="12971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97F8-C81D-384E-9262-AC64A93C0182}"/>
              </a:ext>
            </a:extLst>
          </p:cNvPr>
          <p:cNvSpPr>
            <a:spLocks noGrp="1"/>
          </p:cNvSpPr>
          <p:nvPr>
            <p:ph type="title"/>
          </p:nvPr>
        </p:nvSpPr>
        <p:spPr/>
        <p:txBody>
          <a:bodyPr/>
          <a:lstStyle/>
          <a:p>
            <a:r>
              <a:rPr lang="en-US" dirty="0"/>
              <a:t>Data Change Review</a:t>
            </a:r>
          </a:p>
        </p:txBody>
      </p:sp>
      <p:sp>
        <p:nvSpPr>
          <p:cNvPr id="3" name="Text Placeholder 2">
            <a:extLst>
              <a:ext uri="{FF2B5EF4-FFF2-40B4-BE49-F238E27FC236}">
                <a16:creationId xmlns:a16="http://schemas.microsoft.com/office/drawing/2014/main" id="{C57D049F-CA5D-194D-814F-00A78A3ECC3D}"/>
              </a:ext>
            </a:extLst>
          </p:cNvPr>
          <p:cNvSpPr>
            <a:spLocks noGrp="1"/>
          </p:cNvSpPr>
          <p:nvPr>
            <p:ph type="body" sz="quarter" idx="10"/>
          </p:nvPr>
        </p:nvSpPr>
        <p:spPr/>
        <p:txBody>
          <a:bodyPr/>
          <a:lstStyle/>
          <a:p>
            <a:pPr lvl="0"/>
            <a:r>
              <a:rPr lang="en-US" dirty="0">
                <a:sym typeface="Arial"/>
              </a:rPr>
              <a:t>Before: To stop or adjust an entry change immediately prior</a:t>
            </a:r>
          </a:p>
          <a:p>
            <a:pPr lvl="0"/>
            <a:endParaRPr lang="en-US" dirty="0">
              <a:sym typeface="Arial"/>
            </a:endParaRPr>
          </a:p>
          <a:p>
            <a:pPr lvl="0"/>
            <a:r>
              <a:rPr lang="en-US" dirty="0">
                <a:sym typeface="Arial"/>
              </a:rPr>
              <a:t>During: To change the entry in-situ</a:t>
            </a:r>
          </a:p>
          <a:p>
            <a:pPr lvl="0"/>
            <a:endParaRPr lang="en-US" dirty="0">
              <a:sym typeface="Arial"/>
            </a:endParaRPr>
          </a:p>
          <a:p>
            <a:pPr lvl="0"/>
            <a:r>
              <a:rPr lang="en-US" dirty="0">
                <a:sym typeface="Arial"/>
              </a:rPr>
              <a:t>After: To react to entry change almost immediately after</a:t>
            </a:r>
            <a:endParaRPr lang="en-US" dirty="0"/>
          </a:p>
        </p:txBody>
      </p:sp>
      <p:sp>
        <p:nvSpPr>
          <p:cNvPr id="4" name="Footer Placeholder 3">
            <a:extLst>
              <a:ext uri="{FF2B5EF4-FFF2-40B4-BE49-F238E27FC236}">
                <a16:creationId xmlns:a16="http://schemas.microsoft.com/office/drawing/2014/main" id="{F30C950C-41B5-E840-ACD9-E5510D56529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8" name="Rectangle 7">
            <a:extLst>
              <a:ext uri="{FF2B5EF4-FFF2-40B4-BE49-F238E27FC236}">
                <a16:creationId xmlns:a16="http://schemas.microsoft.com/office/drawing/2014/main" id="{69BB46B3-7C88-5B48-B2EA-88EADCE3EE5A}"/>
              </a:ext>
            </a:extLst>
          </p:cNvPr>
          <p:cNvSpPr/>
          <p:nvPr/>
        </p:nvSpPr>
        <p:spPr>
          <a:xfrm>
            <a:off x="1024758" y="1490668"/>
            <a:ext cx="3621504" cy="307777"/>
          </a:xfrm>
          <a:prstGeom prst="rect">
            <a:avLst/>
          </a:prstGeom>
          <a:solidFill>
            <a:schemeClr val="bg1">
              <a:lumMod val="95000"/>
            </a:schemeClr>
          </a:solidFill>
          <a:ln>
            <a:solidFill>
              <a:schemeClr val="tx1"/>
            </a:solidFill>
          </a:ln>
        </p:spPr>
        <p:txBody>
          <a:bodyPr wrap="none">
            <a:spAutoFit/>
          </a:bodyPr>
          <a:lstStyle/>
          <a:p>
            <a:r>
              <a:rPr lang="en-US" dirty="0" err="1">
                <a:latin typeface="Courier" pitchFamily="2" charset="0"/>
                <a:sym typeface="Courier"/>
              </a:rPr>
              <a:t>com.hazelcast.map.MapInterceptor</a:t>
            </a:r>
            <a:endParaRPr lang="en-US" dirty="0">
              <a:latin typeface="Courier" pitchFamily="2" charset="0"/>
            </a:endParaRPr>
          </a:p>
        </p:txBody>
      </p:sp>
      <p:sp>
        <p:nvSpPr>
          <p:cNvPr id="9" name="Rectangle 8">
            <a:extLst>
              <a:ext uri="{FF2B5EF4-FFF2-40B4-BE49-F238E27FC236}">
                <a16:creationId xmlns:a16="http://schemas.microsoft.com/office/drawing/2014/main" id="{9294852F-75DE-1245-BD4B-CD68D27B842D}"/>
              </a:ext>
            </a:extLst>
          </p:cNvPr>
          <p:cNvSpPr/>
          <p:nvPr/>
        </p:nvSpPr>
        <p:spPr>
          <a:xfrm>
            <a:off x="1024758" y="2417861"/>
            <a:ext cx="3621504" cy="307777"/>
          </a:xfrm>
          <a:prstGeom prst="rect">
            <a:avLst/>
          </a:prstGeom>
          <a:solidFill>
            <a:schemeClr val="bg1">
              <a:lumMod val="95000"/>
            </a:schemeClr>
          </a:solidFill>
          <a:ln>
            <a:solidFill>
              <a:schemeClr val="tx1"/>
            </a:solidFill>
          </a:ln>
        </p:spPr>
        <p:txBody>
          <a:bodyPr wrap="none">
            <a:spAutoFit/>
          </a:bodyPr>
          <a:lstStyle/>
          <a:p>
            <a:r>
              <a:rPr lang="en-US" dirty="0" err="1">
                <a:latin typeface="Courier" pitchFamily="2" charset="0"/>
                <a:sym typeface="Courier"/>
              </a:rPr>
              <a:t>com.hazelcast.map.EntryProcessor</a:t>
            </a:r>
            <a:endParaRPr lang="en-US" dirty="0">
              <a:latin typeface="Courier" pitchFamily="2" charset="0"/>
            </a:endParaRPr>
          </a:p>
        </p:txBody>
      </p:sp>
      <p:sp>
        <p:nvSpPr>
          <p:cNvPr id="10" name="Rectangle 9">
            <a:extLst>
              <a:ext uri="{FF2B5EF4-FFF2-40B4-BE49-F238E27FC236}">
                <a16:creationId xmlns:a16="http://schemas.microsoft.com/office/drawing/2014/main" id="{B61A1C2C-6C03-3048-83C5-9A4ED27DDB14}"/>
              </a:ext>
            </a:extLst>
          </p:cNvPr>
          <p:cNvSpPr/>
          <p:nvPr/>
        </p:nvSpPr>
        <p:spPr>
          <a:xfrm>
            <a:off x="1024758" y="3373051"/>
            <a:ext cx="5670331" cy="1384995"/>
          </a:xfrm>
          <a:prstGeom prst="rect">
            <a:avLst/>
          </a:prstGeom>
          <a:solidFill>
            <a:schemeClr val="bg1">
              <a:lumMod val="95000"/>
            </a:schemeClr>
          </a:solidFill>
          <a:ln>
            <a:solidFill>
              <a:schemeClr val="tx1"/>
            </a:solidFill>
          </a:ln>
        </p:spPr>
        <p:txBody>
          <a:bodyPr wrap="square">
            <a:spAutoFit/>
          </a:bodyPr>
          <a:lstStyle/>
          <a:p>
            <a:pPr lvl="0"/>
            <a:r>
              <a:rPr lang="en-US" dirty="0" err="1">
                <a:latin typeface="Courier" pitchFamily="2" charset="0"/>
                <a:sym typeface="Courier"/>
              </a:rPr>
              <a:t>com.hazelcast.map.listener.EntryAddedListener</a:t>
            </a:r>
            <a:endParaRPr lang="en-US" dirty="0">
              <a:latin typeface="Courier" pitchFamily="2" charset="0"/>
            </a:endParaRPr>
          </a:p>
          <a:p>
            <a:pPr lvl="0"/>
            <a:r>
              <a:rPr lang="en-US" dirty="0" err="1">
                <a:latin typeface="Courier" pitchFamily="2" charset="0"/>
                <a:sym typeface="Courier"/>
              </a:rPr>
              <a:t>com.hazelcast.map.listener.EntryEvictedListener</a:t>
            </a:r>
            <a:endParaRPr lang="en-US" dirty="0">
              <a:latin typeface="Courier" pitchFamily="2" charset="0"/>
            </a:endParaRPr>
          </a:p>
          <a:p>
            <a:pPr lvl="0"/>
            <a:r>
              <a:rPr lang="en-US" dirty="0" err="1">
                <a:latin typeface="Courier" pitchFamily="2" charset="0"/>
                <a:sym typeface="Courier"/>
              </a:rPr>
              <a:t>com.hazelcast.map.listener.EntryExpiredListener</a:t>
            </a:r>
            <a:endParaRPr lang="en-US" dirty="0">
              <a:latin typeface="Courier" pitchFamily="2" charset="0"/>
            </a:endParaRPr>
          </a:p>
          <a:p>
            <a:pPr lvl="0"/>
            <a:r>
              <a:rPr lang="en-US" dirty="0" err="1">
                <a:latin typeface="Courier" pitchFamily="2" charset="0"/>
                <a:sym typeface="Courier"/>
              </a:rPr>
              <a:t>com.hazelcast.map.listener.EntryMergedListener</a:t>
            </a:r>
            <a:endParaRPr lang="en-US" dirty="0">
              <a:latin typeface="Courier" pitchFamily="2" charset="0"/>
            </a:endParaRPr>
          </a:p>
          <a:p>
            <a:pPr lvl="0"/>
            <a:r>
              <a:rPr lang="en-US" dirty="0" err="1">
                <a:latin typeface="Courier" pitchFamily="2" charset="0"/>
                <a:sym typeface="Courier"/>
              </a:rPr>
              <a:t>com.hazelcast.map.listener.EntryRemovedListener</a:t>
            </a:r>
            <a:endParaRPr lang="en-US" dirty="0">
              <a:latin typeface="Courier" pitchFamily="2" charset="0"/>
            </a:endParaRPr>
          </a:p>
          <a:p>
            <a:pPr lvl="0"/>
            <a:r>
              <a:rPr lang="en-US" dirty="0" err="1">
                <a:latin typeface="Courier" pitchFamily="2" charset="0"/>
                <a:sym typeface="Courier"/>
              </a:rPr>
              <a:t>com.hazelcast.map.listener.EntryUpdatedListener</a:t>
            </a:r>
            <a:endParaRPr lang="en-US" dirty="0">
              <a:latin typeface="Courier" pitchFamily="2" charset="0"/>
            </a:endParaRPr>
          </a:p>
        </p:txBody>
      </p:sp>
    </p:spTree>
    <p:extLst>
      <p:ext uri="{BB962C8B-B14F-4D97-AF65-F5344CB8AC3E}">
        <p14:creationId xmlns:p14="http://schemas.microsoft.com/office/powerpoint/2010/main" val="83659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A2F13F97-440E-F342-B07C-97B76A355B77}"/>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A9ADB886-2BC3-CB49-96BF-035A37B7CDC7}"/>
              </a:ext>
            </a:extLst>
          </p:cNvPr>
          <p:cNvSpPr>
            <a:spLocks noGrp="1"/>
          </p:cNvSpPr>
          <p:nvPr>
            <p:ph type="ctrTitle"/>
          </p:nvPr>
        </p:nvSpPr>
        <p:spPr/>
        <p:txBody>
          <a:bodyPr/>
          <a:lstStyle/>
          <a:p>
            <a:r>
              <a:rPr lang="en-US" dirty="0"/>
              <a:t>Messaging</a:t>
            </a:r>
          </a:p>
        </p:txBody>
      </p:sp>
      <p:sp>
        <p:nvSpPr>
          <p:cNvPr id="4" name="Footer Placeholder 3">
            <a:extLst>
              <a:ext uri="{FF2B5EF4-FFF2-40B4-BE49-F238E27FC236}">
                <a16:creationId xmlns:a16="http://schemas.microsoft.com/office/drawing/2014/main" id="{18BEBD1D-52D2-934E-BAD7-EFF6977B7C2C}"/>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31717114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606D0-45C0-2546-B732-F350ED3D5391}"/>
              </a:ext>
            </a:extLst>
          </p:cNvPr>
          <p:cNvSpPr>
            <a:spLocks noGrp="1"/>
          </p:cNvSpPr>
          <p:nvPr>
            <p:ph type="title"/>
          </p:nvPr>
        </p:nvSpPr>
        <p:spPr/>
        <p:txBody>
          <a:bodyPr/>
          <a:lstStyle/>
          <a:p>
            <a:r>
              <a:rPr lang="en-US" dirty="0" err="1"/>
              <a:t>Hazelcast</a:t>
            </a:r>
            <a:r>
              <a:rPr lang="en-US" dirty="0"/>
              <a:t> Messaging</a:t>
            </a:r>
          </a:p>
        </p:txBody>
      </p:sp>
      <p:sp>
        <p:nvSpPr>
          <p:cNvPr id="5" name="Text Placeholder 4">
            <a:extLst>
              <a:ext uri="{FF2B5EF4-FFF2-40B4-BE49-F238E27FC236}">
                <a16:creationId xmlns:a16="http://schemas.microsoft.com/office/drawing/2014/main" id="{C4E4BC8C-AD33-AB4E-A9F5-1A2EE63F489B}"/>
              </a:ext>
            </a:extLst>
          </p:cNvPr>
          <p:cNvSpPr>
            <a:spLocks noGrp="1"/>
          </p:cNvSpPr>
          <p:nvPr>
            <p:ph type="body" sz="quarter" idx="10"/>
          </p:nvPr>
        </p:nvSpPr>
        <p:spPr/>
        <p:txBody>
          <a:bodyPr/>
          <a:lstStyle/>
          <a:p>
            <a:r>
              <a:rPr lang="en-US" dirty="0" err="1"/>
              <a:t>Hazelcast</a:t>
            </a:r>
            <a:r>
              <a:rPr lang="en-US" dirty="0"/>
              <a:t> implementations of basic messaging structures</a:t>
            </a:r>
          </a:p>
          <a:p>
            <a:pPr lvl="1"/>
            <a:r>
              <a:rPr lang="en-US" dirty="0"/>
              <a:t>Queue</a:t>
            </a:r>
          </a:p>
          <a:p>
            <a:pPr lvl="1"/>
            <a:r>
              <a:rPr lang="en-US" dirty="0"/>
              <a:t>Topic</a:t>
            </a:r>
          </a:p>
          <a:p>
            <a:r>
              <a:rPr lang="en-US" dirty="0"/>
              <a:t>Easy to use</a:t>
            </a:r>
          </a:p>
          <a:p>
            <a:r>
              <a:rPr lang="en-US" dirty="0"/>
              <a:t>Hopefully familiar concepts</a:t>
            </a:r>
          </a:p>
          <a:p>
            <a:r>
              <a:rPr lang="en-US" dirty="0"/>
              <a:t>Distributed implementations (of course)</a:t>
            </a:r>
          </a:p>
          <a:p>
            <a:r>
              <a:rPr lang="en-US" dirty="0"/>
              <a:t>Configurable</a:t>
            </a:r>
          </a:p>
        </p:txBody>
      </p:sp>
    </p:spTree>
    <p:extLst>
      <p:ext uri="{BB962C8B-B14F-4D97-AF65-F5344CB8AC3E}">
        <p14:creationId xmlns:p14="http://schemas.microsoft.com/office/powerpoint/2010/main" val="69924758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022D-FEC6-8244-9868-3A4CA3544BBE}"/>
              </a:ext>
            </a:extLst>
          </p:cNvPr>
          <p:cNvSpPr>
            <a:spLocks noGrp="1"/>
          </p:cNvSpPr>
          <p:nvPr>
            <p:ph type="title"/>
          </p:nvPr>
        </p:nvSpPr>
        <p:spPr/>
        <p:txBody>
          <a:bodyPr/>
          <a:lstStyle/>
          <a:p>
            <a:r>
              <a:rPr lang="en-US" dirty="0" err="1"/>
              <a:t>IQueue</a:t>
            </a:r>
            <a:endParaRPr lang="en-US" dirty="0"/>
          </a:p>
        </p:txBody>
      </p:sp>
      <p:sp>
        <p:nvSpPr>
          <p:cNvPr id="3" name="Text Placeholder 2">
            <a:extLst>
              <a:ext uri="{FF2B5EF4-FFF2-40B4-BE49-F238E27FC236}">
                <a16:creationId xmlns:a16="http://schemas.microsoft.com/office/drawing/2014/main" id="{9DA5946F-6192-1649-84B8-E783F5DED418}"/>
              </a:ext>
            </a:extLst>
          </p:cNvPr>
          <p:cNvSpPr>
            <a:spLocks noGrp="1"/>
          </p:cNvSpPr>
          <p:nvPr>
            <p:ph type="body" sz="quarter" idx="10"/>
          </p:nvPr>
        </p:nvSpPr>
        <p:spPr/>
        <p:txBody>
          <a:bodyPr>
            <a:normAutofit lnSpcReduction="10000"/>
          </a:bodyPr>
          <a:lstStyle/>
          <a:p>
            <a:r>
              <a:rPr lang="en-US" dirty="0" err="1"/>
              <a:t>Hazelcast</a:t>
            </a:r>
            <a:r>
              <a:rPr lang="en-US" dirty="0"/>
              <a:t> distributed implementation of </a:t>
            </a:r>
            <a:r>
              <a:rPr lang="en-US" dirty="0" err="1"/>
              <a:t>java.util.concurrent.BlockingQueue</a:t>
            </a:r>
            <a:endParaRPr lang="en-US" dirty="0"/>
          </a:p>
          <a:p>
            <a:pPr lvl="1"/>
            <a:r>
              <a:rPr lang="en-US" dirty="0"/>
              <a:t>Runs on any cluster member</a:t>
            </a:r>
          </a:p>
          <a:p>
            <a:pPr lvl="1"/>
            <a:r>
              <a:rPr lang="en-US" dirty="0"/>
              <a:t>FIFO operation</a:t>
            </a:r>
          </a:p>
          <a:p>
            <a:pPr lvl="1"/>
            <a:r>
              <a:rPr lang="en-US" dirty="0"/>
              <a:t>Can be bounded to enforce a max size</a:t>
            </a:r>
          </a:p>
          <a:p>
            <a:pPr lvl="1"/>
            <a:r>
              <a:rPr lang="en-US" dirty="0"/>
              <a:t>Works with underlying persistent storage for durability</a:t>
            </a:r>
          </a:p>
          <a:p>
            <a:pPr lvl="1"/>
            <a:r>
              <a:rPr lang="en-US" dirty="0"/>
              <a:t>Works with listener processes for event based processing</a:t>
            </a:r>
          </a:p>
          <a:p>
            <a:r>
              <a:rPr lang="en-US" dirty="0"/>
              <a:t>All the usual queuing functionality</a:t>
            </a:r>
          </a:p>
          <a:p>
            <a:pPr lvl="1"/>
            <a:r>
              <a:rPr lang="en-US" dirty="0"/>
              <a:t>Client can add to end, pull from front</a:t>
            </a:r>
          </a:p>
        </p:txBody>
      </p:sp>
      <p:sp>
        <p:nvSpPr>
          <p:cNvPr id="4" name="Footer Placeholder 3">
            <a:extLst>
              <a:ext uri="{FF2B5EF4-FFF2-40B4-BE49-F238E27FC236}">
                <a16:creationId xmlns:a16="http://schemas.microsoft.com/office/drawing/2014/main" id="{E73FFD52-717C-9F4D-A8C8-6E80E90B01C6}"/>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0799822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23E2-04D7-D14B-9494-02722EAC381E}"/>
              </a:ext>
            </a:extLst>
          </p:cNvPr>
          <p:cNvSpPr>
            <a:spLocks noGrp="1"/>
          </p:cNvSpPr>
          <p:nvPr>
            <p:ph type="title"/>
          </p:nvPr>
        </p:nvSpPr>
        <p:spPr/>
        <p:txBody>
          <a:bodyPr/>
          <a:lstStyle/>
          <a:p>
            <a:r>
              <a:rPr lang="en-US" dirty="0" err="1"/>
              <a:t>IQueue</a:t>
            </a:r>
            <a:r>
              <a:rPr lang="en-US" dirty="0"/>
              <a:t> Operations</a:t>
            </a:r>
          </a:p>
        </p:txBody>
      </p:sp>
      <p:sp>
        <p:nvSpPr>
          <p:cNvPr id="12" name="Text Placeholder 11">
            <a:extLst>
              <a:ext uri="{FF2B5EF4-FFF2-40B4-BE49-F238E27FC236}">
                <a16:creationId xmlns:a16="http://schemas.microsoft.com/office/drawing/2014/main" id="{96897C8A-73CC-0446-B8CF-7F480417AD1E}"/>
              </a:ext>
            </a:extLst>
          </p:cNvPr>
          <p:cNvSpPr>
            <a:spLocks noGrp="1"/>
          </p:cNvSpPr>
          <p:nvPr>
            <p:ph type="body" sz="quarter" idx="10"/>
          </p:nvPr>
        </p:nvSpPr>
        <p:spPr>
          <a:xfrm>
            <a:off x="529173" y="1077951"/>
            <a:ext cx="3768329" cy="3389971"/>
          </a:xfrm>
        </p:spPr>
        <p:txBody>
          <a:bodyPr/>
          <a:lstStyle/>
          <a:p>
            <a:r>
              <a:rPr lang="en-US" dirty="0"/>
              <a:t>Queue cannot be partitioned</a:t>
            </a:r>
          </a:p>
          <a:p>
            <a:pPr lvl="1"/>
            <a:r>
              <a:rPr lang="en-US" dirty="0"/>
              <a:t>Entire queue must fit in instance</a:t>
            </a:r>
          </a:p>
          <a:p>
            <a:r>
              <a:rPr lang="en-US" dirty="0" err="1"/>
              <a:t>Hazelcast</a:t>
            </a:r>
            <a:r>
              <a:rPr lang="en-US" dirty="0"/>
              <a:t> maintains primary and backup (if configured)</a:t>
            </a:r>
          </a:p>
          <a:p>
            <a:r>
              <a:rPr lang="en-US" dirty="0"/>
              <a:t>Proxy process relays offers/takes if queue is not local</a:t>
            </a:r>
          </a:p>
        </p:txBody>
      </p:sp>
      <p:sp>
        <p:nvSpPr>
          <p:cNvPr id="4" name="Footer Placeholder 3">
            <a:extLst>
              <a:ext uri="{FF2B5EF4-FFF2-40B4-BE49-F238E27FC236}">
                <a16:creationId xmlns:a16="http://schemas.microsoft.com/office/drawing/2014/main" id="{4C881D38-4A6C-2747-AA74-3EA9F3F99179}"/>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Google Shape;136;p22">
            <a:extLst>
              <a:ext uri="{FF2B5EF4-FFF2-40B4-BE49-F238E27FC236}">
                <a16:creationId xmlns:a16="http://schemas.microsoft.com/office/drawing/2014/main" id="{56800A2E-4A6B-6143-BD23-583AE4877114}"/>
              </a:ext>
            </a:extLst>
          </p:cNvPr>
          <p:cNvSpPr txBox="1"/>
          <p:nvPr/>
        </p:nvSpPr>
        <p:spPr>
          <a:xfrm>
            <a:off x="4297502" y="837106"/>
            <a:ext cx="4568664" cy="2158342"/>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Ubuntu"/>
                <a:ea typeface="Ubuntu"/>
                <a:cs typeface="Ubuntu"/>
                <a:sym typeface="Ubuntu"/>
              </a:rPr>
              <a:t>IMDG Cluster</a:t>
            </a:r>
            <a:endParaRPr dirty="0">
              <a:solidFill>
                <a:srgbClr val="FFFFFF"/>
              </a:solidFill>
              <a:latin typeface="Ubuntu"/>
              <a:ea typeface="Ubuntu"/>
              <a:cs typeface="Ubuntu"/>
              <a:sym typeface="Ubuntu"/>
            </a:endParaRPr>
          </a:p>
        </p:txBody>
      </p:sp>
      <p:sp>
        <p:nvSpPr>
          <p:cNvPr id="6" name="Google Shape;137;p22">
            <a:extLst>
              <a:ext uri="{FF2B5EF4-FFF2-40B4-BE49-F238E27FC236}">
                <a16:creationId xmlns:a16="http://schemas.microsoft.com/office/drawing/2014/main" id="{5C913F53-7A9D-384F-8961-E091E0931919}"/>
              </a:ext>
            </a:extLst>
          </p:cNvPr>
          <p:cNvSpPr txBox="1"/>
          <p:nvPr/>
        </p:nvSpPr>
        <p:spPr>
          <a:xfrm>
            <a:off x="4448567" y="1153908"/>
            <a:ext cx="1257816" cy="1606193"/>
          </a:xfrm>
          <a:prstGeom prst="rect">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err="1">
                <a:solidFill>
                  <a:srgbClr val="FFFFFF"/>
                </a:solidFill>
                <a:latin typeface="Ubuntu"/>
                <a:ea typeface="Ubuntu"/>
                <a:cs typeface="Ubuntu"/>
                <a:sym typeface="Ubuntu"/>
              </a:rPr>
              <a:t>Hazelcast</a:t>
            </a:r>
            <a:r>
              <a:rPr lang="en" sz="1200" dirty="0">
                <a:solidFill>
                  <a:srgbClr val="FFFFFF"/>
                </a:solidFill>
                <a:latin typeface="Ubuntu"/>
                <a:ea typeface="Ubuntu"/>
                <a:cs typeface="Ubuntu"/>
                <a:sym typeface="Ubuntu"/>
              </a:rPr>
              <a:t> Instance</a:t>
            </a:r>
            <a:endParaRPr sz="1200" dirty="0">
              <a:solidFill>
                <a:srgbClr val="FFFFFF"/>
              </a:solidFill>
              <a:latin typeface="Ubuntu"/>
              <a:ea typeface="Ubuntu"/>
              <a:cs typeface="Ubuntu"/>
              <a:sym typeface="Ubuntu"/>
            </a:endParaRPr>
          </a:p>
        </p:txBody>
      </p:sp>
      <p:sp>
        <p:nvSpPr>
          <p:cNvPr id="7" name="Google Shape;142;p22">
            <a:extLst>
              <a:ext uri="{FF2B5EF4-FFF2-40B4-BE49-F238E27FC236}">
                <a16:creationId xmlns:a16="http://schemas.microsoft.com/office/drawing/2014/main" id="{01F0D03B-2AD7-1E49-A5FC-039F29D919B7}"/>
              </a:ext>
            </a:extLst>
          </p:cNvPr>
          <p:cNvSpPr txBox="1"/>
          <p:nvPr/>
        </p:nvSpPr>
        <p:spPr>
          <a:xfrm>
            <a:off x="5952926" y="1153908"/>
            <a:ext cx="1257816" cy="1606193"/>
          </a:xfrm>
          <a:prstGeom prst="rect">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err="1">
                <a:solidFill>
                  <a:srgbClr val="FFFFFF"/>
                </a:solidFill>
                <a:latin typeface="Ubuntu"/>
                <a:ea typeface="Ubuntu"/>
                <a:cs typeface="Ubuntu"/>
                <a:sym typeface="Ubuntu"/>
              </a:rPr>
              <a:t>Hazelcast</a:t>
            </a:r>
            <a:r>
              <a:rPr lang="en" sz="1200" dirty="0">
                <a:solidFill>
                  <a:srgbClr val="FFFFFF"/>
                </a:solidFill>
                <a:latin typeface="Ubuntu"/>
                <a:ea typeface="Ubuntu"/>
                <a:cs typeface="Ubuntu"/>
                <a:sym typeface="Ubuntu"/>
              </a:rPr>
              <a:t> Instance</a:t>
            </a:r>
            <a:endParaRPr sz="1200" dirty="0">
              <a:solidFill>
                <a:srgbClr val="FFFFFF"/>
              </a:solidFill>
              <a:latin typeface="Ubuntu"/>
              <a:ea typeface="Ubuntu"/>
              <a:cs typeface="Ubuntu"/>
              <a:sym typeface="Ubuntu"/>
            </a:endParaRPr>
          </a:p>
        </p:txBody>
      </p:sp>
      <p:sp>
        <p:nvSpPr>
          <p:cNvPr id="8" name="Google Shape;143;p22">
            <a:extLst>
              <a:ext uri="{FF2B5EF4-FFF2-40B4-BE49-F238E27FC236}">
                <a16:creationId xmlns:a16="http://schemas.microsoft.com/office/drawing/2014/main" id="{7B204FAC-F61A-E54C-944C-54555259BF78}"/>
              </a:ext>
            </a:extLst>
          </p:cNvPr>
          <p:cNvSpPr txBox="1"/>
          <p:nvPr/>
        </p:nvSpPr>
        <p:spPr>
          <a:xfrm>
            <a:off x="7457285" y="1153908"/>
            <a:ext cx="1257816" cy="1606193"/>
          </a:xfrm>
          <a:prstGeom prst="rect">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err="1">
                <a:solidFill>
                  <a:srgbClr val="FFFFFF"/>
                </a:solidFill>
                <a:latin typeface="Ubuntu"/>
                <a:ea typeface="Ubuntu"/>
                <a:cs typeface="Ubuntu"/>
                <a:sym typeface="Ubuntu"/>
              </a:rPr>
              <a:t>Hazelcast</a:t>
            </a:r>
            <a:r>
              <a:rPr lang="en" sz="1200" dirty="0">
                <a:solidFill>
                  <a:srgbClr val="FFFFFF"/>
                </a:solidFill>
                <a:latin typeface="Ubuntu"/>
                <a:ea typeface="Ubuntu"/>
                <a:cs typeface="Ubuntu"/>
                <a:sym typeface="Ubuntu"/>
              </a:rPr>
              <a:t> Instance</a:t>
            </a:r>
            <a:endParaRPr sz="1200" dirty="0">
              <a:solidFill>
                <a:srgbClr val="FFFFFF"/>
              </a:solidFill>
              <a:latin typeface="Ubuntu"/>
              <a:ea typeface="Ubuntu"/>
              <a:cs typeface="Ubuntu"/>
              <a:sym typeface="Ubuntu"/>
            </a:endParaRPr>
          </a:p>
        </p:txBody>
      </p:sp>
      <p:sp>
        <p:nvSpPr>
          <p:cNvPr id="13" name="Google Shape;143;p22">
            <a:extLst>
              <a:ext uri="{FF2B5EF4-FFF2-40B4-BE49-F238E27FC236}">
                <a16:creationId xmlns:a16="http://schemas.microsoft.com/office/drawing/2014/main" id="{D2F599B9-416B-F245-8A6C-622B7B8C3626}"/>
              </a:ext>
            </a:extLst>
          </p:cNvPr>
          <p:cNvSpPr txBox="1"/>
          <p:nvPr/>
        </p:nvSpPr>
        <p:spPr>
          <a:xfrm>
            <a:off x="4504064" y="1725647"/>
            <a:ext cx="1146822" cy="381259"/>
          </a:xfrm>
          <a:prstGeom prst="rect">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tx1"/>
                </a:solidFill>
                <a:latin typeface="Ubuntu"/>
                <a:ea typeface="Ubuntu"/>
                <a:cs typeface="Ubuntu"/>
                <a:sym typeface="Ubuntu"/>
              </a:rPr>
              <a:t>Queue ”</a:t>
            </a:r>
            <a:r>
              <a:rPr lang="en" sz="1200" dirty="0" err="1">
                <a:solidFill>
                  <a:schemeClr val="tx1"/>
                </a:solidFill>
                <a:latin typeface="Ubuntu"/>
                <a:ea typeface="Ubuntu"/>
                <a:cs typeface="Ubuntu"/>
                <a:sym typeface="Ubuntu"/>
              </a:rPr>
              <a:t>fred</a:t>
            </a:r>
            <a:r>
              <a:rPr lang="en" sz="1200" dirty="0">
                <a:solidFill>
                  <a:schemeClr val="tx1"/>
                </a:solidFill>
                <a:latin typeface="Ubuntu"/>
                <a:ea typeface="Ubuntu"/>
                <a:cs typeface="Ubuntu"/>
                <a:sym typeface="Ubuntu"/>
              </a:rPr>
              <a:t>”</a:t>
            </a:r>
            <a:endParaRPr sz="1200" dirty="0">
              <a:solidFill>
                <a:schemeClr val="tx1"/>
              </a:solidFill>
              <a:latin typeface="Ubuntu"/>
              <a:ea typeface="Ubuntu"/>
              <a:cs typeface="Ubuntu"/>
              <a:sym typeface="Ubuntu"/>
            </a:endParaRPr>
          </a:p>
        </p:txBody>
      </p:sp>
      <p:sp>
        <p:nvSpPr>
          <p:cNvPr id="14" name="Google Shape;143;p22">
            <a:extLst>
              <a:ext uri="{FF2B5EF4-FFF2-40B4-BE49-F238E27FC236}">
                <a16:creationId xmlns:a16="http://schemas.microsoft.com/office/drawing/2014/main" id="{91A10BEA-1762-1946-B325-9BEDEE1B2DE3}"/>
              </a:ext>
            </a:extLst>
          </p:cNvPr>
          <p:cNvSpPr txBox="1"/>
          <p:nvPr/>
        </p:nvSpPr>
        <p:spPr>
          <a:xfrm>
            <a:off x="7512782" y="1725646"/>
            <a:ext cx="1146822" cy="381259"/>
          </a:xfrm>
          <a:prstGeom prst="rect">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tx1"/>
                </a:solidFill>
                <a:latin typeface="Ubuntu"/>
                <a:ea typeface="Ubuntu"/>
                <a:cs typeface="Ubuntu"/>
                <a:sym typeface="Ubuntu"/>
              </a:rPr>
              <a:t>Queue ”joe”</a:t>
            </a:r>
            <a:endParaRPr sz="1200" dirty="0">
              <a:solidFill>
                <a:schemeClr val="tx1"/>
              </a:solidFill>
              <a:latin typeface="Ubuntu"/>
              <a:ea typeface="Ubuntu"/>
              <a:cs typeface="Ubuntu"/>
              <a:sym typeface="Ubuntu"/>
            </a:endParaRPr>
          </a:p>
        </p:txBody>
      </p:sp>
      <p:sp>
        <p:nvSpPr>
          <p:cNvPr id="15" name="Google Shape;143;p22">
            <a:extLst>
              <a:ext uri="{FF2B5EF4-FFF2-40B4-BE49-F238E27FC236}">
                <a16:creationId xmlns:a16="http://schemas.microsoft.com/office/drawing/2014/main" id="{BF0059E8-05B5-7041-BBD2-9F1D11C77C56}"/>
              </a:ext>
            </a:extLst>
          </p:cNvPr>
          <p:cNvSpPr txBox="1"/>
          <p:nvPr/>
        </p:nvSpPr>
        <p:spPr>
          <a:xfrm>
            <a:off x="6008423" y="1719306"/>
            <a:ext cx="1146822" cy="381259"/>
          </a:xfrm>
          <a:prstGeom prst="rect">
            <a:avLst/>
          </a:prstGeom>
          <a:solidFill>
            <a:schemeClr val="accent4">
              <a:lumMod val="75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tx1"/>
                </a:solidFill>
                <a:latin typeface="Ubuntu"/>
                <a:ea typeface="Ubuntu"/>
                <a:cs typeface="Ubuntu"/>
                <a:sym typeface="Ubuntu"/>
              </a:rPr>
              <a:t>Queue ”</a:t>
            </a:r>
            <a:r>
              <a:rPr lang="en" sz="1200" dirty="0" err="1">
                <a:solidFill>
                  <a:schemeClr val="tx1"/>
                </a:solidFill>
                <a:latin typeface="Ubuntu"/>
                <a:ea typeface="Ubuntu"/>
                <a:cs typeface="Ubuntu"/>
                <a:sym typeface="Ubuntu"/>
              </a:rPr>
              <a:t>fred</a:t>
            </a:r>
            <a:r>
              <a:rPr lang="en" sz="1200" dirty="0">
                <a:solidFill>
                  <a:schemeClr val="tx1"/>
                </a:solidFill>
                <a:latin typeface="Ubuntu"/>
                <a:ea typeface="Ubuntu"/>
                <a:cs typeface="Ubuntu"/>
                <a:sym typeface="Ubuntu"/>
              </a:rPr>
              <a:t>”</a:t>
            </a:r>
            <a:endParaRPr sz="1200" dirty="0">
              <a:solidFill>
                <a:schemeClr val="tx1"/>
              </a:solidFill>
              <a:latin typeface="Ubuntu"/>
              <a:ea typeface="Ubuntu"/>
              <a:cs typeface="Ubuntu"/>
              <a:sym typeface="Ubuntu"/>
            </a:endParaRPr>
          </a:p>
        </p:txBody>
      </p:sp>
      <p:sp>
        <p:nvSpPr>
          <p:cNvPr id="16" name="Google Shape;143;p22">
            <a:extLst>
              <a:ext uri="{FF2B5EF4-FFF2-40B4-BE49-F238E27FC236}">
                <a16:creationId xmlns:a16="http://schemas.microsoft.com/office/drawing/2014/main" id="{2927AE49-D5E2-5E48-98E1-B4E4469EA69E}"/>
              </a:ext>
            </a:extLst>
          </p:cNvPr>
          <p:cNvSpPr txBox="1"/>
          <p:nvPr/>
        </p:nvSpPr>
        <p:spPr>
          <a:xfrm>
            <a:off x="4504064" y="2190491"/>
            <a:ext cx="1146822" cy="381259"/>
          </a:xfrm>
          <a:prstGeom prst="rect">
            <a:avLst/>
          </a:prstGeom>
          <a:solidFill>
            <a:schemeClr val="accent4">
              <a:lumMod val="75000"/>
            </a:scheme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tx1"/>
                </a:solidFill>
                <a:latin typeface="Ubuntu"/>
                <a:ea typeface="Ubuntu"/>
                <a:cs typeface="Ubuntu"/>
                <a:sym typeface="Ubuntu"/>
              </a:rPr>
              <a:t>Queue ”joe”</a:t>
            </a:r>
            <a:endParaRPr sz="1200" dirty="0">
              <a:solidFill>
                <a:schemeClr val="tx1"/>
              </a:solidFill>
              <a:latin typeface="Ubuntu"/>
              <a:ea typeface="Ubuntu"/>
              <a:cs typeface="Ubuntu"/>
              <a:sym typeface="Ubuntu"/>
            </a:endParaRPr>
          </a:p>
        </p:txBody>
      </p:sp>
      <p:grpSp>
        <p:nvGrpSpPr>
          <p:cNvPr id="24" name="Group 23">
            <a:extLst>
              <a:ext uri="{FF2B5EF4-FFF2-40B4-BE49-F238E27FC236}">
                <a16:creationId xmlns:a16="http://schemas.microsoft.com/office/drawing/2014/main" id="{9A022939-1C19-A341-802B-0B1B736698D9}"/>
              </a:ext>
            </a:extLst>
          </p:cNvPr>
          <p:cNvGrpSpPr/>
          <p:nvPr/>
        </p:nvGrpSpPr>
        <p:grpSpPr>
          <a:xfrm>
            <a:off x="6195584" y="2760101"/>
            <a:ext cx="1890609" cy="1932543"/>
            <a:chOff x="6195584" y="2760101"/>
            <a:chExt cx="1890609" cy="1932543"/>
          </a:xfrm>
        </p:grpSpPr>
        <p:pic>
          <p:nvPicPr>
            <p:cNvPr id="9" name="Google Shape;161;p22">
              <a:extLst>
                <a:ext uri="{FF2B5EF4-FFF2-40B4-BE49-F238E27FC236}">
                  <a16:creationId xmlns:a16="http://schemas.microsoft.com/office/drawing/2014/main" id="{AD83BAFE-0D9C-9548-9690-7454135C98B3}"/>
                </a:ext>
              </a:extLst>
            </p:cNvPr>
            <p:cNvPicPr preferRelativeResize="0"/>
            <p:nvPr/>
          </p:nvPicPr>
          <p:blipFill>
            <a:blip r:embed="rId2">
              <a:alphaModFix/>
            </a:blip>
            <a:stretch>
              <a:fillRect/>
            </a:stretch>
          </p:blipFill>
          <p:spPr>
            <a:xfrm>
              <a:off x="6195584" y="3920144"/>
              <a:ext cx="772500" cy="772500"/>
            </a:xfrm>
            <a:prstGeom prst="rect">
              <a:avLst/>
            </a:prstGeom>
            <a:noFill/>
            <a:ln>
              <a:noFill/>
            </a:ln>
          </p:spPr>
        </p:pic>
        <p:cxnSp>
          <p:nvCxnSpPr>
            <p:cNvPr id="18" name="Straight Connector 17">
              <a:extLst>
                <a:ext uri="{FF2B5EF4-FFF2-40B4-BE49-F238E27FC236}">
                  <a16:creationId xmlns:a16="http://schemas.microsoft.com/office/drawing/2014/main" id="{C03CD87E-DEF7-7C4F-A8C5-EBC2DF58A5F4}"/>
                </a:ext>
              </a:extLst>
            </p:cNvPr>
            <p:cNvCxnSpPr>
              <a:cxnSpLocks/>
              <a:stCxn id="9" idx="0"/>
              <a:endCxn id="8" idx="2"/>
            </p:cNvCxnSpPr>
            <p:nvPr/>
          </p:nvCxnSpPr>
          <p:spPr>
            <a:xfrm flipV="1">
              <a:off x="6581834" y="2760101"/>
              <a:ext cx="1504359" cy="11600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676945-6584-5B4F-A220-46AE1C260A4E}"/>
                </a:ext>
              </a:extLst>
            </p:cNvPr>
            <p:cNvSpPr txBox="1"/>
            <p:nvPr/>
          </p:nvSpPr>
          <p:spPr>
            <a:xfrm>
              <a:off x="6650973" y="3312256"/>
              <a:ext cx="1366080" cy="307777"/>
            </a:xfrm>
            <a:prstGeom prst="rect">
              <a:avLst/>
            </a:prstGeom>
            <a:solidFill>
              <a:schemeClr val="bg1"/>
            </a:solidFill>
            <a:ln>
              <a:solidFill>
                <a:schemeClr val="tx1"/>
              </a:solidFill>
            </a:ln>
          </p:spPr>
          <p:txBody>
            <a:bodyPr wrap="none" rtlCol="0">
              <a:spAutoFit/>
            </a:bodyPr>
            <a:lstStyle/>
            <a:p>
              <a:pPr algn="l"/>
              <a:r>
                <a:rPr lang="en-US" dirty="0" err="1">
                  <a:latin typeface="Courier" pitchFamily="2" charset="0"/>
                </a:rPr>
                <a:t>fred.take</a:t>
              </a:r>
              <a:r>
                <a:rPr lang="en-US" dirty="0">
                  <a:latin typeface="Courier" pitchFamily="2" charset="0"/>
                </a:rPr>
                <a:t>()</a:t>
              </a:r>
            </a:p>
          </p:txBody>
        </p:sp>
      </p:grpSp>
      <p:sp>
        <p:nvSpPr>
          <p:cNvPr id="25" name="Left-Right Arrow 24">
            <a:extLst>
              <a:ext uri="{FF2B5EF4-FFF2-40B4-BE49-F238E27FC236}">
                <a16:creationId xmlns:a16="http://schemas.microsoft.com/office/drawing/2014/main" id="{7155C397-925A-AD44-91AC-916531586613}"/>
              </a:ext>
            </a:extLst>
          </p:cNvPr>
          <p:cNvSpPr/>
          <p:nvPr/>
        </p:nvSpPr>
        <p:spPr>
          <a:xfrm>
            <a:off x="5761880" y="2246757"/>
            <a:ext cx="1750902" cy="273284"/>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8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500"/>
                                        <p:tgtEl>
                                          <p:spTgt spid="12">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fade">
                                      <p:cBhvr>
                                        <p:cTn id="32" dur="500"/>
                                        <p:tgtEl>
                                          <p:spTgt spid="12">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3" grpId="0" animBg="1"/>
      <p:bldP spid="14" grpId="0" animBg="1"/>
      <p:bldP spid="15" grpId="0" animBg="1"/>
      <p:bldP spid="16" grpId="0" animBg="1"/>
      <p:bldP spid="2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773D-4AC7-5E47-B922-8DB7FB887AB6}"/>
              </a:ext>
            </a:extLst>
          </p:cNvPr>
          <p:cNvSpPr>
            <a:spLocks noGrp="1"/>
          </p:cNvSpPr>
          <p:nvPr>
            <p:ph type="title"/>
          </p:nvPr>
        </p:nvSpPr>
        <p:spPr/>
        <p:txBody>
          <a:bodyPr/>
          <a:lstStyle/>
          <a:p>
            <a:r>
              <a:rPr lang="en-US" dirty="0" err="1"/>
              <a:t>IQueue</a:t>
            </a:r>
            <a:r>
              <a:rPr lang="en-US" dirty="0"/>
              <a:t> is Easy to Use</a:t>
            </a:r>
          </a:p>
        </p:txBody>
      </p:sp>
      <p:sp>
        <p:nvSpPr>
          <p:cNvPr id="3" name="Text Placeholder 2">
            <a:extLst>
              <a:ext uri="{FF2B5EF4-FFF2-40B4-BE49-F238E27FC236}">
                <a16:creationId xmlns:a16="http://schemas.microsoft.com/office/drawing/2014/main" id="{10B811F7-0E35-FE40-ACAE-66D76706F76B}"/>
              </a:ext>
            </a:extLst>
          </p:cNvPr>
          <p:cNvSpPr>
            <a:spLocks noGrp="1"/>
          </p:cNvSpPr>
          <p:nvPr>
            <p:ph type="body" sz="quarter" idx="10"/>
          </p:nvPr>
        </p:nvSpPr>
        <p:spPr/>
        <p:txBody>
          <a:bodyPr/>
          <a:lstStyle/>
          <a:p>
            <a:pPr marL="95250" indent="0">
              <a:buNone/>
            </a:pPr>
            <a:endParaRPr lang="en-US" dirty="0"/>
          </a:p>
        </p:txBody>
      </p:sp>
      <p:sp>
        <p:nvSpPr>
          <p:cNvPr id="4" name="Footer Placeholder 3">
            <a:extLst>
              <a:ext uri="{FF2B5EF4-FFF2-40B4-BE49-F238E27FC236}">
                <a16:creationId xmlns:a16="http://schemas.microsoft.com/office/drawing/2014/main" id="{FFA0C3AD-9A20-5A48-B081-AB45717408A8}"/>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8476A3A2-8712-5344-993D-CC12005612A5}"/>
              </a:ext>
            </a:extLst>
          </p:cNvPr>
          <p:cNvSpPr/>
          <p:nvPr/>
        </p:nvSpPr>
        <p:spPr>
          <a:xfrm>
            <a:off x="641131" y="1409180"/>
            <a:ext cx="7041932" cy="1769715"/>
          </a:xfrm>
          <a:prstGeom prst="rect">
            <a:avLst/>
          </a:prstGeom>
          <a:solidFill>
            <a:schemeClr val="bg1">
              <a:lumMod val="95000"/>
            </a:schemeClr>
          </a:solidFill>
          <a:ln>
            <a:solidFill>
              <a:schemeClr val="tx1"/>
            </a:solidFill>
          </a:ln>
        </p:spPr>
        <p:txBody>
          <a:bodyPr wrap="square">
            <a:spAutoFit/>
          </a:bodyPr>
          <a:lstStyle/>
          <a:p>
            <a:pPr lvl="0">
              <a:spcAft>
                <a:spcPts val="600"/>
              </a:spcAft>
              <a:buSzPts val="1400"/>
            </a:pPr>
            <a:r>
              <a:rPr lang="en-US" dirty="0" err="1">
                <a:latin typeface="Courier" pitchFamily="2" charset="0"/>
              </a:rPr>
              <a:t>IQueue</a:t>
            </a:r>
            <a:r>
              <a:rPr lang="en-US" dirty="0">
                <a:latin typeface="Courier" pitchFamily="2" charset="0"/>
              </a:rPr>
              <a:t>&lt;Date&gt; </a:t>
            </a:r>
            <a:r>
              <a:rPr lang="en-US" dirty="0" err="1">
                <a:solidFill>
                  <a:srgbClr val="6A3E3E"/>
                </a:solidFill>
                <a:latin typeface="Courier" pitchFamily="2" charset="0"/>
              </a:rPr>
              <a:t>theQueue</a:t>
            </a:r>
            <a:r>
              <a:rPr lang="en-US" dirty="0">
                <a:latin typeface="Courier" pitchFamily="2" charset="0"/>
              </a:rPr>
              <a:t> = </a:t>
            </a:r>
            <a:r>
              <a:rPr lang="en-US" dirty="0" err="1">
                <a:solidFill>
                  <a:srgbClr val="7F0055"/>
                </a:solidFill>
                <a:latin typeface="Courier" pitchFamily="2" charset="0"/>
              </a:rPr>
              <a:t>this</a:t>
            </a:r>
            <a:r>
              <a:rPr lang="en-US" dirty="0" err="1">
                <a:latin typeface="Courier" pitchFamily="2" charset="0"/>
              </a:rPr>
              <a:t>.</a:t>
            </a:r>
            <a:r>
              <a:rPr lang="en-US" dirty="0" err="1">
                <a:solidFill>
                  <a:srgbClr val="0000C0"/>
                </a:solidFill>
                <a:latin typeface="Courier" pitchFamily="2" charset="0"/>
              </a:rPr>
              <a:t>hazelcastInstance</a:t>
            </a:r>
            <a:r>
              <a:rPr lang="en-US" dirty="0" err="1">
                <a:latin typeface="Courier" pitchFamily="2" charset="0"/>
              </a:rPr>
              <a:t>.getQueue</a:t>
            </a:r>
            <a:r>
              <a:rPr lang="en-US" dirty="0">
                <a:latin typeface="Courier" pitchFamily="2" charset="0"/>
              </a:rPr>
              <a:t>(</a:t>
            </a:r>
            <a:r>
              <a:rPr lang="en-US" dirty="0">
                <a:solidFill>
                  <a:srgbClr val="2A00FF"/>
                </a:solidFill>
                <a:latin typeface="Courier" pitchFamily="2" charset="0"/>
              </a:rPr>
              <a:t>”when"</a:t>
            </a:r>
            <a:r>
              <a:rPr lang="en-US" dirty="0">
                <a:latin typeface="Courier" pitchFamily="2" charset="0"/>
              </a:rPr>
              <a:t>);</a:t>
            </a:r>
          </a:p>
          <a:p>
            <a:pPr lvl="0">
              <a:spcAft>
                <a:spcPts val="600"/>
              </a:spcAft>
              <a:buSzPts val="1400"/>
            </a:pPr>
            <a:r>
              <a:rPr lang="en-US" dirty="0">
                <a:latin typeface="Courier" pitchFamily="2" charset="0"/>
              </a:rPr>
              <a:t>     Date </a:t>
            </a:r>
            <a:r>
              <a:rPr lang="en-US" dirty="0">
                <a:solidFill>
                  <a:srgbClr val="6A3E3E"/>
                </a:solidFill>
                <a:latin typeface="Courier" pitchFamily="2" charset="0"/>
              </a:rPr>
              <a:t>now</a:t>
            </a:r>
            <a:r>
              <a:rPr lang="en-US" dirty="0">
                <a:latin typeface="Courier" pitchFamily="2" charset="0"/>
              </a:rPr>
              <a:t> = </a:t>
            </a:r>
            <a:r>
              <a:rPr lang="en-US" b="1" dirty="0">
                <a:solidFill>
                  <a:srgbClr val="7F0055"/>
                </a:solidFill>
                <a:latin typeface="Courier" pitchFamily="2" charset="0"/>
              </a:rPr>
              <a:t>new</a:t>
            </a:r>
            <a:r>
              <a:rPr lang="en-US" dirty="0">
                <a:latin typeface="Courier" pitchFamily="2" charset="0"/>
              </a:rPr>
              <a:t> Date();</a:t>
            </a:r>
          </a:p>
          <a:p>
            <a:pPr lvl="0">
              <a:spcAft>
                <a:spcPts val="600"/>
              </a:spcAft>
              <a:buSzPts val="1400"/>
            </a:pPr>
            <a:r>
              <a:rPr lang="en-US" dirty="0" err="1">
                <a:solidFill>
                  <a:schemeClr val="tx1"/>
                </a:solidFill>
                <a:latin typeface="Courier" pitchFamily="2" charset="0"/>
              </a:rPr>
              <a:t>theQueue.offer</a:t>
            </a:r>
            <a:r>
              <a:rPr lang="en-US" dirty="0">
                <a:solidFill>
                  <a:schemeClr val="tx1"/>
                </a:solidFill>
                <a:latin typeface="Courier" pitchFamily="2" charset="0"/>
              </a:rPr>
              <a:t>(now);</a:t>
            </a:r>
          </a:p>
          <a:p>
            <a:pPr lvl="0">
              <a:spcAft>
                <a:spcPts val="600"/>
              </a:spcAft>
              <a:buSzPts val="1400"/>
            </a:pPr>
            <a:r>
              <a:rPr lang="en-US" dirty="0" err="1">
                <a:latin typeface="Courier" pitchFamily="2" charset="0"/>
              </a:rPr>
              <a:t>TimeUnit.SECONDS.sleep</a:t>
            </a:r>
            <a:r>
              <a:rPr lang="en-US" dirty="0">
                <a:latin typeface="Courier" pitchFamily="2" charset="0"/>
              </a:rPr>
              <a:t>(5L);</a:t>
            </a:r>
          </a:p>
          <a:p>
            <a:pPr lvl="0">
              <a:spcAft>
                <a:spcPts val="600"/>
              </a:spcAft>
              <a:buSzPts val="1400"/>
            </a:pPr>
            <a:r>
              <a:rPr lang="en-US" dirty="0">
                <a:latin typeface="Courier" pitchFamily="2" charset="0"/>
              </a:rPr>
              <a:t>Date </a:t>
            </a:r>
            <a:r>
              <a:rPr lang="en-US" dirty="0">
                <a:solidFill>
                  <a:srgbClr val="6A3E3E"/>
                </a:solidFill>
                <a:latin typeface="Courier" pitchFamily="2" charset="0"/>
              </a:rPr>
              <a:t>then</a:t>
            </a:r>
            <a:r>
              <a:rPr lang="en-US" dirty="0">
                <a:latin typeface="Courier" pitchFamily="2" charset="0"/>
              </a:rPr>
              <a:t> = </a:t>
            </a:r>
            <a:r>
              <a:rPr lang="en-US" dirty="0" err="1">
                <a:solidFill>
                  <a:schemeClr val="tx1"/>
                </a:solidFill>
                <a:latin typeface="Courier" pitchFamily="2" charset="0"/>
              </a:rPr>
              <a:t>theQueue.take</a:t>
            </a:r>
            <a:r>
              <a:rPr lang="en-US" dirty="0">
                <a:solidFill>
                  <a:schemeClr val="tx1"/>
                </a:solidFill>
                <a:latin typeface="Courier" pitchFamily="2" charset="0"/>
              </a:rPr>
              <a:t>();</a:t>
            </a:r>
          </a:p>
          <a:p>
            <a:pPr lvl="0">
              <a:spcAft>
                <a:spcPts val="600"/>
              </a:spcAft>
              <a:buSzPts val="1400"/>
            </a:pPr>
            <a:r>
              <a:rPr lang="en-US" dirty="0" err="1">
                <a:latin typeface="Courier" pitchFamily="2" charset="0"/>
              </a:rPr>
              <a:t>System.</a:t>
            </a:r>
            <a:r>
              <a:rPr lang="en-US" i="1" dirty="0" err="1">
                <a:solidFill>
                  <a:srgbClr val="0000C0"/>
                </a:solidFill>
                <a:latin typeface="Courier" pitchFamily="2" charset="0"/>
              </a:rPr>
              <a:t>out</a:t>
            </a:r>
            <a:r>
              <a:rPr lang="en-US" i="1" dirty="0" err="1">
                <a:latin typeface="Courier" pitchFamily="2" charset="0"/>
              </a:rPr>
              <a:t>.println</a:t>
            </a:r>
            <a:r>
              <a:rPr lang="en-US" i="1" dirty="0">
                <a:latin typeface="Courier" pitchFamily="2" charset="0"/>
              </a:rPr>
              <a:t>(</a:t>
            </a:r>
            <a:r>
              <a:rPr lang="en-US" i="1" dirty="0">
                <a:solidFill>
                  <a:srgbClr val="2A00FF"/>
                </a:solidFill>
                <a:latin typeface="Courier" pitchFamily="2" charset="0"/>
              </a:rPr>
              <a:t>"Same ? "</a:t>
            </a:r>
            <a:r>
              <a:rPr lang="en-US" i="1" dirty="0">
                <a:latin typeface="Courier" pitchFamily="2" charset="0"/>
              </a:rPr>
              <a:t> + </a:t>
            </a:r>
            <a:r>
              <a:rPr lang="en-US" i="1" dirty="0" err="1">
                <a:solidFill>
                  <a:srgbClr val="6A3E3E"/>
                </a:solidFill>
                <a:latin typeface="Courier" pitchFamily="2" charset="0"/>
              </a:rPr>
              <a:t>then</a:t>
            </a:r>
            <a:r>
              <a:rPr lang="en-US" i="1" dirty="0" err="1">
                <a:latin typeface="Courier" pitchFamily="2" charset="0"/>
              </a:rPr>
              <a:t>.equals</a:t>
            </a:r>
            <a:r>
              <a:rPr lang="en-US" i="1" dirty="0">
                <a:latin typeface="Courier" pitchFamily="2" charset="0"/>
              </a:rPr>
              <a:t>(</a:t>
            </a:r>
            <a:r>
              <a:rPr lang="en-US" i="1" dirty="0">
                <a:solidFill>
                  <a:srgbClr val="6A3E3E"/>
                </a:solidFill>
                <a:latin typeface="Courier" pitchFamily="2" charset="0"/>
              </a:rPr>
              <a:t>now</a:t>
            </a:r>
            <a:r>
              <a:rPr lang="en-US" i="1" dirty="0">
                <a:latin typeface="Courier" pitchFamily="2" charset="0"/>
              </a:rPr>
              <a:t>));</a:t>
            </a:r>
            <a:endParaRPr lang="en-US" dirty="0">
              <a:latin typeface="Courier" pitchFamily="2" charset="0"/>
            </a:endParaRPr>
          </a:p>
        </p:txBody>
      </p:sp>
    </p:spTree>
    <p:extLst>
      <p:ext uri="{BB962C8B-B14F-4D97-AF65-F5344CB8AC3E}">
        <p14:creationId xmlns:p14="http://schemas.microsoft.com/office/powerpoint/2010/main" val="215226422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B57D-ABF3-AD4C-95CC-9F5A4C558148}"/>
              </a:ext>
            </a:extLst>
          </p:cNvPr>
          <p:cNvSpPr>
            <a:spLocks noGrp="1"/>
          </p:cNvSpPr>
          <p:nvPr>
            <p:ph type="title"/>
          </p:nvPr>
        </p:nvSpPr>
        <p:spPr/>
        <p:txBody>
          <a:bodyPr/>
          <a:lstStyle/>
          <a:p>
            <a:r>
              <a:rPr lang="en-US" dirty="0"/>
              <a:t>Bounded </a:t>
            </a:r>
            <a:r>
              <a:rPr lang="en-US" dirty="0" err="1"/>
              <a:t>IQueue</a:t>
            </a:r>
            <a:endParaRPr lang="en-US" dirty="0"/>
          </a:p>
        </p:txBody>
      </p:sp>
      <p:sp>
        <p:nvSpPr>
          <p:cNvPr id="3" name="Footer Placeholder 2">
            <a:extLst>
              <a:ext uri="{FF2B5EF4-FFF2-40B4-BE49-F238E27FC236}">
                <a16:creationId xmlns:a16="http://schemas.microsoft.com/office/drawing/2014/main" id="{C15400A1-7C75-A546-BDED-CE4153C2ED19}"/>
              </a:ext>
            </a:extLst>
          </p:cNvPr>
          <p:cNvSpPr>
            <a:spLocks noGrp="1"/>
          </p:cNvSpPr>
          <p:nvPr>
            <p:ph type="ftr" sz="quarter" idx="3"/>
          </p:nvPr>
        </p:nvSpPr>
        <p:spPr/>
        <p:txBody>
          <a:bodyPr/>
          <a:lstStyle/>
          <a:p>
            <a:r>
              <a:rPr lang="en-US"/>
              <a:t>©2019 – Hazelcast, Inc. Do not distribute without permission</a:t>
            </a:r>
            <a:endParaRPr lang="en-US" dirty="0"/>
          </a:p>
        </p:txBody>
      </p:sp>
      <p:sp>
        <p:nvSpPr>
          <p:cNvPr id="4" name="Content Placeholder 3">
            <a:extLst>
              <a:ext uri="{FF2B5EF4-FFF2-40B4-BE49-F238E27FC236}">
                <a16:creationId xmlns:a16="http://schemas.microsoft.com/office/drawing/2014/main" id="{FA671953-56D8-E24F-A2E4-17F5D9B2722D}"/>
              </a:ext>
            </a:extLst>
          </p:cNvPr>
          <p:cNvSpPr>
            <a:spLocks noGrp="1"/>
          </p:cNvSpPr>
          <p:nvPr>
            <p:ph sz="quarter" idx="10"/>
          </p:nvPr>
        </p:nvSpPr>
        <p:spPr/>
        <p:txBody>
          <a:bodyPr/>
          <a:lstStyle/>
          <a:p>
            <a:r>
              <a:rPr lang="en-US" dirty="0"/>
              <a:t>Entire queue must fit on one cluster member</a:t>
            </a:r>
          </a:p>
          <a:p>
            <a:pPr lvl="1"/>
            <a:r>
              <a:rPr lang="en-US" dirty="0"/>
              <a:t>Default: no limit on queue size</a:t>
            </a:r>
          </a:p>
          <a:p>
            <a:r>
              <a:rPr lang="en-US" dirty="0"/>
              <a:t>Configure max-size property to limit queue</a:t>
            </a:r>
          </a:p>
          <a:p>
            <a:pPr lvl="1"/>
            <a:r>
              <a:rPr lang="en-US" dirty="0"/>
              <a:t>Size = number of items in queue</a:t>
            </a:r>
          </a:p>
          <a:p>
            <a:pPr lvl="1"/>
            <a:r>
              <a:rPr lang="en-US" dirty="0"/>
              <a:t>When limit reached, put operations are blocked</a:t>
            </a:r>
          </a:p>
          <a:p>
            <a:pPr lvl="2"/>
            <a:r>
              <a:rPr lang="en-US" dirty="0" err="1">
                <a:sym typeface="Arial"/>
              </a:rPr>
              <a:t>IQueue.offer</a:t>
            </a:r>
            <a:r>
              <a:rPr lang="en-US" dirty="0">
                <a:sym typeface="Arial"/>
              </a:rPr>
              <a:t>() returns false, item not added, when queue is full</a:t>
            </a:r>
            <a:endParaRPr lang="en-US" dirty="0"/>
          </a:p>
          <a:p>
            <a:pPr lvl="2"/>
            <a:r>
              <a:rPr lang="en-US" dirty="0" err="1">
                <a:sym typeface="Arial"/>
              </a:rPr>
              <a:t>IQueue.put</a:t>
            </a:r>
            <a:r>
              <a:rPr lang="en-US" dirty="0">
                <a:sym typeface="Arial"/>
              </a:rPr>
              <a:t>() blocks when queue is full</a:t>
            </a:r>
            <a:endParaRPr lang="en-US" dirty="0"/>
          </a:p>
          <a:p>
            <a:pPr lvl="2"/>
            <a:endParaRPr lang="en-US" dirty="0"/>
          </a:p>
          <a:p>
            <a:endParaRPr lang="en-US" dirty="0"/>
          </a:p>
        </p:txBody>
      </p:sp>
    </p:spTree>
    <p:extLst>
      <p:ext uri="{BB962C8B-B14F-4D97-AF65-F5344CB8AC3E}">
        <p14:creationId xmlns:p14="http://schemas.microsoft.com/office/powerpoint/2010/main" val="37840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2B56-E01D-6848-B78A-FDAEAC71D48A}"/>
              </a:ext>
            </a:extLst>
          </p:cNvPr>
          <p:cNvSpPr>
            <a:spLocks noGrp="1"/>
          </p:cNvSpPr>
          <p:nvPr>
            <p:ph type="title"/>
          </p:nvPr>
        </p:nvSpPr>
        <p:spPr/>
        <p:txBody>
          <a:bodyPr/>
          <a:lstStyle/>
          <a:p>
            <a:r>
              <a:rPr lang="en-US" dirty="0"/>
              <a:t>Use Case: Analytics</a:t>
            </a:r>
          </a:p>
        </p:txBody>
      </p:sp>
      <p:sp>
        <p:nvSpPr>
          <p:cNvPr id="3" name="Text Placeholder 2">
            <a:extLst>
              <a:ext uri="{FF2B5EF4-FFF2-40B4-BE49-F238E27FC236}">
                <a16:creationId xmlns:a16="http://schemas.microsoft.com/office/drawing/2014/main" id="{FBD74F54-877F-D648-B890-228DF1727C2B}"/>
              </a:ext>
            </a:extLst>
          </p:cNvPr>
          <p:cNvSpPr>
            <a:spLocks noGrp="1"/>
          </p:cNvSpPr>
          <p:nvPr>
            <p:ph type="body" idx="4294967295"/>
          </p:nvPr>
        </p:nvSpPr>
        <p:spPr>
          <a:xfrm>
            <a:off x="402764" y="1041250"/>
            <a:ext cx="8096400" cy="3263400"/>
          </a:xfrm>
        </p:spPr>
        <p:txBody>
          <a:bodyPr/>
          <a:lstStyle/>
          <a:p>
            <a:pPr marL="342900" indent="-342900">
              <a:lnSpc>
                <a:spcPct val="100000"/>
              </a:lnSpc>
              <a:spcAft>
                <a:spcPts val="600"/>
              </a:spcAft>
            </a:pPr>
            <a:r>
              <a:rPr lang="en-GB" dirty="0"/>
              <a:t>Real-time dashboards</a:t>
            </a:r>
          </a:p>
          <a:p>
            <a:pPr marL="342900" indent="-342900">
              <a:lnSpc>
                <a:spcPct val="100000"/>
              </a:lnSpc>
              <a:spcAft>
                <a:spcPts val="600"/>
              </a:spcAft>
            </a:pPr>
            <a:r>
              <a:rPr lang="en-GB" dirty="0"/>
              <a:t>Stats (gaming, infrastructure monitoring)</a:t>
            </a:r>
          </a:p>
          <a:p>
            <a:pPr marL="342900" indent="-342900">
              <a:lnSpc>
                <a:spcPct val="100000"/>
              </a:lnSpc>
              <a:spcAft>
                <a:spcPts val="600"/>
              </a:spcAft>
            </a:pPr>
            <a:r>
              <a:rPr lang="en-GB" dirty="0"/>
              <a:t>Prediction - often based on algorithmic prediction (push stream through ML model)</a:t>
            </a:r>
          </a:p>
          <a:p>
            <a:pPr marL="95250" indent="0">
              <a:lnSpc>
                <a:spcPct val="100000"/>
              </a:lnSpc>
              <a:spcAft>
                <a:spcPts val="600"/>
              </a:spcAft>
              <a:buNone/>
            </a:pPr>
            <a:endParaRPr lang="en-GB" dirty="0"/>
          </a:p>
          <a:p>
            <a:pPr>
              <a:lnSpc>
                <a:spcPct val="100000"/>
              </a:lnSpc>
              <a:spcAft>
                <a:spcPts val="600"/>
              </a:spcAft>
            </a:pPr>
            <a:endParaRPr lang="en-US" dirty="0"/>
          </a:p>
        </p:txBody>
      </p:sp>
    </p:spTree>
    <p:extLst>
      <p:ext uri="{BB962C8B-B14F-4D97-AF65-F5344CB8AC3E}">
        <p14:creationId xmlns:p14="http://schemas.microsoft.com/office/powerpoint/2010/main" val="238229136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97CC-0637-DF40-839F-E4964CC8B7C9}"/>
              </a:ext>
            </a:extLst>
          </p:cNvPr>
          <p:cNvSpPr>
            <a:spLocks noGrp="1"/>
          </p:cNvSpPr>
          <p:nvPr>
            <p:ph type="title"/>
          </p:nvPr>
        </p:nvSpPr>
        <p:spPr/>
        <p:txBody>
          <a:bodyPr/>
          <a:lstStyle/>
          <a:p>
            <a:r>
              <a:rPr lang="en-US" dirty="0"/>
              <a:t>Configuring </a:t>
            </a:r>
            <a:r>
              <a:rPr lang="en-US" dirty="0" err="1"/>
              <a:t>IQueue</a:t>
            </a:r>
            <a:endParaRPr lang="en-US" dirty="0"/>
          </a:p>
        </p:txBody>
      </p:sp>
      <p:sp>
        <p:nvSpPr>
          <p:cNvPr id="3" name="Text Placeholder 2">
            <a:extLst>
              <a:ext uri="{FF2B5EF4-FFF2-40B4-BE49-F238E27FC236}">
                <a16:creationId xmlns:a16="http://schemas.microsoft.com/office/drawing/2014/main" id="{8147E49B-8BF5-7042-8901-4C5BB25763BE}"/>
              </a:ext>
            </a:extLst>
          </p:cNvPr>
          <p:cNvSpPr>
            <a:spLocks noGrp="1"/>
          </p:cNvSpPr>
          <p:nvPr>
            <p:ph type="body" sz="quarter" idx="10"/>
          </p:nvPr>
        </p:nvSpPr>
        <p:spPr/>
        <p:txBody>
          <a:bodyPr/>
          <a:lstStyle/>
          <a:p>
            <a:r>
              <a:rPr lang="en-US" dirty="0"/>
              <a:t>Queue size</a:t>
            </a:r>
          </a:p>
          <a:p>
            <a:r>
              <a:rPr lang="en-US" dirty="0"/>
              <a:t>Number of backups</a:t>
            </a:r>
          </a:p>
          <a:p>
            <a:r>
              <a:rPr lang="en-US" dirty="0"/>
              <a:t>Entry max time to live</a:t>
            </a:r>
          </a:p>
          <a:p>
            <a:r>
              <a:rPr lang="en-US" dirty="0">
                <a:sym typeface="Arial"/>
              </a:rPr>
              <a:t>Items can expire from the queue</a:t>
            </a:r>
          </a:p>
          <a:p>
            <a:endParaRPr lang="en-US" dirty="0"/>
          </a:p>
        </p:txBody>
      </p:sp>
      <p:sp>
        <p:nvSpPr>
          <p:cNvPr id="4" name="Footer Placeholder 3">
            <a:extLst>
              <a:ext uri="{FF2B5EF4-FFF2-40B4-BE49-F238E27FC236}">
                <a16:creationId xmlns:a16="http://schemas.microsoft.com/office/drawing/2014/main" id="{3A260C1C-D0E6-3541-8C96-A2334630F86B}"/>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6" name="Rectangle 5">
            <a:extLst>
              <a:ext uri="{FF2B5EF4-FFF2-40B4-BE49-F238E27FC236}">
                <a16:creationId xmlns:a16="http://schemas.microsoft.com/office/drawing/2014/main" id="{4915A721-2018-0F40-99EB-49897DEEAF45}"/>
              </a:ext>
            </a:extLst>
          </p:cNvPr>
          <p:cNvSpPr/>
          <p:nvPr/>
        </p:nvSpPr>
        <p:spPr>
          <a:xfrm>
            <a:off x="3082060" y="2996730"/>
            <a:ext cx="4850525" cy="1231106"/>
          </a:xfrm>
          <a:prstGeom prst="rect">
            <a:avLst/>
          </a:prstGeom>
          <a:solidFill>
            <a:schemeClr val="bg1">
              <a:lumMod val="95000"/>
            </a:schemeClr>
          </a:solidFill>
          <a:ln>
            <a:solidFill>
              <a:schemeClr val="tx1"/>
            </a:solidFill>
          </a:ln>
        </p:spPr>
        <p:txBody>
          <a:bodyPr wrap="square">
            <a:spAutoFit/>
          </a:bodyPr>
          <a:lstStyle/>
          <a:p>
            <a:pPr lvl="0">
              <a:buClr>
                <a:srgbClr val="1B1F22"/>
              </a:buClr>
              <a:buSzPts val="1600"/>
            </a:pPr>
            <a:r>
              <a:rPr lang="en-US" sz="1200" dirty="0">
                <a:solidFill>
                  <a:srgbClr val="1B1F22"/>
                </a:solidFill>
                <a:latin typeface="Courier" pitchFamily="2" charset="0"/>
                <a:ea typeface="Consolas"/>
                <a:cs typeface="Consolas"/>
                <a:sym typeface="Consolas"/>
              </a:rPr>
              <a:t>&lt;</a:t>
            </a:r>
            <a:r>
              <a:rPr lang="en-US" sz="1200" dirty="0">
                <a:solidFill>
                  <a:srgbClr val="1F762C"/>
                </a:solidFill>
                <a:latin typeface="Courier" pitchFamily="2" charset="0"/>
                <a:ea typeface="Consolas"/>
                <a:cs typeface="Consolas"/>
                <a:sym typeface="Consolas"/>
              </a:rPr>
              <a:t>queue</a:t>
            </a:r>
            <a:r>
              <a:rPr lang="en-US" sz="1200" dirty="0">
                <a:solidFill>
                  <a:srgbClr val="1B1F22"/>
                </a:solidFill>
                <a:latin typeface="Courier" pitchFamily="2" charset="0"/>
                <a:ea typeface="Consolas"/>
                <a:cs typeface="Consolas"/>
                <a:sym typeface="Consolas"/>
              </a:rPr>
              <a:t> </a:t>
            </a:r>
            <a:r>
              <a:rPr lang="en-US" sz="1200" dirty="0">
                <a:solidFill>
                  <a:srgbClr val="5B28B4"/>
                </a:solidFill>
                <a:latin typeface="Courier" pitchFamily="2" charset="0"/>
                <a:ea typeface="Consolas"/>
                <a:cs typeface="Consolas"/>
                <a:sym typeface="Consolas"/>
              </a:rPr>
              <a:t>name</a:t>
            </a:r>
            <a:r>
              <a:rPr lang="en-US" sz="1200" dirty="0">
                <a:solidFill>
                  <a:srgbClr val="1B1F22"/>
                </a:solidFill>
                <a:latin typeface="Courier" pitchFamily="2" charset="0"/>
                <a:ea typeface="Consolas"/>
                <a:cs typeface="Consolas"/>
                <a:sym typeface="Consolas"/>
              </a:rPr>
              <a:t>=</a:t>
            </a:r>
            <a:r>
              <a:rPr lang="en-US" sz="1200" dirty="0">
                <a:solidFill>
                  <a:srgbClr val="06214F"/>
                </a:solidFill>
                <a:latin typeface="Courier" pitchFamily="2" charset="0"/>
                <a:ea typeface="Consolas"/>
                <a:cs typeface="Consolas"/>
                <a:sym typeface="Consolas"/>
              </a:rPr>
              <a:t>”when"</a:t>
            </a:r>
            <a:r>
              <a:rPr lang="en-US" sz="1200" dirty="0">
                <a:solidFill>
                  <a:srgbClr val="1B1F22"/>
                </a:solidFill>
                <a:latin typeface="Courier" pitchFamily="2" charset="0"/>
                <a:ea typeface="Consolas"/>
                <a:cs typeface="Consolas"/>
                <a:sym typeface="Consolas"/>
              </a:rPr>
              <a:t>&gt;</a:t>
            </a:r>
          </a:p>
          <a:p>
            <a:pPr lvl="0">
              <a:buClr>
                <a:srgbClr val="1B1F22"/>
              </a:buClr>
              <a:buSzPts val="1600"/>
            </a:pPr>
            <a:r>
              <a:rPr lang="en-US" sz="1200" dirty="0">
                <a:solidFill>
                  <a:srgbClr val="1B1F22"/>
                </a:solidFill>
                <a:latin typeface="Courier" pitchFamily="2" charset="0"/>
                <a:ea typeface="Consolas"/>
                <a:cs typeface="Consolas"/>
                <a:sym typeface="Consolas"/>
              </a:rPr>
              <a:t>    &lt;</a:t>
            </a:r>
            <a:r>
              <a:rPr lang="en-US" sz="1200" dirty="0">
                <a:solidFill>
                  <a:srgbClr val="1F762C"/>
                </a:solidFill>
                <a:latin typeface="Courier" pitchFamily="2" charset="0"/>
                <a:ea typeface="Consolas"/>
                <a:cs typeface="Consolas"/>
                <a:sym typeface="Consolas"/>
              </a:rPr>
              <a:t>max-size</a:t>
            </a:r>
            <a:r>
              <a:rPr lang="en-US" sz="1200" dirty="0">
                <a:solidFill>
                  <a:srgbClr val="1B1F22"/>
                </a:solidFill>
                <a:latin typeface="Courier" pitchFamily="2" charset="0"/>
                <a:ea typeface="Consolas"/>
                <a:cs typeface="Consolas"/>
                <a:sym typeface="Consolas"/>
              </a:rPr>
              <a:t>&gt;30&lt;/</a:t>
            </a:r>
            <a:r>
              <a:rPr lang="en-US" sz="1200" dirty="0">
                <a:solidFill>
                  <a:srgbClr val="1F762C"/>
                </a:solidFill>
                <a:latin typeface="Courier" pitchFamily="2" charset="0"/>
                <a:ea typeface="Consolas"/>
                <a:cs typeface="Consolas"/>
                <a:sym typeface="Consolas"/>
              </a:rPr>
              <a:t>max-size</a:t>
            </a:r>
            <a:r>
              <a:rPr lang="en-US" sz="1200" dirty="0">
                <a:solidFill>
                  <a:srgbClr val="1B1F22"/>
                </a:solidFill>
                <a:latin typeface="Courier" pitchFamily="2" charset="0"/>
                <a:ea typeface="Consolas"/>
                <a:cs typeface="Consolas"/>
                <a:sym typeface="Consolas"/>
              </a:rPr>
              <a:t>&gt;</a:t>
            </a:r>
          </a:p>
          <a:p>
            <a:pPr lvl="0">
              <a:buClr>
                <a:srgbClr val="1B1F22"/>
              </a:buClr>
              <a:buSzPts val="1600"/>
            </a:pPr>
            <a:r>
              <a:rPr lang="en-US" sz="1200" dirty="0">
                <a:solidFill>
                  <a:srgbClr val="1B1F22"/>
                </a:solidFill>
                <a:latin typeface="Courier" pitchFamily="2" charset="0"/>
                <a:ea typeface="Consolas"/>
                <a:cs typeface="Consolas"/>
                <a:sym typeface="Consolas"/>
              </a:rPr>
              <a:t>    &lt;</a:t>
            </a:r>
            <a:r>
              <a:rPr lang="en-US" sz="1200" dirty="0">
                <a:solidFill>
                  <a:srgbClr val="1F762C"/>
                </a:solidFill>
                <a:latin typeface="Courier" pitchFamily="2" charset="0"/>
                <a:ea typeface="Consolas"/>
                <a:cs typeface="Consolas"/>
                <a:sym typeface="Consolas"/>
              </a:rPr>
              <a:t>backup-count</a:t>
            </a:r>
            <a:r>
              <a:rPr lang="en-US" sz="1200" dirty="0">
                <a:solidFill>
                  <a:srgbClr val="1B1F22"/>
                </a:solidFill>
                <a:latin typeface="Courier" pitchFamily="2" charset="0"/>
                <a:ea typeface="Consolas"/>
                <a:cs typeface="Consolas"/>
                <a:sym typeface="Consolas"/>
              </a:rPr>
              <a:t>&gt;0&lt;/</a:t>
            </a:r>
            <a:r>
              <a:rPr lang="en-US" sz="1200" dirty="0">
                <a:solidFill>
                  <a:srgbClr val="1F762C"/>
                </a:solidFill>
                <a:latin typeface="Courier" pitchFamily="2" charset="0"/>
                <a:ea typeface="Consolas"/>
                <a:cs typeface="Consolas"/>
                <a:sym typeface="Consolas"/>
              </a:rPr>
              <a:t>backup-count</a:t>
            </a:r>
            <a:r>
              <a:rPr lang="en-US" sz="1200" dirty="0">
                <a:solidFill>
                  <a:srgbClr val="1B1F22"/>
                </a:solidFill>
                <a:latin typeface="Courier" pitchFamily="2" charset="0"/>
                <a:ea typeface="Consolas"/>
                <a:cs typeface="Consolas"/>
                <a:sym typeface="Consolas"/>
              </a:rPr>
              <a:t>&gt;</a:t>
            </a:r>
          </a:p>
          <a:p>
            <a:pPr lvl="0">
              <a:buClr>
                <a:srgbClr val="1B1F22"/>
              </a:buClr>
              <a:buSzPts val="1600"/>
            </a:pPr>
            <a:r>
              <a:rPr lang="en-US" sz="1200" dirty="0">
                <a:solidFill>
                  <a:srgbClr val="1B1F22"/>
                </a:solidFill>
                <a:latin typeface="Courier" pitchFamily="2" charset="0"/>
                <a:ea typeface="Consolas"/>
                <a:cs typeface="Consolas"/>
                <a:sym typeface="Consolas"/>
              </a:rPr>
              <a:t>    &lt;</a:t>
            </a:r>
            <a:r>
              <a:rPr lang="en-US" sz="1200" dirty="0" err="1">
                <a:solidFill>
                  <a:srgbClr val="1F762C"/>
                </a:solidFill>
                <a:latin typeface="Courier" pitchFamily="2" charset="0"/>
                <a:ea typeface="Consolas"/>
                <a:cs typeface="Consolas"/>
                <a:sym typeface="Consolas"/>
              </a:rPr>
              <a:t>async</a:t>
            </a:r>
            <a:r>
              <a:rPr lang="en-US" sz="1200" dirty="0">
                <a:solidFill>
                  <a:srgbClr val="1F762C"/>
                </a:solidFill>
                <a:latin typeface="Courier" pitchFamily="2" charset="0"/>
                <a:ea typeface="Consolas"/>
                <a:cs typeface="Consolas"/>
                <a:sym typeface="Consolas"/>
              </a:rPr>
              <a:t>-backup-count</a:t>
            </a:r>
            <a:r>
              <a:rPr lang="en-US" sz="1200" dirty="0">
                <a:solidFill>
                  <a:srgbClr val="1B1F22"/>
                </a:solidFill>
                <a:latin typeface="Courier" pitchFamily="2" charset="0"/>
                <a:ea typeface="Consolas"/>
                <a:cs typeface="Consolas"/>
                <a:sym typeface="Consolas"/>
              </a:rPr>
              <a:t>&gt;1&lt;/</a:t>
            </a:r>
            <a:r>
              <a:rPr lang="en-US" sz="1200" dirty="0" err="1">
                <a:solidFill>
                  <a:srgbClr val="1F762C"/>
                </a:solidFill>
                <a:latin typeface="Courier" pitchFamily="2" charset="0"/>
                <a:ea typeface="Consolas"/>
                <a:cs typeface="Consolas"/>
                <a:sym typeface="Consolas"/>
              </a:rPr>
              <a:t>async</a:t>
            </a:r>
            <a:r>
              <a:rPr lang="en-US" sz="1200" dirty="0">
                <a:solidFill>
                  <a:srgbClr val="1F762C"/>
                </a:solidFill>
                <a:latin typeface="Courier" pitchFamily="2" charset="0"/>
                <a:ea typeface="Consolas"/>
                <a:cs typeface="Consolas"/>
                <a:sym typeface="Consolas"/>
              </a:rPr>
              <a:t>-backup-count</a:t>
            </a:r>
            <a:r>
              <a:rPr lang="en-US" sz="1200" dirty="0">
                <a:solidFill>
                  <a:srgbClr val="1B1F22"/>
                </a:solidFill>
                <a:latin typeface="Courier" pitchFamily="2" charset="0"/>
                <a:ea typeface="Consolas"/>
                <a:cs typeface="Consolas"/>
                <a:sym typeface="Consolas"/>
              </a:rPr>
              <a:t>&gt;</a:t>
            </a:r>
          </a:p>
          <a:p>
            <a:pPr lvl="0">
              <a:buClr>
                <a:srgbClr val="1B1F22"/>
              </a:buClr>
              <a:buSzPts val="1600"/>
            </a:pPr>
            <a:r>
              <a:rPr lang="en-US" sz="1200" dirty="0">
                <a:solidFill>
                  <a:srgbClr val="1B1F22"/>
                </a:solidFill>
                <a:latin typeface="Courier" pitchFamily="2" charset="0"/>
                <a:ea typeface="Consolas"/>
                <a:cs typeface="Consolas"/>
                <a:sym typeface="Consolas"/>
              </a:rPr>
              <a:t>     &lt;</a:t>
            </a:r>
            <a:r>
              <a:rPr lang="en-US" sz="1200" dirty="0">
                <a:solidFill>
                  <a:srgbClr val="1F762C"/>
                </a:solidFill>
                <a:latin typeface="Courier" pitchFamily="2" charset="0"/>
                <a:ea typeface="Consolas"/>
                <a:cs typeface="Consolas"/>
                <a:sym typeface="Consolas"/>
              </a:rPr>
              <a:t>empty-queue-</a:t>
            </a:r>
            <a:r>
              <a:rPr lang="en-US" sz="1200" dirty="0" err="1">
                <a:solidFill>
                  <a:srgbClr val="1F762C"/>
                </a:solidFill>
                <a:latin typeface="Courier" pitchFamily="2" charset="0"/>
                <a:ea typeface="Consolas"/>
                <a:cs typeface="Consolas"/>
                <a:sym typeface="Consolas"/>
              </a:rPr>
              <a:t>ttl</a:t>
            </a:r>
            <a:r>
              <a:rPr lang="en-US" sz="1200" dirty="0">
                <a:solidFill>
                  <a:srgbClr val="1B1F22"/>
                </a:solidFill>
                <a:latin typeface="Courier" pitchFamily="2" charset="0"/>
                <a:ea typeface="Consolas"/>
                <a:cs typeface="Consolas"/>
                <a:sym typeface="Consolas"/>
              </a:rPr>
              <a:t>&gt;86400&lt;/</a:t>
            </a:r>
            <a:r>
              <a:rPr lang="en-US" sz="1200" dirty="0">
                <a:solidFill>
                  <a:srgbClr val="1F762C"/>
                </a:solidFill>
                <a:latin typeface="Courier" pitchFamily="2" charset="0"/>
                <a:ea typeface="Consolas"/>
                <a:cs typeface="Consolas"/>
                <a:sym typeface="Consolas"/>
              </a:rPr>
              <a:t>empty-queue-</a:t>
            </a:r>
            <a:r>
              <a:rPr lang="en-US" sz="1200" dirty="0" err="1">
                <a:solidFill>
                  <a:srgbClr val="1F762C"/>
                </a:solidFill>
                <a:latin typeface="Courier" pitchFamily="2" charset="0"/>
                <a:ea typeface="Consolas"/>
                <a:cs typeface="Consolas"/>
                <a:sym typeface="Consolas"/>
              </a:rPr>
              <a:t>ttl</a:t>
            </a:r>
            <a:r>
              <a:rPr lang="en-US" sz="1200" dirty="0">
                <a:solidFill>
                  <a:srgbClr val="1B1F22"/>
                </a:solidFill>
                <a:latin typeface="Courier" pitchFamily="2" charset="0"/>
                <a:ea typeface="Consolas"/>
                <a:cs typeface="Consolas"/>
                <a:sym typeface="Consolas"/>
              </a:rPr>
              <a:t>&gt;</a:t>
            </a:r>
          </a:p>
          <a:p>
            <a:pPr lvl="0">
              <a:buClr>
                <a:srgbClr val="1B1F22"/>
              </a:buClr>
              <a:buSzPts val="1600"/>
            </a:pPr>
            <a:r>
              <a:rPr lang="en-US" sz="1200" dirty="0">
                <a:solidFill>
                  <a:srgbClr val="1B1F22"/>
                </a:solidFill>
                <a:latin typeface="Courier" pitchFamily="2" charset="0"/>
                <a:ea typeface="Consolas"/>
                <a:cs typeface="Consolas"/>
                <a:sym typeface="Consolas"/>
              </a:rPr>
              <a:t>&lt;/</a:t>
            </a:r>
            <a:r>
              <a:rPr lang="en-US" sz="1200" dirty="0">
                <a:solidFill>
                  <a:srgbClr val="1F762C"/>
                </a:solidFill>
                <a:latin typeface="Courier" pitchFamily="2" charset="0"/>
                <a:ea typeface="Consolas"/>
                <a:cs typeface="Consolas"/>
                <a:sym typeface="Consolas"/>
              </a:rPr>
              <a:t>queue</a:t>
            </a:r>
            <a:r>
              <a:rPr lang="en-US" sz="1200" dirty="0">
                <a:solidFill>
                  <a:srgbClr val="1B1F22"/>
                </a:solidFill>
                <a:latin typeface="Courier" pitchFamily="2" charset="0"/>
                <a:ea typeface="Consolas"/>
                <a:cs typeface="Consolas"/>
                <a:sym typeface="Consolas"/>
              </a:rPr>
              <a:t>&gt;</a:t>
            </a:r>
            <a:endParaRPr lang="en-US" sz="1200" b="1" dirty="0">
              <a:solidFill>
                <a:schemeClr val="dk1"/>
              </a:solidFill>
              <a:latin typeface="Courier" pitchFamily="2" charset="0"/>
            </a:endParaRPr>
          </a:p>
        </p:txBody>
      </p:sp>
    </p:spTree>
    <p:extLst>
      <p:ext uri="{BB962C8B-B14F-4D97-AF65-F5344CB8AC3E}">
        <p14:creationId xmlns:p14="http://schemas.microsoft.com/office/powerpoint/2010/main" val="428066442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FADB2-A3D1-6144-AE4E-43BDD65F699C}"/>
              </a:ext>
            </a:extLst>
          </p:cNvPr>
          <p:cNvSpPr>
            <a:spLocks noGrp="1"/>
          </p:cNvSpPr>
          <p:nvPr>
            <p:ph type="title"/>
          </p:nvPr>
        </p:nvSpPr>
        <p:spPr/>
        <p:txBody>
          <a:bodyPr/>
          <a:lstStyle/>
          <a:p>
            <a:r>
              <a:rPr lang="en-US" dirty="0" err="1"/>
              <a:t>IQueue</a:t>
            </a:r>
            <a:r>
              <a:rPr lang="en-US" dirty="0"/>
              <a:t> with Listener</a:t>
            </a:r>
          </a:p>
        </p:txBody>
      </p:sp>
      <p:sp>
        <p:nvSpPr>
          <p:cNvPr id="3" name="Text Placeholder 2">
            <a:extLst>
              <a:ext uri="{FF2B5EF4-FFF2-40B4-BE49-F238E27FC236}">
                <a16:creationId xmlns:a16="http://schemas.microsoft.com/office/drawing/2014/main" id="{6162E965-5F26-9E42-9979-8D8EB074E3D7}"/>
              </a:ext>
            </a:extLst>
          </p:cNvPr>
          <p:cNvSpPr>
            <a:spLocks noGrp="1"/>
          </p:cNvSpPr>
          <p:nvPr>
            <p:ph type="body" sz="quarter" idx="10"/>
          </p:nvPr>
        </p:nvSpPr>
        <p:spPr/>
        <p:txBody>
          <a:bodyPr/>
          <a:lstStyle/>
          <a:p>
            <a:r>
              <a:rPr lang="en-US" dirty="0"/>
              <a:t>Similar to </a:t>
            </a:r>
            <a:r>
              <a:rPr lang="en-US" dirty="0" err="1"/>
              <a:t>MapListener</a:t>
            </a:r>
            <a:endParaRPr lang="en-US" dirty="0"/>
          </a:p>
          <a:p>
            <a:r>
              <a:rPr lang="en-US" dirty="0"/>
              <a:t>Code listener methods using </a:t>
            </a:r>
            <a:r>
              <a:rPr lang="en-US" dirty="0" err="1"/>
              <a:t>EventListener</a:t>
            </a:r>
            <a:r>
              <a:rPr lang="en-US" dirty="0"/>
              <a:t> interface</a:t>
            </a:r>
          </a:p>
          <a:p>
            <a:pPr lvl="1"/>
            <a:endParaRPr lang="en-US" dirty="0"/>
          </a:p>
          <a:p>
            <a:pPr lvl="1"/>
            <a:endParaRPr lang="en-US" dirty="0"/>
          </a:p>
          <a:p>
            <a:pPr lvl="1"/>
            <a:endParaRPr lang="en-US" dirty="0"/>
          </a:p>
          <a:p>
            <a:r>
              <a:rPr lang="en-US" dirty="0"/>
              <a:t>Apply to queue via configuration</a:t>
            </a:r>
          </a:p>
        </p:txBody>
      </p:sp>
      <p:sp>
        <p:nvSpPr>
          <p:cNvPr id="4" name="Footer Placeholder 3">
            <a:extLst>
              <a:ext uri="{FF2B5EF4-FFF2-40B4-BE49-F238E27FC236}">
                <a16:creationId xmlns:a16="http://schemas.microsoft.com/office/drawing/2014/main" id="{362BCBB1-83FA-7441-9D90-64A662E36593}"/>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F88FCEA7-9B80-9A4B-8937-9FB57710473B}"/>
              </a:ext>
            </a:extLst>
          </p:cNvPr>
          <p:cNvSpPr/>
          <p:nvPr/>
        </p:nvSpPr>
        <p:spPr>
          <a:xfrm>
            <a:off x="1186749" y="3553384"/>
            <a:ext cx="7862657" cy="1015663"/>
          </a:xfrm>
          <a:prstGeom prst="rect">
            <a:avLst/>
          </a:prstGeom>
          <a:solidFill>
            <a:schemeClr val="bg1">
              <a:lumMod val="95000"/>
            </a:schemeClr>
          </a:solidFill>
          <a:ln>
            <a:solidFill>
              <a:schemeClr val="tx1"/>
            </a:solidFill>
          </a:ln>
        </p:spPr>
        <p:txBody>
          <a:bodyPr wrap="square">
            <a:spAutoFit/>
          </a:bodyPr>
          <a:lstStyle/>
          <a:p>
            <a:pPr lvl="0">
              <a:buClr>
                <a:srgbClr val="1B1F22"/>
              </a:buClr>
              <a:buSzPts val="1600"/>
            </a:pPr>
            <a:r>
              <a:rPr lang="en-US" sz="1200" dirty="0">
                <a:solidFill>
                  <a:srgbClr val="1B1F22"/>
                </a:solidFill>
                <a:latin typeface="Courier" pitchFamily="2" charset="0"/>
                <a:ea typeface="Consolas"/>
                <a:cs typeface="Consolas"/>
                <a:sym typeface="Consolas"/>
              </a:rPr>
              <a:t>&lt;</a:t>
            </a:r>
            <a:r>
              <a:rPr lang="en-US" sz="1200" dirty="0">
                <a:solidFill>
                  <a:srgbClr val="1F762C"/>
                </a:solidFill>
                <a:latin typeface="Courier" pitchFamily="2" charset="0"/>
                <a:ea typeface="Consolas"/>
                <a:cs typeface="Consolas"/>
                <a:sym typeface="Consolas"/>
              </a:rPr>
              <a:t>queue</a:t>
            </a:r>
            <a:r>
              <a:rPr lang="en-US" sz="1200" dirty="0">
                <a:solidFill>
                  <a:srgbClr val="1B1F22"/>
                </a:solidFill>
                <a:latin typeface="Courier" pitchFamily="2" charset="0"/>
                <a:ea typeface="Consolas"/>
                <a:cs typeface="Consolas"/>
                <a:sym typeface="Consolas"/>
              </a:rPr>
              <a:t> </a:t>
            </a:r>
            <a:r>
              <a:rPr lang="en-US" sz="1200" dirty="0">
                <a:solidFill>
                  <a:srgbClr val="5B28B4"/>
                </a:solidFill>
                <a:latin typeface="Courier" pitchFamily="2" charset="0"/>
                <a:ea typeface="Consolas"/>
                <a:cs typeface="Consolas"/>
                <a:sym typeface="Consolas"/>
              </a:rPr>
              <a:t>name</a:t>
            </a:r>
            <a:r>
              <a:rPr lang="en-US" sz="1200" dirty="0">
                <a:solidFill>
                  <a:srgbClr val="1B1F22"/>
                </a:solidFill>
                <a:latin typeface="Courier" pitchFamily="2" charset="0"/>
                <a:ea typeface="Consolas"/>
                <a:cs typeface="Consolas"/>
                <a:sym typeface="Consolas"/>
              </a:rPr>
              <a:t>=</a:t>
            </a:r>
            <a:r>
              <a:rPr lang="en-US" sz="1200" dirty="0">
                <a:solidFill>
                  <a:srgbClr val="06214F"/>
                </a:solidFill>
                <a:latin typeface="Courier" pitchFamily="2" charset="0"/>
                <a:ea typeface="Consolas"/>
                <a:cs typeface="Consolas"/>
                <a:sym typeface="Consolas"/>
              </a:rPr>
              <a:t>”when"</a:t>
            </a:r>
            <a:r>
              <a:rPr lang="en-US" sz="1200" dirty="0">
                <a:solidFill>
                  <a:srgbClr val="1B1F22"/>
                </a:solidFill>
                <a:latin typeface="Courier" pitchFamily="2" charset="0"/>
                <a:ea typeface="Consolas"/>
                <a:cs typeface="Consolas"/>
                <a:sym typeface="Consolas"/>
              </a:rPr>
              <a:t>&gt;		</a:t>
            </a:r>
            <a:endParaRPr lang="en-US" sz="1200" dirty="0">
              <a:latin typeface="Courier" pitchFamily="2" charset="0"/>
            </a:endParaRPr>
          </a:p>
          <a:p>
            <a:pPr lvl="0">
              <a:buSzPts val="1600"/>
            </a:pPr>
            <a:r>
              <a:rPr lang="en-US" sz="1200" dirty="0">
                <a:latin typeface="Courier" pitchFamily="2" charset="0"/>
                <a:ea typeface="Consolas"/>
                <a:cs typeface="Consolas"/>
                <a:sym typeface="Consolas"/>
              </a:rPr>
              <a:t>  </a:t>
            </a:r>
            <a:r>
              <a:rPr lang="en-US" sz="1200" dirty="0">
                <a:solidFill>
                  <a:srgbClr val="008080"/>
                </a:solidFill>
                <a:latin typeface="Courier" pitchFamily="2" charset="0"/>
                <a:ea typeface="Consolas"/>
                <a:cs typeface="Consolas"/>
                <a:sym typeface="Consolas"/>
              </a:rPr>
              <a:t>&lt;</a:t>
            </a:r>
            <a:r>
              <a:rPr lang="en-US" sz="1200" dirty="0">
                <a:solidFill>
                  <a:srgbClr val="3F7F7F"/>
                </a:solidFill>
                <a:latin typeface="Courier" pitchFamily="2" charset="0"/>
                <a:ea typeface="Consolas"/>
                <a:cs typeface="Consolas"/>
                <a:sym typeface="Consolas"/>
              </a:rPr>
              <a:t>item-listeners</a:t>
            </a:r>
            <a:r>
              <a:rPr lang="en-US" sz="1200" dirty="0">
                <a:solidFill>
                  <a:srgbClr val="008080"/>
                </a:solidFill>
                <a:latin typeface="Courier" pitchFamily="2" charset="0"/>
                <a:ea typeface="Consolas"/>
                <a:cs typeface="Consolas"/>
                <a:sym typeface="Consolas"/>
              </a:rPr>
              <a:t>&gt;</a:t>
            </a:r>
            <a:endParaRPr lang="en-US" sz="1200" dirty="0">
              <a:latin typeface="Courier" pitchFamily="2" charset="0"/>
            </a:endParaRPr>
          </a:p>
          <a:p>
            <a:pPr lvl="0">
              <a:buSzPts val="1600"/>
            </a:pPr>
            <a:r>
              <a:rPr lang="en-US" sz="1200" dirty="0">
                <a:latin typeface="Courier" pitchFamily="2" charset="0"/>
                <a:ea typeface="Consolas"/>
                <a:cs typeface="Consolas"/>
                <a:sym typeface="Consolas"/>
              </a:rPr>
              <a:t>    </a:t>
            </a:r>
            <a:r>
              <a:rPr lang="en-US" sz="1200" dirty="0">
                <a:solidFill>
                  <a:srgbClr val="008080"/>
                </a:solidFill>
                <a:latin typeface="Courier" pitchFamily="2" charset="0"/>
                <a:ea typeface="Consolas"/>
                <a:cs typeface="Consolas"/>
                <a:sym typeface="Consolas"/>
              </a:rPr>
              <a:t>&lt;</a:t>
            </a:r>
            <a:r>
              <a:rPr lang="en-US" sz="1200" dirty="0">
                <a:solidFill>
                  <a:srgbClr val="3F7F7F"/>
                </a:solidFill>
                <a:latin typeface="Courier" pitchFamily="2" charset="0"/>
                <a:ea typeface="Consolas"/>
                <a:cs typeface="Consolas"/>
                <a:sym typeface="Consolas"/>
              </a:rPr>
              <a:t>item-listener </a:t>
            </a:r>
            <a:r>
              <a:rPr lang="en-US" sz="1200" dirty="0">
                <a:solidFill>
                  <a:srgbClr val="7F007F"/>
                </a:solidFill>
                <a:latin typeface="Courier" pitchFamily="2" charset="0"/>
                <a:ea typeface="Consolas"/>
                <a:cs typeface="Consolas"/>
                <a:sym typeface="Consolas"/>
              </a:rPr>
              <a:t>include value</a:t>
            </a:r>
            <a:r>
              <a:rPr lang="en-US" sz="1200" dirty="0">
                <a:latin typeface="Courier" pitchFamily="2" charset="0"/>
                <a:ea typeface="Consolas"/>
                <a:cs typeface="Consolas"/>
                <a:sym typeface="Consolas"/>
              </a:rPr>
              <a:t>=</a:t>
            </a:r>
            <a:r>
              <a:rPr lang="en-US" sz="1200" i="1" dirty="0">
                <a:solidFill>
                  <a:srgbClr val="2A00FF"/>
                </a:solidFill>
                <a:latin typeface="Courier" pitchFamily="2" charset="0"/>
                <a:ea typeface="Consolas"/>
                <a:cs typeface="Consolas"/>
                <a:sym typeface="Consolas"/>
              </a:rPr>
              <a:t>"true"</a:t>
            </a:r>
            <a:r>
              <a:rPr lang="en-US" sz="1200" i="1" dirty="0">
                <a:solidFill>
                  <a:srgbClr val="008080"/>
                </a:solidFill>
                <a:latin typeface="Courier" pitchFamily="2" charset="0"/>
                <a:ea typeface="Consolas"/>
                <a:cs typeface="Consolas"/>
                <a:sym typeface="Consolas"/>
              </a:rPr>
              <a:t>&gt;</a:t>
            </a:r>
            <a:r>
              <a:rPr lang="en-US" sz="1200" i="1" dirty="0" err="1">
                <a:latin typeface="Courier" pitchFamily="2" charset="0"/>
                <a:ea typeface="Consolas"/>
                <a:cs typeface="Consolas"/>
                <a:sym typeface="Consolas"/>
              </a:rPr>
              <a:t>the.package.MyItemListener</a:t>
            </a:r>
            <a:r>
              <a:rPr lang="en-US" sz="1200" dirty="0">
                <a:solidFill>
                  <a:srgbClr val="008080"/>
                </a:solidFill>
                <a:latin typeface="Courier" pitchFamily="2" charset="0"/>
                <a:ea typeface="Consolas"/>
                <a:cs typeface="Consolas"/>
                <a:sym typeface="Consolas"/>
              </a:rPr>
              <a:t>&lt;/</a:t>
            </a:r>
            <a:r>
              <a:rPr lang="en-US" sz="1200" dirty="0">
                <a:solidFill>
                  <a:srgbClr val="3F7F7F"/>
                </a:solidFill>
                <a:latin typeface="Courier" pitchFamily="2" charset="0"/>
                <a:ea typeface="Consolas"/>
                <a:cs typeface="Consolas"/>
                <a:sym typeface="Consolas"/>
              </a:rPr>
              <a:t>item-listener</a:t>
            </a:r>
            <a:r>
              <a:rPr lang="en-US" sz="1200" dirty="0">
                <a:solidFill>
                  <a:srgbClr val="008080"/>
                </a:solidFill>
                <a:latin typeface="Courier" pitchFamily="2" charset="0"/>
                <a:ea typeface="Consolas"/>
                <a:cs typeface="Consolas"/>
                <a:sym typeface="Consolas"/>
              </a:rPr>
              <a:t>&gt;</a:t>
            </a:r>
            <a:endParaRPr lang="en-US" sz="1200" dirty="0">
              <a:latin typeface="Courier" pitchFamily="2" charset="0"/>
            </a:endParaRPr>
          </a:p>
          <a:p>
            <a:pPr lvl="0">
              <a:buSzPts val="1600"/>
            </a:pPr>
            <a:r>
              <a:rPr lang="en-US" sz="1200" dirty="0">
                <a:latin typeface="Courier" pitchFamily="2" charset="0"/>
                <a:ea typeface="Consolas"/>
                <a:cs typeface="Consolas"/>
                <a:sym typeface="Consolas"/>
              </a:rPr>
              <a:t>  </a:t>
            </a:r>
            <a:r>
              <a:rPr lang="en-US" sz="1200" dirty="0">
                <a:solidFill>
                  <a:srgbClr val="008080"/>
                </a:solidFill>
                <a:latin typeface="Courier" pitchFamily="2" charset="0"/>
                <a:ea typeface="Consolas"/>
                <a:cs typeface="Consolas"/>
                <a:sym typeface="Consolas"/>
              </a:rPr>
              <a:t>&lt;/</a:t>
            </a:r>
            <a:r>
              <a:rPr lang="en-US" sz="1200" dirty="0">
                <a:solidFill>
                  <a:srgbClr val="3F7F7F"/>
                </a:solidFill>
                <a:latin typeface="Courier" pitchFamily="2" charset="0"/>
                <a:ea typeface="Consolas"/>
                <a:cs typeface="Consolas"/>
                <a:sym typeface="Consolas"/>
              </a:rPr>
              <a:t>item-listeners</a:t>
            </a:r>
            <a:r>
              <a:rPr lang="en-US" sz="1200" dirty="0">
                <a:solidFill>
                  <a:srgbClr val="008080"/>
                </a:solidFill>
                <a:latin typeface="Courier" pitchFamily="2" charset="0"/>
                <a:ea typeface="Consolas"/>
                <a:cs typeface="Consolas"/>
                <a:sym typeface="Consolas"/>
              </a:rPr>
              <a:t>&gt;</a:t>
            </a:r>
          </a:p>
          <a:p>
            <a:pPr lvl="0">
              <a:buSzPts val="1600"/>
            </a:pPr>
            <a:r>
              <a:rPr lang="en-US" sz="1200" dirty="0">
                <a:solidFill>
                  <a:srgbClr val="1B1F22"/>
                </a:solidFill>
                <a:latin typeface="Courier" pitchFamily="2" charset="0"/>
                <a:ea typeface="Consolas"/>
                <a:cs typeface="Consolas"/>
                <a:sym typeface="Consolas"/>
              </a:rPr>
              <a:t>&lt;/</a:t>
            </a:r>
            <a:r>
              <a:rPr lang="en-US" sz="1200" dirty="0">
                <a:solidFill>
                  <a:srgbClr val="1F762C"/>
                </a:solidFill>
                <a:latin typeface="Courier" pitchFamily="2" charset="0"/>
                <a:ea typeface="Consolas"/>
                <a:cs typeface="Consolas"/>
                <a:sym typeface="Consolas"/>
              </a:rPr>
              <a:t>queue</a:t>
            </a:r>
            <a:r>
              <a:rPr lang="en-US" sz="1200" dirty="0">
                <a:solidFill>
                  <a:srgbClr val="1B1F22"/>
                </a:solidFill>
                <a:latin typeface="Courier" pitchFamily="2" charset="0"/>
                <a:ea typeface="Consolas"/>
                <a:cs typeface="Consolas"/>
                <a:sym typeface="Consolas"/>
              </a:rPr>
              <a:t>&gt;</a:t>
            </a:r>
            <a:endParaRPr lang="en-US" sz="1200" b="1" dirty="0">
              <a:solidFill>
                <a:schemeClr val="dk1"/>
              </a:solidFill>
              <a:latin typeface="Courier" pitchFamily="2" charset="0"/>
              <a:ea typeface="Consolas"/>
              <a:cs typeface="Consolas"/>
              <a:sym typeface="Consolas"/>
            </a:endParaRPr>
          </a:p>
        </p:txBody>
      </p:sp>
      <p:sp>
        <p:nvSpPr>
          <p:cNvPr id="6" name="Rectangle 5">
            <a:extLst>
              <a:ext uri="{FF2B5EF4-FFF2-40B4-BE49-F238E27FC236}">
                <a16:creationId xmlns:a16="http://schemas.microsoft.com/office/drawing/2014/main" id="{4E437F60-FC57-1842-A3F5-E36E363D96B7}"/>
              </a:ext>
            </a:extLst>
          </p:cNvPr>
          <p:cNvSpPr/>
          <p:nvPr/>
        </p:nvSpPr>
        <p:spPr>
          <a:xfrm>
            <a:off x="1186749" y="1924540"/>
            <a:ext cx="4482662" cy="1046440"/>
          </a:xfrm>
          <a:prstGeom prst="rect">
            <a:avLst/>
          </a:prstGeom>
          <a:solidFill>
            <a:schemeClr val="bg1">
              <a:lumMod val="95000"/>
            </a:schemeClr>
          </a:solidFill>
          <a:ln>
            <a:solidFill>
              <a:schemeClr val="tx1"/>
            </a:solidFill>
          </a:ln>
        </p:spPr>
        <p:txBody>
          <a:bodyPr wrap="square">
            <a:spAutoFit/>
          </a:bodyPr>
          <a:lstStyle/>
          <a:p>
            <a:pPr lvl="0">
              <a:buSzPts val="1600"/>
            </a:pPr>
            <a:r>
              <a:rPr lang="en-US" sz="1200" b="1" dirty="0">
                <a:solidFill>
                  <a:srgbClr val="7F0055"/>
                </a:solidFill>
                <a:latin typeface="Courier" pitchFamily="2" charset="0"/>
              </a:rPr>
              <a:t>public</a:t>
            </a:r>
            <a:r>
              <a:rPr lang="en-US" sz="1200" b="1" dirty="0">
                <a:latin typeface="Courier" pitchFamily="2" charset="0"/>
              </a:rPr>
              <a:t> </a:t>
            </a:r>
            <a:r>
              <a:rPr lang="en-US" sz="1200" b="1" dirty="0">
                <a:solidFill>
                  <a:srgbClr val="7F0055"/>
                </a:solidFill>
                <a:latin typeface="Courier" pitchFamily="2" charset="0"/>
              </a:rPr>
              <a:t>void</a:t>
            </a:r>
            <a:r>
              <a:rPr lang="en-US" sz="1200" b="1" dirty="0">
                <a:latin typeface="Courier" pitchFamily="2" charset="0"/>
              </a:rPr>
              <a:t> </a:t>
            </a:r>
            <a:r>
              <a:rPr lang="en-US" sz="1200" b="1" dirty="0" err="1">
                <a:latin typeface="Courier" pitchFamily="2" charset="0"/>
              </a:rPr>
              <a:t>itemAdded</a:t>
            </a:r>
            <a:r>
              <a:rPr lang="en-US" sz="1200" b="1" dirty="0">
                <a:latin typeface="Courier" pitchFamily="2" charset="0"/>
              </a:rPr>
              <a:t>(</a:t>
            </a:r>
            <a:r>
              <a:rPr lang="en-US" sz="1200" b="1" dirty="0" err="1">
                <a:latin typeface="Courier" pitchFamily="2" charset="0"/>
              </a:rPr>
              <a:t>ItemEvent</a:t>
            </a:r>
            <a:r>
              <a:rPr lang="en-US" sz="1200" b="1" dirty="0">
                <a:latin typeface="Courier" pitchFamily="2" charset="0"/>
              </a:rPr>
              <a:t> </a:t>
            </a:r>
            <a:r>
              <a:rPr lang="en-US" sz="1200" b="1" dirty="0" err="1">
                <a:solidFill>
                  <a:srgbClr val="6A3E3E"/>
                </a:solidFill>
                <a:latin typeface="Courier" pitchFamily="2" charset="0"/>
              </a:rPr>
              <a:t>itemEvent</a:t>
            </a:r>
            <a:r>
              <a:rPr lang="en-US" sz="1200" b="1" dirty="0">
                <a:latin typeface="Courier" pitchFamily="2" charset="0"/>
              </a:rPr>
              <a:t>) {</a:t>
            </a:r>
            <a:endParaRPr lang="en-US" sz="1200" dirty="0">
              <a:latin typeface="Courier" pitchFamily="2" charset="0"/>
            </a:endParaRPr>
          </a:p>
          <a:p>
            <a:pPr lvl="0">
              <a:buSzPts val="1600"/>
            </a:pPr>
            <a:r>
              <a:rPr lang="en-US" sz="1200" dirty="0">
                <a:latin typeface="Courier" pitchFamily="2" charset="0"/>
              </a:rPr>
              <a:t>}</a:t>
            </a:r>
          </a:p>
          <a:p>
            <a:pPr lvl="0">
              <a:buClr>
                <a:srgbClr val="0B1B21"/>
              </a:buClr>
              <a:buSzPts val="1600"/>
            </a:pPr>
            <a:endParaRPr lang="en-US" sz="1200" dirty="0">
              <a:latin typeface="Courier" pitchFamily="2" charset="0"/>
            </a:endParaRPr>
          </a:p>
          <a:p>
            <a:pPr lvl="0">
              <a:buSzPts val="1600"/>
            </a:pPr>
            <a:r>
              <a:rPr lang="en-US" sz="1200" b="1" dirty="0">
                <a:solidFill>
                  <a:srgbClr val="7F0055"/>
                </a:solidFill>
                <a:latin typeface="Courier" pitchFamily="2" charset="0"/>
              </a:rPr>
              <a:t>public</a:t>
            </a:r>
            <a:r>
              <a:rPr lang="en-US" sz="1200" b="1" dirty="0">
                <a:latin typeface="Courier" pitchFamily="2" charset="0"/>
              </a:rPr>
              <a:t> </a:t>
            </a:r>
            <a:r>
              <a:rPr lang="en-US" sz="1200" b="1" dirty="0">
                <a:solidFill>
                  <a:srgbClr val="7F0055"/>
                </a:solidFill>
                <a:latin typeface="Courier" pitchFamily="2" charset="0"/>
              </a:rPr>
              <a:t>void</a:t>
            </a:r>
            <a:r>
              <a:rPr lang="en-US" sz="1200" b="1" dirty="0">
                <a:latin typeface="Courier" pitchFamily="2" charset="0"/>
              </a:rPr>
              <a:t> </a:t>
            </a:r>
            <a:r>
              <a:rPr lang="en-US" sz="1200" b="1" dirty="0" err="1">
                <a:latin typeface="Courier" pitchFamily="2" charset="0"/>
              </a:rPr>
              <a:t>itemRemoved</a:t>
            </a:r>
            <a:r>
              <a:rPr lang="en-US" sz="1200" b="1" dirty="0">
                <a:latin typeface="Courier" pitchFamily="2" charset="0"/>
              </a:rPr>
              <a:t>(</a:t>
            </a:r>
            <a:r>
              <a:rPr lang="en-US" sz="1200" b="1" dirty="0" err="1">
                <a:latin typeface="Courier" pitchFamily="2" charset="0"/>
              </a:rPr>
              <a:t>ItemEvent</a:t>
            </a:r>
            <a:r>
              <a:rPr lang="en-US" sz="1200" b="1" dirty="0">
                <a:latin typeface="Courier" pitchFamily="2" charset="0"/>
              </a:rPr>
              <a:t> </a:t>
            </a:r>
            <a:r>
              <a:rPr lang="en-US" sz="1200" b="1" dirty="0" err="1">
                <a:solidFill>
                  <a:srgbClr val="6A3E3E"/>
                </a:solidFill>
                <a:latin typeface="Courier" pitchFamily="2" charset="0"/>
              </a:rPr>
              <a:t>itemEvent</a:t>
            </a:r>
            <a:r>
              <a:rPr lang="en-US" sz="1200" b="1" dirty="0">
                <a:latin typeface="Courier" pitchFamily="2" charset="0"/>
              </a:rPr>
              <a:t>) {</a:t>
            </a:r>
            <a:endParaRPr lang="en-US" sz="1200" dirty="0">
              <a:latin typeface="Courier" pitchFamily="2" charset="0"/>
            </a:endParaRPr>
          </a:p>
          <a:p>
            <a:pPr lvl="0">
              <a:buSzPts val="1600"/>
            </a:pPr>
            <a:r>
              <a:rPr lang="en-US" sz="1200" dirty="0">
                <a:latin typeface="Courier" pitchFamily="2" charset="0"/>
              </a:rPr>
              <a:t>}</a:t>
            </a:r>
          </a:p>
        </p:txBody>
      </p:sp>
    </p:spTree>
    <p:extLst>
      <p:ext uri="{BB962C8B-B14F-4D97-AF65-F5344CB8AC3E}">
        <p14:creationId xmlns:p14="http://schemas.microsoft.com/office/powerpoint/2010/main" val="14667669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5496-FC5D-6748-B93A-C507211C6946}"/>
              </a:ext>
            </a:extLst>
          </p:cNvPr>
          <p:cNvSpPr>
            <a:spLocks noGrp="1"/>
          </p:cNvSpPr>
          <p:nvPr>
            <p:ph type="title"/>
          </p:nvPr>
        </p:nvSpPr>
        <p:spPr/>
        <p:txBody>
          <a:bodyPr/>
          <a:lstStyle/>
          <a:p>
            <a:r>
              <a:rPr lang="en-US" dirty="0" err="1"/>
              <a:t>IQueue</a:t>
            </a:r>
            <a:r>
              <a:rPr lang="en-US" dirty="0"/>
              <a:t> with Persistent Store</a:t>
            </a:r>
          </a:p>
        </p:txBody>
      </p:sp>
      <p:sp>
        <p:nvSpPr>
          <p:cNvPr id="3" name="Text Placeholder 2">
            <a:extLst>
              <a:ext uri="{FF2B5EF4-FFF2-40B4-BE49-F238E27FC236}">
                <a16:creationId xmlns:a16="http://schemas.microsoft.com/office/drawing/2014/main" id="{9D07F085-ECD1-4440-90A5-5D899C67119A}"/>
              </a:ext>
            </a:extLst>
          </p:cNvPr>
          <p:cNvSpPr>
            <a:spLocks noGrp="1"/>
          </p:cNvSpPr>
          <p:nvPr>
            <p:ph type="body" sz="quarter" idx="10"/>
          </p:nvPr>
        </p:nvSpPr>
        <p:spPr/>
        <p:txBody>
          <a:bodyPr/>
          <a:lstStyle/>
          <a:p>
            <a:r>
              <a:rPr lang="en-US" dirty="0"/>
              <a:t>Similar to </a:t>
            </a:r>
            <a:r>
              <a:rPr lang="en-US" dirty="0" err="1"/>
              <a:t>MapStore</a:t>
            </a:r>
            <a:endParaRPr lang="en-US" dirty="0"/>
          </a:p>
          <a:p>
            <a:r>
              <a:rPr lang="en-US" dirty="0"/>
              <a:t>Create class to access external store</a:t>
            </a:r>
          </a:p>
          <a:p>
            <a:pPr lvl="1"/>
            <a:r>
              <a:rPr lang="en-US" dirty="0"/>
              <a:t>Implement these methods to ship queue data in/out of store</a:t>
            </a:r>
          </a:p>
          <a:p>
            <a:pPr lvl="1"/>
            <a:r>
              <a:rPr lang="en-US" dirty="0"/>
              <a:t>Key (position in queue) is </a:t>
            </a:r>
            <a:r>
              <a:rPr lang="en-US" dirty="0">
                <a:latin typeface="Courier" pitchFamily="2" charset="0"/>
              </a:rPr>
              <a:t>Long</a:t>
            </a:r>
          </a:p>
        </p:txBody>
      </p:sp>
      <p:sp>
        <p:nvSpPr>
          <p:cNvPr id="4" name="Footer Placeholder 3">
            <a:extLst>
              <a:ext uri="{FF2B5EF4-FFF2-40B4-BE49-F238E27FC236}">
                <a16:creationId xmlns:a16="http://schemas.microsoft.com/office/drawing/2014/main" id="{F553B4D1-D85F-8A48-B30F-245DDD993032}"/>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F3FBBF07-4284-314E-884D-98C6FA17A3EE}"/>
              </a:ext>
            </a:extLst>
          </p:cNvPr>
          <p:cNvSpPr/>
          <p:nvPr/>
        </p:nvSpPr>
        <p:spPr>
          <a:xfrm>
            <a:off x="1539765" y="2772936"/>
            <a:ext cx="5302470" cy="1877437"/>
          </a:xfrm>
          <a:prstGeom prst="rect">
            <a:avLst/>
          </a:prstGeom>
          <a:solidFill>
            <a:schemeClr val="bg1">
              <a:lumMod val="95000"/>
            </a:schemeClr>
          </a:solidFill>
          <a:ln>
            <a:solidFill>
              <a:schemeClr val="tx1"/>
            </a:solidFill>
          </a:ln>
        </p:spPr>
        <p:txBody>
          <a:bodyPr wrap="square">
            <a:spAutoFit/>
          </a:bodyPr>
          <a:lstStyle/>
          <a:p>
            <a:pPr lvl="0">
              <a:spcAft>
                <a:spcPts val="600"/>
              </a:spcAft>
              <a:buSzPts val="1600"/>
            </a:pPr>
            <a:r>
              <a:rPr lang="en-US" sz="1200" dirty="0">
                <a:solidFill>
                  <a:srgbClr val="7F0055"/>
                </a:solidFill>
                <a:latin typeface="Courier" pitchFamily="2" charset="0"/>
              </a:rPr>
              <a:t>public</a:t>
            </a:r>
            <a:r>
              <a:rPr lang="en-US" sz="1200" dirty="0">
                <a:latin typeface="Courier" pitchFamily="2" charset="0"/>
              </a:rPr>
              <a:t> </a:t>
            </a:r>
            <a:r>
              <a:rPr lang="en-US" sz="1200" dirty="0">
                <a:solidFill>
                  <a:srgbClr val="7F0055"/>
                </a:solidFill>
                <a:latin typeface="Courier" pitchFamily="2" charset="0"/>
              </a:rPr>
              <a:t>void</a:t>
            </a:r>
            <a:r>
              <a:rPr lang="en-US" sz="1200" dirty="0">
                <a:latin typeface="Courier" pitchFamily="2" charset="0"/>
              </a:rPr>
              <a:t> delete(Long </a:t>
            </a:r>
            <a:r>
              <a:rPr lang="en-US" sz="1200" dirty="0">
                <a:solidFill>
                  <a:srgbClr val="6A3E3E"/>
                </a:solidFill>
                <a:latin typeface="Courier" pitchFamily="2" charset="0"/>
              </a:rPr>
              <a:t>arg0</a:t>
            </a:r>
            <a:r>
              <a:rPr lang="en-US" sz="1200" dirty="0">
                <a:latin typeface="Courier" pitchFamily="2" charset="0"/>
              </a:rPr>
              <a:t>)</a:t>
            </a:r>
            <a:endParaRPr lang="en-US" sz="1200" dirty="0">
              <a:solidFill>
                <a:srgbClr val="0B1B21"/>
              </a:solidFill>
              <a:latin typeface="Courier" pitchFamily="2" charset="0"/>
            </a:endParaRPr>
          </a:p>
          <a:p>
            <a:pPr lvl="0">
              <a:spcAft>
                <a:spcPts val="600"/>
              </a:spcAft>
              <a:buSzPts val="1600"/>
            </a:pPr>
            <a:r>
              <a:rPr lang="en-US" sz="1200" dirty="0">
                <a:solidFill>
                  <a:srgbClr val="7F0055"/>
                </a:solidFill>
                <a:latin typeface="Courier" pitchFamily="2" charset="0"/>
              </a:rPr>
              <a:t>public</a:t>
            </a:r>
            <a:r>
              <a:rPr lang="en-US" sz="1200" dirty="0">
                <a:latin typeface="Courier" pitchFamily="2" charset="0"/>
              </a:rPr>
              <a:t> </a:t>
            </a:r>
            <a:r>
              <a:rPr lang="en-US" sz="1200" dirty="0">
                <a:solidFill>
                  <a:srgbClr val="7F0055"/>
                </a:solidFill>
                <a:latin typeface="Courier" pitchFamily="2" charset="0"/>
              </a:rPr>
              <a:t>void</a:t>
            </a:r>
            <a:r>
              <a:rPr lang="en-US" sz="1200" dirty="0">
                <a:latin typeface="Courier" pitchFamily="2" charset="0"/>
              </a:rPr>
              <a:t> </a:t>
            </a:r>
            <a:r>
              <a:rPr lang="en-US" sz="1200" dirty="0" err="1">
                <a:latin typeface="Courier" pitchFamily="2" charset="0"/>
              </a:rPr>
              <a:t>deleteAll</a:t>
            </a:r>
            <a:r>
              <a:rPr lang="en-US" sz="1200" dirty="0">
                <a:latin typeface="Courier" pitchFamily="2" charset="0"/>
              </a:rPr>
              <a:t>(Collection&lt;Long&gt; </a:t>
            </a:r>
            <a:r>
              <a:rPr lang="en-US" sz="1200" dirty="0">
                <a:solidFill>
                  <a:srgbClr val="6A3E3E"/>
                </a:solidFill>
                <a:latin typeface="Courier" pitchFamily="2" charset="0"/>
              </a:rPr>
              <a:t>arg0</a:t>
            </a:r>
            <a:r>
              <a:rPr lang="en-US" sz="1200" dirty="0">
                <a:latin typeface="Courier" pitchFamily="2" charset="0"/>
              </a:rPr>
              <a:t>)</a:t>
            </a:r>
          </a:p>
          <a:p>
            <a:pPr lvl="0">
              <a:spcAft>
                <a:spcPts val="600"/>
              </a:spcAft>
              <a:buSzPts val="1600"/>
            </a:pPr>
            <a:r>
              <a:rPr lang="en-US" sz="1200" dirty="0">
                <a:solidFill>
                  <a:srgbClr val="7F0055"/>
                </a:solidFill>
                <a:latin typeface="Courier" pitchFamily="2" charset="0"/>
              </a:rPr>
              <a:t>public</a:t>
            </a:r>
            <a:r>
              <a:rPr lang="en-US" sz="1200" dirty="0">
                <a:latin typeface="Courier" pitchFamily="2" charset="0"/>
              </a:rPr>
              <a:t> Object load(Long </a:t>
            </a:r>
            <a:r>
              <a:rPr lang="en-US" sz="1200" dirty="0">
                <a:solidFill>
                  <a:srgbClr val="6A3E3E"/>
                </a:solidFill>
                <a:latin typeface="Courier" pitchFamily="2" charset="0"/>
              </a:rPr>
              <a:t>arg0</a:t>
            </a:r>
            <a:r>
              <a:rPr lang="en-US" sz="1200" dirty="0">
                <a:latin typeface="Courier" pitchFamily="2" charset="0"/>
              </a:rPr>
              <a:t>) {</a:t>
            </a:r>
          </a:p>
          <a:p>
            <a:pPr lvl="0">
              <a:spcAft>
                <a:spcPts val="600"/>
              </a:spcAft>
              <a:buSzPts val="1600"/>
            </a:pPr>
            <a:r>
              <a:rPr lang="en-US" sz="1200" dirty="0">
                <a:solidFill>
                  <a:srgbClr val="7F0055"/>
                </a:solidFill>
                <a:latin typeface="Courier" pitchFamily="2" charset="0"/>
              </a:rPr>
              <a:t>public</a:t>
            </a:r>
            <a:r>
              <a:rPr lang="en-US" sz="1200" dirty="0">
                <a:latin typeface="Courier" pitchFamily="2" charset="0"/>
              </a:rPr>
              <a:t> Map&lt;Long, Object&gt; </a:t>
            </a:r>
            <a:r>
              <a:rPr lang="en-US" sz="1200" dirty="0" err="1">
                <a:latin typeface="Courier" pitchFamily="2" charset="0"/>
              </a:rPr>
              <a:t>loadAll</a:t>
            </a:r>
            <a:r>
              <a:rPr lang="en-US" sz="1200" dirty="0">
                <a:latin typeface="Courier" pitchFamily="2" charset="0"/>
              </a:rPr>
              <a:t>(Collection&lt;Long&gt; </a:t>
            </a:r>
            <a:r>
              <a:rPr lang="en-US" sz="1200" dirty="0">
                <a:solidFill>
                  <a:srgbClr val="6A3E3E"/>
                </a:solidFill>
                <a:latin typeface="Courier" pitchFamily="2" charset="0"/>
              </a:rPr>
              <a:t>arg0</a:t>
            </a:r>
            <a:r>
              <a:rPr lang="en-US" sz="1200" dirty="0">
                <a:latin typeface="Courier" pitchFamily="2" charset="0"/>
              </a:rPr>
              <a:t>)</a:t>
            </a:r>
          </a:p>
          <a:p>
            <a:pPr lvl="0">
              <a:spcAft>
                <a:spcPts val="600"/>
              </a:spcAft>
              <a:buSzPts val="1600"/>
            </a:pPr>
            <a:r>
              <a:rPr lang="en-US" sz="1200" dirty="0">
                <a:solidFill>
                  <a:srgbClr val="7F0055"/>
                </a:solidFill>
                <a:latin typeface="Courier" pitchFamily="2" charset="0"/>
              </a:rPr>
              <a:t>public</a:t>
            </a:r>
            <a:r>
              <a:rPr lang="en-US" sz="1200" dirty="0">
                <a:latin typeface="Courier" pitchFamily="2" charset="0"/>
              </a:rPr>
              <a:t> Set&lt;Long&gt; </a:t>
            </a:r>
            <a:r>
              <a:rPr lang="en-US" sz="1200" dirty="0" err="1">
                <a:latin typeface="Courier" pitchFamily="2" charset="0"/>
              </a:rPr>
              <a:t>loadAllKeys</a:t>
            </a:r>
            <a:r>
              <a:rPr lang="en-US" sz="1200" dirty="0">
                <a:latin typeface="Courier" pitchFamily="2" charset="0"/>
              </a:rPr>
              <a:t>()</a:t>
            </a:r>
          </a:p>
          <a:p>
            <a:pPr lvl="0">
              <a:spcAft>
                <a:spcPts val="600"/>
              </a:spcAft>
              <a:buSzPts val="1600"/>
            </a:pPr>
            <a:r>
              <a:rPr lang="en-US" sz="1200" dirty="0">
                <a:solidFill>
                  <a:srgbClr val="7F0055"/>
                </a:solidFill>
                <a:latin typeface="Courier" pitchFamily="2" charset="0"/>
              </a:rPr>
              <a:t>public</a:t>
            </a:r>
            <a:r>
              <a:rPr lang="en-US" sz="1200" dirty="0">
                <a:latin typeface="Courier" pitchFamily="2" charset="0"/>
              </a:rPr>
              <a:t> </a:t>
            </a:r>
            <a:r>
              <a:rPr lang="en-US" sz="1200" dirty="0">
                <a:solidFill>
                  <a:srgbClr val="7F0055"/>
                </a:solidFill>
                <a:latin typeface="Courier" pitchFamily="2" charset="0"/>
              </a:rPr>
              <a:t>void</a:t>
            </a:r>
            <a:r>
              <a:rPr lang="en-US" sz="1200" dirty="0">
                <a:latin typeface="Courier" pitchFamily="2" charset="0"/>
              </a:rPr>
              <a:t> store(Long </a:t>
            </a:r>
            <a:r>
              <a:rPr lang="en-US" sz="1200" dirty="0">
                <a:solidFill>
                  <a:srgbClr val="6A3E3E"/>
                </a:solidFill>
                <a:latin typeface="Courier" pitchFamily="2" charset="0"/>
              </a:rPr>
              <a:t>arg0</a:t>
            </a:r>
            <a:r>
              <a:rPr lang="en-US" sz="1200" dirty="0">
                <a:latin typeface="Courier" pitchFamily="2" charset="0"/>
              </a:rPr>
              <a:t>, Object </a:t>
            </a:r>
            <a:r>
              <a:rPr lang="en-US" sz="1200" dirty="0">
                <a:solidFill>
                  <a:srgbClr val="6A3E3E"/>
                </a:solidFill>
                <a:latin typeface="Courier" pitchFamily="2" charset="0"/>
              </a:rPr>
              <a:t>arg1</a:t>
            </a:r>
            <a:r>
              <a:rPr lang="en-US" sz="1200" dirty="0">
                <a:latin typeface="Courier" pitchFamily="2" charset="0"/>
              </a:rPr>
              <a:t>) </a:t>
            </a:r>
          </a:p>
          <a:p>
            <a:pPr lvl="0">
              <a:spcAft>
                <a:spcPts val="600"/>
              </a:spcAft>
              <a:buSzPts val="1600"/>
            </a:pPr>
            <a:r>
              <a:rPr lang="en-US" sz="1200" dirty="0">
                <a:solidFill>
                  <a:srgbClr val="7F0055"/>
                </a:solidFill>
                <a:latin typeface="Courier" pitchFamily="2" charset="0"/>
              </a:rPr>
              <a:t>public</a:t>
            </a:r>
            <a:r>
              <a:rPr lang="en-US" sz="1200" dirty="0">
                <a:latin typeface="Courier" pitchFamily="2" charset="0"/>
              </a:rPr>
              <a:t> </a:t>
            </a:r>
            <a:r>
              <a:rPr lang="en-US" sz="1200" dirty="0">
                <a:solidFill>
                  <a:srgbClr val="7F0055"/>
                </a:solidFill>
                <a:latin typeface="Courier" pitchFamily="2" charset="0"/>
              </a:rPr>
              <a:t>void</a:t>
            </a:r>
            <a:r>
              <a:rPr lang="en-US" sz="1200" dirty="0">
                <a:latin typeface="Courier" pitchFamily="2" charset="0"/>
              </a:rPr>
              <a:t> </a:t>
            </a:r>
            <a:r>
              <a:rPr lang="en-US" sz="1200" dirty="0" err="1">
                <a:latin typeface="Courier" pitchFamily="2" charset="0"/>
              </a:rPr>
              <a:t>storeAll</a:t>
            </a:r>
            <a:r>
              <a:rPr lang="en-US" sz="1200" dirty="0">
                <a:latin typeface="Courier" pitchFamily="2" charset="0"/>
              </a:rPr>
              <a:t>(Map&lt;Long, Object&gt; </a:t>
            </a:r>
            <a:r>
              <a:rPr lang="en-US" sz="1200" dirty="0">
                <a:solidFill>
                  <a:srgbClr val="6A3E3E"/>
                </a:solidFill>
                <a:latin typeface="Courier" pitchFamily="2" charset="0"/>
              </a:rPr>
              <a:t>arg0</a:t>
            </a:r>
            <a:r>
              <a:rPr lang="en-US" sz="1200" dirty="0">
                <a:latin typeface="Courier" pitchFamily="2" charset="0"/>
              </a:rPr>
              <a:t>) </a:t>
            </a:r>
          </a:p>
        </p:txBody>
      </p:sp>
    </p:spTree>
    <p:extLst>
      <p:ext uri="{BB962C8B-B14F-4D97-AF65-F5344CB8AC3E}">
        <p14:creationId xmlns:p14="http://schemas.microsoft.com/office/powerpoint/2010/main" val="218331459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E7AA-F190-4E48-8E33-C34B663A1024}"/>
              </a:ext>
            </a:extLst>
          </p:cNvPr>
          <p:cNvSpPr>
            <a:spLocks noGrp="1"/>
          </p:cNvSpPr>
          <p:nvPr>
            <p:ph type="title"/>
          </p:nvPr>
        </p:nvSpPr>
        <p:spPr/>
        <p:txBody>
          <a:bodyPr/>
          <a:lstStyle/>
          <a:p>
            <a:r>
              <a:rPr lang="en-US" dirty="0" err="1"/>
              <a:t>IQueue</a:t>
            </a:r>
            <a:r>
              <a:rPr lang="en-US" dirty="0"/>
              <a:t> with Persistent Store (part 2)</a:t>
            </a:r>
          </a:p>
        </p:txBody>
      </p:sp>
      <p:sp>
        <p:nvSpPr>
          <p:cNvPr id="3" name="Text Placeholder 2">
            <a:extLst>
              <a:ext uri="{FF2B5EF4-FFF2-40B4-BE49-F238E27FC236}">
                <a16:creationId xmlns:a16="http://schemas.microsoft.com/office/drawing/2014/main" id="{F850697B-A73B-924D-8C3C-8AB79BA32304}"/>
              </a:ext>
            </a:extLst>
          </p:cNvPr>
          <p:cNvSpPr>
            <a:spLocks noGrp="1"/>
          </p:cNvSpPr>
          <p:nvPr>
            <p:ph type="body" sz="quarter" idx="10"/>
          </p:nvPr>
        </p:nvSpPr>
        <p:spPr/>
        <p:txBody>
          <a:bodyPr/>
          <a:lstStyle/>
          <a:p>
            <a:r>
              <a:rPr lang="en-US" dirty="0"/>
              <a:t>Apply store to queue via configuration</a:t>
            </a:r>
          </a:p>
        </p:txBody>
      </p:sp>
      <p:sp>
        <p:nvSpPr>
          <p:cNvPr id="4" name="Footer Placeholder 3">
            <a:extLst>
              <a:ext uri="{FF2B5EF4-FFF2-40B4-BE49-F238E27FC236}">
                <a16:creationId xmlns:a16="http://schemas.microsoft.com/office/drawing/2014/main" id="{AC9F71EA-C222-C34A-91DB-AF1ACCCE0D0D}"/>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5E655913-5B9F-B545-88DC-0CDAF423F443}"/>
              </a:ext>
            </a:extLst>
          </p:cNvPr>
          <p:cNvSpPr/>
          <p:nvPr/>
        </p:nvSpPr>
        <p:spPr>
          <a:xfrm>
            <a:off x="947759" y="1649551"/>
            <a:ext cx="6083661" cy="2246769"/>
          </a:xfrm>
          <a:prstGeom prst="rect">
            <a:avLst/>
          </a:prstGeom>
          <a:solidFill>
            <a:schemeClr val="bg1">
              <a:lumMod val="95000"/>
            </a:schemeClr>
          </a:solidFill>
          <a:ln>
            <a:solidFill>
              <a:schemeClr val="tx1"/>
            </a:solidFill>
          </a:ln>
        </p:spPr>
        <p:txBody>
          <a:bodyPr wrap="square">
            <a:spAutoFit/>
          </a:bodyPr>
          <a:lstStyle/>
          <a:p>
            <a:pPr lvl="0">
              <a:buClr>
                <a:srgbClr val="1B1F22"/>
              </a:buClr>
              <a:buSzPts val="1600"/>
            </a:pPr>
            <a:r>
              <a:rPr lang="en-US" dirty="0">
                <a:solidFill>
                  <a:srgbClr val="1B1F22"/>
                </a:solidFill>
                <a:latin typeface="Courier" pitchFamily="2" charset="0"/>
                <a:ea typeface="Consolas"/>
                <a:cs typeface="Consolas"/>
                <a:sym typeface="Consolas"/>
              </a:rPr>
              <a:t>&lt;</a:t>
            </a:r>
            <a:r>
              <a:rPr lang="en-US" dirty="0">
                <a:solidFill>
                  <a:srgbClr val="1F762C"/>
                </a:solidFill>
                <a:latin typeface="Courier" pitchFamily="2" charset="0"/>
                <a:ea typeface="Consolas"/>
                <a:cs typeface="Consolas"/>
                <a:sym typeface="Consolas"/>
              </a:rPr>
              <a:t>queue</a:t>
            </a:r>
            <a:r>
              <a:rPr lang="en-US" dirty="0">
                <a:solidFill>
                  <a:srgbClr val="1B1F22"/>
                </a:solidFill>
                <a:latin typeface="Courier" pitchFamily="2" charset="0"/>
                <a:ea typeface="Consolas"/>
                <a:cs typeface="Consolas"/>
                <a:sym typeface="Consolas"/>
              </a:rPr>
              <a:t> </a:t>
            </a:r>
            <a:r>
              <a:rPr lang="en-US" dirty="0">
                <a:solidFill>
                  <a:srgbClr val="5B28B4"/>
                </a:solidFill>
                <a:latin typeface="Courier" pitchFamily="2" charset="0"/>
                <a:ea typeface="Consolas"/>
                <a:cs typeface="Consolas"/>
                <a:sym typeface="Consolas"/>
              </a:rPr>
              <a:t>name</a:t>
            </a:r>
            <a:r>
              <a:rPr lang="en-US" dirty="0">
                <a:solidFill>
                  <a:srgbClr val="1B1F22"/>
                </a:solidFill>
                <a:latin typeface="Courier" pitchFamily="2" charset="0"/>
                <a:ea typeface="Consolas"/>
                <a:cs typeface="Consolas"/>
                <a:sym typeface="Consolas"/>
              </a:rPr>
              <a:t>=</a:t>
            </a:r>
            <a:r>
              <a:rPr lang="en-US" dirty="0">
                <a:solidFill>
                  <a:srgbClr val="06214F"/>
                </a:solidFill>
                <a:latin typeface="Courier" pitchFamily="2" charset="0"/>
                <a:ea typeface="Consolas"/>
                <a:cs typeface="Consolas"/>
                <a:sym typeface="Consolas"/>
              </a:rPr>
              <a:t>”when"</a:t>
            </a:r>
            <a:r>
              <a:rPr lang="en-US" dirty="0">
                <a:solidFill>
                  <a:srgbClr val="1B1F22"/>
                </a:solidFill>
                <a:latin typeface="Courier" pitchFamily="2" charset="0"/>
                <a:ea typeface="Consolas"/>
                <a:cs typeface="Consolas"/>
                <a:sym typeface="Consolas"/>
              </a:rPr>
              <a:t>&gt;		</a:t>
            </a:r>
            <a:endParaRPr lang="en-US" dirty="0">
              <a:latin typeface="Courier" pitchFamily="2" charset="0"/>
            </a:endParaRPr>
          </a:p>
          <a:p>
            <a:pPr lvl="0">
              <a:buSzPts val="1600"/>
            </a:pPr>
            <a:r>
              <a:rPr lang="en-US" dirty="0">
                <a:solidFill>
                  <a:srgbClr val="008080"/>
                </a:solidFill>
                <a:latin typeface="Courier" pitchFamily="2" charset="0"/>
                <a:ea typeface="Consolas"/>
                <a:cs typeface="Consolas"/>
                <a:sym typeface="Consolas"/>
              </a:rPr>
              <a:t>  &lt;</a:t>
            </a:r>
            <a:r>
              <a:rPr lang="en-US" dirty="0">
                <a:solidFill>
                  <a:srgbClr val="3F7F7F"/>
                </a:solidFill>
                <a:latin typeface="Courier" pitchFamily="2" charset="0"/>
                <a:ea typeface="Consolas"/>
                <a:cs typeface="Consolas"/>
                <a:sym typeface="Consolas"/>
              </a:rPr>
              <a:t>queue-store</a:t>
            </a:r>
            <a:r>
              <a:rPr lang="en-US" dirty="0">
                <a:solidFill>
                  <a:srgbClr val="008080"/>
                </a:solidFill>
                <a:latin typeface="Courier" pitchFamily="2" charset="0"/>
                <a:ea typeface="Consolas"/>
                <a:cs typeface="Consolas"/>
                <a:sym typeface="Consolas"/>
              </a:rPr>
              <a:t>&gt;</a:t>
            </a:r>
            <a:endParaRPr lang="en-US" dirty="0">
              <a:latin typeface="Courier" pitchFamily="2" charset="0"/>
            </a:endParaRPr>
          </a:p>
          <a:p>
            <a:pPr lvl="0">
              <a:buSzPts val="1600"/>
            </a:pPr>
            <a:r>
              <a:rPr lang="en-US" dirty="0">
                <a:solidFill>
                  <a:srgbClr val="008080"/>
                </a:solidFill>
                <a:latin typeface="Courier" pitchFamily="2" charset="0"/>
                <a:ea typeface="Consolas"/>
                <a:cs typeface="Consolas"/>
                <a:sym typeface="Consolas"/>
              </a:rPr>
              <a:t>    &lt;</a:t>
            </a:r>
            <a:r>
              <a:rPr lang="en-US" dirty="0">
                <a:solidFill>
                  <a:srgbClr val="3F7F7F"/>
                </a:solidFill>
                <a:latin typeface="Courier" pitchFamily="2" charset="0"/>
                <a:ea typeface="Consolas"/>
                <a:cs typeface="Consolas"/>
                <a:sym typeface="Consolas"/>
              </a:rPr>
              <a:t>class-name</a:t>
            </a:r>
            <a:r>
              <a:rPr lang="en-US" dirty="0">
                <a:solidFill>
                  <a:srgbClr val="008080"/>
                </a:solidFill>
                <a:latin typeface="Courier" pitchFamily="2" charset="0"/>
                <a:ea typeface="Consolas"/>
                <a:cs typeface="Consolas"/>
                <a:sym typeface="Consolas"/>
              </a:rPr>
              <a:t>&gt;</a:t>
            </a:r>
            <a:r>
              <a:rPr lang="en-US" dirty="0" err="1">
                <a:latin typeface="Courier" pitchFamily="2" charset="0"/>
                <a:ea typeface="Consolas"/>
                <a:cs typeface="Consolas"/>
                <a:sym typeface="Consolas"/>
              </a:rPr>
              <a:t>the.package.MyQueueStore</a:t>
            </a:r>
            <a:r>
              <a:rPr lang="en-US" dirty="0">
                <a:solidFill>
                  <a:srgbClr val="008080"/>
                </a:solidFill>
                <a:latin typeface="Courier" pitchFamily="2" charset="0"/>
                <a:ea typeface="Consolas"/>
                <a:cs typeface="Consolas"/>
                <a:sym typeface="Consolas"/>
              </a:rPr>
              <a:t>&lt;/</a:t>
            </a:r>
            <a:r>
              <a:rPr lang="en-US" dirty="0">
                <a:solidFill>
                  <a:srgbClr val="3F7F7F"/>
                </a:solidFill>
                <a:latin typeface="Courier" pitchFamily="2" charset="0"/>
                <a:ea typeface="Consolas"/>
                <a:cs typeface="Consolas"/>
                <a:sym typeface="Consolas"/>
              </a:rPr>
              <a:t>class-name</a:t>
            </a:r>
            <a:r>
              <a:rPr lang="en-US" dirty="0">
                <a:solidFill>
                  <a:srgbClr val="008080"/>
                </a:solidFill>
                <a:latin typeface="Courier" pitchFamily="2" charset="0"/>
                <a:ea typeface="Consolas"/>
                <a:cs typeface="Consolas"/>
                <a:sym typeface="Consolas"/>
              </a:rPr>
              <a:t>&gt;</a:t>
            </a:r>
            <a:endParaRPr lang="en-US" dirty="0">
              <a:latin typeface="Courier" pitchFamily="2" charset="0"/>
            </a:endParaRPr>
          </a:p>
          <a:p>
            <a:pPr lvl="0">
              <a:buSzPts val="1600"/>
            </a:pPr>
            <a:r>
              <a:rPr lang="en-US" dirty="0">
                <a:latin typeface="Courier" pitchFamily="2" charset="0"/>
                <a:ea typeface="Consolas"/>
                <a:cs typeface="Consolas"/>
                <a:sym typeface="Consolas"/>
              </a:rPr>
              <a:t>    </a:t>
            </a:r>
            <a:r>
              <a:rPr lang="en-US" dirty="0">
                <a:solidFill>
                  <a:srgbClr val="008080"/>
                </a:solidFill>
                <a:latin typeface="Courier" pitchFamily="2" charset="0"/>
                <a:ea typeface="Consolas"/>
                <a:cs typeface="Consolas"/>
                <a:sym typeface="Consolas"/>
              </a:rPr>
              <a:t>&lt;</a:t>
            </a:r>
            <a:r>
              <a:rPr lang="en-US" dirty="0">
                <a:solidFill>
                  <a:srgbClr val="3F7F7F"/>
                </a:solidFill>
                <a:latin typeface="Courier" pitchFamily="2" charset="0"/>
                <a:ea typeface="Consolas"/>
                <a:cs typeface="Consolas"/>
                <a:sym typeface="Consolas"/>
              </a:rPr>
              <a:t>properties</a:t>
            </a:r>
            <a:r>
              <a:rPr lang="en-US" dirty="0">
                <a:solidFill>
                  <a:srgbClr val="008080"/>
                </a:solidFill>
                <a:latin typeface="Courier" pitchFamily="2" charset="0"/>
                <a:ea typeface="Consolas"/>
                <a:cs typeface="Consolas"/>
                <a:sym typeface="Consolas"/>
              </a:rPr>
              <a:t>&gt;</a:t>
            </a:r>
            <a:endParaRPr lang="en-US" dirty="0">
              <a:latin typeface="Courier" pitchFamily="2" charset="0"/>
            </a:endParaRPr>
          </a:p>
          <a:p>
            <a:pPr lvl="0">
              <a:buSzPts val="1600"/>
            </a:pPr>
            <a:r>
              <a:rPr lang="en-US" dirty="0">
                <a:latin typeface="Courier" pitchFamily="2" charset="0"/>
                <a:ea typeface="Consolas"/>
                <a:cs typeface="Consolas"/>
                <a:sym typeface="Consolas"/>
              </a:rPr>
              <a:t>      </a:t>
            </a:r>
            <a:r>
              <a:rPr lang="en-US" dirty="0">
                <a:solidFill>
                  <a:srgbClr val="008080"/>
                </a:solidFill>
                <a:latin typeface="Courier" pitchFamily="2" charset="0"/>
                <a:ea typeface="Consolas"/>
                <a:cs typeface="Consolas"/>
                <a:sym typeface="Consolas"/>
              </a:rPr>
              <a:t>&lt;</a:t>
            </a:r>
            <a:r>
              <a:rPr lang="en-US" dirty="0">
                <a:solidFill>
                  <a:srgbClr val="3F7F7F"/>
                </a:solidFill>
                <a:latin typeface="Courier" pitchFamily="2" charset="0"/>
                <a:ea typeface="Consolas"/>
                <a:cs typeface="Consolas"/>
                <a:sym typeface="Consolas"/>
              </a:rPr>
              <a:t>property </a:t>
            </a:r>
            <a:r>
              <a:rPr lang="en-US" dirty="0">
                <a:solidFill>
                  <a:srgbClr val="7F007F"/>
                </a:solidFill>
                <a:latin typeface="Courier" pitchFamily="2" charset="0"/>
                <a:ea typeface="Consolas"/>
                <a:cs typeface="Consolas"/>
                <a:sym typeface="Consolas"/>
              </a:rPr>
              <a:t>name</a:t>
            </a:r>
            <a:r>
              <a:rPr lang="en-US" dirty="0">
                <a:latin typeface="Courier" pitchFamily="2" charset="0"/>
                <a:ea typeface="Consolas"/>
                <a:cs typeface="Consolas"/>
                <a:sym typeface="Consolas"/>
              </a:rPr>
              <a:t>=</a:t>
            </a:r>
            <a:r>
              <a:rPr lang="en-US" i="1" dirty="0">
                <a:solidFill>
                  <a:srgbClr val="2A00FF"/>
                </a:solidFill>
                <a:latin typeface="Courier" pitchFamily="2" charset="0"/>
                <a:ea typeface="Consolas"/>
                <a:cs typeface="Consolas"/>
                <a:sym typeface="Consolas"/>
              </a:rPr>
              <a:t>"binary"</a:t>
            </a:r>
            <a:r>
              <a:rPr lang="en-US" i="1" dirty="0">
                <a:solidFill>
                  <a:srgbClr val="008080"/>
                </a:solidFill>
                <a:latin typeface="Courier" pitchFamily="2" charset="0"/>
                <a:ea typeface="Consolas"/>
                <a:cs typeface="Consolas"/>
                <a:sym typeface="Consolas"/>
              </a:rPr>
              <a:t>&gt;</a:t>
            </a:r>
            <a:r>
              <a:rPr lang="en-US" i="1" dirty="0">
                <a:latin typeface="Courier" pitchFamily="2" charset="0"/>
                <a:ea typeface="Consolas"/>
                <a:cs typeface="Consolas"/>
                <a:sym typeface="Consolas"/>
              </a:rPr>
              <a:t>false</a:t>
            </a:r>
            <a:r>
              <a:rPr lang="en-US" i="1" dirty="0">
                <a:solidFill>
                  <a:srgbClr val="008080"/>
                </a:solidFill>
                <a:latin typeface="Courier" pitchFamily="2" charset="0"/>
                <a:ea typeface="Consolas"/>
                <a:cs typeface="Consolas"/>
                <a:sym typeface="Consolas"/>
              </a:rPr>
              <a:t>&lt;/</a:t>
            </a:r>
            <a:r>
              <a:rPr lang="en-US" i="1" dirty="0">
                <a:solidFill>
                  <a:srgbClr val="3F7F7F"/>
                </a:solidFill>
                <a:latin typeface="Courier" pitchFamily="2" charset="0"/>
                <a:ea typeface="Consolas"/>
                <a:cs typeface="Consolas"/>
                <a:sym typeface="Consolas"/>
              </a:rPr>
              <a:t>property</a:t>
            </a:r>
            <a:r>
              <a:rPr lang="en-US" i="1" dirty="0">
                <a:solidFill>
                  <a:srgbClr val="008080"/>
                </a:solidFill>
                <a:latin typeface="Courier" pitchFamily="2" charset="0"/>
                <a:ea typeface="Consolas"/>
                <a:cs typeface="Consolas"/>
                <a:sym typeface="Consolas"/>
              </a:rPr>
              <a:t>&gt;</a:t>
            </a:r>
            <a:endParaRPr lang="en-US" dirty="0">
              <a:latin typeface="Courier" pitchFamily="2" charset="0"/>
            </a:endParaRPr>
          </a:p>
          <a:p>
            <a:pPr lvl="0">
              <a:buSzPts val="1600"/>
            </a:pPr>
            <a:r>
              <a:rPr lang="en-US" dirty="0">
                <a:latin typeface="Courier" pitchFamily="2" charset="0"/>
                <a:ea typeface="Consolas"/>
                <a:cs typeface="Consolas"/>
                <a:sym typeface="Consolas"/>
              </a:rPr>
              <a:t>      </a:t>
            </a:r>
            <a:r>
              <a:rPr lang="en-US" dirty="0">
                <a:solidFill>
                  <a:srgbClr val="008080"/>
                </a:solidFill>
                <a:latin typeface="Courier" pitchFamily="2" charset="0"/>
                <a:ea typeface="Consolas"/>
                <a:cs typeface="Consolas"/>
                <a:sym typeface="Consolas"/>
              </a:rPr>
              <a:t>&lt;</a:t>
            </a:r>
            <a:r>
              <a:rPr lang="en-US" dirty="0">
                <a:solidFill>
                  <a:srgbClr val="3F7F7F"/>
                </a:solidFill>
                <a:latin typeface="Courier" pitchFamily="2" charset="0"/>
                <a:ea typeface="Consolas"/>
                <a:cs typeface="Consolas"/>
                <a:sym typeface="Consolas"/>
              </a:rPr>
              <a:t>property </a:t>
            </a:r>
            <a:r>
              <a:rPr lang="en-US" dirty="0">
                <a:solidFill>
                  <a:srgbClr val="7F007F"/>
                </a:solidFill>
                <a:latin typeface="Courier" pitchFamily="2" charset="0"/>
                <a:ea typeface="Consolas"/>
                <a:cs typeface="Consolas"/>
                <a:sym typeface="Consolas"/>
              </a:rPr>
              <a:t>name</a:t>
            </a:r>
            <a:r>
              <a:rPr lang="en-US" dirty="0">
                <a:latin typeface="Courier" pitchFamily="2" charset="0"/>
                <a:ea typeface="Consolas"/>
                <a:cs typeface="Consolas"/>
                <a:sym typeface="Consolas"/>
              </a:rPr>
              <a:t>=</a:t>
            </a:r>
            <a:r>
              <a:rPr lang="en-US" i="1" dirty="0">
                <a:solidFill>
                  <a:srgbClr val="2A00FF"/>
                </a:solidFill>
                <a:latin typeface="Courier" pitchFamily="2" charset="0"/>
                <a:ea typeface="Consolas"/>
                <a:cs typeface="Consolas"/>
                <a:sym typeface="Consolas"/>
              </a:rPr>
              <a:t>"memory-limit"</a:t>
            </a:r>
            <a:r>
              <a:rPr lang="en-US" i="1" dirty="0">
                <a:solidFill>
                  <a:srgbClr val="008080"/>
                </a:solidFill>
                <a:latin typeface="Courier" pitchFamily="2" charset="0"/>
                <a:ea typeface="Consolas"/>
                <a:cs typeface="Consolas"/>
                <a:sym typeface="Consolas"/>
              </a:rPr>
              <a:t>&gt;</a:t>
            </a:r>
            <a:r>
              <a:rPr lang="en-US" i="1" dirty="0">
                <a:latin typeface="Courier" pitchFamily="2" charset="0"/>
                <a:ea typeface="Consolas"/>
                <a:cs typeface="Consolas"/>
                <a:sym typeface="Consolas"/>
              </a:rPr>
              <a:t>3</a:t>
            </a:r>
            <a:r>
              <a:rPr lang="en-US" i="1" dirty="0">
                <a:solidFill>
                  <a:srgbClr val="008080"/>
                </a:solidFill>
                <a:latin typeface="Courier" pitchFamily="2" charset="0"/>
                <a:ea typeface="Consolas"/>
                <a:cs typeface="Consolas"/>
                <a:sym typeface="Consolas"/>
              </a:rPr>
              <a:t>&lt;/</a:t>
            </a:r>
            <a:r>
              <a:rPr lang="en-US" i="1" dirty="0">
                <a:solidFill>
                  <a:srgbClr val="3F7F7F"/>
                </a:solidFill>
                <a:latin typeface="Courier" pitchFamily="2" charset="0"/>
                <a:ea typeface="Consolas"/>
                <a:cs typeface="Consolas"/>
                <a:sym typeface="Consolas"/>
              </a:rPr>
              <a:t>property</a:t>
            </a:r>
            <a:r>
              <a:rPr lang="en-US" i="1" dirty="0">
                <a:solidFill>
                  <a:srgbClr val="008080"/>
                </a:solidFill>
                <a:latin typeface="Courier" pitchFamily="2" charset="0"/>
                <a:ea typeface="Consolas"/>
                <a:cs typeface="Consolas"/>
                <a:sym typeface="Consolas"/>
              </a:rPr>
              <a:t>&gt;</a:t>
            </a:r>
            <a:endParaRPr lang="en-US" dirty="0">
              <a:latin typeface="Courier" pitchFamily="2" charset="0"/>
            </a:endParaRPr>
          </a:p>
          <a:p>
            <a:pPr lvl="0">
              <a:buSzPts val="1600"/>
            </a:pPr>
            <a:r>
              <a:rPr lang="en-US" dirty="0">
                <a:latin typeface="Courier" pitchFamily="2" charset="0"/>
                <a:ea typeface="Consolas"/>
                <a:cs typeface="Consolas"/>
                <a:sym typeface="Consolas"/>
              </a:rPr>
              <a:t>      </a:t>
            </a:r>
            <a:r>
              <a:rPr lang="en-US" dirty="0">
                <a:solidFill>
                  <a:srgbClr val="008080"/>
                </a:solidFill>
                <a:latin typeface="Courier" pitchFamily="2" charset="0"/>
                <a:ea typeface="Consolas"/>
                <a:cs typeface="Consolas"/>
                <a:sym typeface="Consolas"/>
              </a:rPr>
              <a:t>&lt;</a:t>
            </a:r>
            <a:r>
              <a:rPr lang="en-US" dirty="0">
                <a:solidFill>
                  <a:srgbClr val="3F7F7F"/>
                </a:solidFill>
                <a:latin typeface="Courier" pitchFamily="2" charset="0"/>
                <a:ea typeface="Consolas"/>
                <a:cs typeface="Consolas"/>
                <a:sym typeface="Consolas"/>
              </a:rPr>
              <a:t>property </a:t>
            </a:r>
            <a:r>
              <a:rPr lang="en-US" dirty="0">
                <a:solidFill>
                  <a:srgbClr val="7F007F"/>
                </a:solidFill>
                <a:latin typeface="Courier" pitchFamily="2" charset="0"/>
                <a:ea typeface="Consolas"/>
                <a:cs typeface="Consolas"/>
                <a:sym typeface="Consolas"/>
              </a:rPr>
              <a:t>name</a:t>
            </a:r>
            <a:r>
              <a:rPr lang="en-US" dirty="0">
                <a:latin typeface="Courier" pitchFamily="2" charset="0"/>
                <a:ea typeface="Consolas"/>
                <a:cs typeface="Consolas"/>
                <a:sym typeface="Consolas"/>
              </a:rPr>
              <a:t>=</a:t>
            </a:r>
            <a:r>
              <a:rPr lang="en-US" i="1" dirty="0">
                <a:solidFill>
                  <a:srgbClr val="2A00FF"/>
                </a:solidFill>
                <a:latin typeface="Courier" pitchFamily="2" charset="0"/>
                <a:ea typeface="Consolas"/>
                <a:cs typeface="Consolas"/>
                <a:sym typeface="Consolas"/>
              </a:rPr>
              <a:t>"bulk-load"</a:t>
            </a:r>
            <a:r>
              <a:rPr lang="en-US" i="1" dirty="0">
                <a:solidFill>
                  <a:srgbClr val="008080"/>
                </a:solidFill>
                <a:latin typeface="Courier" pitchFamily="2" charset="0"/>
                <a:ea typeface="Consolas"/>
                <a:cs typeface="Consolas"/>
                <a:sym typeface="Consolas"/>
              </a:rPr>
              <a:t>&gt;</a:t>
            </a:r>
            <a:r>
              <a:rPr lang="en-US" i="1" dirty="0">
                <a:latin typeface="Courier" pitchFamily="2" charset="0"/>
                <a:ea typeface="Consolas"/>
                <a:cs typeface="Consolas"/>
                <a:sym typeface="Consolas"/>
              </a:rPr>
              <a:t>5</a:t>
            </a:r>
            <a:r>
              <a:rPr lang="en-US" i="1" dirty="0">
                <a:solidFill>
                  <a:srgbClr val="008080"/>
                </a:solidFill>
                <a:latin typeface="Courier" pitchFamily="2" charset="0"/>
                <a:ea typeface="Consolas"/>
                <a:cs typeface="Consolas"/>
                <a:sym typeface="Consolas"/>
              </a:rPr>
              <a:t>&lt;/</a:t>
            </a:r>
            <a:r>
              <a:rPr lang="en-US" i="1" dirty="0">
                <a:solidFill>
                  <a:srgbClr val="3F7F7F"/>
                </a:solidFill>
                <a:latin typeface="Courier" pitchFamily="2" charset="0"/>
                <a:ea typeface="Consolas"/>
                <a:cs typeface="Consolas"/>
                <a:sym typeface="Consolas"/>
              </a:rPr>
              <a:t>property</a:t>
            </a:r>
            <a:r>
              <a:rPr lang="en-US" i="1" dirty="0">
                <a:solidFill>
                  <a:srgbClr val="008080"/>
                </a:solidFill>
                <a:latin typeface="Courier" pitchFamily="2" charset="0"/>
                <a:ea typeface="Consolas"/>
                <a:cs typeface="Consolas"/>
                <a:sym typeface="Consolas"/>
              </a:rPr>
              <a:t>&gt;</a:t>
            </a:r>
            <a:endParaRPr lang="en-US" dirty="0">
              <a:latin typeface="Courier" pitchFamily="2" charset="0"/>
            </a:endParaRPr>
          </a:p>
          <a:p>
            <a:pPr lvl="0">
              <a:buSzPts val="1600"/>
            </a:pPr>
            <a:r>
              <a:rPr lang="en-US" dirty="0">
                <a:latin typeface="Courier" pitchFamily="2" charset="0"/>
                <a:ea typeface="Consolas"/>
                <a:cs typeface="Consolas"/>
                <a:sym typeface="Consolas"/>
              </a:rPr>
              <a:t>    </a:t>
            </a:r>
            <a:r>
              <a:rPr lang="en-US" dirty="0">
                <a:solidFill>
                  <a:srgbClr val="008080"/>
                </a:solidFill>
                <a:latin typeface="Courier" pitchFamily="2" charset="0"/>
                <a:ea typeface="Consolas"/>
                <a:cs typeface="Consolas"/>
                <a:sym typeface="Consolas"/>
              </a:rPr>
              <a:t>&lt;/</a:t>
            </a:r>
            <a:r>
              <a:rPr lang="en-US" dirty="0">
                <a:solidFill>
                  <a:srgbClr val="3F7F7F"/>
                </a:solidFill>
                <a:latin typeface="Courier" pitchFamily="2" charset="0"/>
                <a:ea typeface="Consolas"/>
                <a:cs typeface="Consolas"/>
                <a:sym typeface="Consolas"/>
              </a:rPr>
              <a:t>properties</a:t>
            </a:r>
            <a:r>
              <a:rPr lang="en-US" dirty="0">
                <a:solidFill>
                  <a:srgbClr val="008080"/>
                </a:solidFill>
                <a:latin typeface="Courier" pitchFamily="2" charset="0"/>
                <a:ea typeface="Consolas"/>
                <a:cs typeface="Consolas"/>
                <a:sym typeface="Consolas"/>
              </a:rPr>
              <a:t>&gt;</a:t>
            </a:r>
            <a:endParaRPr lang="en-US" dirty="0">
              <a:latin typeface="Courier" pitchFamily="2" charset="0"/>
            </a:endParaRPr>
          </a:p>
          <a:p>
            <a:pPr lvl="0">
              <a:buSzPts val="1600"/>
            </a:pPr>
            <a:r>
              <a:rPr lang="en-US" dirty="0">
                <a:latin typeface="Courier" pitchFamily="2" charset="0"/>
                <a:ea typeface="Consolas"/>
                <a:cs typeface="Consolas"/>
                <a:sym typeface="Consolas"/>
              </a:rPr>
              <a:t>  </a:t>
            </a:r>
            <a:r>
              <a:rPr lang="en-US" dirty="0">
                <a:solidFill>
                  <a:srgbClr val="008080"/>
                </a:solidFill>
                <a:latin typeface="Courier" pitchFamily="2" charset="0"/>
                <a:ea typeface="Consolas"/>
                <a:cs typeface="Consolas"/>
                <a:sym typeface="Consolas"/>
              </a:rPr>
              <a:t>&lt;/</a:t>
            </a:r>
            <a:r>
              <a:rPr lang="en-US" dirty="0">
                <a:solidFill>
                  <a:srgbClr val="3F7F7F"/>
                </a:solidFill>
                <a:latin typeface="Courier" pitchFamily="2" charset="0"/>
                <a:ea typeface="Consolas"/>
                <a:cs typeface="Consolas"/>
                <a:sym typeface="Consolas"/>
              </a:rPr>
              <a:t>queue-store</a:t>
            </a:r>
            <a:r>
              <a:rPr lang="en-US" dirty="0">
                <a:solidFill>
                  <a:srgbClr val="008080"/>
                </a:solidFill>
                <a:latin typeface="Courier" pitchFamily="2" charset="0"/>
                <a:ea typeface="Consolas"/>
                <a:cs typeface="Consolas"/>
                <a:sym typeface="Consolas"/>
              </a:rPr>
              <a:t>&gt;</a:t>
            </a:r>
            <a:endParaRPr lang="en-US" dirty="0">
              <a:latin typeface="Courier" pitchFamily="2" charset="0"/>
            </a:endParaRPr>
          </a:p>
          <a:p>
            <a:pPr lvl="0">
              <a:buClr>
                <a:srgbClr val="15171A"/>
              </a:buClr>
              <a:buSzPts val="1600"/>
            </a:pPr>
            <a:r>
              <a:rPr lang="en-US" dirty="0">
                <a:solidFill>
                  <a:srgbClr val="1B1F22"/>
                </a:solidFill>
                <a:latin typeface="Courier" pitchFamily="2" charset="0"/>
                <a:ea typeface="Consolas"/>
                <a:cs typeface="Consolas"/>
                <a:sym typeface="Consolas"/>
              </a:rPr>
              <a:t>&lt;/</a:t>
            </a:r>
            <a:r>
              <a:rPr lang="en-US" dirty="0">
                <a:solidFill>
                  <a:srgbClr val="1F762C"/>
                </a:solidFill>
                <a:latin typeface="Courier" pitchFamily="2" charset="0"/>
                <a:ea typeface="Consolas"/>
                <a:cs typeface="Consolas"/>
                <a:sym typeface="Consolas"/>
              </a:rPr>
              <a:t>queue</a:t>
            </a:r>
            <a:r>
              <a:rPr lang="en-US" dirty="0">
                <a:solidFill>
                  <a:srgbClr val="1B1F22"/>
                </a:solidFill>
                <a:latin typeface="Courier" pitchFamily="2" charset="0"/>
                <a:ea typeface="Consolas"/>
                <a:cs typeface="Consolas"/>
                <a:sym typeface="Consolas"/>
              </a:rPr>
              <a:t>&gt;</a:t>
            </a:r>
            <a:endParaRPr lang="en-US" dirty="0">
              <a:latin typeface="Courier" pitchFamily="2" charset="0"/>
            </a:endParaRPr>
          </a:p>
        </p:txBody>
      </p:sp>
    </p:spTree>
    <p:extLst>
      <p:ext uri="{BB962C8B-B14F-4D97-AF65-F5344CB8AC3E}">
        <p14:creationId xmlns:p14="http://schemas.microsoft.com/office/powerpoint/2010/main" val="36952880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0230-6491-9749-BE68-4B65DF8C531D}"/>
              </a:ext>
            </a:extLst>
          </p:cNvPr>
          <p:cNvSpPr>
            <a:spLocks noGrp="1"/>
          </p:cNvSpPr>
          <p:nvPr>
            <p:ph type="title"/>
          </p:nvPr>
        </p:nvSpPr>
        <p:spPr/>
        <p:txBody>
          <a:bodyPr/>
          <a:lstStyle/>
          <a:p>
            <a:r>
              <a:rPr lang="en-US" dirty="0"/>
              <a:t>Topic/Reliable Topic</a:t>
            </a:r>
          </a:p>
        </p:txBody>
      </p:sp>
      <p:sp>
        <p:nvSpPr>
          <p:cNvPr id="3" name="Footer Placeholder 2">
            <a:extLst>
              <a:ext uri="{FF2B5EF4-FFF2-40B4-BE49-F238E27FC236}">
                <a16:creationId xmlns:a16="http://schemas.microsoft.com/office/drawing/2014/main" id="{9574695A-42B5-3647-BCC7-120A7D882342}"/>
              </a:ext>
            </a:extLst>
          </p:cNvPr>
          <p:cNvSpPr>
            <a:spLocks noGrp="1"/>
          </p:cNvSpPr>
          <p:nvPr>
            <p:ph type="ftr" sz="quarter" idx="3"/>
          </p:nvPr>
        </p:nvSpPr>
        <p:spPr/>
        <p:txBody>
          <a:bodyPr/>
          <a:lstStyle/>
          <a:p>
            <a:r>
              <a:rPr lang="en-US"/>
              <a:t>©2019 – Hazelcast, Inc. Do not distribute without permission</a:t>
            </a:r>
            <a:endParaRPr lang="en-US" dirty="0"/>
          </a:p>
        </p:txBody>
      </p:sp>
      <p:sp>
        <p:nvSpPr>
          <p:cNvPr id="4" name="Content Placeholder 3">
            <a:extLst>
              <a:ext uri="{FF2B5EF4-FFF2-40B4-BE49-F238E27FC236}">
                <a16:creationId xmlns:a16="http://schemas.microsoft.com/office/drawing/2014/main" id="{59581583-D2EE-9A4F-AD5C-4A5CFB3C9220}"/>
              </a:ext>
            </a:extLst>
          </p:cNvPr>
          <p:cNvSpPr>
            <a:spLocks noGrp="1"/>
          </p:cNvSpPr>
          <p:nvPr>
            <p:ph sz="quarter" idx="10"/>
          </p:nvPr>
        </p:nvSpPr>
        <p:spPr>
          <a:xfrm>
            <a:off x="523800" y="1048858"/>
            <a:ext cx="3821958" cy="3430934"/>
          </a:xfrm>
        </p:spPr>
        <p:txBody>
          <a:bodyPr>
            <a:normAutofit fontScale="92500" lnSpcReduction="10000"/>
          </a:bodyPr>
          <a:lstStyle/>
          <a:p>
            <a:r>
              <a:rPr lang="en-US" dirty="0"/>
              <a:t>Pub/Sub messaging model</a:t>
            </a:r>
          </a:p>
          <a:p>
            <a:pPr lvl="1"/>
            <a:r>
              <a:rPr lang="en-US" dirty="0"/>
              <a:t>Publisher submits message</a:t>
            </a:r>
          </a:p>
          <a:p>
            <a:pPr lvl="1"/>
            <a:r>
              <a:rPr lang="en-US" dirty="0"/>
              <a:t>Cluster relays to subscribers</a:t>
            </a:r>
          </a:p>
          <a:p>
            <a:r>
              <a:rPr lang="en-US" dirty="0"/>
              <a:t>Cluster-wide – any member can publish</a:t>
            </a:r>
          </a:p>
          <a:p>
            <a:r>
              <a:rPr lang="en-US" dirty="0"/>
              <a:t>Reliable Topic backed with </a:t>
            </a:r>
            <a:r>
              <a:rPr lang="en-US" dirty="0" err="1"/>
              <a:t>Ringbuffer</a:t>
            </a:r>
            <a:endParaRPr lang="en-US" dirty="0"/>
          </a:p>
          <a:p>
            <a:pPr lvl="1"/>
            <a:r>
              <a:rPr lang="en-US" dirty="0"/>
              <a:t>Provides backup</a:t>
            </a:r>
          </a:p>
          <a:p>
            <a:pPr lvl="1"/>
            <a:r>
              <a:rPr lang="en-US" dirty="0"/>
              <a:t>Each topic has own buffer</a:t>
            </a:r>
          </a:p>
          <a:p>
            <a:pPr lvl="1"/>
            <a:r>
              <a:rPr lang="en-US" dirty="0"/>
              <a:t>No competition for event handler</a:t>
            </a:r>
          </a:p>
        </p:txBody>
      </p:sp>
      <p:sp>
        <p:nvSpPr>
          <p:cNvPr id="5" name="Google Shape;325;p33">
            <a:extLst>
              <a:ext uri="{FF2B5EF4-FFF2-40B4-BE49-F238E27FC236}">
                <a16:creationId xmlns:a16="http://schemas.microsoft.com/office/drawing/2014/main" id="{1C99B76A-E921-D44A-8BB2-E16E03C5FF0A}"/>
              </a:ext>
            </a:extLst>
          </p:cNvPr>
          <p:cNvSpPr/>
          <p:nvPr/>
        </p:nvSpPr>
        <p:spPr>
          <a:xfrm>
            <a:off x="4475998" y="1154375"/>
            <a:ext cx="4144200" cy="665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Ubuntu"/>
                <a:ea typeface="Ubuntu"/>
                <a:cs typeface="Ubuntu"/>
                <a:sym typeface="Ubuntu"/>
              </a:rPr>
              <a:t>Hazelcast IMDG</a:t>
            </a:r>
            <a:br>
              <a:rPr lang="en">
                <a:solidFill>
                  <a:srgbClr val="FFFFFF"/>
                </a:solidFill>
                <a:latin typeface="Ubuntu"/>
                <a:ea typeface="Ubuntu"/>
                <a:cs typeface="Ubuntu"/>
                <a:sym typeface="Ubuntu"/>
              </a:rPr>
            </a:br>
            <a:r>
              <a:rPr lang="en">
                <a:solidFill>
                  <a:srgbClr val="FFFFFF"/>
                </a:solidFill>
                <a:latin typeface="Ubuntu"/>
                <a:ea typeface="Ubuntu"/>
                <a:cs typeface="Ubuntu"/>
                <a:sym typeface="Ubuntu"/>
              </a:rPr>
              <a:t>(Distributed Topic Bus) </a:t>
            </a:r>
            <a:endParaRPr>
              <a:solidFill>
                <a:srgbClr val="FFFFFF"/>
              </a:solidFill>
              <a:latin typeface="Ubuntu"/>
              <a:ea typeface="Ubuntu"/>
              <a:cs typeface="Ubuntu"/>
              <a:sym typeface="Ubuntu"/>
            </a:endParaRPr>
          </a:p>
        </p:txBody>
      </p:sp>
      <p:sp>
        <p:nvSpPr>
          <p:cNvPr id="6" name="Google Shape;326;p33">
            <a:extLst>
              <a:ext uri="{FF2B5EF4-FFF2-40B4-BE49-F238E27FC236}">
                <a16:creationId xmlns:a16="http://schemas.microsoft.com/office/drawing/2014/main" id="{8A721C20-DBEB-434F-ABAE-805DCDF242A6}"/>
              </a:ext>
            </a:extLst>
          </p:cNvPr>
          <p:cNvSpPr/>
          <p:nvPr/>
        </p:nvSpPr>
        <p:spPr>
          <a:xfrm>
            <a:off x="4475998" y="1819775"/>
            <a:ext cx="4144200" cy="335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Ubuntu"/>
                <a:ea typeface="Ubuntu"/>
                <a:cs typeface="Ubuntu"/>
                <a:sym typeface="Ubuntu"/>
              </a:rPr>
              <a:t>Topic Bus</a:t>
            </a:r>
            <a:endParaRPr>
              <a:solidFill>
                <a:srgbClr val="FFFFFF"/>
              </a:solidFill>
              <a:latin typeface="Ubuntu"/>
              <a:ea typeface="Ubuntu"/>
              <a:cs typeface="Ubuntu"/>
              <a:sym typeface="Ubuntu"/>
            </a:endParaRPr>
          </a:p>
        </p:txBody>
      </p:sp>
      <p:sp>
        <p:nvSpPr>
          <p:cNvPr id="7" name="Google Shape;327;p33">
            <a:extLst>
              <a:ext uri="{FF2B5EF4-FFF2-40B4-BE49-F238E27FC236}">
                <a16:creationId xmlns:a16="http://schemas.microsoft.com/office/drawing/2014/main" id="{DCCFF0B1-CA97-DA42-BFA1-7360FC6FCFAB}"/>
              </a:ext>
            </a:extLst>
          </p:cNvPr>
          <p:cNvSpPr/>
          <p:nvPr/>
        </p:nvSpPr>
        <p:spPr>
          <a:xfrm>
            <a:off x="4475998" y="3688150"/>
            <a:ext cx="1072500" cy="5067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Client</a:t>
            </a:r>
            <a:endParaRPr>
              <a:latin typeface="Ubuntu"/>
              <a:ea typeface="Ubuntu"/>
              <a:cs typeface="Ubuntu"/>
              <a:sym typeface="Ubuntu"/>
            </a:endParaRPr>
          </a:p>
          <a:p>
            <a:pPr marL="0" lvl="0" indent="0" algn="ctr" rtl="0">
              <a:spcBef>
                <a:spcPts val="0"/>
              </a:spcBef>
              <a:spcAft>
                <a:spcPts val="0"/>
              </a:spcAft>
              <a:buNone/>
            </a:pPr>
            <a:r>
              <a:rPr lang="en" sz="1100">
                <a:latin typeface="Ubuntu"/>
                <a:ea typeface="Ubuntu"/>
                <a:cs typeface="Ubuntu"/>
                <a:sym typeface="Ubuntu"/>
              </a:rPr>
              <a:t>(Publishers)</a:t>
            </a:r>
            <a:endParaRPr sz="1100">
              <a:latin typeface="Ubuntu"/>
              <a:ea typeface="Ubuntu"/>
              <a:cs typeface="Ubuntu"/>
              <a:sym typeface="Ubuntu"/>
            </a:endParaRPr>
          </a:p>
        </p:txBody>
      </p:sp>
      <p:sp>
        <p:nvSpPr>
          <p:cNvPr id="8" name="Google Shape;328;p33">
            <a:extLst>
              <a:ext uri="{FF2B5EF4-FFF2-40B4-BE49-F238E27FC236}">
                <a16:creationId xmlns:a16="http://schemas.microsoft.com/office/drawing/2014/main" id="{947E3D74-F877-A943-80E7-07C8E733378E}"/>
              </a:ext>
            </a:extLst>
          </p:cNvPr>
          <p:cNvSpPr/>
          <p:nvPr/>
        </p:nvSpPr>
        <p:spPr>
          <a:xfrm>
            <a:off x="7547696" y="3688150"/>
            <a:ext cx="1072500" cy="5067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Client</a:t>
            </a:r>
            <a:endParaRPr>
              <a:latin typeface="Ubuntu"/>
              <a:ea typeface="Ubuntu"/>
              <a:cs typeface="Ubuntu"/>
              <a:sym typeface="Ubuntu"/>
            </a:endParaRPr>
          </a:p>
          <a:p>
            <a:pPr marL="0" lvl="0" indent="0" algn="ctr" rtl="0">
              <a:spcBef>
                <a:spcPts val="0"/>
              </a:spcBef>
              <a:spcAft>
                <a:spcPts val="0"/>
              </a:spcAft>
              <a:buNone/>
            </a:pPr>
            <a:r>
              <a:rPr lang="en" sz="1100">
                <a:latin typeface="Ubuntu"/>
                <a:ea typeface="Ubuntu"/>
                <a:cs typeface="Ubuntu"/>
                <a:sym typeface="Ubuntu"/>
              </a:rPr>
              <a:t>(Subscribers)</a:t>
            </a:r>
            <a:endParaRPr>
              <a:latin typeface="Ubuntu"/>
              <a:ea typeface="Ubuntu"/>
              <a:cs typeface="Ubuntu"/>
              <a:sym typeface="Ubuntu"/>
            </a:endParaRPr>
          </a:p>
        </p:txBody>
      </p:sp>
      <p:sp>
        <p:nvSpPr>
          <p:cNvPr id="9" name="Google Shape;329;p33">
            <a:extLst>
              <a:ext uri="{FF2B5EF4-FFF2-40B4-BE49-F238E27FC236}">
                <a16:creationId xmlns:a16="http://schemas.microsoft.com/office/drawing/2014/main" id="{DCA6E187-CF04-2B4B-923A-2BEC78C5D5A8}"/>
              </a:ext>
            </a:extLst>
          </p:cNvPr>
          <p:cNvSpPr/>
          <p:nvPr/>
        </p:nvSpPr>
        <p:spPr>
          <a:xfrm>
            <a:off x="6011847" y="3688150"/>
            <a:ext cx="1072500" cy="5067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a:ea typeface="Ubuntu"/>
                <a:cs typeface="Ubuntu"/>
                <a:sym typeface="Ubuntu"/>
              </a:rPr>
              <a:t>Client</a:t>
            </a:r>
            <a:endParaRPr>
              <a:latin typeface="Ubuntu"/>
              <a:ea typeface="Ubuntu"/>
              <a:cs typeface="Ubuntu"/>
              <a:sym typeface="Ubuntu"/>
            </a:endParaRPr>
          </a:p>
          <a:p>
            <a:pPr marL="0" lvl="0" indent="0" algn="ctr" rtl="0">
              <a:spcBef>
                <a:spcPts val="0"/>
              </a:spcBef>
              <a:spcAft>
                <a:spcPts val="0"/>
              </a:spcAft>
              <a:buNone/>
            </a:pPr>
            <a:r>
              <a:rPr lang="en" sz="1100">
                <a:latin typeface="Ubuntu"/>
                <a:ea typeface="Ubuntu"/>
                <a:cs typeface="Ubuntu"/>
                <a:sym typeface="Ubuntu"/>
              </a:rPr>
              <a:t>(Subscribers)</a:t>
            </a:r>
            <a:endParaRPr>
              <a:latin typeface="Ubuntu"/>
              <a:ea typeface="Ubuntu"/>
              <a:cs typeface="Ubuntu"/>
              <a:sym typeface="Ubuntu"/>
            </a:endParaRPr>
          </a:p>
        </p:txBody>
      </p:sp>
      <p:cxnSp>
        <p:nvCxnSpPr>
          <p:cNvPr id="10" name="Google Shape;330;p33">
            <a:extLst>
              <a:ext uri="{FF2B5EF4-FFF2-40B4-BE49-F238E27FC236}">
                <a16:creationId xmlns:a16="http://schemas.microsoft.com/office/drawing/2014/main" id="{52FA717B-AC39-8941-9816-3DD56E838886}"/>
              </a:ext>
            </a:extLst>
          </p:cNvPr>
          <p:cNvCxnSpPr>
            <a:stCxn id="7" idx="0"/>
          </p:cNvCxnSpPr>
          <p:nvPr/>
        </p:nvCxnSpPr>
        <p:spPr>
          <a:xfrm rot="10800000">
            <a:off x="5012248" y="2146750"/>
            <a:ext cx="0" cy="1541400"/>
          </a:xfrm>
          <a:prstGeom prst="straightConnector1">
            <a:avLst/>
          </a:prstGeom>
          <a:noFill/>
          <a:ln w="28575" cap="flat" cmpd="sng">
            <a:solidFill>
              <a:srgbClr val="434343"/>
            </a:solidFill>
            <a:prstDash val="solid"/>
            <a:round/>
            <a:headEnd type="none" w="med" len="med"/>
            <a:tailEnd type="triangle" w="med" len="med"/>
          </a:ln>
        </p:spPr>
      </p:cxnSp>
      <p:sp>
        <p:nvSpPr>
          <p:cNvPr id="11" name="Google Shape;331;p33">
            <a:extLst>
              <a:ext uri="{FF2B5EF4-FFF2-40B4-BE49-F238E27FC236}">
                <a16:creationId xmlns:a16="http://schemas.microsoft.com/office/drawing/2014/main" id="{6962954B-51CA-9E4D-9EAD-E6BF2963C2E8}"/>
              </a:ext>
            </a:extLst>
          </p:cNvPr>
          <p:cNvSpPr/>
          <p:nvPr/>
        </p:nvSpPr>
        <p:spPr>
          <a:xfrm>
            <a:off x="4730248" y="2914800"/>
            <a:ext cx="564000" cy="3351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Ubuntu"/>
                <a:ea typeface="Ubuntu"/>
                <a:cs typeface="Ubuntu"/>
                <a:sym typeface="Ubuntu"/>
              </a:rPr>
              <a:t>MSG</a:t>
            </a:r>
            <a:endParaRPr sz="1200">
              <a:solidFill>
                <a:srgbClr val="FFFFFF"/>
              </a:solidFill>
              <a:latin typeface="Ubuntu"/>
              <a:ea typeface="Ubuntu"/>
              <a:cs typeface="Ubuntu"/>
              <a:sym typeface="Ubuntu"/>
            </a:endParaRPr>
          </a:p>
        </p:txBody>
      </p:sp>
      <p:cxnSp>
        <p:nvCxnSpPr>
          <p:cNvPr id="12" name="Google Shape;332;p33">
            <a:extLst>
              <a:ext uri="{FF2B5EF4-FFF2-40B4-BE49-F238E27FC236}">
                <a16:creationId xmlns:a16="http://schemas.microsoft.com/office/drawing/2014/main" id="{00AA7B50-8FEF-E142-9D1B-5CD3B7C95C39}"/>
              </a:ext>
            </a:extLst>
          </p:cNvPr>
          <p:cNvCxnSpPr/>
          <p:nvPr/>
        </p:nvCxnSpPr>
        <p:spPr>
          <a:xfrm rot="10800000">
            <a:off x="6548098" y="2146750"/>
            <a:ext cx="0" cy="1541400"/>
          </a:xfrm>
          <a:prstGeom prst="straightConnector1">
            <a:avLst/>
          </a:prstGeom>
          <a:noFill/>
          <a:ln w="28575" cap="flat" cmpd="sng">
            <a:solidFill>
              <a:srgbClr val="434343"/>
            </a:solidFill>
            <a:prstDash val="solid"/>
            <a:round/>
            <a:headEnd type="triangle" w="med" len="med"/>
            <a:tailEnd type="none" w="med" len="med"/>
          </a:ln>
        </p:spPr>
      </p:cxnSp>
      <p:sp>
        <p:nvSpPr>
          <p:cNvPr id="13" name="Google Shape;333;p33">
            <a:extLst>
              <a:ext uri="{FF2B5EF4-FFF2-40B4-BE49-F238E27FC236}">
                <a16:creationId xmlns:a16="http://schemas.microsoft.com/office/drawing/2014/main" id="{502C8DD3-AD58-4A45-B88D-43CAFFEA112A}"/>
              </a:ext>
            </a:extLst>
          </p:cNvPr>
          <p:cNvSpPr/>
          <p:nvPr/>
        </p:nvSpPr>
        <p:spPr>
          <a:xfrm>
            <a:off x="6266098" y="2914800"/>
            <a:ext cx="564000" cy="3351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Ubuntu"/>
                <a:ea typeface="Ubuntu"/>
                <a:cs typeface="Ubuntu"/>
                <a:sym typeface="Ubuntu"/>
              </a:rPr>
              <a:t>MSG</a:t>
            </a:r>
            <a:endParaRPr sz="1200">
              <a:solidFill>
                <a:srgbClr val="FFFFFF"/>
              </a:solidFill>
              <a:latin typeface="Ubuntu"/>
              <a:ea typeface="Ubuntu"/>
              <a:cs typeface="Ubuntu"/>
              <a:sym typeface="Ubuntu"/>
            </a:endParaRPr>
          </a:p>
        </p:txBody>
      </p:sp>
      <p:cxnSp>
        <p:nvCxnSpPr>
          <p:cNvPr id="14" name="Google Shape;334;p33">
            <a:extLst>
              <a:ext uri="{FF2B5EF4-FFF2-40B4-BE49-F238E27FC236}">
                <a16:creationId xmlns:a16="http://schemas.microsoft.com/office/drawing/2014/main" id="{BC7D36B0-FF80-204D-A1F8-3C6506E614B5}"/>
              </a:ext>
            </a:extLst>
          </p:cNvPr>
          <p:cNvCxnSpPr/>
          <p:nvPr/>
        </p:nvCxnSpPr>
        <p:spPr>
          <a:xfrm rot="10800000">
            <a:off x="8083948" y="2146750"/>
            <a:ext cx="0" cy="1541400"/>
          </a:xfrm>
          <a:prstGeom prst="straightConnector1">
            <a:avLst/>
          </a:prstGeom>
          <a:noFill/>
          <a:ln w="28575" cap="flat" cmpd="sng">
            <a:solidFill>
              <a:srgbClr val="434343"/>
            </a:solidFill>
            <a:prstDash val="solid"/>
            <a:round/>
            <a:headEnd type="triangle" w="med" len="med"/>
            <a:tailEnd type="none" w="med" len="med"/>
          </a:ln>
        </p:spPr>
      </p:cxnSp>
      <p:sp>
        <p:nvSpPr>
          <p:cNvPr id="15" name="Google Shape;335;p33">
            <a:extLst>
              <a:ext uri="{FF2B5EF4-FFF2-40B4-BE49-F238E27FC236}">
                <a16:creationId xmlns:a16="http://schemas.microsoft.com/office/drawing/2014/main" id="{A036947E-1DE5-C746-B5A7-F7CD04FBB66D}"/>
              </a:ext>
            </a:extLst>
          </p:cNvPr>
          <p:cNvSpPr/>
          <p:nvPr/>
        </p:nvSpPr>
        <p:spPr>
          <a:xfrm>
            <a:off x="7801948" y="2914800"/>
            <a:ext cx="564000" cy="3351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Ubuntu"/>
                <a:ea typeface="Ubuntu"/>
                <a:cs typeface="Ubuntu"/>
                <a:sym typeface="Ubuntu"/>
              </a:rPr>
              <a:t>MSG</a:t>
            </a:r>
            <a:endParaRPr sz="1200">
              <a:solidFill>
                <a:srgbClr val="FFFFFF"/>
              </a:solidFill>
              <a:latin typeface="Ubuntu"/>
              <a:ea typeface="Ubuntu"/>
              <a:cs typeface="Ubuntu"/>
              <a:sym typeface="Ubuntu"/>
            </a:endParaRPr>
          </a:p>
        </p:txBody>
      </p:sp>
    </p:spTree>
    <p:extLst>
      <p:ext uri="{BB962C8B-B14F-4D97-AF65-F5344CB8AC3E}">
        <p14:creationId xmlns:p14="http://schemas.microsoft.com/office/powerpoint/2010/main" val="244681612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DC7E-4423-034D-B3E4-DFFA56D99453}"/>
              </a:ext>
            </a:extLst>
          </p:cNvPr>
          <p:cNvSpPr>
            <a:spLocks noGrp="1"/>
          </p:cNvSpPr>
          <p:nvPr>
            <p:ph type="title"/>
          </p:nvPr>
        </p:nvSpPr>
        <p:spPr/>
        <p:txBody>
          <a:bodyPr/>
          <a:lstStyle/>
          <a:p>
            <a:r>
              <a:rPr lang="en-US" dirty="0" err="1"/>
              <a:t>ITopic</a:t>
            </a:r>
            <a:endParaRPr lang="en-US" dirty="0"/>
          </a:p>
        </p:txBody>
      </p:sp>
      <p:sp>
        <p:nvSpPr>
          <p:cNvPr id="3" name="Text Placeholder 2">
            <a:extLst>
              <a:ext uri="{FF2B5EF4-FFF2-40B4-BE49-F238E27FC236}">
                <a16:creationId xmlns:a16="http://schemas.microsoft.com/office/drawing/2014/main" id="{DE5DDE62-A4B9-5A4C-8032-01AE85EC206F}"/>
              </a:ext>
            </a:extLst>
          </p:cNvPr>
          <p:cNvSpPr>
            <a:spLocks noGrp="1"/>
          </p:cNvSpPr>
          <p:nvPr>
            <p:ph type="body" sz="quarter" idx="10"/>
          </p:nvPr>
        </p:nvSpPr>
        <p:spPr>
          <a:xfrm>
            <a:off x="529173" y="2343807"/>
            <a:ext cx="8096400" cy="2124115"/>
          </a:xfrm>
        </p:spPr>
        <p:txBody>
          <a:bodyPr/>
          <a:lstStyle/>
          <a:p>
            <a:r>
              <a:rPr lang="en-US" dirty="0"/>
              <a:t>Simple to use</a:t>
            </a:r>
          </a:p>
          <a:p>
            <a:r>
              <a:rPr lang="en-US" dirty="0"/>
              <a:t>Payload does not have to be a string</a:t>
            </a:r>
          </a:p>
          <a:p>
            <a:pPr lvl="1"/>
            <a:r>
              <a:rPr lang="en-US" dirty="0"/>
              <a:t>Can be any serializable class</a:t>
            </a:r>
          </a:p>
          <a:p>
            <a:r>
              <a:rPr lang="en-US" dirty="0"/>
              <a:t>Two implementations – Topic and </a:t>
            </a:r>
            <a:r>
              <a:rPr lang="en-US" dirty="0" err="1"/>
              <a:t>ReliableTopic</a:t>
            </a:r>
            <a:endParaRPr lang="en-US" dirty="0"/>
          </a:p>
        </p:txBody>
      </p:sp>
      <p:sp>
        <p:nvSpPr>
          <p:cNvPr id="4" name="Footer Placeholder 3">
            <a:extLst>
              <a:ext uri="{FF2B5EF4-FFF2-40B4-BE49-F238E27FC236}">
                <a16:creationId xmlns:a16="http://schemas.microsoft.com/office/drawing/2014/main" id="{9704BDC0-9198-1B4D-84A1-78308D801EE7}"/>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86253DD7-87CA-634F-9BD7-71D4F86D006C}"/>
              </a:ext>
            </a:extLst>
          </p:cNvPr>
          <p:cNvSpPr/>
          <p:nvPr/>
        </p:nvSpPr>
        <p:spPr>
          <a:xfrm>
            <a:off x="529173" y="1077951"/>
            <a:ext cx="7041931" cy="1061829"/>
          </a:xfrm>
          <a:prstGeom prst="rect">
            <a:avLst/>
          </a:prstGeom>
          <a:solidFill>
            <a:schemeClr val="bg1">
              <a:lumMod val="95000"/>
            </a:schemeClr>
          </a:solidFill>
          <a:ln>
            <a:solidFill>
              <a:schemeClr val="tx1"/>
            </a:solidFill>
          </a:ln>
        </p:spPr>
        <p:txBody>
          <a:bodyPr wrap="square">
            <a:spAutoFit/>
          </a:bodyPr>
          <a:lstStyle/>
          <a:p>
            <a:pPr lvl="0">
              <a:spcAft>
                <a:spcPts val="600"/>
              </a:spcAft>
              <a:buSzPts val="1600"/>
            </a:pPr>
            <a:r>
              <a:rPr lang="en-US" sz="1200" dirty="0" err="1">
                <a:latin typeface="Courier" pitchFamily="2" charset="0"/>
              </a:rPr>
              <a:t>ITopic</a:t>
            </a:r>
            <a:r>
              <a:rPr lang="en-US" sz="1200" dirty="0">
                <a:latin typeface="Courier" pitchFamily="2" charset="0"/>
              </a:rPr>
              <a:t>&lt;String&gt; </a:t>
            </a:r>
            <a:r>
              <a:rPr lang="en-US" sz="1200" dirty="0" err="1">
                <a:solidFill>
                  <a:srgbClr val="6A3E3E"/>
                </a:solidFill>
                <a:latin typeface="Courier" pitchFamily="2" charset="0"/>
              </a:rPr>
              <a:t>englishTopic</a:t>
            </a:r>
            <a:r>
              <a:rPr lang="en-US" sz="1200" dirty="0">
                <a:latin typeface="Courier" pitchFamily="2" charset="0"/>
              </a:rPr>
              <a:t> = </a:t>
            </a:r>
            <a:r>
              <a:rPr lang="en-US" sz="1200" dirty="0" err="1">
                <a:solidFill>
                  <a:srgbClr val="0000C0"/>
                </a:solidFill>
                <a:latin typeface="Courier" pitchFamily="2" charset="0"/>
              </a:rPr>
              <a:t>hazelcastInstance</a:t>
            </a:r>
            <a:r>
              <a:rPr lang="en-US" sz="1200" dirty="0" err="1">
                <a:latin typeface="Courier" pitchFamily="2" charset="0"/>
              </a:rPr>
              <a:t>.getTopic</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english</a:t>
            </a:r>
            <a:r>
              <a:rPr lang="en-US" sz="1200" dirty="0">
                <a:solidFill>
                  <a:srgbClr val="2A00FF"/>
                </a:solidFill>
                <a:latin typeface="Courier" pitchFamily="2" charset="0"/>
              </a:rPr>
              <a:t>"</a:t>
            </a:r>
            <a:r>
              <a:rPr lang="en-US" sz="1200" dirty="0">
                <a:latin typeface="Courier" pitchFamily="2" charset="0"/>
              </a:rPr>
              <a:t>);</a:t>
            </a:r>
          </a:p>
          <a:p>
            <a:pPr lvl="0">
              <a:spcAft>
                <a:spcPts val="600"/>
              </a:spcAft>
              <a:buSzPts val="1600"/>
            </a:pPr>
            <a:r>
              <a:rPr lang="en-US" sz="1200" dirty="0" err="1">
                <a:latin typeface="Courier" pitchFamily="2" charset="0"/>
              </a:rPr>
              <a:t>ITopic</a:t>
            </a:r>
            <a:r>
              <a:rPr lang="en-US" sz="1200" dirty="0">
                <a:latin typeface="Courier" pitchFamily="2" charset="0"/>
              </a:rPr>
              <a:t>&lt;String&gt; </a:t>
            </a:r>
            <a:r>
              <a:rPr lang="en-US" sz="1200" dirty="0" err="1">
                <a:solidFill>
                  <a:srgbClr val="6A3E3E"/>
                </a:solidFill>
                <a:latin typeface="Courier" pitchFamily="2" charset="0"/>
              </a:rPr>
              <a:t>frenchTopic</a:t>
            </a:r>
            <a:r>
              <a:rPr lang="en-US" sz="1200" dirty="0">
                <a:latin typeface="Courier" pitchFamily="2" charset="0"/>
              </a:rPr>
              <a:t> = </a:t>
            </a:r>
            <a:r>
              <a:rPr lang="en-US" sz="1200" dirty="0" err="1">
                <a:solidFill>
                  <a:srgbClr val="0000C0"/>
                </a:solidFill>
                <a:latin typeface="Courier" pitchFamily="2" charset="0"/>
              </a:rPr>
              <a:t>hazelcastInstance</a:t>
            </a:r>
            <a:r>
              <a:rPr lang="en-US" sz="1200" dirty="0" err="1">
                <a:latin typeface="Courier" pitchFamily="2" charset="0"/>
              </a:rPr>
              <a:t>.getReliableTopic</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french</a:t>
            </a:r>
            <a:r>
              <a:rPr lang="en-US" sz="1200" dirty="0">
                <a:solidFill>
                  <a:srgbClr val="2A00FF"/>
                </a:solidFill>
                <a:latin typeface="Courier" pitchFamily="2" charset="0"/>
              </a:rPr>
              <a:t>"</a:t>
            </a:r>
            <a:r>
              <a:rPr lang="en-US" sz="1200" dirty="0">
                <a:latin typeface="Courier" pitchFamily="2" charset="0"/>
              </a:rPr>
              <a:t>);</a:t>
            </a:r>
          </a:p>
          <a:p>
            <a:pPr lvl="0">
              <a:spcAft>
                <a:spcPts val="600"/>
              </a:spcAft>
              <a:buSzPts val="1600"/>
            </a:pPr>
            <a:r>
              <a:rPr lang="en-US" sz="1200" dirty="0" err="1">
                <a:solidFill>
                  <a:srgbClr val="6A3E3E"/>
                </a:solidFill>
                <a:latin typeface="Courier" pitchFamily="2" charset="0"/>
              </a:rPr>
              <a:t>englishTopic</a:t>
            </a:r>
            <a:r>
              <a:rPr lang="en-US" sz="1200" dirty="0" err="1">
                <a:latin typeface="Courier" pitchFamily="2" charset="0"/>
              </a:rPr>
              <a:t>.publish</a:t>
            </a:r>
            <a:r>
              <a:rPr lang="en-US" sz="1200" dirty="0">
                <a:latin typeface="Courier" pitchFamily="2" charset="0"/>
              </a:rPr>
              <a:t>(</a:t>
            </a:r>
            <a:r>
              <a:rPr lang="en-US" sz="1200" dirty="0">
                <a:solidFill>
                  <a:srgbClr val="2A00FF"/>
                </a:solidFill>
                <a:latin typeface="Courier" pitchFamily="2" charset="0"/>
              </a:rPr>
              <a:t>"hello"</a:t>
            </a:r>
            <a:r>
              <a:rPr lang="en-US" sz="1200" dirty="0">
                <a:latin typeface="Courier" pitchFamily="2" charset="0"/>
              </a:rPr>
              <a:t>);</a:t>
            </a:r>
          </a:p>
          <a:p>
            <a:pPr lvl="0">
              <a:spcAft>
                <a:spcPts val="600"/>
              </a:spcAft>
              <a:buClr>
                <a:srgbClr val="0B1B21"/>
              </a:buClr>
              <a:buSzPts val="1600"/>
            </a:pPr>
            <a:r>
              <a:rPr lang="en-US" sz="1200" dirty="0" err="1">
                <a:solidFill>
                  <a:srgbClr val="6A3E3E"/>
                </a:solidFill>
                <a:latin typeface="Courier" pitchFamily="2" charset="0"/>
              </a:rPr>
              <a:t>frenchTopic</a:t>
            </a:r>
            <a:r>
              <a:rPr lang="en-US" sz="1200" dirty="0" err="1">
                <a:latin typeface="Courier" pitchFamily="2" charset="0"/>
              </a:rPr>
              <a:t>.publish</a:t>
            </a:r>
            <a:r>
              <a:rPr lang="en-US" sz="1200" dirty="0">
                <a:latin typeface="Courier" pitchFamily="2" charset="0"/>
              </a:rPr>
              <a:t>(</a:t>
            </a:r>
            <a:r>
              <a:rPr lang="en-US" sz="1200" dirty="0">
                <a:solidFill>
                  <a:srgbClr val="2A00FF"/>
                </a:solidFill>
                <a:latin typeface="Courier" pitchFamily="2" charset="0"/>
              </a:rPr>
              <a:t>"bonjour"</a:t>
            </a:r>
            <a:r>
              <a:rPr lang="en-US" sz="1200" dirty="0">
                <a:latin typeface="Courier" pitchFamily="2" charset="0"/>
              </a:rPr>
              <a:t>);</a:t>
            </a:r>
          </a:p>
        </p:txBody>
      </p:sp>
    </p:spTree>
    <p:extLst>
      <p:ext uri="{BB962C8B-B14F-4D97-AF65-F5344CB8AC3E}">
        <p14:creationId xmlns:p14="http://schemas.microsoft.com/office/powerpoint/2010/main" val="11969260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4445-C1BC-734F-9109-BF38AE71D364}"/>
              </a:ext>
            </a:extLst>
          </p:cNvPr>
          <p:cNvSpPr>
            <a:spLocks noGrp="1"/>
          </p:cNvSpPr>
          <p:nvPr>
            <p:ph type="title"/>
          </p:nvPr>
        </p:nvSpPr>
        <p:spPr/>
        <p:txBody>
          <a:bodyPr/>
          <a:lstStyle/>
          <a:p>
            <a:r>
              <a:rPr lang="en-US" dirty="0"/>
              <a:t>Subscribing to a Topic</a:t>
            </a:r>
          </a:p>
        </p:txBody>
      </p:sp>
      <p:sp>
        <p:nvSpPr>
          <p:cNvPr id="3" name="Text Placeholder 2">
            <a:extLst>
              <a:ext uri="{FF2B5EF4-FFF2-40B4-BE49-F238E27FC236}">
                <a16:creationId xmlns:a16="http://schemas.microsoft.com/office/drawing/2014/main" id="{F861483B-A4CB-9A4E-A939-EBD676489AA5}"/>
              </a:ext>
            </a:extLst>
          </p:cNvPr>
          <p:cNvSpPr>
            <a:spLocks noGrp="1"/>
          </p:cNvSpPr>
          <p:nvPr>
            <p:ph type="body" sz="quarter" idx="10"/>
          </p:nvPr>
        </p:nvSpPr>
        <p:spPr/>
        <p:txBody>
          <a:bodyPr/>
          <a:lstStyle/>
          <a:p>
            <a:r>
              <a:rPr lang="en-US" dirty="0"/>
              <a:t>Add a callback</a:t>
            </a:r>
          </a:p>
          <a:p>
            <a:endParaRPr lang="en-US" dirty="0"/>
          </a:p>
          <a:p>
            <a:endParaRPr lang="en-US" dirty="0"/>
          </a:p>
          <a:p>
            <a:endParaRPr lang="en-US" dirty="0"/>
          </a:p>
          <a:p>
            <a:endParaRPr lang="en-US" dirty="0"/>
          </a:p>
          <a:p>
            <a:endParaRPr lang="en-US" dirty="0"/>
          </a:p>
          <a:p>
            <a:endParaRPr lang="en-US" dirty="0"/>
          </a:p>
          <a:p>
            <a:r>
              <a:rPr lang="en-US" dirty="0"/>
              <a:t>Output: </a:t>
            </a:r>
          </a:p>
        </p:txBody>
      </p:sp>
      <p:sp>
        <p:nvSpPr>
          <p:cNvPr id="4" name="Footer Placeholder 3">
            <a:extLst>
              <a:ext uri="{FF2B5EF4-FFF2-40B4-BE49-F238E27FC236}">
                <a16:creationId xmlns:a16="http://schemas.microsoft.com/office/drawing/2014/main" id="{546F7D54-C8A9-694C-8C7F-0809CC4B732B}"/>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FAA99C5B-D80C-9A49-8718-4CDBC968A574}"/>
              </a:ext>
            </a:extLst>
          </p:cNvPr>
          <p:cNvSpPr/>
          <p:nvPr/>
        </p:nvSpPr>
        <p:spPr>
          <a:xfrm>
            <a:off x="861849" y="1541829"/>
            <a:ext cx="6957848" cy="2462213"/>
          </a:xfrm>
          <a:prstGeom prst="rect">
            <a:avLst/>
          </a:prstGeom>
          <a:solidFill>
            <a:schemeClr val="bg1">
              <a:lumMod val="95000"/>
            </a:schemeClr>
          </a:solidFill>
          <a:ln>
            <a:solidFill>
              <a:schemeClr val="tx1"/>
            </a:solidFill>
          </a:ln>
        </p:spPr>
        <p:txBody>
          <a:bodyPr wrap="square">
            <a:spAutoFit/>
          </a:bodyPr>
          <a:lstStyle/>
          <a:p>
            <a:pPr lvl="0">
              <a:buSzPts val="1600"/>
            </a:pPr>
            <a:r>
              <a:rPr lang="en-US" dirty="0" err="1">
                <a:solidFill>
                  <a:srgbClr val="6A3E3E"/>
                </a:solidFill>
                <a:latin typeface="Courier" pitchFamily="2" charset="0"/>
              </a:rPr>
              <a:t>englishTopic</a:t>
            </a:r>
            <a:r>
              <a:rPr lang="en-US" dirty="0" err="1">
                <a:latin typeface="Courier" pitchFamily="2" charset="0"/>
              </a:rPr>
              <a:t>.addMessageListener</a:t>
            </a:r>
            <a:r>
              <a:rPr lang="en-US" dirty="0">
                <a:latin typeface="Courier" pitchFamily="2" charset="0"/>
              </a:rPr>
              <a:t>(</a:t>
            </a:r>
            <a:r>
              <a:rPr lang="en-US" dirty="0">
                <a:solidFill>
                  <a:srgbClr val="7F0055"/>
                </a:solidFill>
                <a:latin typeface="Courier" pitchFamily="2" charset="0"/>
              </a:rPr>
              <a:t>new</a:t>
            </a:r>
            <a:r>
              <a:rPr lang="en-US" dirty="0">
                <a:latin typeface="Courier" pitchFamily="2" charset="0"/>
              </a:rPr>
              <a:t> </a:t>
            </a:r>
            <a:r>
              <a:rPr lang="en-US" dirty="0" err="1">
                <a:latin typeface="Courier" pitchFamily="2" charset="0"/>
              </a:rPr>
              <a:t>MyMessageListener</a:t>
            </a:r>
            <a:r>
              <a:rPr lang="en-US" dirty="0">
                <a:latin typeface="Courier" pitchFamily="2" charset="0"/>
              </a:rPr>
              <a:t>());</a:t>
            </a:r>
          </a:p>
          <a:p>
            <a:pPr lvl="0">
              <a:buSzPts val="1600"/>
            </a:pPr>
            <a:r>
              <a:rPr lang="en-US" dirty="0" err="1">
                <a:solidFill>
                  <a:srgbClr val="6A3E3E"/>
                </a:solidFill>
                <a:latin typeface="Courier" pitchFamily="2" charset="0"/>
              </a:rPr>
              <a:t>frenchTopic</a:t>
            </a:r>
            <a:r>
              <a:rPr lang="en-US" dirty="0" err="1">
                <a:latin typeface="Courier" pitchFamily="2" charset="0"/>
              </a:rPr>
              <a:t>.addMessageListener</a:t>
            </a:r>
            <a:r>
              <a:rPr lang="en-US" dirty="0">
                <a:latin typeface="Courier" pitchFamily="2" charset="0"/>
              </a:rPr>
              <a:t>(</a:t>
            </a:r>
            <a:r>
              <a:rPr lang="en-US" dirty="0">
                <a:solidFill>
                  <a:srgbClr val="7F0055"/>
                </a:solidFill>
                <a:latin typeface="Courier" pitchFamily="2" charset="0"/>
              </a:rPr>
              <a:t>new</a:t>
            </a:r>
            <a:r>
              <a:rPr lang="en-US" dirty="0">
                <a:latin typeface="Courier" pitchFamily="2" charset="0"/>
              </a:rPr>
              <a:t> </a:t>
            </a:r>
            <a:r>
              <a:rPr lang="en-US" dirty="0" err="1">
                <a:latin typeface="Courier" pitchFamily="2" charset="0"/>
              </a:rPr>
              <a:t>MyMessageListener</a:t>
            </a:r>
            <a:r>
              <a:rPr lang="en-US" dirty="0">
                <a:latin typeface="Courier" pitchFamily="2" charset="0"/>
              </a:rPr>
              <a:t>());</a:t>
            </a:r>
          </a:p>
          <a:p>
            <a:pPr lvl="0">
              <a:buSzPts val="1600"/>
            </a:pPr>
            <a:r>
              <a:rPr lang="en-US" dirty="0">
                <a:latin typeface="Courier" pitchFamily="2" charset="0"/>
              </a:rPr>
              <a:t>	</a:t>
            </a:r>
          </a:p>
          <a:p>
            <a:pPr lvl="0">
              <a:buSzPts val="1600"/>
            </a:pPr>
            <a:r>
              <a:rPr lang="en-US" dirty="0">
                <a:solidFill>
                  <a:srgbClr val="7F0055"/>
                </a:solidFill>
                <a:latin typeface="Courier" pitchFamily="2" charset="0"/>
              </a:rPr>
              <a:t>class</a:t>
            </a:r>
            <a:r>
              <a:rPr lang="en-US" dirty="0">
                <a:latin typeface="Courier" pitchFamily="2" charset="0"/>
              </a:rPr>
              <a:t> </a:t>
            </a:r>
            <a:r>
              <a:rPr lang="en-US" dirty="0" err="1">
                <a:latin typeface="Courier" pitchFamily="2" charset="0"/>
              </a:rPr>
              <a:t>MyMessageListener</a:t>
            </a:r>
            <a:r>
              <a:rPr lang="en-US" dirty="0">
                <a:latin typeface="Courier" pitchFamily="2" charset="0"/>
              </a:rPr>
              <a:t> </a:t>
            </a:r>
            <a:r>
              <a:rPr lang="en-US" dirty="0">
                <a:solidFill>
                  <a:srgbClr val="7F0055"/>
                </a:solidFill>
                <a:latin typeface="Courier" pitchFamily="2" charset="0"/>
              </a:rPr>
              <a:t>implements</a:t>
            </a:r>
            <a:r>
              <a:rPr lang="en-US" dirty="0">
                <a:latin typeface="Courier" pitchFamily="2" charset="0"/>
              </a:rPr>
              <a:t> </a:t>
            </a:r>
            <a:r>
              <a:rPr lang="en-US" dirty="0" err="1">
                <a:latin typeface="Courier" pitchFamily="2" charset="0"/>
              </a:rPr>
              <a:t>MessageListener</a:t>
            </a:r>
            <a:r>
              <a:rPr lang="en-US" dirty="0">
                <a:latin typeface="Courier" pitchFamily="2" charset="0"/>
              </a:rPr>
              <a:t>&lt;String&gt; {</a:t>
            </a:r>
          </a:p>
          <a:p>
            <a:pPr lvl="0">
              <a:buSzPts val="1600"/>
            </a:pPr>
            <a:endParaRPr lang="en-US" dirty="0">
              <a:solidFill>
                <a:srgbClr val="0B1B21"/>
              </a:solidFill>
              <a:latin typeface="Courier" pitchFamily="2" charset="0"/>
            </a:endParaRPr>
          </a:p>
          <a:p>
            <a:pPr lvl="0">
              <a:buSzPts val="1600"/>
            </a:pPr>
            <a:r>
              <a:rPr lang="en-US" dirty="0">
                <a:latin typeface="Courier" pitchFamily="2" charset="0"/>
              </a:rPr>
              <a:t>	</a:t>
            </a:r>
            <a:r>
              <a:rPr lang="en-US" dirty="0">
                <a:solidFill>
                  <a:srgbClr val="646464"/>
                </a:solidFill>
                <a:latin typeface="Courier" pitchFamily="2" charset="0"/>
              </a:rPr>
              <a:t>@Override</a:t>
            </a:r>
            <a:endParaRPr lang="en-US" dirty="0">
              <a:latin typeface="Courier" pitchFamily="2" charset="0"/>
            </a:endParaRPr>
          </a:p>
          <a:p>
            <a:pPr lvl="0">
              <a:buSzPts val="1600"/>
            </a:pPr>
            <a:r>
              <a:rPr lang="en-US" dirty="0">
                <a:latin typeface="Courier" pitchFamily="2" charset="0"/>
              </a:rPr>
              <a:t>	</a:t>
            </a:r>
            <a:r>
              <a:rPr lang="en-US" dirty="0">
                <a:solidFill>
                  <a:srgbClr val="7F0055"/>
                </a:solidFill>
                <a:latin typeface="Courier" pitchFamily="2" charset="0"/>
              </a:rPr>
              <a:t>public</a:t>
            </a:r>
            <a:r>
              <a:rPr lang="en-US" dirty="0">
                <a:latin typeface="Courier" pitchFamily="2" charset="0"/>
              </a:rPr>
              <a:t> </a:t>
            </a:r>
            <a:r>
              <a:rPr lang="en-US" dirty="0">
                <a:solidFill>
                  <a:srgbClr val="7F0055"/>
                </a:solidFill>
                <a:latin typeface="Courier" pitchFamily="2" charset="0"/>
              </a:rPr>
              <a:t>void</a:t>
            </a:r>
            <a:r>
              <a:rPr lang="en-US" dirty="0">
                <a:latin typeface="Courier" pitchFamily="2" charset="0"/>
              </a:rPr>
              <a:t> </a:t>
            </a:r>
            <a:r>
              <a:rPr lang="en-US" dirty="0" err="1">
                <a:latin typeface="Courier" pitchFamily="2" charset="0"/>
              </a:rPr>
              <a:t>onMessage</a:t>
            </a:r>
            <a:r>
              <a:rPr lang="en-US" dirty="0">
                <a:latin typeface="Courier" pitchFamily="2" charset="0"/>
              </a:rPr>
              <a:t>(Message&lt;String&gt; </a:t>
            </a:r>
            <a:r>
              <a:rPr lang="en-US" dirty="0">
                <a:solidFill>
                  <a:srgbClr val="6A3E3E"/>
                </a:solidFill>
                <a:latin typeface="Courier" pitchFamily="2" charset="0"/>
              </a:rPr>
              <a:t>message</a:t>
            </a:r>
            <a:r>
              <a:rPr lang="en-US" dirty="0">
                <a:latin typeface="Courier" pitchFamily="2" charset="0"/>
              </a:rPr>
              <a:t>) {</a:t>
            </a:r>
          </a:p>
          <a:p>
            <a:pPr lvl="0">
              <a:buSzPts val="1600"/>
            </a:pPr>
            <a:r>
              <a:rPr lang="en-US" dirty="0">
                <a:latin typeface="Courier" pitchFamily="2" charset="0"/>
              </a:rPr>
              <a:t>		</a:t>
            </a:r>
            <a:r>
              <a:rPr lang="en-US" dirty="0" err="1">
                <a:latin typeface="Courier" pitchFamily="2" charset="0"/>
              </a:rPr>
              <a:t>System.</a:t>
            </a:r>
            <a:r>
              <a:rPr lang="en-US" i="1" dirty="0" err="1">
                <a:solidFill>
                  <a:srgbClr val="0000C0"/>
                </a:solidFill>
                <a:latin typeface="Courier" pitchFamily="2" charset="0"/>
              </a:rPr>
              <a:t>out</a:t>
            </a:r>
            <a:r>
              <a:rPr lang="en-US" i="1" dirty="0" err="1">
                <a:latin typeface="Courier" pitchFamily="2" charset="0"/>
              </a:rPr>
              <a:t>.println</a:t>
            </a:r>
            <a:r>
              <a:rPr lang="en-US" i="1" dirty="0">
                <a:latin typeface="Courier" pitchFamily="2" charset="0"/>
              </a:rPr>
              <a:t>(</a:t>
            </a:r>
            <a:r>
              <a:rPr lang="en-US" i="1" dirty="0" err="1">
                <a:solidFill>
                  <a:srgbClr val="6A3E3E"/>
                </a:solidFill>
                <a:latin typeface="Courier" pitchFamily="2" charset="0"/>
              </a:rPr>
              <a:t>message</a:t>
            </a:r>
            <a:r>
              <a:rPr lang="en-US" i="1" dirty="0" err="1">
                <a:latin typeface="Courier" pitchFamily="2" charset="0"/>
              </a:rPr>
              <a:t>.getSource</a:t>
            </a:r>
            <a:r>
              <a:rPr lang="en-US" i="1" dirty="0">
                <a:latin typeface="Courier" pitchFamily="2" charset="0"/>
              </a:rPr>
              <a:t>() + </a:t>
            </a:r>
            <a:r>
              <a:rPr lang="en-US" i="1" dirty="0">
                <a:solidFill>
                  <a:srgbClr val="2A00FF"/>
                </a:solidFill>
                <a:latin typeface="Courier" pitchFamily="2" charset="0"/>
              </a:rPr>
              <a:t>","</a:t>
            </a:r>
            <a:r>
              <a:rPr lang="en-US" i="1" dirty="0">
                <a:latin typeface="Courier" pitchFamily="2" charset="0"/>
              </a:rPr>
              <a:t> +</a:t>
            </a:r>
            <a:endParaRPr lang="en-US" dirty="0">
              <a:latin typeface="Courier" pitchFamily="2" charset="0"/>
            </a:endParaRPr>
          </a:p>
          <a:p>
            <a:pPr lvl="0">
              <a:buSzPts val="1600"/>
            </a:pPr>
            <a:r>
              <a:rPr lang="en-US" i="1" dirty="0">
                <a:latin typeface="Courier" pitchFamily="2" charset="0"/>
              </a:rPr>
              <a:t>			 </a:t>
            </a:r>
            <a:r>
              <a:rPr lang="en-US" i="1" dirty="0" err="1">
                <a:solidFill>
                  <a:srgbClr val="6A3E3E"/>
                </a:solidFill>
                <a:latin typeface="Courier" pitchFamily="2" charset="0"/>
              </a:rPr>
              <a:t>message</a:t>
            </a:r>
            <a:r>
              <a:rPr lang="en-US" i="1" dirty="0" err="1">
                <a:latin typeface="Courier" pitchFamily="2" charset="0"/>
              </a:rPr>
              <a:t>.getMessageObject</a:t>
            </a:r>
            <a:r>
              <a:rPr lang="en-US" i="1" dirty="0">
                <a:latin typeface="Courier" pitchFamily="2" charset="0"/>
              </a:rPr>
              <a:t>());</a:t>
            </a:r>
            <a:endParaRPr lang="en-US" dirty="0">
              <a:latin typeface="Courier" pitchFamily="2" charset="0"/>
            </a:endParaRPr>
          </a:p>
          <a:p>
            <a:pPr lvl="0">
              <a:buSzPts val="1600"/>
            </a:pPr>
            <a:r>
              <a:rPr lang="en-US" dirty="0">
                <a:latin typeface="Courier" pitchFamily="2" charset="0"/>
              </a:rPr>
              <a:t>	}</a:t>
            </a:r>
          </a:p>
          <a:p>
            <a:pPr lvl="0">
              <a:buSzPts val="1600"/>
            </a:pPr>
            <a:r>
              <a:rPr lang="en-US" dirty="0">
                <a:latin typeface="Courier" pitchFamily="2" charset="0"/>
              </a:rPr>
              <a:t>}</a:t>
            </a:r>
          </a:p>
        </p:txBody>
      </p:sp>
      <p:sp>
        <p:nvSpPr>
          <p:cNvPr id="6" name="Rectangle 5">
            <a:extLst>
              <a:ext uri="{FF2B5EF4-FFF2-40B4-BE49-F238E27FC236}">
                <a16:creationId xmlns:a16="http://schemas.microsoft.com/office/drawing/2014/main" id="{47382832-8C4D-E147-90AB-8FD0144CBFE8}"/>
              </a:ext>
            </a:extLst>
          </p:cNvPr>
          <p:cNvSpPr/>
          <p:nvPr/>
        </p:nvSpPr>
        <p:spPr>
          <a:xfrm>
            <a:off x="2128345" y="4257267"/>
            <a:ext cx="1707931" cy="523220"/>
          </a:xfrm>
          <a:prstGeom prst="rect">
            <a:avLst/>
          </a:prstGeom>
          <a:solidFill>
            <a:schemeClr val="bg1">
              <a:lumMod val="95000"/>
            </a:schemeClr>
          </a:solidFill>
          <a:ln>
            <a:solidFill>
              <a:schemeClr val="tx1"/>
            </a:solidFill>
          </a:ln>
        </p:spPr>
        <p:txBody>
          <a:bodyPr wrap="square">
            <a:spAutoFit/>
          </a:bodyPr>
          <a:lstStyle/>
          <a:p>
            <a:pPr lvl="0">
              <a:buSzPts val="1600"/>
            </a:pPr>
            <a:r>
              <a:rPr lang="en-US" dirty="0" err="1">
                <a:latin typeface="Courier" pitchFamily="2" charset="0"/>
              </a:rPr>
              <a:t>english,hello</a:t>
            </a:r>
            <a:endParaRPr lang="en-US" dirty="0">
              <a:latin typeface="Courier" pitchFamily="2" charset="0"/>
            </a:endParaRPr>
          </a:p>
          <a:p>
            <a:pPr lvl="0">
              <a:buSzPts val="1600"/>
            </a:pPr>
            <a:r>
              <a:rPr lang="en-US" dirty="0" err="1">
                <a:latin typeface="Courier" pitchFamily="2" charset="0"/>
              </a:rPr>
              <a:t>french,bonjour</a:t>
            </a:r>
            <a:endParaRPr lang="en-US" dirty="0">
              <a:latin typeface="Courier" pitchFamily="2" charset="0"/>
            </a:endParaRPr>
          </a:p>
        </p:txBody>
      </p:sp>
    </p:spTree>
    <p:extLst>
      <p:ext uri="{BB962C8B-B14F-4D97-AF65-F5344CB8AC3E}">
        <p14:creationId xmlns:p14="http://schemas.microsoft.com/office/powerpoint/2010/main" val="188836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E7BCE-AD6E-224D-95C4-6DD1E7471268}"/>
              </a:ext>
            </a:extLst>
          </p:cNvPr>
          <p:cNvSpPr>
            <a:spLocks noGrp="1"/>
          </p:cNvSpPr>
          <p:nvPr>
            <p:ph type="title"/>
          </p:nvPr>
        </p:nvSpPr>
        <p:spPr/>
        <p:txBody>
          <a:bodyPr/>
          <a:lstStyle/>
          <a:p>
            <a:r>
              <a:rPr lang="en-US" dirty="0"/>
              <a:t>Using </a:t>
            </a:r>
            <a:r>
              <a:rPr lang="en-US" dirty="0" err="1"/>
              <a:t>ITopic</a:t>
            </a:r>
            <a:endParaRPr lang="en-US" dirty="0"/>
          </a:p>
        </p:txBody>
      </p:sp>
      <p:sp>
        <p:nvSpPr>
          <p:cNvPr id="3" name="Text Placeholder 2">
            <a:extLst>
              <a:ext uri="{FF2B5EF4-FFF2-40B4-BE49-F238E27FC236}">
                <a16:creationId xmlns:a16="http://schemas.microsoft.com/office/drawing/2014/main" id="{D3F60594-9636-D341-957F-8BBE231070BA}"/>
              </a:ext>
            </a:extLst>
          </p:cNvPr>
          <p:cNvSpPr>
            <a:spLocks noGrp="1"/>
          </p:cNvSpPr>
          <p:nvPr>
            <p:ph type="body" sz="quarter" idx="10"/>
          </p:nvPr>
        </p:nvSpPr>
        <p:spPr/>
        <p:txBody>
          <a:bodyPr/>
          <a:lstStyle/>
          <a:p>
            <a:r>
              <a:rPr lang="en-US" dirty="0"/>
              <a:t>Any process can send</a:t>
            </a:r>
          </a:p>
          <a:p>
            <a:r>
              <a:rPr lang="en-US" dirty="0"/>
              <a:t>Any process can receive if it registers a listener</a:t>
            </a:r>
          </a:p>
          <a:p>
            <a:pPr lvl="1"/>
            <a:r>
              <a:rPr lang="en-US" dirty="0">
                <a:sym typeface="Arial"/>
              </a:rPr>
              <a:t>Servers</a:t>
            </a:r>
          </a:p>
          <a:p>
            <a:pPr lvl="1"/>
            <a:r>
              <a:rPr lang="en-US" dirty="0">
                <a:sym typeface="Arial"/>
              </a:rPr>
              <a:t>Clients </a:t>
            </a:r>
          </a:p>
          <a:p>
            <a:pPr lvl="1"/>
            <a:r>
              <a:rPr lang="en-US" dirty="0">
                <a:sym typeface="Arial"/>
              </a:rPr>
              <a:t>Some, none or all processes – even the sending process if wanted</a:t>
            </a:r>
            <a:endParaRPr lang="en-US" dirty="0"/>
          </a:p>
          <a:p>
            <a:pPr lvl="0"/>
            <a:r>
              <a:rPr lang="en-US" dirty="0">
                <a:sym typeface="Arial"/>
              </a:rPr>
              <a:t>The listener is invoked for messages published *after* the listener is registered</a:t>
            </a:r>
            <a:endParaRPr lang="en-US" dirty="0"/>
          </a:p>
          <a:p>
            <a:pPr lvl="1"/>
            <a:endParaRPr lang="en-US" dirty="0"/>
          </a:p>
        </p:txBody>
      </p:sp>
      <p:sp>
        <p:nvSpPr>
          <p:cNvPr id="4" name="Footer Placeholder 3">
            <a:extLst>
              <a:ext uri="{FF2B5EF4-FFF2-40B4-BE49-F238E27FC236}">
                <a16:creationId xmlns:a16="http://schemas.microsoft.com/office/drawing/2014/main" id="{856D2272-80C5-8948-AD22-58A78EF5CBD5}"/>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18171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72BF7-B40F-9E41-95B5-F320F6E31A99}"/>
              </a:ext>
            </a:extLst>
          </p:cNvPr>
          <p:cNvSpPr>
            <a:spLocks noGrp="1"/>
          </p:cNvSpPr>
          <p:nvPr>
            <p:ph type="title"/>
          </p:nvPr>
        </p:nvSpPr>
        <p:spPr/>
        <p:txBody>
          <a:bodyPr/>
          <a:lstStyle/>
          <a:p>
            <a:r>
              <a:rPr lang="en-US" dirty="0"/>
              <a:t>Reliable and “Unreliable”</a:t>
            </a:r>
          </a:p>
        </p:txBody>
      </p:sp>
      <p:sp>
        <p:nvSpPr>
          <p:cNvPr id="3" name="Text Placeholder 2">
            <a:extLst>
              <a:ext uri="{FF2B5EF4-FFF2-40B4-BE49-F238E27FC236}">
                <a16:creationId xmlns:a16="http://schemas.microsoft.com/office/drawing/2014/main" id="{CF0EE79B-7A2E-1B4E-BF8F-BEE11513C6F2}"/>
              </a:ext>
            </a:extLst>
          </p:cNvPr>
          <p:cNvSpPr>
            <a:spLocks noGrp="1"/>
          </p:cNvSpPr>
          <p:nvPr>
            <p:ph type="body" sz="quarter" idx="10"/>
          </p:nvPr>
        </p:nvSpPr>
        <p:spPr>
          <a:xfrm>
            <a:off x="529173" y="2112579"/>
            <a:ext cx="8096400" cy="2355343"/>
          </a:xfrm>
        </p:spPr>
        <p:txBody>
          <a:bodyPr/>
          <a:lstStyle/>
          <a:p>
            <a:pPr lvl="0"/>
            <a:r>
              <a:rPr lang="en-US" dirty="0">
                <a:sym typeface="Arial"/>
              </a:rPr>
              <a:t>The </a:t>
            </a:r>
            <a:r>
              <a:rPr lang="en-US" dirty="0" err="1">
                <a:latin typeface="Courier" pitchFamily="2" charset="0"/>
                <a:sym typeface="Arial"/>
              </a:rPr>
              <a:t>getTopic</a:t>
            </a:r>
            <a:r>
              <a:rPr lang="en-US" dirty="0">
                <a:sym typeface="Arial"/>
              </a:rPr>
              <a:t> style has no backups</a:t>
            </a:r>
            <a:endParaRPr lang="en-US" dirty="0"/>
          </a:p>
          <a:p>
            <a:pPr lvl="1"/>
            <a:r>
              <a:rPr lang="en-US" dirty="0">
                <a:sym typeface="Arial"/>
              </a:rPr>
              <a:t>Faster to update</a:t>
            </a:r>
            <a:endParaRPr lang="en-US" dirty="0"/>
          </a:p>
          <a:p>
            <a:pPr lvl="1"/>
            <a:r>
              <a:rPr lang="en-US" dirty="0">
                <a:sym typeface="Arial"/>
              </a:rPr>
              <a:t>If the hosting member crashes, messages in flight may be lost</a:t>
            </a:r>
          </a:p>
          <a:p>
            <a:pPr lvl="0"/>
            <a:r>
              <a:rPr lang="en-US" dirty="0">
                <a:sym typeface="Arial"/>
              </a:rPr>
              <a:t>The </a:t>
            </a:r>
            <a:r>
              <a:rPr lang="en-US" dirty="0" err="1">
                <a:latin typeface="Courier" pitchFamily="2" charset="0"/>
                <a:sym typeface="Arial"/>
              </a:rPr>
              <a:t>getReliableTopic</a:t>
            </a:r>
            <a:r>
              <a:rPr lang="en-US" dirty="0">
                <a:sym typeface="Arial"/>
              </a:rPr>
              <a:t> style has backups</a:t>
            </a:r>
          </a:p>
          <a:p>
            <a:pPr lvl="1"/>
            <a:r>
              <a:rPr lang="en-US" dirty="0">
                <a:sym typeface="Arial"/>
              </a:rPr>
              <a:t>Backed by a </a:t>
            </a:r>
            <a:r>
              <a:rPr lang="en-US" dirty="0" err="1">
                <a:sym typeface="Arial"/>
              </a:rPr>
              <a:t>Ringbuffer</a:t>
            </a:r>
            <a:endParaRPr lang="en-US" dirty="0">
              <a:sym typeface="Arial"/>
            </a:endParaRPr>
          </a:p>
          <a:p>
            <a:pPr lvl="0"/>
            <a:endParaRPr lang="en-US" dirty="0">
              <a:sym typeface="Arial"/>
            </a:endParaRPr>
          </a:p>
          <a:p>
            <a:endParaRPr lang="en-US" dirty="0"/>
          </a:p>
        </p:txBody>
      </p:sp>
      <p:sp>
        <p:nvSpPr>
          <p:cNvPr id="4" name="Footer Placeholder 3">
            <a:extLst>
              <a:ext uri="{FF2B5EF4-FFF2-40B4-BE49-F238E27FC236}">
                <a16:creationId xmlns:a16="http://schemas.microsoft.com/office/drawing/2014/main" id="{93DB40F5-8F8B-814E-9837-AF723E1BC447}"/>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6" name="Rectangle 5">
            <a:extLst>
              <a:ext uri="{FF2B5EF4-FFF2-40B4-BE49-F238E27FC236}">
                <a16:creationId xmlns:a16="http://schemas.microsoft.com/office/drawing/2014/main" id="{1E49F32A-FBF6-1542-8EF8-3F2B6EF618CF}"/>
              </a:ext>
            </a:extLst>
          </p:cNvPr>
          <p:cNvSpPr/>
          <p:nvPr/>
        </p:nvSpPr>
        <p:spPr>
          <a:xfrm>
            <a:off x="602745" y="1204732"/>
            <a:ext cx="7041931" cy="538609"/>
          </a:xfrm>
          <a:prstGeom prst="rect">
            <a:avLst/>
          </a:prstGeom>
          <a:solidFill>
            <a:schemeClr val="bg1">
              <a:lumMod val="95000"/>
            </a:schemeClr>
          </a:solidFill>
          <a:ln>
            <a:solidFill>
              <a:schemeClr val="tx1"/>
            </a:solidFill>
          </a:ln>
        </p:spPr>
        <p:txBody>
          <a:bodyPr wrap="square">
            <a:spAutoFit/>
          </a:bodyPr>
          <a:lstStyle/>
          <a:p>
            <a:pPr lvl="0">
              <a:spcAft>
                <a:spcPts val="600"/>
              </a:spcAft>
              <a:buSzPts val="1600"/>
            </a:pPr>
            <a:r>
              <a:rPr lang="en-US" sz="1200" dirty="0" err="1">
                <a:latin typeface="Courier" pitchFamily="2" charset="0"/>
              </a:rPr>
              <a:t>ITopic</a:t>
            </a:r>
            <a:r>
              <a:rPr lang="en-US" sz="1200" dirty="0">
                <a:latin typeface="Courier" pitchFamily="2" charset="0"/>
              </a:rPr>
              <a:t>&lt;String&gt; </a:t>
            </a:r>
            <a:r>
              <a:rPr lang="en-US" sz="1200" dirty="0" err="1">
                <a:solidFill>
                  <a:srgbClr val="6A3E3E"/>
                </a:solidFill>
                <a:latin typeface="Courier" pitchFamily="2" charset="0"/>
              </a:rPr>
              <a:t>englishTopic</a:t>
            </a:r>
            <a:r>
              <a:rPr lang="en-US" sz="1200" dirty="0">
                <a:latin typeface="Courier" pitchFamily="2" charset="0"/>
              </a:rPr>
              <a:t> = </a:t>
            </a:r>
            <a:r>
              <a:rPr lang="en-US" sz="1200" dirty="0" err="1">
                <a:solidFill>
                  <a:srgbClr val="0000C0"/>
                </a:solidFill>
                <a:latin typeface="Courier" pitchFamily="2" charset="0"/>
              </a:rPr>
              <a:t>hazelcastInstance</a:t>
            </a:r>
            <a:r>
              <a:rPr lang="en-US" sz="1200" dirty="0" err="1">
                <a:latin typeface="Courier" pitchFamily="2" charset="0"/>
              </a:rPr>
              <a:t>.getTopic</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english</a:t>
            </a:r>
            <a:r>
              <a:rPr lang="en-US" sz="1200" dirty="0">
                <a:solidFill>
                  <a:srgbClr val="2A00FF"/>
                </a:solidFill>
                <a:latin typeface="Courier" pitchFamily="2" charset="0"/>
              </a:rPr>
              <a:t>"</a:t>
            </a:r>
            <a:r>
              <a:rPr lang="en-US" sz="1200" dirty="0">
                <a:latin typeface="Courier" pitchFamily="2" charset="0"/>
              </a:rPr>
              <a:t>);</a:t>
            </a:r>
          </a:p>
          <a:p>
            <a:pPr lvl="0">
              <a:spcAft>
                <a:spcPts val="600"/>
              </a:spcAft>
              <a:buSzPts val="1600"/>
            </a:pPr>
            <a:r>
              <a:rPr lang="en-US" sz="1200" dirty="0" err="1">
                <a:latin typeface="Courier" pitchFamily="2" charset="0"/>
              </a:rPr>
              <a:t>ITopic</a:t>
            </a:r>
            <a:r>
              <a:rPr lang="en-US" sz="1200" dirty="0">
                <a:latin typeface="Courier" pitchFamily="2" charset="0"/>
              </a:rPr>
              <a:t>&lt;String&gt; </a:t>
            </a:r>
            <a:r>
              <a:rPr lang="en-US" sz="1200" dirty="0" err="1">
                <a:solidFill>
                  <a:srgbClr val="6A3E3E"/>
                </a:solidFill>
                <a:latin typeface="Courier" pitchFamily="2" charset="0"/>
              </a:rPr>
              <a:t>frenchTopic</a:t>
            </a:r>
            <a:r>
              <a:rPr lang="en-US" sz="1200" dirty="0">
                <a:latin typeface="Courier" pitchFamily="2" charset="0"/>
              </a:rPr>
              <a:t> = </a:t>
            </a:r>
            <a:r>
              <a:rPr lang="en-US" sz="1200" dirty="0" err="1">
                <a:solidFill>
                  <a:srgbClr val="0000C0"/>
                </a:solidFill>
                <a:latin typeface="Courier" pitchFamily="2" charset="0"/>
              </a:rPr>
              <a:t>hazelcastInstance</a:t>
            </a:r>
            <a:r>
              <a:rPr lang="en-US" sz="1200" dirty="0" err="1">
                <a:latin typeface="Courier" pitchFamily="2" charset="0"/>
              </a:rPr>
              <a:t>.getReliableTopic</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french</a:t>
            </a:r>
            <a:r>
              <a:rPr lang="en-US" sz="1200" dirty="0">
                <a:solidFill>
                  <a:srgbClr val="2A00FF"/>
                </a:solidFill>
                <a:latin typeface="Courier" pitchFamily="2" charset="0"/>
              </a:rPr>
              <a:t>"</a:t>
            </a:r>
            <a:r>
              <a:rPr lang="en-US" sz="1200" dirty="0">
                <a:latin typeface="Courier" pitchFamily="2" charset="0"/>
              </a:rPr>
              <a:t>);</a:t>
            </a:r>
          </a:p>
        </p:txBody>
      </p:sp>
      <p:sp>
        <p:nvSpPr>
          <p:cNvPr id="7" name="Rectangle 6">
            <a:extLst>
              <a:ext uri="{FF2B5EF4-FFF2-40B4-BE49-F238E27FC236}">
                <a16:creationId xmlns:a16="http://schemas.microsoft.com/office/drawing/2014/main" id="{F64C0815-7D96-994E-A866-9608BA889803}"/>
              </a:ext>
            </a:extLst>
          </p:cNvPr>
          <p:cNvSpPr/>
          <p:nvPr/>
        </p:nvSpPr>
        <p:spPr>
          <a:xfrm>
            <a:off x="5044966" y="1204732"/>
            <a:ext cx="914400" cy="26930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ABF3404-9268-4D47-985E-78A65A213EC6}"/>
              </a:ext>
            </a:extLst>
          </p:cNvPr>
          <p:cNvSpPr/>
          <p:nvPr/>
        </p:nvSpPr>
        <p:spPr>
          <a:xfrm>
            <a:off x="4955628" y="1474037"/>
            <a:ext cx="1560786" cy="26930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4540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04EB-F025-C645-8B76-97E44E300189}"/>
              </a:ext>
            </a:extLst>
          </p:cNvPr>
          <p:cNvSpPr>
            <a:spLocks noGrp="1"/>
          </p:cNvSpPr>
          <p:nvPr>
            <p:ph type="title"/>
          </p:nvPr>
        </p:nvSpPr>
        <p:spPr/>
        <p:txBody>
          <a:bodyPr/>
          <a:lstStyle/>
          <a:p>
            <a:r>
              <a:rPr lang="en-US" dirty="0" err="1"/>
              <a:t>Ringbuffer</a:t>
            </a:r>
            <a:endParaRPr lang="en-US" dirty="0"/>
          </a:p>
        </p:txBody>
      </p:sp>
      <p:sp>
        <p:nvSpPr>
          <p:cNvPr id="3" name="Text Placeholder 2">
            <a:extLst>
              <a:ext uri="{FF2B5EF4-FFF2-40B4-BE49-F238E27FC236}">
                <a16:creationId xmlns:a16="http://schemas.microsoft.com/office/drawing/2014/main" id="{4E68AFB4-7768-1F40-AAEB-1BD1EF49AC78}"/>
              </a:ext>
            </a:extLst>
          </p:cNvPr>
          <p:cNvSpPr>
            <a:spLocks noGrp="1"/>
          </p:cNvSpPr>
          <p:nvPr>
            <p:ph type="body" sz="quarter" idx="10"/>
          </p:nvPr>
        </p:nvSpPr>
        <p:spPr/>
        <p:txBody>
          <a:bodyPr/>
          <a:lstStyle/>
          <a:p>
            <a:r>
              <a:rPr lang="en-US" dirty="0"/>
              <a:t>Distributed (not partitioned) data structure</a:t>
            </a:r>
          </a:p>
          <a:p>
            <a:r>
              <a:rPr lang="en-US" dirty="0"/>
              <a:t>Stores the items in a single, fixed-size buffer (array)</a:t>
            </a:r>
          </a:p>
          <a:p>
            <a:r>
              <a:rPr lang="en-US" dirty="0"/>
              <a:t>Items are identified by a sequence</a:t>
            </a:r>
          </a:p>
          <a:p>
            <a:pPr lvl="1"/>
            <a:r>
              <a:rPr lang="en-US" dirty="0"/>
              <a:t>Tail sequence - newest items</a:t>
            </a:r>
          </a:p>
          <a:p>
            <a:pPr lvl="1"/>
            <a:r>
              <a:rPr lang="en-US" dirty="0"/>
              <a:t>Head sequence - oldest items</a:t>
            </a:r>
          </a:p>
          <a:p>
            <a:pPr lvl="1"/>
            <a:r>
              <a:rPr lang="en-US" dirty="0" err="1"/>
              <a:t>StaleSequenceException</a:t>
            </a:r>
            <a:endParaRPr lang="en-US" dirty="0"/>
          </a:p>
          <a:p>
            <a:r>
              <a:rPr lang="en-US" dirty="0"/>
              <a:t>Has a read position and a write position</a:t>
            </a:r>
          </a:p>
          <a:p>
            <a:endParaRPr lang="en-US" dirty="0"/>
          </a:p>
        </p:txBody>
      </p:sp>
      <p:sp>
        <p:nvSpPr>
          <p:cNvPr id="4" name="Footer Placeholder 3">
            <a:extLst>
              <a:ext uri="{FF2B5EF4-FFF2-40B4-BE49-F238E27FC236}">
                <a16:creationId xmlns:a16="http://schemas.microsoft.com/office/drawing/2014/main" id="{2F09A560-4489-F44B-875D-D83AE3DF05E9}"/>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1026" name="Picture 2" descr="https://lh5.googleusercontent.com/Xk5Nx91CA7VjiOFRNDQtR8p2eOhgQYkVxulLfhR5o03skjt-yBpKWeMtWgyFaABaHfEgDvG4h2N6EAAG3vrtfxG0qDrH2qq77DhlMIJQvlhxTKUHbI4HESg9KEdLBvaujK8z3a0Fd84">
            <a:extLst>
              <a:ext uri="{FF2B5EF4-FFF2-40B4-BE49-F238E27FC236}">
                <a16:creationId xmlns:a16="http://schemas.microsoft.com/office/drawing/2014/main" id="{FFE036BC-A533-D54C-83F0-81AF46656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529" y="1993680"/>
            <a:ext cx="2266731" cy="226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8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0AF2-C87E-4E4F-85D5-AA4EB1392A0E}"/>
              </a:ext>
            </a:extLst>
          </p:cNvPr>
          <p:cNvSpPr>
            <a:spLocks noGrp="1"/>
          </p:cNvSpPr>
          <p:nvPr>
            <p:ph type="title"/>
          </p:nvPr>
        </p:nvSpPr>
        <p:spPr>
          <a:xfrm>
            <a:off x="529175" y="242812"/>
            <a:ext cx="8096400" cy="726900"/>
          </a:xfrm>
        </p:spPr>
        <p:txBody>
          <a:bodyPr/>
          <a:lstStyle/>
          <a:p>
            <a:r>
              <a:rPr lang="en-US" dirty="0"/>
              <a:t>Use Case:  Real Time Decision Making</a:t>
            </a:r>
          </a:p>
        </p:txBody>
      </p:sp>
      <p:sp>
        <p:nvSpPr>
          <p:cNvPr id="3" name="Text Placeholder 2">
            <a:extLst>
              <a:ext uri="{FF2B5EF4-FFF2-40B4-BE49-F238E27FC236}">
                <a16:creationId xmlns:a16="http://schemas.microsoft.com/office/drawing/2014/main" id="{8AE3125E-71DD-814F-AE4E-31F09F890B27}"/>
              </a:ext>
            </a:extLst>
          </p:cNvPr>
          <p:cNvSpPr>
            <a:spLocks noGrp="1"/>
          </p:cNvSpPr>
          <p:nvPr>
            <p:ph type="body" sz="quarter" idx="10"/>
          </p:nvPr>
        </p:nvSpPr>
        <p:spPr/>
        <p:txBody>
          <a:bodyPr/>
          <a:lstStyle/>
          <a:p>
            <a:r>
              <a:rPr lang="en-GB" dirty="0"/>
              <a:t>Streams are ideal for </a:t>
            </a:r>
            <a:r>
              <a:rPr lang="en-GB" i="1" dirty="0"/>
              <a:t>operationalizing </a:t>
            </a:r>
            <a:r>
              <a:rPr lang="en-GB" dirty="0"/>
              <a:t> an ML model</a:t>
            </a:r>
          </a:p>
          <a:p>
            <a:r>
              <a:rPr lang="en-GB" dirty="0"/>
              <a:t>Real time fraud check.</a:t>
            </a:r>
          </a:p>
          <a:p>
            <a:endParaRPr lang="en-GB" dirty="0"/>
          </a:p>
        </p:txBody>
      </p:sp>
    </p:spTree>
    <p:extLst>
      <p:ext uri="{BB962C8B-B14F-4D97-AF65-F5344CB8AC3E}">
        <p14:creationId xmlns:p14="http://schemas.microsoft.com/office/powerpoint/2010/main" val="328746491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263C-4B9B-4142-93E2-F5BC759F4117}"/>
              </a:ext>
            </a:extLst>
          </p:cNvPr>
          <p:cNvSpPr>
            <a:spLocks noGrp="1"/>
          </p:cNvSpPr>
          <p:nvPr>
            <p:ph type="title"/>
          </p:nvPr>
        </p:nvSpPr>
        <p:spPr/>
        <p:txBody>
          <a:bodyPr/>
          <a:lstStyle/>
          <a:p>
            <a:r>
              <a:rPr lang="en-US" dirty="0" err="1"/>
              <a:t>Ringbuffer</a:t>
            </a:r>
            <a:r>
              <a:rPr lang="en-US" dirty="0"/>
              <a:t> Configuration</a:t>
            </a:r>
          </a:p>
        </p:txBody>
      </p:sp>
      <p:sp>
        <p:nvSpPr>
          <p:cNvPr id="3" name="Text Placeholder 2">
            <a:extLst>
              <a:ext uri="{FF2B5EF4-FFF2-40B4-BE49-F238E27FC236}">
                <a16:creationId xmlns:a16="http://schemas.microsoft.com/office/drawing/2014/main" id="{326EE585-62D2-1E46-BE75-F4431C54AD44}"/>
              </a:ext>
            </a:extLst>
          </p:cNvPr>
          <p:cNvSpPr>
            <a:spLocks noGrp="1"/>
          </p:cNvSpPr>
          <p:nvPr>
            <p:ph type="body" sz="quarter" idx="10"/>
          </p:nvPr>
        </p:nvSpPr>
        <p:spPr>
          <a:xfrm>
            <a:off x="529173" y="3130576"/>
            <a:ext cx="8096400" cy="1337346"/>
          </a:xfrm>
        </p:spPr>
        <p:txBody>
          <a:bodyPr/>
          <a:lstStyle/>
          <a:p>
            <a:r>
              <a:rPr lang="en-US" dirty="0"/>
              <a:t>Backup count is what makes </a:t>
            </a:r>
            <a:r>
              <a:rPr lang="en-US" dirty="0" err="1"/>
              <a:t>ITopic</a:t>
            </a:r>
            <a:r>
              <a:rPr lang="en-US" dirty="0"/>
              <a:t> reliable</a:t>
            </a:r>
          </a:p>
        </p:txBody>
      </p:sp>
      <p:sp>
        <p:nvSpPr>
          <p:cNvPr id="4" name="Footer Placeholder 3">
            <a:extLst>
              <a:ext uri="{FF2B5EF4-FFF2-40B4-BE49-F238E27FC236}">
                <a16:creationId xmlns:a16="http://schemas.microsoft.com/office/drawing/2014/main" id="{ABD68914-4D13-1940-B87C-AA049BFB3599}"/>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17E08B00-CA53-5245-BC78-6EDFA8ED2D14}"/>
              </a:ext>
            </a:extLst>
          </p:cNvPr>
          <p:cNvSpPr/>
          <p:nvPr/>
        </p:nvSpPr>
        <p:spPr>
          <a:xfrm>
            <a:off x="529173" y="1172498"/>
            <a:ext cx="6237889" cy="1600438"/>
          </a:xfrm>
          <a:prstGeom prst="rect">
            <a:avLst/>
          </a:prstGeom>
          <a:solidFill>
            <a:schemeClr val="bg1">
              <a:lumMod val="95000"/>
            </a:schemeClr>
          </a:solidFill>
          <a:ln>
            <a:solidFill>
              <a:schemeClr val="tx1"/>
            </a:solidFill>
          </a:ln>
        </p:spPr>
        <p:txBody>
          <a:bodyPr wrap="square">
            <a:spAutoFit/>
          </a:bodyPr>
          <a:lstStyle/>
          <a:p>
            <a:pPr lvl="0">
              <a:buSzPts val="1600"/>
            </a:pPr>
            <a:r>
              <a:rPr lang="en-US" dirty="0">
                <a:solidFill>
                  <a:srgbClr val="008080"/>
                </a:solidFill>
                <a:latin typeface="Courier" pitchFamily="2" charset="0"/>
              </a:rPr>
              <a:t>&lt;</a:t>
            </a:r>
            <a:r>
              <a:rPr lang="en-US" dirty="0" err="1">
                <a:solidFill>
                  <a:srgbClr val="3F7F7F"/>
                </a:solidFill>
                <a:latin typeface="Courier" pitchFamily="2" charset="0"/>
              </a:rPr>
              <a:t>ringbuffer</a:t>
            </a:r>
            <a:r>
              <a:rPr lang="en-US" dirty="0">
                <a:solidFill>
                  <a:srgbClr val="3F7F7F"/>
                </a:solidFill>
                <a:latin typeface="Courier" pitchFamily="2" charset="0"/>
              </a:rPr>
              <a:t> </a:t>
            </a:r>
            <a:r>
              <a:rPr lang="en-US" dirty="0">
                <a:solidFill>
                  <a:srgbClr val="7F007F"/>
                </a:solidFill>
                <a:latin typeface="Courier" pitchFamily="2" charset="0"/>
              </a:rPr>
              <a:t>name</a:t>
            </a:r>
            <a:r>
              <a:rPr lang="en-US" dirty="0">
                <a:latin typeface="Courier" pitchFamily="2" charset="0"/>
              </a:rPr>
              <a:t>=</a:t>
            </a:r>
            <a:r>
              <a:rPr lang="en-US" i="1" dirty="0">
                <a:solidFill>
                  <a:srgbClr val="2A00FF"/>
                </a:solidFill>
                <a:latin typeface="Courier" pitchFamily="2" charset="0"/>
              </a:rPr>
              <a:t>”</a:t>
            </a:r>
            <a:r>
              <a:rPr lang="en-US" i="1" dirty="0" err="1">
                <a:solidFill>
                  <a:srgbClr val="2A00FF"/>
                </a:solidFill>
                <a:latin typeface="Courier" pitchFamily="2" charset="0"/>
              </a:rPr>
              <a:t>wagner</a:t>
            </a:r>
            <a:r>
              <a:rPr lang="en-US" i="1" dirty="0">
                <a:solidFill>
                  <a:srgbClr val="2A00FF"/>
                </a:solidFill>
                <a:latin typeface="Courier" pitchFamily="2" charset="0"/>
              </a:rPr>
              <a:t>"</a:t>
            </a:r>
            <a:r>
              <a:rPr lang="en-US" i="1" dirty="0">
                <a:solidFill>
                  <a:srgbClr val="008080"/>
                </a:solidFill>
                <a:latin typeface="Courier" pitchFamily="2" charset="0"/>
              </a:rPr>
              <a:t>&gt;</a:t>
            </a:r>
            <a:endParaRPr lang="en-US" dirty="0">
              <a:latin typeface="Courier" pitchFamily="2" charset="0"/>
            </a:endParaRPr>
          </a:p>
          <a:p>
            <a:pPr lvl="0">
              <a:buSzPts val="1600"/>
            </a:pPr>
            <a:r>
              <a:rPr lang="en-US" dirty="0">
                <a:latin typeface="Courier" pitchFamily="2" charset="0"/>
              </a:rPr>
              <a:t>     </a:t>
            </a:r>
            <a:r>
              <a:rPr lang="en-US" dirty="0">
                <a:solidFill>
                  <a:srgbClr val="008080"/>
                </a:solidFill>
                <a:latin typeface="Courier" pitchFamily="2" charset="0"/>
              </a:rPr>
              <a:t>&lt;</a:t>
            </a:r>
            <a:r>
              <a:rPr lang="en-US" dirty="0">
                <a:solidFill>
                  <a:srgbClr val="3F7F7F"/>
                </a:solidFill>
                <a:latin typeface="Courier" pitchFamily="2" charset="0"/>
              </a:rPr>
              <a:t>capacity</a:t>
            </a:r>
            <a:r>
              <a:rPr lang="en-US" dirty="0">
                <a:solidFill>
                  <a:srgbClr val="008080"/>
                </a:solidFill>
                <a:latin typeface="Courier" pitchFamily="2" charset="0"/>
              </a:rPr>
              <a:t>&gt;</a:t>
            </a:r>
            <a:r>
              <a:rPr lang="en-US" dirty="0">
                <a:latin typeface="Courier" pitchFamily="2" charset="0"/>
              </a:rPr>
              <a:t>5</a:t>
            </a:r>
            <a:r>
              <a:rPr lang="en-US" dirty="0">
                <a:solidFill>
                  <a:srgbClr val="008080"/>
                </a:solidFill>
                <a:latin typeface="Courier" pitchFamily="2" charset="0"/>
              </a:rPr>
              <a:t>&lt;/</a:t>
            </a:r>
            <a:r>
              <a:rPr lang="en-US" dirty="0">
                <a:solidFill>
                  <a:srgbClr val="3F7F7F"/>
                </a:solidFill>
                <a:latin typeface="Courier" pitchFamily="2" charset="0"/>
              </a:rPr>
              <a:t>capacity</a:t>
            </a:r>
            <a:r>
              <a:rPr lang="en-US" dirty="0">
                <a:solidFill>
                  <a:srgbClr val="008080"/>
                </a:solidFill>
                <a:latin typeface="Courier" pitchFamily="2" charset="0"/>
              </a:rPr>
              <a:t>&gt;</a:t>
            </a:r>
            <a:endParaRPr lang="en-US" dirty="0">
              <a:latin typeface="Courier" pitchFamily="2" charset="0"/>
            </a:endParaRPr>
          </a:p>
          <a:p>
            <a:pPr lvl="0">
              <a:buSzPts val="1600"/>
            </a:pPr>
            <a:r>
              <a:rPr lang="en-US" dirty="0">
                <a:latin typeface="Courier" pitchFamily="2" charset="0"/>
              </a:rPr>
              <a:t>     </a:t>
            </a:r>
            <a:r>
              <a:rPr lang="en-US" dirty="0">
                <a:solidFill>
                  <a:srgbClr val="008080"/>
                </a:solidFill>
                <a:latin typeface="Courier" pitchFamily="2" charset="0"/>
              </a:rPr>
              <a:t>&lt;</a:t>
            </a:r>
            <a:r>
              <a:rPr lang="en-US" dirty="0">
                <a:solidFill>
                  <a:srgbClr val="3F7F7F"/>
                </a:solidFill>
                <a:latin typeface="Courier" pitchFamily="2" charset="0"/>
              </a:rPr>
              <a:t>backup-count</a:t>
            </a:r>
            <a:r>
              <a:rPr lang="en-US" dirty="0">
                <a:solidFill>
                  <a:srgbClr val="008080"/>
                </a:solidFill>
                <a:latin typeface="Courier" pitchFamily="2" charset="0"/>
              </a:rPr>
              <a:t>&gt;</a:t>
            </a:r>
            <a:r>
              <a:rPr lang="en-US" dirty="0">
                <a:latin typeface="Courier" pitchFamily="2" charset="0"/>
              </a:rPr>
              <a:t>1</a:t>
            </a:r>
            <a:r>
              <a:rPr lang="en-US" dirty="0">
                <a:solidFill>
                  <a:srgbClr val="008080"/>
                </a:solidFill>
                <a:latin typeface="Courier" pitchFamily="2" charset="0"/>
              </a:rPr>
              <a:t>&lt;/</a:t>
            </a:r>
            <a:r>
              <a:rPr lang="en-US" dirty="0">
                <a:solidFill>
                  <a:srgbClr val="3F7F7F"/>
                </a:solidFill>
                <a:latin typeface="Courier" pitchFamily="2" charset="0"/>
              </a:rPr>
              <a:t>backup-count</a:t>
            </a:r>
            <a:r>
              <a:rPr lang="en-US" dirty="0">
                <a:solidFill>
                  <a:srgbClr val="008080"/>
                </a:solidFill>
                <a:latin typeface="Courier" pitchFamily="2" charset="0"/>
              </a:rPr>
              <a:t>&gt;</a:t>
            </a:r>
            <a:endParaRPr lang="en-US" dirty="0">
              <a:latin typeface="Courier" pitchFamily="2" charset="0"/>
            </a:endParaRPr>
          </a:p>
          <a:p>
            <a:pPr lvl="0">
              <a:buSzPts val="1600"/>
            </a:pPr>
            <a:r>
              <a:rPr lang="en-US" dirty="0">
                <a:latin typeface="Courier" pitchFamily="2" charset="0"/>
              </a:rPr>
              <a:t>     </a:t>
            </a:r>
            <a:r>
              <a:rPr lang="en-US" dirty="0">
                <a:solidFill>
                  <a:srgbClr val="008080"/>
                </a:solidFill>
                <a:latin typeface="Courier" pitchFamily="2" charset="0"/>
              </a:rPr>
              <a:t>&lt;</a:t>
            </a:r>
            <a:r>
              <a:rPr lang="en-US" dirty="0" err="1">
                <a:solidFill>
                  <a:srgbClr val="3F7F7F"/>
                </a:solidFill>
                <a:latin typeface="Courier" pitchFamily="2" charset="0"/>
              </a:rPr>
              <a:t>async</a:t>
            </a:r>
            <a:r>
              <a:rPr lang="en-US" dirty="0">
                <a:solidFill>
                  <a:srgbClr val="3F7F7F"/>
                </a:solidFill>
                <a:latin typeface="Courier" pitchFamily="2" charset="0"/>
              </a:rPr>
              <a:t>-backup-count</a:t>
            </a:r>
            <a:r>
              <a:rPr lang="en-US" dirty="0">
                <a:solidFill>
                  <a:srgbClr val="008080"/>
                </a:solidFill>
                <a:latin typeface="Courier" pitchFamily="2" charset="0"/>
              </a:rPr>
              <a:t>&gt;</a:t>
            </a:r>
            <a:r>
              <a:rPr lang="en-US" dirty="0">
                <a:latin typeface="Courier" pitchFamily="2" charset="0"/>
              </a:rPr>
              <a:t>0</a:t>
            </a:r>
            <a:r>
              <a:rPr lang="en-US" dirty="0">
                <a:solidFill>
                  <a:srgbClr val="008080"/>
                </a:solidFill>
                <a:latin typeface="Courier" pitchFamily="2" charset="0"/>
              </a:rPr>
              <a:t>&lt;/</a:t>
            </a:r>
            <a:r>
              <a:rPr lang="en-US" dirty="0" err="1">
                <a:solidFill>
                  <a:srgbClr val="3F7F7F"/>
                </a:solidFill>
                <a:latin typeface="Courier" pitchFamily="2" charset="0"/>
              </a:rPr>
              <a:t>async</a:t>
            </a:r>
            <a:r>
              <a:rPr lang="en-US" dirty="0">
                <a:solidFill>
                  <a:srgbClr val="3F7F7F"/>
                </a:solidFill>
                <a:latin typeface="Courier" pitchFamily="2" charset="0"/>
              </a:rPr>
              <a:t>-backup-count</a:t>
            </a:r>
            <a:r>
              <a:rPr lang="en-US" dirty="0">
                <a:solidFill>
                  <a:srgbClr val="008080"/>
                </a:solidFill>
                <a:latin typeface="Courier" pitchFamily="2" charset="0"/>
              </a:rPr>
              <a:t>&gt;</a:t>
            </a:r>
            <a:endParaRPr lang="en-US" dirty="0">
              <a:latin typeface="Courier" pitchFamily="2" charset="0"/>
            </a:endParaRPr>
          </a:p>
          <a:p>
            <a:pPr lvl="0">
              <a:buSzPts val="1600"/>
            </a:pPr>
            <a:r>
              <a:rPr lang="en-US" dirty="0">
                <a:latin typeface="Courier" pitchFamily="2" charset="0"/>
              </a:rPr>
              <a:t>     </a:t>
            </a:r>
            <a:r>
              <a:rPr lang="en-US" dirty="0">
                <a:solidFill>
                  <a:srgbClr val="008080"/>
                </a:solidFill>
                <a:latin typeface="Courier" pitchFamily="2" charset="0"/>
              </a:rPr>
              <a:t>&lt;</a:t>
            </a:r>
            <a:r>
              <a:rPr lang="en-US" dirty="0">
                <a:solidFill>
                  <a:srgbClr val="3F7F7F"/>
                </a:solidFill>
                <a:latin typeface="Courier" pitchFamily="2" charset="0"/>
              </a:rPr>
              <a:t>time-to-live-seconds</a:t>
            </a:r>
            <a:r>
              <a:rPr lang="en-US" dirty="0">
                <a:solidFill>
                  <a:srgbClr val="008080"/>
                </a:solidFill>
                <a:latin typeface="Courier" pitchFamily="2" charset="0"/>
              </a:rPr>
              <a:t>&gt;</a:t>
            </a:r>
            <a:r>
              <a:rPr lang="en-US" dirty="0">
                <a:latin typeface="Courier" pitchFamily="2" charset="0"/>
              </a:rPr>
              <a:t>0</a:t>
            </a:r>
            <a:r>
              <a:rPr lang="en-US" dirty="0">
                <a:solidFill>
                  <a:srgbClr val="008080"/>
                </a:solidFill>
                <a:latin typeface="Courier" pitchFamily="2" charset="0"/>
              </a:rPr>
              <a:t>&lt;/</a:t>
            </a:r>
            <a:r>
              <a:rPr lang="en-US" dirty="0">
                <a:solidFill>
                  <a:srgbClr val="3F7F7F"/>
                </a:solidFill>
                <a:latin typeface="Courier" pitchFamily="2" charset="0"/>
              </a:rPr>
              <a:t>time-to-live-seconds</a:t>
            </a:r>
            <a:r>
              <a:rPr lang="en-US" dirty="0">
                <a:solidFill>
                  <a:srgbClr val="008080"/>
                </a:solidFill>
                <a:latin typeface="Courier" pitchFamily="2" charset="0"/>
              </a:rPr>
              <a:t>&gt;</a:t>
            </a:r>
            <a:endParaRPr lang="en-US" dirty="0">
              <a:latin typeface="Courier" pitchFamily="2" charset="0"/>
            </a:endParaRPr>
          </a:p>
          <a:p>
            <a:pPr lvl="0">
              <a:buSzPts val="1600"/>
            </a:pPr>
            <a:r>
              <a:rPr lang="en-US" dirty="0">
                <a:latin typeface="Courier" pitchFamily="2" charset="0"/>
              </a:rPr>
              <a:t>     </a:t>
            </a:r>
            <a:r>
              <a:rPr lang="en-US" dirty="0">
                <a:solidFill>
                  <a:srgbClr val="008080"/>
                </a:solidFill>
                <a:latin typeface="Courier" pitchFamily="2" charset="0"/>
              </a:rPr>
              <a:t>&lt;</a:t>
            </a:r>
            <a:r>
              <a:rPr lang="en-US" dirty="0">
                <a:solidFill>
                  <a:srgbClr val="3F7F7F"/>
                </a:solidFill>
                <a:latin typeface="Courier" pitchFamily="2" charset="0"/>
              </a:rPr>
              <a:t>in-memory-format</a:t>
            </a:r>
            <a:r>
              <a:rPr lang="en-US" dirty="0">
                <a:solidFill>
                  <a:srgbClr val="008080"/>
                </a:solidFill>
                <a:latin typeface="Courier" pitchFamily="2" charset="0"/>
              </a:rPr>
              <a:t>&gt;</a:t>
            </a:r>
            <a:r>
              <a:rPr lang="en-US" dirty="0">
                <a:latin typeface="Courier" pitchFamily="2" charset="0"/>
              </a:rPr>
              <a:t>BINARY</a:t>
            </a:r>
            <a:r>
              <a:rPr lang="en-US" dirty="0">
                <a:solidFill>
                  <a:srgbClr val="008080"/>
                </a:solidFill>
                <a:latin typeface="Courier" pitchFamily="2" charset="0"/>
              </a:rPr>
              <a:t>&lt;/</a:t>
            </a:r>
            <a:r>
              <a:rPr lang="en-US" dirty="0">
                <a:solidFill>
                  <a:srgbClr val="3F7F7F"/>
                </a:solidFill>
                <a:latin typeface="Courier" pitchFamily="2" charset="0"/>
              </a:rPr>
              <a:t>in-memory-format</a:t>
            </a:r>
            <a:r>
              <a:rPr lang="en-US" dirty="0">
                <a:solidFill>
                  <a:srgbClr val="008080"/>
                </a:solidFill>
                <a:latin typeface="Courier" pitchFamily="2" charset="0"/>
              </a:rPr>
              <a:t>&gt;</a:t>
            </a:r>
            <a:endParaRPr lang="en-US" dirty="0">
              <a:latin typeface="Courier" pitchFamily="2" charset="0"/>
            </a:endParaRPr>
          </a:p>
          <a:p>
            <a:pPr lvl="0">
              <a:buSzPts val="1600"/>
            </a:pPr>
            <a:r>
              <a:rPr lang="en-US" dirty="0">
                <a:solidFill>
                  <a:srgbClr val="008080"/>
                </a:solidFill>
                <a:latin typeface="Courier" pitchFamily="2" charset="0"/>
              </a:rPr>
              <a:t>&lt;/</a:t>
            </a:r>
            <a:r>
              <a:rPr lang="en-US" dirty="0" err="1">
                <a:solidFill>
                  <a:srgbClr val="3F7F7F"/>
                </a:solidFill>
                <a:latin typeface="Courier" pitchFamily="2" charset="0"/>
              </a:rPr>
              <a:t>ringbuffer</a:t>
            </a:r>
            <a:r>
              <a:rPr lang="en-US" dirty="0">
                <a:solidFill>
                  <a:srgbClr val="008080"/>
                </a:solidFill>
                <a:latin typeface="Courier" pitchFamily="2" charset="0"/>
              </a:rPr>
              <a:t>&gt;</a:t>
            </a:r>
            <a:endParaRPr lang="en-US" dirty="0">
              <a:latin typeface="Courier" pitchFamily="2" charset="0"/>
            </a:endParaRPr>
          </a:p>
        </p:txBody>
      </p:sp>
    </p:spTree>
    <p:extLst>
      <p:ext uri="{BB962C8B-B14F-4D97-AF65-F5344CB8AC3E}">
        <p14:creationId xmlns:p14="http://schemas.microsoft.com/office/powerpoint/2010/main" val="199848846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E84C-AAEA-4344-BDFF-0D648F20F79E}"/>
              </a:ext>
            </a:extLst>
          </p:cNvPr>
          <p:cNvSpPr>
            <a:spLocks noGrp="1"/>
          </p:cNvSpPr>
          <p:nvPr>
            <p:ph type="title"/>
          </p:nvPr>
        </p:nvSpPr>
        <p:spPr/>
        <p:txBody>
          <a:bodyPr/>
          <a:lstStyle/>
          <a:p>
            <a:r>
              <a:rPr lang="en-US" dirty="0"/>
              <a:t>Writing to the </a:t>
            </a:r>
            <a:r>
              <a:rPr lang="en-US" dirty="0" err="1"/>
              <a:t>Ringbuffer</a:t>
            </a:r>
            <a:endParaRPr lang="en-US" dirty="0"/>
          </a:p>
        </p:txBody>
      </p:sp>
      <p:sp>
        <p:nvSpPr>
          <p:cNvPr id="4" name="Footer Placeholder 3">
            <a:extLst>
              <a:ext uri="{FF2B5EF4-FFF2-40B4-BE49-F238E27FC236}">
                <a16:creationId xmlns:a16="http://schemas.microsoft.com/office/drawing/2014/main" id="{3DA6746B-29BE-184E-8DEF-531233AF056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DA706620-D7FF-F24B-83EE-2F764221988C}"/>
              </a:ext>
            </a:extLst>
          </p:cNvPr>
          <p:cNvSpPr/>
          <p:nvPr/>
        </p:nvSpPr>
        <p:spPr>
          <a:xfrm>
            <a:off x="704193" y="1256561"/>
            <a:ext cx="7567448" cy="1569660"/>
          </a:xfrm>
          <a:prstGeom prst="rect">
            <a:avLst/>
          </a:prstGeom>
          <a:solidFill>
            <a:schemeClr val="bg1">
              <a:lumMod val="95000"/>
            </a:schemeClr>
          </a:solidFill>
          <a:ln>
            <a:solidFill>
              <a:schemeClr val="tx1"/>
            </a:solidFill>
          </a:ln>
        </p:spPr>
        <p:txBody>
          <a:bodyPr wrap="square">
            <a:spAutoFit/>
          </a:bodyPr>
          <a:lstStyle/>
          <a:p>
            <a:pPr lvl="0">
              <a:buSzPts val="1600"/>
            </a:pPr>
            <a:r>
              <a:rPr lang="en-US" sz="1200" dirty="0" err="1">
                <a:latin typeface="Courier" pitchFamily="2" charset="0"/>
              </a:rPr>
              <a:t>Ringbuffer</a:t>
            </a:r>
            <a:r>
              <a:rPr lang="en-US" sz="1200" dirty="0">
                <a:latin typeface="Courier" pitchFamily="2" charset="0"/>
              </a:rPr>
              <a:t>&lt;String&gt; </a:t>
            </a:r>
            <a:r>
              <a:rPr lang="en-US" sz="1200" dirty="0" err="1">
                <a:solidFill>
                  <a:srgbClr val="6A3E3E"/>
                </a:solidFill>
                <a:latin typeface="Courier" pitchFamily="2" charset="0"/>
              </a:rPr>
              <a:t>germanRingbuffer</a:t>
            </a:r>
            <a:r>
              <a:rPr lang="en-US" sz="1200" dirty="0">
                <a:latin typeface="Courier" pitchFamily="2" charset="0"/>
              </a:rPr>
              <a:t> =</a:t>
            </a:r>
            <a:r>
              <a:rPr lang="en-US" sz="1200" dirty="0" err="1">
                <a:solidFill>
                  <a:srgbClr val="0000C0"/>
                </a:solidFill>
                <a:latin typeface="Courier" pitchFamily="2" charset="0"/>
              </a:rPr>
              <a:t>hazelcastInstance</a:t>
            </a:r>
            <a:r>
              <a:rPr lang="en-US" sz="1200" dirty="0" err="1">
                <a:latin typeface="Courier" pitchFamily="2" charset="0"/>
              </a:rPr>
              <a:t>.getRingbuffer</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wagner</a:t>
            </a:r>
            <a:r>
              <a:rPr lang="en-US" sz="1200" dirty="0">
                <a:solidFill>
                  <a:srgbClr val="2A00FF"/>
                </a:solidFill>
                <a:latin typeface="Courier" pitchFamily="2" charset="0"/>
              </a:rPr>
              <a:t>"</a:t>
            </a:r>
            <a:r>
              <a:rPr lang="en-US" sz="1200" dirty="0">
                <a:latin typeface="Courier" pitchFamily="2" charset="0"/>
              </a:rPr>
              <a:t>);</a:t>
            </a:r>
            <a:endParaRPr lang="en-US" sz="1200" dirty="0">
              <a:solidFill>
                <a:srgbClr val="0B1B21"/>
              </a:solidFill>
              <a:latin typeface="Courier" pitchFamily="2" charset="0"/>
            </a:endParaRPr>
          </a:p>
          <a:p>
            <a:pPr lvl="0">
              <a:buSzPts val="1600"/>
            </a:pPr>
            <a:r>
              <a:rPr lang="en-US" sz="1200" dirty="0">
                <a:latin typeface="Courier" pitchFamily="2" charset="0"/>
              </a:rPr>
              <a:t>	</a:t>
            </a:r>
            <a:r>
              <a:rPr lang="en-US" sz="1200" dirty="0" err="1">
                <a:solidFill>
                  <a:srgbClr val="6A3E3E"/>
                </a:solidFill>
                <a:latin typeface="Courier" pitchFamily="2" charset="0"/>
              </a:rPr>
              <a:t>germanRingbuffer</a:t>
            </a:r>
            <a:r>
              <a:rPr lang="en-US" sz="1200" dirty="0" err="1">
                <a:latin typeface="Courier" pitchFamily="2" charset="0"/>
              </a:rPr>
              <a:t>.add</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montag</a:t>
            </a:r>
            <a:r>
              <a:rPr lang="en-US" sz="1200" dirty="0">
                <a:solidFill>
                  <a:srgbClr val="2A00FF"/>
                </a:solidFill>
                <a:latin typeface="Courier" pitchFamily="2" charset="0"/>
              </a:rPr>
              <a:t>"</a:t>
            </a:r>
            <a:r>
              <a:rPr lang="en-US" sz="1200" dirty="0">
                <a:latin typeface="Courier" pitchFamily="2" charset="0"/>
              </a:rPr>
              <a:t>);</a:t>
            </a:r>
          </a:p>
          <a:p>
            <a:pPr lvl="0">
              <a:buSzPts val="1600"/>
            </a:pPr>
            <a:r>
              <a:rPr lang="en-US" sz="1200" dirty="0">
                <a:latin typeface="Courier" pitchFamily="2" charset="0"/>
              </a:rPr>
              <a:t>	</a:t>
            </a:r>
            <a:r>
              <a:rPr lang="en-US" sz="1200" dirty="0" err="1">
                <a:solidFill>
                  <a:srgbClr val="6A3E3E"/>
                </a:solidFill>
                <a:latin typeface="Courier" pitchFamily="2" charset="0"/>
              </a:rPr>
              <a:t>germanRingbuffer</a:t>
            </a:r>
            <a:r>
              <a:rPr lang="en-US" sz="1200" dirty="0" err="1">
                <a:latin typeface="Courier" pitchFamily="2" charset="0"/>
              </a:rPr>
              <a:t>.add</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diestag</a:t>
            </a:r>
            <a:r>
              <a:rPr lang="en-US" sz="1200" dirty="0">
                <a:solidFill>
                  <a:srgbClr val="2A00FF"/>
                </a:solidFill>
                <a:latin typeface="Courier" pitchFamily="2" charset="0"/>
              </a:rPr>
              <a:t>"</a:t>
            </a:r>
            <a:r>
              <a:rPr lang="en-US" sz="1200" dirty="0">
                <a:latin typeface="Courier" pitchFamily="2" charset="0"/>
              </a:rPr>
              <a:t>);</a:t>
            </a:r>
          </a:p>
          <a:p>
            <a:pPr lvl="0">
              <a:buSzPts val="1600"/>
            </a:pPr>
            <a:r>
              <a:rPr lang="en-US" sz="1200" dirty="0">
                <a:latin typeface="Courier" pitchFamily="2" charset="0"/>
              </a:rPr>
              <a:t>	</a:t>
            </a:r>
            <a:r>
              <a:rPr lang="en-US" sz="1200" dirty="0" err="1">
                <a:solidFill>
                  <a:srgbClr val="6A3E3E"/>
                </a:solidFill>
                <a:latin typeface="Courier" pitchFamily="2" charset="0"/>
              </a:rPr>
              <a:t>germanRingbuffer</a:t>
            </a:r>
            <a:r>
              <a:rPr lang="en-US" sz="1200" dirty="0" err="1">
                <a:latin typeface="Courier" pitchFamily="2" charset="0"/>
              </a:rPr>
              <a:t>.add</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mittwoch</a:t>
            </a:r>
            <a:r>
              <a:rPr lang="en-US" sz="1200" dirty="0">
                <a:solidFill>
                  <a:srgbClr val="2A00FF"/>
                </a:solidFill>
                <a:latin typeface="Courier" pitchFamily="2" charset="0"/>
              </a:rPr>
              <a:t>"</a:t>
            </a:r>
            <a:r>
              <a:rPr lang="en-US" sz="1200" dirty="0">
                <a:latin typeface="Courier" pitchFamily="2" charset="0"/>
              </a:rPr>
              <a:t>);</a:t>
            </a:r>
          </a:p>
          <a:p>
            <a:pPr lvl="0">
              <a:buSzPts val="1600"/>
            </a:pPr>
            <a:r>
              <a:rPr lang="en-US" sz="1200" dirty="0">
                <a:latin typeface="Courier" pitchFamily="2" charset="0"/>
              </a:rPr>
              <a:t>	</a:t>
            </a:r>
            <a:r>
              <a:rPr lang="en-US" sz="1200" dirty="0" err="1">
                <a:solidFill>
                  <a:srgbClr val="6A3E3E"/>
                </a:solidFill>
                <a:latin typeface="Courier" pitchFamily="2" charset="0"/>
              </a:rPr>
              <a:t>germanRingbuffer</a:t>
            </a:r>
            <a:r>
              <a:rPr lang="en-US" sz="1200" dirty="0" err="1">
                <a:latin typeface="Courier" pitchFamily="2" charset="0"/>
              </a:rPr>
              <a:t>.add</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donnerstag</a:t>
            </a:r>
            <a:r>
              <a:rPr lang="en-US" sz="1200" dirty="0">
                <a:solidFill>
                  <a:srgbClr val="2A00FF"/>
                </a:solidFill>
                <a:latin typeface="Courier" pitchFamily="2" charset="0"/>
              </a:rPr>
              <a:t>"</a:t>
            </a:r>
            <a:r>
              <a:rPr lang="en-US" sz="1200" dirty="0">
                <a:latin typeface="Courier" pitchFamily="2" charset="0"/>
              </a:rPr>
              <a:t>);</a:t>
            </a:r>
          </a:p>
          <a:p>
            <a:pPr lvl="0">
              <a:buSzPts val="1600"/>
            </a:pPr>
            <a:r>
              <a:rPr lang="en-US" sz="1200" dirty="0">
                <a:latin typeface="Courier" pitchFamily="2" charset="0"/>
              </a:rPr>
              <a:t>	</a:t>
            </a:r>
            <a:r>
              <a:rPr lang="en-US" sz="1200" dirty="0" err="1">
                <a:solidFill>
                  <a:srgbClr val="6A3E3E"/>
                </a:solidFill>
                <a:latin typeface="Courier" pitchFamily="2" charset="0"/>
              </a:rPr>
              <a:t>germanRingbuffer</a:t>
            </a:r>
            <a:r>
              <a:rPr lang="en-US" sz="1200" dirty="0" err="1">
                <a:latin typeface="Courier" pitchFamily="2" charset="0"/>
              </a:rPr>
              <a:t>.add</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freitag</a:t>
            </a:r>
            <a:r>
              <a:rPr lang="en-US" sz="1200" dirty="0">
                <a:solidFill>
                  <a:srgbClr val="2A00FF"/>
                </a:solidFill>
                <a:latin typeface="Courier" pitchFamily="2" charset="0"/>
              </a:rPr>
              <a:t>"</a:t>
            </a:r>
            <a:r>
              <a:rPr lang="en-US" sz="1200" dirty="0">
                <a:latin typeface="Courier" pitchFamily="2" charset="0"/>
              </a:rPr>
              <a:t>);</a:t>
            </a:r>
          </a:p>
          <a:p>
            <a:pPr lvl="0">
              <a:buSzPts val="1600"/>
            </a:pPr>
            <a:r>
              <a:rPr lang="en-US" sz="1200" dirty="0">
                <a:latin typeface="Courier" pitchFamily="2" charset="0"/>
              </a:rPr>
              <a:t>	</a:t>
            </a:r>
            <a:r>
              <a:rPr lang="en-US" sz="1200" dirty="0" err="1">
                <a:solidFill>
                  <a:srgbClr val="6A3E3E"/>
                </a:solidFill>
                <a:latin typeface="Courier" pitchFamily="2" charset="0"/>
              </a:rPr>
              <a:t>germanRingbuffer</a:t>
            </a:r>
            <a:r>
              <a:rPr lang="en-US" sz="1200" dirty="0" err="1">
                <a:latin typeface="Courier" pitchFamily="2" charset="0"/>
              </a:rPr>
              <a:t>.add</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samstag</a:t>
            </a:r>
            <a:r>
              <a:rPr lang="en-US" sz="1200" dirty="0">
                <a:solidFill>
                  <a:srgbClr val="2A00FF"/>
                </a:solidFill>
                <a:latin typeface="Courier" pitchFamily="2" charset="0"/>
              </a:rPr>
              <a:t>"</a:t>
            </a:r>
            <a:r>
              <a:rPr lang="en-US" sz="1200" dirty="0">
                <a:latin typeface="Courier" pitchFamily="2" charset="0"/>
              </a:rPr>
              <a:t>);</a:t>
            </a:r>
          </a:p>
          <a:p>
            <a:pPr lvl="0">
              <a:buSzPts val="1600"/>
            </a:pPr>
            <a:r>
              <a:rPr lang="en-US" sz="1200" dirty="0">
                <a:latin typeface="Courier" pitchFamily="2" charset="0"/>
              </a:rPr>
              <a:t>	</a:t>
            </a:r>
            <a:r>
              <a:rPr lang="en-US" sz="1200" dirty="0" err="1">
                <a:solidFill>
                  <a:srgbClr val="6A3E3E"/>
                </a:solidFill>
                <a:latin typeface="Courier" pitchFamily="2" charset="0"/>
              </a:rPr>
              <a:t>germanRingbuffer</a:t>
            </a:r>
            <a:r>
              <a:rPr lang="en-US" sz="1200" dirty="0" err="1">
                <a:latin typeface="Courier" pitchFamily="2" charset="0"/>
              </a:rPr>
              <a:t>.add</a:t>
            </a:r>
            <a:r>
              <a:rPr lang="en-US" sz="1200" dirty="0">
                <a:latin typeface="Courier" pitchFamily="2" charset="0"/>
              </a:rPr>
              <a:t>(</a:t>
            </a:r>
            <a:r>
              <a:rPr lang="en-US" sz="1200" dirty="0">
                <a:solidFill>
                  <a:srgbClr val="2A00FF"/>
                </a:solidFill>
                <a:latin typeface="Courier" pitchFamily="2" charset="0"/>
              </a:rPr>
              <a:t>"</a:t>
            </a:r>
            <a:r>
              <a:rPr lang="en-US" sz="1200" dirty="0" err="1">
                <a:solidFill>
                  <a:srgbClr val="2A00FF"/>
                </a:solidFill>
                <a:latin typeface="Courier" pitchFamily="2" charset="0"/>
              </a:rPr>
              <a:t>sonntag</a:t>
            </a:r>
            <a:r>
              <a:rPr lang="en-US" sz="1200" dirty="0">
                <a:solidFill>
                  <a:srgbClr val="2A00FF"/>
                </a:solidFill>
                <a:latin typeface="Courier" pitchFamily="2" charset="0"/>
              </a:rPr>
              <a:t>"</a:t>
            </a:r>
            <a:r>
              <a:rPr lang="en-US" sz="1200" dirty="0">
                <a:latin typeface="Courier" pitchFamily="2" charset="0"/>
              </a:rPr>
              <a:t>);</a:t>
            </a:r>
          </a:p>
        </p:txBody>
      </p:sp>
    </p:spTree>
    <p:extLst>
      <p:ext uri="{BB962C8B-B14F-4D97-AF65-F5344CB8AC3E}">
        <p14:creationId xmlns:p14="http://schemas.microsoft.com/office/powerpoint/2010/main" val="41135305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E84C-AAEA-4344-BDFF-0D648F20F79E}"/>
              </a:ext>
            </a:extLst>
          </p:cNvPr>
          <p:cNvSpPr>
            <a:spLocks noGrp="1"/>
          </p:cNvSpPr>
          <p:nvPr>
            <p:ph type="title"/>
          </p:nvPr>
        </p:nvSpPr>
        <p:spPr/>
        <p:txBody>
          <a:bodyPr/>
          <a:lstStyle/>
          <a:p>
            <a:r>
              <a:rPr lang="en-US" dirty="0"/>
              <a:t>Reading from the </a:t>
            </a:r>
            <a:r>
              <a:rPr lang="en-US" dirty="0" err="1"/>
              <a:t>Ringbuffer</a:t>
            </a:r>
            <a:endParaRPr lang="en-US" dirty="0"/>
          </a:p>
        </p:txBody>
      </p:sp>
      <p:sp>
        <p:nvSpPr>
          <p:cNvPr id="8" name="Text Placeholder 7">
            <a:extLst>
              <a:ext uri="{FF2B5EF4-FFF2-40B4-BE49-F238E27FC236}">
                <a16:creationId xmlns:a16="http://schemas.microsoft.com/office/drawing/2014/main" id="{9E7D8C89-CCD6-5645-8AB8-8BA1D871A04E}"/>
              </a:ext>
            </a:extLst>
          </p:cNvPr>
          <p:cNvSpPr>
            <a:spLocks noGrp="1"/>
          </p:cNvSpPr>
          <p:nvPr>
            <p:ph type="body" sz="quarter" idx="10"/>
          </p:nvPr>
        </p:nvSpPr>
        <p:spPr>
          <a:xfrm>
            <a:off x="529173" y="2559073"/>
            <a:ext cx="8096400" cy="1908849"/>
          </a:xfrm>
        </p:spPr>
        <p:txBody>
          <a:bodyPr/>
          <a:lstStyle/>
          <a:p>
            <a:r>
              <a:rPr lang="en-US" dirty="0"/>
              <a:t>Do not have to read from end</a:t>
            </a:r>
          </a:p>
          <a:p>
            <a:r>
              <a:rPr lang="en-US" dirty="0"/>
              <a:t>Read does not remove an item</a:t>
            </a:r>
          </a:p>
          <a:p>
            <a:pPr lvl="1"/>
            <a:r>
              <a:rPr lang="en-US" dirty="0"/>
              <a:t>Can re-read</a:t>
            </a:r>
          </a:p>
        </p:txBody>
      </p:sp>
      <p:sp>
        <p:nvSpPr>
          <p:cNvPr id="4" name="Footer Placeholder 3">
            <a:extLst>
              <a:ext uri="{FF2B5EF4-FFF2-40B4-BE49-F238E27FC236}">
                <a16:creationId xmlns:a16="http://schemas.microsoft.com/office/drawing/2014/main" id="{3DA6746B-29BE-184E-8DEF-531233AF056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5" name="Rectangle 4">
            <a:extLst>
              <a:ext uri="{FF2B5EF4-FFF2-40B4-BE49-F238E27FC236}">
                <a16:creationId xmlns:a16="http://schemas.microsoft.com/office/drawing/2014/main" id="{DA706620-D7FF-F24B-83EE-2F764221988C}"/>
              </a:ext>
            </a:extLst>
          </p:cNvPr>
          <p:cNvSpPr/>
          <p:nvPr/>
        </p:nvSpPr>
        <p:spPr>
          <a:xfrm>
            <a:off x="704193" y="1256561"/>
            <a:ext cx="7567448" cy="1015663"/>
          </a:xfrm>
          <a:prstGeom prst="rect">
            <a:avLst/>
          </a:prstGeom>
          <a:solidFill>
            <a:schemeClr val="bg1">
              <a:lumMod val="95000"/>
            </a:schemeClr>
          </a:solidFill>
          <a:ln>
            <a:solidFill>
              <a:schemeClr val="tx1"/>
            </a:solidFill>
          </a:ln>
        </p:spPr>
        <p:txBody>
          <a:bodyPr wrap="square">
            <a:spAutoFit/>
          </a:bodyPr>
          <a:lstStyle/>
          <a:p>
            <a:pPr lvl="0">
              <a:buSzPts val="1600"/>
            </a:pPr>
            <a:r>
              <a:rPr lang="en-US" sz="1200" dirty="0">
                <a:solidFill>
                  <a:srgbClr val="7F0055"/>
                </a:solidFill>
                <a:latin typeface="Courier" pitchFamily="2" charset="0"/>
              </a:rPr>
              <a:t>long</a:t>
            </a:r>
            <a:r>
              <a:rPr lang="en-US" sz="1200" dirty="0">
                <a:latin typeface="Courier" pitchFamily="2" charset="0"/>
              </a:rPr>
              <a:t> </a:t>
            </a:r>
            <a:r>
              <a:rPr lang="en-US" sz="1200" dirty="0">
                <a:solidFill>
                  <a:srgbClr val="6A3E3E"/>
                </a:solidFill>
                <a:latin typeface="Courier" pitchFamily="2" charset="0"/>
              </a:rPr>
              <a:t>head</a:t>
            </a:r>
            <a:r>
              <a:rPr lang="en-US" sz="1200" dirty="0">
                <a:latin typeface="Courier" pitchFamily="2" charset="0"/>
              </a:rPr>
              <a:t> = </a:t>
            </a:r>
            <a:r>
              <a:rPr lang="en-US" sz="1200" dirty="0" err="1">
                <a:solidFill>
                  <a:srgbClr val="6A3E3E"/>
                </a:solidFill>
                <a:latin typeface="Courier" pitchFamily="2" charset="0"/>
              </a:rPr>
              <a:t>germanRingbuffer</a:t>
            </a:r>
            <a:r>
              <a:rPr lang="en-US" sz="1200" dirty="0" err="1">
                <a:latin typeface="Courier" pitchFamily="2" charset="0"/>
              </a:rPr>
              <a:t>.headSequence</a:t>
            </a:r>
            <a:r>
              <a:rPr lang="en-US" sz="1200" dirty="0">
                <a:latin typeface="Courier" pitchFamily="2" charset="0"/>
              </a:rPr>
              <a:t>();</a:t>
            </a:r>
          </a:p>
          <a:p>
            <a:pPr lvl="0">
              <a:buSzPts val="1600"/>
            </a:pPr>
            <a:r>
              <a:rPr lang="en-US" sz="1200" dirty="0">
                <a:latin typeface="Courier" pitchFamily="2" charset="0"/>
              </a:rPr>
              <a:t>	</a:t>
            </a:r>
            <a:r>
              <a:rPr lang="en-US" sz="1200" dirty="0" err="1">
                <a:latin typeface="Courier" pitchFamily="2" charset="0"/>
              </a:rPr>
              <a:t>System.</a:t>
            </a:r>
            <a:r>
              <a:rPr lang="en-US" sz="1200" i="1" dirty="0" err="1">
                <a:solidFill>
                  <a:srgbClr val="0000C0"/>
                </a:solidFill>
                <a:latin typeface="Courier" pitchFamily="2" charset="0"/>
              </a:rPr>
              <a:t>out</a:t>
            </a:r>
            <a:r>
              <a:rPr lang="en-US" sz="1200" i="1" dirty="0" err="1">
                <a:latin typeface="Courier" pitchFamily="2" charset="0"/>
              </a:rPr>
              <a:t>.println</a:t>
            </a:r>
            <a:r>
              <a:rPr lang="en-US" sz="1200" i="1" dirty="0">
                <a:latin typeface="Courier" pitchFamily="2" charset="0"/>
              </a:rPr>
              <a:t>(</a:t>
            </a:r>
            <a:r>
              <a:rPr lang="en-US" sz="1200" i="1" dirty="0" err="1">
                <a:solidFill>
                  <a:srgbClr val="6A3E3E"/>
                </a:solidFill>
                <a:latin typeface="Courier" pitchFamily="2" charset="0"/>
              </a:rPr>
              <a:t>germanRingbuffer</a:t>
            </a:r>
            <a:r>
              <a:rPr lang="en-US" sz="1200" i="1" dirty="0" err="1">
                <a:latin typeface="Courier" pitchFamily="2" charset="0"/>
              </a:rPr>
              <a:t>.readOne</a:t>
            </a:r>
            <a:r>
              <a:rPr lang="en-US" sz="1200" i="1" dirty="0">
                <a:latin typeface="Courier" pitchFamily="2" charset="0"/>
              </a:rPr>
              <a:t>(</a:t>
            </a:r>
            <a:r>
              <a:rPr lang="en-US" sz="1200" i="1" dirty="0">
                <a:solidFill>
                  <a:srgbClr val="6A3E3E"/>
                </a:solidFill>
                <a:latin typeface="Courier" pitchFamily="2" charset="0"/>
              </a:rPr>
              <a:t>head</a:t>
            </a:r>
            <a:r>
              <a:rPr lang="en-US" sz="1200" i="1" dirty="0">
                <a:latin typeface="Courier" pitchFamily="2" charset="0"/>
              </a:rPr>
              <a:t>));</a:t>
            </a:r>
            <a:endParaRPr lang="en-US" sz="1200" dirty="0">
              <a:latin typeface="Courier" pitchFamily="2" charset="0"/>
            </a:endParaRPr>
          </a:p>
          <a:p>
            <a:pPr lvl="0">
              <a:buClr>
                <a:srgbClr val="0B1B21"/>
              </a:buClr>
              <a:buSzPts val="1600"/>
            </a:pPr>
            <a:endParaRPr lang="en-US" sz="1200" dirty="0">
              <a:latin typeface="Courier" pitchFamily="2" charset="0"/>
            </a:endParaRPr>
          </a:p>
          <a:p>
            <a:pPr lvl="0">
              <a:buSzPts val="1600"/>
            </a:pPr>
            <a:r>
              <a:rPr lang="en-US" sz="1200" dirty="0">
                <a:latin typeface="Courier" pitchFamily="2" charset="0"/>
              </a:rPr>
              <a:t>	</a:t>
            </a:r>
            <a:r>
              <a:rPr lang="en-US" sz="1200" dirty="0">
                <a:solidFill>
                  <a:srgbClr val="7F0055"/>
                </a:solidFill>
                <a:latin typeface="Courier" pitchFamily="2" charset="0"/>
              </a:rPr>
              <a:t>long</a:t>
            </a:r>
            <a:r>
              <a:rPr lang="en-US" sz="1200" dirty="0">
                <a:latin typeface="Courier" pitchFamily="2" charset="0"/>
              </a:rPr>
              <a:t> </a:t>
            </a:r>
            <a:r>
              <a:rPr lang="en-US" sz="1200" dirty="0">
                <a:solidFill>
                  <a:srgbClr val="6A3E3E"/>
                </a:solidFill>
                <a:latin typeface="Courier" pitchFamily="2" charset="0"/>
              </a:rPr>
              <a:t>tail</a:t>
            </a:r>
            <a:r>
              <a:rPr lang="en-US" sz="1200" dirty="0">
                <a:latin typeface="Courier" pitchFamily="2" charset="0"/>
              </a:rPr>
              <a:t> = </a:t>
            </a:r>
            <a:r>
              <a:rPr lang="en-US" sz="1200" dirty="0" err="1">
                <a:solidFill>
                  <a:srgbClr val="6A3E3E"/>
                </a:solidFill>
                <a:latin typeface="Courier" pitchFamily="2" charset="0"/>
              </a:rPr>
              <a:t>germanRingbuffer</a:t>
            </a:r>
            <a:r>
              <a:rPr lang="en-US" sz="1200" dirty="0" err="1">
                <a:latin typeface="Courier" pitchFamily="2" charset="0"/>
              </a:rPr>
              <a:t>.tailSequence</a:t>
            </a:r>
            <a:r>
              <a:rPr lang="en-US" sz="1200" dirty="0">
                <a:latin typeface="Courier" pitchFamily="2" charset="0"/>
              </a:rPr>
              <a:t>();</a:t>
            </a:r>
          </a:p>
          <a:p>
            <a:pPr lvl="0">
              <a:buSzPts val="1600"/>
            </a:pPr>
            <a:r>
              <a:rPr lang="en-US" sz="1200" dirty="0">
                <a:latin typeface="Courier" pitchFamily="2" charset="0"/>
              </a:rPr>
              <a:t>	</a:t>
            </a:r>
            <a:r>
              <a:rPr lang="en-US" sz="1200" dirty="0" err="1">
                <a:latin typeface="Courier" pitchFamily="2" charset="0"/>
              </a:rPr>
              <a:t>System.</a:t>
            </a:r>
            <a:r>
              <a:rPr lang="en-US" sz="1200" i="1" dirty="0" err="1">
                <a:solidFill>
                  <a:srgbClr val="0000C0"/>
                </a:solidFill>
                <a:latin typeface="Courier" pitchFamily="2" charset="0"/>
              </a:rPr>
              <a:t>out</a:t>
            </a:r>
            <a:r>
              <a:rPr lang="en-US" sz="1200" i="1" dirty="0" err="1">
                <a:latin typeface="Courier" pitchFamily="2" charset="0"/>
              </a:rPr>
              <a:t>.println</a:t>
            </a:r>
            <a:r>
              <a:rPr lang="en-US" sz="1200" i="1" dirty="0">
                <a:latin typeface="Courier" pitchFamily="2" charset="0"/>
              </a:rPr>
              <a:t>(</a:t>
            </a:r>
            <a:r>
              <a:rPr lang="en-US" sz="1200" i="1" dirty="0" err="1">
                <a:solidFill>
                  <a:srgbClr val="6A3E3E"/>
                </a:solidFill>
                <a:latin typeface="Courier" pitchFamily="2" charset="0"/>
              </a:rPr>
              <a:t>germanRingbuffer</a:t>
            </a:r>
            <a:r>
              <a:rPr lang="en-US" sz="1200" i="1" dirty="0" err="1">
                <a:latin typeface="Courier" pitchFamily="2" charset="0"/>
              </a:rPr>
              <a:t>.readOne</a:t>
            </a:r>
            <a:r>
              <a:rPr lang="en-US" sz="1200" i="1" dirty="0">
                <a:latin typeface="Courier" pitchFamily="2" charset="0"/>
              </a:rPr>
              <a:t>(</a:t>
            </a:r>
            <a:r>
              <a:rPr lang="en-US" sz="1200" i="1" dirty="0">
                <a:solidFill>
                  <a:srgbClr val="6A3E3E"/>
                </a:solidFill>
                <a:latin typeface="Courier" pitchFamily="2" charset="0"/>
              </a:rPr>
              <a:t>tail</a:t>
            </a:r>
            <a:r>
              <a:rPr lang="en-US" sz="1200" i="1" dirty="0">
                <a:latin typeface="Courier" pitchFamily="2" charset="0"/>
              </a:rPr>
              <a:t>));</a:t>
            </a:r>
            <a:endParaRPr lang="en-US" sz="1200" dirty="0">
              <a:solidFill>
                <a:schemeClr val="dk1"/>
              </a:solidFill>
              <a:latin typeface="Courier" pitchFamily="2" charset="0"/>
            </a:endParaRPr>
          </a:p>
        </p:txBody>
      </p:sp>
    </p:spTree>
    <p:extLst>
      <p:ext uri="{BB962C8B-B14F-4D97-AF65-F5344CB8AC3E}">
        <p14:creationId xmlns:p14="http://schemas.microsoft.com/office/powerpoint/2010/main" val="33961930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93E0F-999E-B844-8223-867FC589C1FF}"/>
              </a:ext>
            </a:extLst>
          </p:cNvPr>
          <p:cNvSpPr>
            <a:spLocks noGrp="1"/>
          </p:cNvSpPr>
          <p:nvPr>
            <p:ph type="title"/>
          </p:nvPr>
        </p:nvSpPr>
        <p:spPr/>
        <p:txBody>
          <a:bodyPr/>
          <a:lstStyle/>
          <a:p>
            <a:r>
              <a:rPr lang="en-US" dirty="0"/>
              <a:t>Capacity…</a:t>
            </a:r>
          </a:p>
        </p:txBody>
      </p:sp>
      <p:sp>
        <p:nvSpPr>
          <p:cNvPr id="3" name="Text Placeholder 2">
            <a:extLst>
              <a:ext uri="{FF2B5EF4-FFF2-40B4-BE49-F238E27FC236}">
                <a16:creationId xmlns:a16="http://schemas.microsoft.com/office/drawing/2014/main" id="{70022C40-8EB1-7D4F-82B2-36BBD22CF152}"/>
              </a:ext>
            </a:extLst>
          </p:cNvPr>
          <p:cNvSpPr>
            <a:spLocks noGrp="1"/>
          </p:cNvSpPr>
          <p:nvPr>
            <p:ph type="body" sz="quarter" idx="10"/>
          </p:nvPr>
        </p:nvSpPr>
        <p:spPr>
          <a:xfrm>
            <a:off x="529173" y="1077951"/>
            <a:ext cx="3601393" cy="3389971"/>
          </a:xfrm>
        </p:spPr>
        <p:txBody>
          <a:bodyPr/>
          <a:lstStyle/>
          <a:p>
            <a:r>
              <a:rPr lang="en-US" dirty="0"/>
              <a:t>Capacity set to 5</a:t>
            </a:r>
          </a:p>
          <a:p>
            <a:endParaRPr lang="en-US" dirty="0"/>
          </a:p>
          <a:p>
            <a:r>
              <a:rPr lang="en-US" dirty="0"/>
              <a:t>So, at write…</a:t>
            </a:r>
          </a:p>
        </p:txBody>
      </p:sp>
      <p:sp>
        <p:nvSpPr>
          <p:cNvPr id="4" name="Footer Placeholder 3">
            <a:extLst>
              <a:ext uri="{FF2B5EF4-FFF2-40B4-BE49-F238E27FC236}">
                <a16:creationId xmlns:a16="http://schemas.microsoft.com/office/drawing/2014/main" id="{9578CB95-C6FB-B14E-95F3-37933BA8C804}"/>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aphicFrame>
        <p:nvGraphicFramePr>
          <p:cNvPr id="5" name="Table 4">
            <a:extLst>
              <a:ext uri="{FF2B5EF4-FFF2-40B4-BE49-F238E27FC236}">
                <a16:creationId xmlns:a16="http://schemas.microsoft.com/office/drawing/2014/main" id="{32274F71-248F-5A4F-B1B8-F4611731F960}"/>
              </a:ext>
            </a:extLst>
          </p:cNvPr>
          <p:cNvGraphicFramePr>
            <a:graphicFrameLocks noGrp="1"/>
          </p:cNvGraphicFramePr>
          <p:nvPr/>
        </p:nvGraphicFramePr>
        <p:xfrm>
          <a:off x="1726227" y="2507438"/>
          <a:ext cx="1387365" cy="1854200"/>
        </p:xfrm>
        <a:graphic>
          <a:graphicData uri="http://schemas.openxmlformats.org/drawingml/2006/table">
            <a:tbl>
              <a:tblPr>
                <a:tableStyleId>{5C22544A-7EE6-4342-B048-85BDC9FD1C3A}</a:tableStyleId>
              </a:tblPr>
              <a:tblGrid>
                <a:gridCol w="1387365">
                  <a:extLst>
                    <a:ext uri="{9D8B030D-6E8A-4147-A177-3AD203B41FA5}">
                      <a16:colId xmlns:a16="http://schemas.microsoft.com/office/drawing/2014/main" val="3292266686"/>
                    </a:ext>
                  </a:extLst>
                </a:gridCol>
              </a:tblGrid>
              <a:tr h="370840">
                <a:tc>
                  <a:txBody>
                    <a:bodyPr/>
                    <a:lstStyle/>
                    <a:p>
                      <a:endParaRPr lang="en-US" dirty="0">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224233"/>
                  </a:ext>
                </a:extLst>
              </a:tr>
              <a:tr h="370840">
                <a:tc>
                  <a:txBody>
                    <a:bodyPr/>
                    <a:lstStyle/>
                    <a:p>
                      <a:endParaRPr lang="en-US" dirty="0">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7186010"/>
                  </a:ext>
                </a:extLst>
              </a:tr>
              <a:tr h="370840">
                <a:tc>
                  <a:txBody>
                    <a:bodyPr/>
                    <a:lstStyle/>
                    <a:p>
                      <a:endParaRPr lang="en-US" dirty="0">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6930526"/>
                  </a:ext>
                </a:extLst>
              </a:tr>
              <a:tr h="370840">
                <a:tc>
                  <a:txBody>
                    <a:bodyPr/>
                    <a:lstStyle/>
                    <a:p>
                      <a:endParaRPr lang="en-US" dirty="0">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3573275"/>
                  </a:ext>
                </a:extLst>
              </a:tr>
              <a:tr h="370840">
                <a:tc>
                  <a:txBody>
                    <a:bodyPr/>
                    <a:lstStyle/>
                    <a:p>
                      <a:endParaRPr lang="en-US" dirty="0">
                        <a:latin typeface="Courier"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78379"/>
                  </a:ext>
                </a:extLst>
              </a:tr>
            </a:tbl>
          </a:graphicData>
        </a:graphic>
      </p:graphicFrame>
      <p:sp>
        <p:nvSpPr>
          <p:cNvPr id="6" name="Rectangle 5">
            <a:extLst>
              <a:ext uri="{FF2B5EF4-FFF2-40B4-BE49-F238E27FC236}">
                <a16:creationId xmlns:a16="http://schemas.microsoft.com/office/drawing/2014/main" id="{DE973744-2731-3445-9885-91B31CB76E15}"/>
              </a:ext>
            </a:extLst>
          </p:cNvPr>
          <p:cNvSpPr/>
          <p:nvPr/>
        </p:nvSpPr>
        <p:spPr>
          <a:xfrm>
            <a:off x="2005373" y="2542174"/>
            <a:ext cx="829073" cy="307777"/>
          </a:xfrm>
          <a:prstGeom prst="rect">
            <a:avLst/>
          </a:prstGeom>
        </p:spPr>
        <p:txBody>
          <a:bodyPr wrap="none">
            <a:spAutoFit/>
          </a:bodyPr>
          <a:lstStyle/>
          <a:p>
            <a:r>
              <a:rPr lang="en-US" dirty="0" err="1">
                <a:latin typeface="Courier" pitchFamily="2" charset="0"/>
              </a:rPr>
              <a:t>montag</a:t>
            </a:r>
            <a:endParaRPr lang="en-US" dirty="0">
              <a:latin typeface="Courier" pitchFamily="2" charset="0"/>
            </a:endParaRPr>
          </a:p>
        </p:txBody>
      </p:sp>
      <p:sp>
        <p:nvSpPr>
          <p:cNvPr id="7" name="Rectangle 6">
            <a:extLst>
              <a:ext uri="{FF2B5EF4-FFF2-40B4-BE49-F238E27FC236}">
                <a16:creationId xmlns:a16="http://schemas.microsoft.com/office/drawing/2014/main" id="{8BEC1103-5232-B945-869A-7EED30BEDE46}"/>
              </a:ext>
            </a:extLst>
          </p:cNvPr>
          <p:cNvSpPr/>
          <p:nvPr/>
        </p:nvSpPr>
        <p:spPr>
          <a:xfrm>
            <a:off x="1951672" y="2915518"/>
            <a:ext cx="936475" cy="307777"/>
          </a:xfrm>
          <a:prstGeom prst="rect">
            <a:avLst/>
          </a:prstGeom>
        </p:spPr>
        <p:txBody>
          <a:bodyPr wrap="none">
            <a:spAutoFit/>
          </a:bodyPr>
          <a:lstStyle/>
          <a:p>
            <a:r>
              <a:rPr lang="en-US" dirty="0" err="1">
                <a:latin typeface="Courier" pitchFamily="2" charset="0"/>
              </a:rPr>
              <a:t>diestag</a:t>
            </a:r>
            <a:endParaRPr lang="en-US" dirty="0">
              <a:latin typeface="Courier" pitchFamily="2" charset="0"/>
            </a:endParaRPr>
          </a:p>
        </p:txBody>
      </p:sp>
      <p:sp>
        <p:nvSpPr>
          <p:cNvPr id="8" name="Rectangle 7">
            <a:extLst>
              <a:ext uri="{FF2B5EF4-FFF2-40B4-BE49-F238E27FC236}">
                <a16:creationId xmlns:a16="http://schemas.microsoft.com/office/drawing/2014/main" id="{A2F6B19E-D197-614B-ABBC-DDE4CFA2EF3E}"/>
              </a:ext>
            </a:extLst>
          </p:cNvPr>
          <p:cNvSpPr/>
          <p:nvPr/>
        </p:nvSpPr>
        <p:spPr>
          <a:xfrm>
            <a:off x="1897971" y="3280649"/>
            <a:ext cx="1043876" cy="307777"/>
          </a:xfrm>
          <a:prstGeom prst="rect">
            <a:avLst/>
          </a:prstGeom>
        </p:spPr>
        <p:txBody>
          <a:bodyPr wrap="none">
            <a:spAutoFit/>
          </a:bodyPr>
          <a:lstStyle/>
          <a:p>
            <a:r>
              <a:rPr lang="en-US" dirty="0" err="1">
                <a:latin typeface="Courier" pitchFamily="2" charset="0"/>
              </a:rPr>
              <a:t>mittwoch</a:t>
            </a:r>
            <a:endParaRPr lang="en-US" dirty="0">
              <a:latin typeface="Courier" pitchFamily="2" charset="0"/>
            </a:endParaRPr>
          </a:p>
        </p:txBody>
      </p:sp>
      <p:sp>
        <p:nvSpPr>
          <p:cNvPr id="9" name="Rectangle 8">
            <a:extLst>
              <a:ext uri="{FF2B5EF4-FFF2-40B4-BE49-F238E27FC236}">
                <a16:creationId xmlns:a16="http://schemas.microsoft.com/office/drawing/2014/main" id="{E959BEE5-2A42-3F4B-BEF8-BA4527DD61EA}"/>
              </a:ext>
            </a:extLst>
          </p:cNvPr>
          <p:cNvSpPr/>
          <p:nvPr/>
        </p:nvSpPr>
        <p:spPr>
          <a:xfrm>
            <a:off x="1790570" y="3655994"/>
            <a:ext cx="1258678" cy="307777"/>
          </a:xfrm>
          <a:prstGeom prst="rect">
            <a:avLst/>
          </a:prstGeom>
        </p:spPr>
        <p:txBody>
          <a:bodyPr wrap="none">
            <a:spAutoFit/>
          </a:bodyPr>
          <a:lstStyle/>
          <a:p>
            <a:r>
              <a:rPr lang="en-US" dirty="0" err="1">
                <a:latin typeface="Courier" pitchFamily="2" charset="0"/>
              </a:rPr>
              <a:t>donnerstag</a:t>
            </a:r>
            <a:endParaRPr lang="en-US" dirty="0">
              <a:latin typeface="Courier" pitchFamily="2" charset="0"/>
            </a:endParaRPr>
          </a:p>
        </p:txBody>
      </p:sp>
      <p:sp>
        <p:nvSpPr>
          <p:cNvPr id="10" name="Rectangle 9">
            <a:extLst>
              <a:ext uri="{FF2B5EF4-FFF2-40B4-BE49-F238E27FC236}">
                <a16:creationId xmlns:a16="http://schemas.microsoft.com/office/drawing/2014/main" id="{79DBECA1-D8E9-7D4B-B053-D90A0DD0A3B6}"/>
              </a:ext>
            </a:extLst>
          </p:cNvPr>
          <p:cNvSpPr/>
          <p:nvPr/>
        </p:nvSpPr>
        <p:spPr>
          <a:xfrm>
            <a:off x="1897971" y="4036891"/>
            <a:ext cx="1043876" cy="307777"/>
          </a:xfrm>
          <a:prstGeom prst="rect">
            <a:avLst/>
          </a:prstGeom>
        </p:spPr>
        <p:txBody>
          <a:bodyPr wrap="none">
            <a:spAutoFit/>
          </a:bodyPr>
          <a:lstStyle/>
          <a:p>
            <a:r>
              <a:rPr lang="en-US" dirty="0" err="1">
                <a:latin typeface="Courier" pitchFamily="2" charset="0"/>
              </a:rPr>
              <a:t>friestag</a:t>
            </a:r>
            <a:endParaRPr lang="en-US" dirty="0">
              <a:latin typeface="Courier" pitchFamily="2" charset="0"/>
            </a:endParaRPr>
          </a:p>
        </p:txBody>
      </p:sp>
      <p:sp>
        <p:nvSpPr>
          <p:cNvPr id="13" name="Rectangle 12">
            <a:extLst>
              <a:ext uri="{FF2B5EF4-FFF2-40B4-BE49-F238E27FC236}">
                <a16:creationId xmlns:a16="http://schemas.microsoft.com/office/drawing/2014/main" id="{89223562-B286-D146-BFFA-110E1A0F483B}"/>
              </a:ext>
            </a:extLst>
          </p:cNvPr>
          <p:cNvSpPr/>
          <p:nvPr/>
        </p:nvSpPr>
        <p:spPr>
          <a:xfrm>
            <a:off x="924064" y="1533573"/>
            <a:ext cx="2440092" cy="307777"/>
          </a:xfrm>
          <a:prstGeom prst="rect">
            <a:avLst/>
          </a:prstGeom>
          <a:solidFill>
            <a:schemeClr val="bg1">
              <a:lumMod val="95000"/>
            </a:schemeClr>
          </a:solidFill>
          <a:ln>
            <a:solidFill>
              <a:schemeClr val="tx1"/>
            </a:solidFill>
          </a:ln>
        </p:spPr>
        <p:txBody>
          <a:bodyPr wrap="none">
            <a:spAutoFit/>
          </a:bodyPr>
          <a:lstStyle/>
          <a:p>
            <a:r>
              <a:rPr lang="en-US" dirty="0">
                <a:solidFill>
                  <a:srgbClr val="008080"/>
                </a:solidFill>
                <a:latin typeface="Courier" pitchFamily="2" charset="0"/>
              </a:rPr>
              <a:t>&lt;</a:t>
            </a:r>
            <a:r>
              <a:rPr lang="en-US" dirty="0">
                <a:solidFill>
                  <a:srgbClr val="3F7F7F"/>
                </a:solidFill>
                <a:latin typeface="Courier" pitchFamily="2" charset="0"/>
              </a:rPr>
              <a:t>capacity</a:t>
            </a:r>
            <a:r>
              <a:rPr lang="en-US" dirty="0">
                <a:solidFill>
                  <a:srgbClr val="008080"/>
                </a:solidFill>
                <a:latin typeface="Courier" pitchFamily="2" charset="0"/>
              </a:rPr>
              <a:t>&gt;</a:t>
            </a:r>
            <a:r>
              <a:rPr lang="en-US" dirty="0">
                <a:latin typeface="Courier" pitchFamily="2" charset="0"/>
              </a:rPr>
              <a:t>5</a:t>
            </a:r>
            <a:r>
              <a:rPr lang="en-US" dirty="0">
                <a:solidFill>
                  <a:srgbClr val="008080"/>
                </a:solidFill>
                <a:latin typeface="Courier" pitchFamily="2" charset="0"/>
              </a:rPr>
              <a:t>&lt;/</a:t>
            </a:r>
            <a:r>
              <a:rPr lang="en-US" dirty="0">
                <a:solidFill>
                  <a:srgbClr val="3F7F7F"/>
                </a:solidFill>
                <a:latin typeface="Courier" pitchFamily="2" charset="0"/>
              </a:rPr>
              <a:t>capacity</a:t>
            </a:r>
            <a:endParaRPr lang="en-US" dirty="0"/>
          </a:p>
        </p:txBody>
      </p:sp>
      <p:sp>
        <p:nvSpPr>
          <p:cNvPr id="14" name="Right Arrow 13">
            <a:extLst>
              <a:ext uri="{FF2B5EF4-FFF2-40B4-BE49-F238E27FC236}">
                <a16:creationId xmlns:a16="http://schemas.microsoft.com/office/drawing/2014/main" id="{98CC3ADD-0931-6D44-84BF-7BD8C6170392}"/>
              </a:ext>
            </a:extLst>
          </p:cNvPr>
          <p:cNvSpPr/>
          <p:nvPr/>
        </p:nvSpPr>
        <p:spPr>
          <a:xfrm>
            <a:off x="529173" y="2453746"/>
            <a:ext cx="1188615"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Write here</a:t>
            </a:r>
          </a:p>
        </p:txBody>
      </p:sp>
      <p:sp>
        <p:nvSpPr>
          <p:cNvPr id="15" name="Rectangle 14">
            <a:extLst>
              <a:ext uri="{FF2B5EF4-FFF2-40B4-BE49-F238E27FC236}">
                <a16:creationId xmlns:a16="http://schemas.microsoft.com/office/drawing/2014/main" id="{3D6AD60F-A6D7-5C4F-BE99-5F8259DBAC11}"/>
              </a:ext>
            </a:extLst>
          </p:cNvPr>
          <p:cNvSpPr/>
          <p:nvPr/>
        </p:nvSpPr>
        <p:spPr>
          <a:xfrm>
            <a:off x="1952822" y="2547781"/>
            <a:ext cx="936475" cy="307777"/>
          </a:xfrm>
          <a:prstGeom prst="rect">
            <a:avLst/>
          </a:prstGeom>
        </p:spPr>
        <p:txBody>
          <a:bodyPr wrap="none">
            <a:spAutoFit/>
          </a:bodyPr>
          <a:lstStyle/>
          <a:p>
            <a:r>
              <a:rPr lang="en-US" dirty="0" err="1">
                <a:latin typeface="Courier" pitchFamily="2" charset="0"/>
              </a:rPr>
              <a:t>samstag</a:t>
            </a:r>
            <a:endParaRPr lang="en-US" dirty="0">
              <a:latin typeface="Courier" pitchFamily="2" charset="0"/>
            </a:endParaRPr>
          </a:p>
        </p:txBody>
      </p:sp>
      <p:sp>
        <p:nvSpPr>
          <p:cNvPr id="16" name="Rectangle 15">
            <a:extLst>
              <a:ext uri="{FF2B5EF4-FFF2-40B4-BE49-F238E27FC236}">
                <a16:creationId xmlns:a16="http://schemas.microsoft.com/office/drawing/2014/main" id="{84DF2286-BDF3-A34B-81AB-B08E5076464B}"/>
              </a:ext>
            </a:extLst>
          </p:cNvPr>
          <p:cNvSpPr/>
          <p:nvPr/>
        </p:nvSpPr>
        <p:spPr>
          <a:xfrm>
            <a:off x="1940012" y="2914215"/>
            <a:ext cx="936475" cy="307777"/>
          </a:xfrm>
          <a:prstGeom prst="rect">
            <a:avLst/>
          </a:prstGeom>
        </p:spPr>
        <p:txBody>
          <a:bodyPr wrap="none">
            <a:spAutoFit/>
          </a:bodyPr>
          <a:lstStyle/>
          <a:p>
            <a:r>
              <a:rPr lang="en-US" dirty="0" err="1">
                <a:latin typeface="Courier" pitchFamily="2" charset="0"/>
              </a:rPr>
              <a:t>sonntag</a:t>
            </a:r>
            <a:endParaRPr lang="en-US" dirty="0">
              <a:latin typeface="Courier" pitchFamily="2" charset="0"/>
            </a:endParaRPr>
          </a:p>
        </p:txBody>
      </p:sp>
      <p:sp>
        <p:nvSpPr>
          <p:cNvPr id="17" name="Text Placeholder 2">
            <a:extLst>
              <a:ext uri="{FF2B5EF4-FFF2-40B4-BE49-F238E27FC236}">
                <a16:creationId xmlns:a16="http://schemas.microsoft.com/office/drawing/2014/main" id="{A7CD4BF0-97D5-5F48-B4B8-15EAE87F01C1}"/>
              </a:ext>
            </a:extLst>
          </p:cNvPr>
          <p:cNvSpPr txBox="1">
            <a:spLocks/>
          </p:cNvSpPr>
          <p:nvPr/>
        </p:nvSpPr>
        <p:spPr>
          <a:xfrm>
            <a:off x="4130566" y="1078592"/>
            <a:ext cx="3783724" cy="3389971"/>
          </a:xfrm>
          <a:prstGeom prst="rect">
            <a:avLst/>
          </a:prstGeom>
          <a:noFill/>
          <a:ln>
            <a:noFill/>
          </a:ln>
        </p:spPr>
        <p:txBody>
          <a:bodyPr spcFirstLastPara="1" wrap="square" lIns="68575" tIns="34275" rIns="68575" bIns="34275" anchor="t" anchorCtr="0"/>
          <a:lstStyle>
            <a:defPPr marR="0" lvl="0" algn="l" rtl="0">
              <a:lnSpc>
                <a:spcPct val="100000"/>
              </a:lnSpc>
              <a:spcBef>
                <a:spcPts val="0"/>
              </a:spcBef>
              <a:spcAft>
                <a:spcPts val="0"/>
              </a:spcAft>
            </a:defPPr>
            <a:lvl1pPr marL="457200" marR="0" lvl="0" indent="-361950" algn="l" rtl="0" eaLnBrk="1" hangingPunct="1">
              <a:lnSpc>
                <a:spcPct val="100000"/>
              </a:lnSpc>
              <a:spcBef>
                <a:spcPts val="0"/>
              </a:spcBef>
              <a:spcAft>
                <a:spcPts val="900"/>
              </a:spcAft>
              <a:buClr>
                <a:schemeClr val="dk1"/>
              </a:buClr>
              <a:buSzPts val="2100"/>
              <a:buFont typeface="Ubuntu"/>
              <a:buChar char="•"/>
              <a:defRPr sz="2100" b="0" i="0" u="none" strike="noStrike" cap="none">
                <a:solidFill>
                  <a:schemeClr val="dk1"/>
                </a:solidFill>
                <a:latin typeface="Ubuntu"/>
                <a:ea typeface="Ubuntu"/>
                <a:cs typeface="Ubuntu"/>
                <a:sym typeface="Ubuntu"/>
              </a:defRPr>
            </a:lvl1pPr>
            <a:lvl2pPr marL="914400" marR="0" lvl="1" indent="-342900" algn="l" rtl="0" eaLnBrk="1" hangingPunct="1">
              <a:lnSpc>
                <a:spcPct val="100000"/>
              </a:lnSpc>
              <a:spcBef>
                <a:spcPts val="0"/>
              </a:spcBef>
              <a:spcAft>
                <a:spcPts val="900"/>
              </a:spcAft>
              <a:buClr>
                <a:schemeClr val="dk1"/>
              </a:buClr>
              <a:buSzPts val="1800"/>
              <a:buFont typeface="Ubuntu"/>
              <a:buChar char="•"/>
              <a:defRPr sz="1800" b="0" i="0" u="none" strike="noStrike" cap="none">
                <a:solidFill>
                  <a:schemeClr val="dk1"/>
                </a:solidFill>
                <a:latin typeface="Ubuntu"/>
                <a:ea typeface="Ubuntu"/>
                <a:cs typeface="Ubuntu"/>
                <a:sym typeface="Ubuntu"/>
              </a:defRPr>
            </a:lvl2pPr>
            <a:lvl3pPr marL="1371600" marR="0" lvl="2" indent="-323850" algn="l" rtl="0" eaLnBrk="1" hangingPunct="1">
              <a:lnSpc>
                <a:spcPct val="100000"/>
              </a:lnSpc>
              <a:spcBef>
                <a:spcPts val="0"/>
              </a:spcBef>
              <a:spcAft>
                <a:spcPts val="900"/>
              </a:spcAft>
              <a:buClr>
                <a:schemeClr val="dk1"/>
              </a:buClr>
              <a:buSzPts val="1500"/>
              <a:buFont typeface="Ubuntu"/>
              <a:buChar char="•"/>
              <a:defRPr sz="1500" b="0" i="0" u="none" strike="noStrike" cap="none">
                <a:solidFill>
                  <a:schemeClr val="dk1"/>
                </a:solidFill>
                <a:latin typeface="Ubuntu"/>
                <a:ea typeface="Ubuntu"/>
                <a:cs typeface="Ubuntu"/>
                <a:sym typeface="Ubuntu"/>
              </a:defRPr>
            </a:lvl3pPr>
            <a:lvl4pPr marL="1828800" marR="0" lvl="3" indent="-317500" algn="l" rtl="0" eaLnBrk="1" hangingPunct="1">
              <a:lnSpc>
                <a:spcPct val="100000"/>
              </a:lnSpc>
              <a:spcBef>
                <a:spcPts val="0"/>
              </a:spcBef>
              <a:spcAft>
                <a:spcPts val="900"/>
              </a:spcAft>
              <a:buClr>
                <a:schemeClr val="dk1"/>
              </a:buClr>
              <a:buSzPts val="1400"/>
              <a:buFont typeface="Ubuntu"/>
              <a:buChar char="•"/>
              <a:defRPr sz="1400" b="0" i="0" u="none" strike="noStrike" cap="none">
                <a:solidFill>
                  <a:schemeClr val="dk1"/>
                </a:solidFill>
                <a:latin typeface="Ubuntu"/>
                <a:ea typeface="Ubuntu"/>
                <a:cs typeface="Ubuntu"/>
                <a:sym typeface="Ubuntu"/>
              </a:defRPr>
            </a:lvl4pPr>
            <a:lvl5pPr marL="2286000" marR="0" lvl="4" indent="-317500" algn="l" rtl="0" eaLnBrk="1" hangingPunct="1">
              <a:lnSpc>
                <a:spcPct val="100000"/>
              </a:lnSpc>
              <a:spcBef>
                <a:spcPts val="0"/>
              </a:spcBef>
              <a:spcAft>
                <a:spcPts val="900"/>
              </a:spcAft>
              <a:buClr>
                <a:schemeClr val="dk1"/>
              </a:buClr>
              <a:buSzPts val="1400"/>
              <a:buFont typeface="Ubuntu"/>
              <a:buChar char="•"/>
              <a:defRPr sz="1400" b="0" i="0" u="none" strike="noStrike" cap="none">
                <a:solidFill>
                  <a:schemeClr val="dk1"/>
                </a:solidFill>
                <a:latin typeface="Ubuntu"/>
                <a:ea typeface="Ubuntu"/>
                <a:cs typeface="Ubuntu"/>
                <a:sym typeface="Ubuntu"/>
              </a:defRPr>
            </a:lvl5pPr>
            <a:lvl6pPr marL="2743200" marR="0" lvl="5" indent="-317500" algn="l" rtl="0" eaLnBrk="1" hangingPunct="1">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6pPr>
            <a:lvl7pPr marL="3200400" marR="0" lvl="6" indent="-317500" algn="l" rtl="0" eaLnBrk="1" hangingPunct="1">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7pPr>
            <a:lvl8pPr marL="3657600" marR="0" lvl="7" indent="-317500" algn="l" rtl="0" eaLnBrk="1" hangingPunct="1">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8pPr>
            <a:lvl9pPr marL="4114800" marR="0" lvl="8" indent="-317500" algn="l" rtl="0" eaLnBrk="1" hangingPunct="1">
              <a:lnSpc>
                <a:spcPct val="90000"/>
              </a:lnSpc>
              <a:spcBef>
                <a:spcPts val="1000"/>
              </a:spcBef>
              <a:spcAft>
                <a:spcPts val="1000"/>
              </a:spcAft>
              <a:buClr>
                <a:schemeClr val="dk1"/>
              </a:buClr>
              <a:buSzPts val="1400"/>
              <a:buFont typeface="Ubuntu"/>
              <a:buChar char="•"/>
              <a:defRPr sz="1400" b="0" i="0" u="none" strike="noStrike" cap="none">
                <a:solidFill>
                  <a:schemeClr val="dk1"/>
                </a:solidFill>
                <a:latin typeface="Ubuntu"/>
                <a:ea typeface="Ubuntu"/>
                <a:cs typeface="Ubuntu"/>
                <a:sym typeface="Ubuntu"/>
              </a:defRPr>
            </a:lvl9pPr>
          </a:lstStyle>
          <a:p>
            <a:r>
              <a:rPr lang="en-US" dirty="0"/>
              <a:t>When we read head and tail</a:t>
            </a:r>
          </a:p>
        </p:txBody>
      </p:sp>
      <p:sp>
        <p:nvSpPr>
          <p:cNvPr id="18" name="Rectangle 17">
            <a:extLst>
              <a:ext uri="{FF2B5EF4-FFF2-40B4-BE49-F238E27FC236}">
                <a16:creationId xmlns:a16="http://schemas.microsoft.com/office/drawing/2014/main" id="{F942668D-1662-AF49-AE65-CF83A410F644}"/>
              </a:ext>
            </a:extLst>
          </p:cNvPr>
          <p:cNvSpPr/>
          <p:nvPr/>
        </p:nvSpPr>
        <p:spPr>
          <a:xfrm>
            <a:off x="4750897" y="1891427"/>
            <a:ext cx="1870620" cy="830997"/>
          </a:xfrm>
          <a:prstGeom prst="rect">
            <a:avLst/>
          </a:prstGeom>
          <a:solidFill>
            <a:schemeClr val="bg1">
              <a:lumMod val="95000"/>
            </a:schemeClr>
          </a:solidFill>
          <a:ln>
            <a:solidFill>
              <a:schemeClr val="tx1"/>
            </a:solidFill>
          </a:ln>
        </p:spPr>
        <p:txBody>
          <a:bodyPr wrap="square">
            <a:spAutoFit/>
          </a:bodyPr>
          <a:lstStyle/>
          <a:p>
            <a:r>
              <a:rPr lang="en-US" sz="1600" dirty="0">
                <a:solidFill>
                  <a:schemeClr val="tx1"/>
                </a:solidFill>
                <a:latin typeface="Courier" pitchFamily="2" charset="0"/>
              </a:rPr>
              <a:t>Output:</a:t>
            </a:r>
          </a:p>
          <a:p>
            <a:r>
              <a:rPr lang="en-US" sz="1600" dirty="0" err="1">
                <a:solidFill>
                  <a:schemeClr val="tx1"/>
                </a:solidFill>
                <a:latin typeface="Courier" pitchFamily="2" charset="0"/>
              </a:rPr>
              <a:t>mittwoch</a:t>
            </a:r>
            <a:endParaRPr lang="en-US" sz="1600" dirty="0">
              <a:solidFill>
                <a:schemeClr val="tx1"/>
              </a:solidFill>
              <a:latin typeface="Courier" pitchFamily="2" charset="0"/>
            </a:endParaRPr>
          </a:p>
          <a:p>
            <a:r>
              <a:rPr lang="en-US" sz="1600" dirty="0" err="1">
                <a:solidFill>
                  <a:schemeClr val="tx1"/>
                </a:solidFill>
                <a:latin typeface="Courier" pitchFamily="2" charset="0"/>
              </a:rPr>
              <a:t>sonntag</a:t>
            </a:r>
            <a:endParaRPr lang="en-US" sz="1600" dirty="0">
              <a:solidFill>
                <a:schemeClr val="tx1"/>
              </a:solidFill>
            </a:endParaRPr>
          </a:p>
        </p:txBody>
      </p:sp>
    </p:spTree>
    <p:extLst>
      <p:ext uri="{BB962C8B-B14F-4D97-AF65-F5344CB8AC3E}">
        <p14:creationId xmlns:p14="http://schemas.microsoft.com/office/powerpoint/2010/main" val="150121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000"/>
                            </p:stCondLst>
                            <p:childTnLst>
                              <p:par>
                                <p:cTn id="27" presetID="42" presetClass="path" presetSubtype="0" accel="50000" decel="50000" fill="hold" grpId="0" nodeType="afterEffect">
                                  <p:stCondLst>
                                    <p:cond delay="0"/>
                                  </p:stCondLst>
                                  <p:childTnLst>
                                    <p:animMotion origin="layout" path="M -3.05556E-6 -4.07407E-6 L -3.05556E-6 0.06821 " pathEditMode="relative" rAng="0" ptsTypes="AA">
                                      <p:cBhvr>
                                        <p:cTn id="28" dur="500" fill="hold"/>
                                        <p:tgtEl>
                                          <p:spTgt spid="14"/>
                                        </p:tgtEl>
                                        <p:attrNameLst>
                                          <p:attrName>ppt_x</p:attrName>
                                          <p:attrName>ppt_y</p:attrName>
                                        </p:attrNameLst>
                                      </p:cBhvr>
                                      <p:rCtr x="0" y="3395"/>
                                    </p:animMotion>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2000"/>
                            </p:stCondLst>
                            <p:childTnLst>
                              <p:par>
                                <p:cTn id="34" presetID="42" presetClass="path" presetSubtype="0" accel="50000" decel="50000" fill="hold" grpId="2" nodeType="afterEffect">
                                  <p:stCondLst>
                                    <p:cond delay="0"/>
                                  </p:stCondLst>
                                  <p:childTnLst>
                                    <p:animMotion origin="layout" path="M -3.05556E-6 0.06821 L -3.05556E-6 0.14537 " pathEditMode="relative" rAng="0" ptsTypes="AA">
                                      <p:cBhvr>
                                        <p:cTn id="35" dur="500" fill="hold"/>
                                        <p:tgtEl>
                                          <p:spTgt spid="14"/>
                                        </p:tgtEl>
                                        <p:attrNameLst>
                                          <p:attrName>ppt_x</p:attrName>
                                          <p:attrName>ppt_y</p:attrName>
                                        </p:attrNameLst>
                                      </p:cBhvr>
                                      <p:rCtr x="0" y="3858"/>
                                    </p:animMotion>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000"/>
                            </p:stCondLst>
                            <p:childTnLst>
                              <p:par>
                                <p:cTn id="41" presetID="42" presetClass="path" presetSubtype="0" accel="50000" decel="50000" fill="hold" grpId="3" nodeType="afterEffect">
                                  <p:stCondLst>
                                    <p:cond delay="0"/>
                                  </p:stCondLst>
                                  <p:childTnLst>
                                    <p:animMotion origin="layout" path="M -3.05556E-6 0.14537 L 0.00018 0.21358 " pathEditMode="relative" rAng="0" ptsTypes="AA">
                                      <p:cBhvr>
                                        <p:cTn id="42" dur="500" fill="hold"/>
                                        <p:tgtEl>
                                          <p:spTgt spid="14"/>
                                        </p:tgtEl>
                                        <p:attrNameLst>
                                          <p:attrName>ppt_x</p:attrName>
                                          <p:attrName>ppt_y</p:attrName>
                                        </p:attrNameLst>
                                      </p:cBhvr>
                                      <p:rCtr x="0" y="3395"/>
                                    </p:animMotion>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par>
                          <p:cTn id="47" fill="hold">
                            <p:stCondLst>
                              <p:cond delay="4000"/>
                            </p:stCondLst>
                            <p:childTnLst>
                              <p:par>
                                <p:cTn id="48" presetID="42" presetClass="path" presetSubtype="0" accel="50000" decel="50000" fill="hold" grpId="4" nodeType="afterEffect">
                                  <p:stCondLst>
                                    <p:cond delay="0"/>
                                  </p:stCondLst>
                                  <p:childTnLst>
                                    <p:animMotion origin="layout" path="M 0.00018 0.21358 L 0.00018 0.2892 " pathEditMode="relative" rAng="0" ptsTypes="AA">
                                      <p:cBhvr>
                                        <p:cTn id="49" dur="500" fill="hold"/>
                                        <p:tgtEl>
                                          <p:spTgt spid="14"/>
                                        </p:tgtEl>
                                        <p:attrNameLst>
                                          <p:attrName>ppt_x</p:attrName>
                                          <p:attrName>ppt_y</p:attrName>
                                        </p:attrNameLst>
                                      </p:cBhvr>
                                      <p:rCtr x="0" y="3765"/>
                                    </p:animMotion>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5000"/>
                            </p:stCondLst>
                            <p:childTnLst>
                              <p:par>
                                <p:cTn id="55" presetID="42" presetClass="path" presetSubtype="0" accel="50000" decel="50000" fill="hold" grpId="5" nodeType="afterEffect">
                                  <p:stCondLst>
                                    <p:cond delay="0"/>
                                  </p:stCondLst>
                                  <p:childTnLst>
                                    <p:animMotion origin="layout" path="M 0.00018 0.2892 L 3.33333E-6 1.35802E-6 " pathEditMode="relative" rAng="0" ptsTypes="AA">
                                      <p:cBhvr>
                                        <p:cTn id="56" dur="500" fill="hold"/>
                                        <p:tgtEl>
                                          <p:spTgt spid="14"/>
                                        </p:tgtEl>
                                        <p:attrNameLst>
                                          <p:attrName>ppt_x</p:attrName>
                                          <p:attrName>ppt_y</p:attrName>
                                        </p:attrNameLst>
                                      </p:cBhvr>
                                      <p:rCtr x="0" y="-14414"/>
                                    </p:animMotion>
                                  </p:childTnLst>
                                </p:cTn>
                              </p:par>
                            </p:childTnLst>
                          </p:cTn>
                        </p:par>
                        <p:par>
                          <p:cTn id="57" fill="hold">
                            <p:stCondLst>
                              <p:cond delay="5500"/>
                            </p:stCondLst>
                            <p:childTnLst>
                              <p:par>
                                <p:cTn id="58" presetID="1" presetClass="exit" presetSubtype="0" fill="hold" grpId="1" nodeType="afterEffect">
                                  <p:stCondLst>
                                    <p:cond delay="0"/>
                                  </p:stCondLst>
                                  <p:childTnLst>
                                    <p:set>
                                      <p:cBhvr>
                                        <p:cTn id="59" dur="1" fill="hold">
                                          <p:stCondLst>
                                            <p:cond delay="0"/>
                                          </p:stCondLst>
                                        </p:cTn>
                                        <p:tgtEl>
                                          <p:spTgt spid="6"/>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par>
                          <p:cTn id="63" fill="hold">
                            <p:stCondLst>
                              <p:cond delay="6000"/>
                            </p:stCondLst>
                            <p:childTnLst>
                              <p:par>
                                <p:cTn id="64" presetID="42" presetClass="path" presetSubtype="0" accel="50000" decel="50000" fill="hold" grpId="6" nodeType="afterEffect">
                                  <p:stCondLst>
                                    <p:cond delay="0"/>
                                  </p:stCondLst>
                                  <p:childTnLst>
                                    <p:animMotion origin="layout" path="M -3.05556E-6 -4.07407E-6 L 2.77778E-7 0.06821 " pathEditMode="relative" rAng="0" ptsTypes="AA">
                                      <p:cBhvr>
                                        <p:cTn id="65" dur="500" fill="hold"/>
                                        <p:tgtEl>
                                          <p:spTgt spid="14"/>
                                        </p:tgtEl>
                                        <p:attrNameLst>
                                          <p:attrName>ppt_x</p:attrName>
                                          <p:attrName>ppt_y</p:attrName>
                                        </p:attrNameLst>
                                      </p:cBhvr>
                                      <p:rCtr x="-104" y="3395"/>
                                    </p:animMotion>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par>
                          <p:cTn id="70" fill="hold">
                            <p:stCondLst>
                              <p:cond delay="0"/>
                            </p:stCondLst>
                            <p:childTnLst>
                              <p:par>
                                <p:cTn id="71" presetID="10" presetClass="entr" presetSubtype="0"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7" nodeType="clickEffect">
                                  <p:stCondLst>
                                    <p:cond delay="0"/>
                                  </p:stCondLst>
                                  <p:childTnLst>
                                    <p:animMotion origin="layout" path="M -3.05556E-6 0.06821 L 2.77778E-6 0.14537 " pathEditMode="relative" rAng="0" ptsTypes="AA">
                                      <p:cBhvr>
                                        <p:cTn id="77" dur="500" fill="hold"/>
                                        <p:tgtEl>
                                          <p:spTgt spid="14"/>
                                        </p:tgtEl>
                                        <p:attrNameLst>
                                          <p:attrName>ppt_x</p:attrName>
                                          <p:attrName>ppt_y</p:attrName>
                                        </p:attrNameLst>
                                      </p:cBhvr>
                                      <p:rCtr x="122" y="3858"/>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7">
                                            <p:txEl>
                                              <p:pRg st="0" end="0"/>
                                            </p:txEl>
                                          </p:spTgt>
                                        </p:tgtEl>
                                        <p:attrNameLst>
                                          <p:attrName>style.visibility</p:attrName>
                                        </p:attrNameLst>
                                      </p:cBhvr>
                                      <p:to>
                                        <p:strVal val="visible"/>
                                      </p:to>
                                    </p:set>
                                    <p:animEffect transition="in" filter="fade">
                                      <p:cBhvr>
                                        <p:cTn id="82" dur="500"/>
                                        <p:tgtEl>
                                          <p:spTgt spid="17">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6" grpId="1"/>
      <p:bldP spid="7" grpId="0"/>
      <p:bldP spid="7" grpId="1"/>
      <p:bldP spid="8" grpId="0"/>
      <p:bldP spid="9" grpId="0"/>
      <p:bldP spid="10" grpId="0"/>
      <p:bldP spid="13" grpId="0" animBg="1"/>
      <p:bldP spid="14" grpId="0" animBg="1"/>
      <p:bldP spid="14" grpId="1" animBg="1"/>
      <p:bldP spid="14" grpId="2" animBg="1"/>
      <p:bldP spid="14" grpId="3" animBg="1"/>
      <p:bldP spid="14" grpId="4" animBg="1"/>
      <p:bldP spid="14" grpId="5" animBg="1"/>
      <p:bldP spid="14" grpId="6" animBg="1"/>
      <p:bldP spid="14" grpId="7" animBg="1"/>
      <p:bldP spid="15" grpId="0"/>
      <p:bldP spid="16" grpId="0"/>
      <p:bldP spid="17" grpId="0" uiExpand="1" build="p"/>
      <p:bldP spid="18"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ED289ED-AF94-1E49-BADA-7EE3176D4424}"/>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959278B0-B350-AD4C-90F1-1264F0339B9D}"/>
              </a:ext>
            </a:extLst>
          </p:cNvPr>
          <p:cNvSpPr>
            <a:spLocks noGrp="1"/>
          </p:cNvSpPr>
          <p:nvPr>
            <p:ph type="ctrTitle"/>
          </p:nvPr>
        </p:nvSpPr>
        <p:spPr/>
        <p:txBody>
          <a:bodyPr/>
          <a:lstStyle/>
          <a:p>
            <a:r>
              <a:rPr lang="en-US" dirty="0" err="1"/>
              <a:t>Hazelcast</a:t>
            </a:r>
            <a:r>
              <a:rPr lang="en-US" dirty="0"/>
              <a:t> Threading</a:t>
            </a:r>
          </a:p>
        </p:txBody>
      </p:sp>
      <p:sp>
        <p:nvSpPr>
          <p:cNvPr id="4" name="Footer Placeholder 3">
            <a:extLst>
              <a:ext uri="{FF2B5EF4-FFF2-40B4-BE49-F238E27FC236}">
                <a16:creationId xmlns:a16="http://schemas.microsoft.com/office/drawing/2014/main" id="{AB157B1F-D768-E041-A439-29AB7FF68F28}"/>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4714068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658A-D22B-874C-8A98-7A157794F34A}"/>
              </a:ext>
            </a:extLst>
          </p:cNvPr>
          <p:cNvSpPr>
            <a:spLocks noGrp="1"/>
          </p:cNvSpPr>
          <p:nvPr>
            <p:ph type="title"/>
          </p:nvPr>
        </p:nvSpPr>
        <p:spPr/>
        <p:txBody>
          <a:bodyPr/>
          <a:lstStyle/>
          <a:p>
            <a:r>
              <a:rPr lang="en-US" dirty="0"/>
              <a:t>I/O Threading</a:t>
            </a:r>
          </a:p>
        </p:txBody>
      </p:sp>
      <p:sp>
        <p:nvSpPr>
          <p:cNvPr id="3" name="Text Placeholder 2">
            <a:extLst>
              <a:ext uri="{FF2B5EF4-FFF2-40B4-BE49-F238E27FC236}">
                <a16:creationId xmlns:a16="http://schemas.microsoft.com/office/drawing/2014/main" id="{1E8DB832-2DAF-3244-A597-F4EA845AD062}"/>
              </a:ext>
            </a:extLst>
          </p:cNvPr>
          <p:cNvSpPr>
            <a:spLocks noGrp="1"/>
          </p:cNvSpPr>
          <p:nvPr>
            <p:ph type="body" sz="quarter" idx="10"/>
          </p:nvPr>
        </p:nvSpPr>
        <p:spPr>
          <a:xfrm>
            <a:off x="529173" y="1077951"/>
            <a:ext cx="8096400" cy="3657335"/>
          </a:xfrm>
        </p:spPr>
        <p:txBody>
          <a:bodyPr>
            <a:normAutofit/>
          </a:bodyPr>
          <a:lstStyle/>
          <a:p>
            <a:pPr lvl="0"/>
            <a:r>
              <a:rPr lang="en-US" dirty="0">
                <a:sym typeface="Calibri"/>
              </a:rPr>
              <a:t>3 types of NIO:</a:t>
            </a:r>
            <a:endParaRPr lang="en-US" dirty="0"/>
          </a:p>
          <a:p>
            <a:pPr lvl="1"/>
            <a:r>
              <a:rPr lang="en-US" dirty="0">
                <a:sym typeface="Calibri"/>
              </a:rPr>
              <a:t>Accept Requests - 1 thread</a:t>
            </a:r>
            <a:endParaRPr lang="en-US" dirty="0"/>
          </a:p>
          <a:p>
            <a:pPr lvl="1"/>
            <a:r>
              <a:rPr lang="en-US" dirty="0">
                <a:sym typeface="Calibri"/>
              </a:rPr>
              <a:t>Read data from other members/clients - # configured</a:t>
            </a:r>
            <a:endParaRPr lang="en-US" dirty="0"/>
          </a:p>
          <a:p>
            <a:pPr lvl="1"/>
            <a:r>
              <a:rPr lang="en-US" dirty="0">
                <a:sym typeface="Calibri"/>
              </a:rPr>
              <a:t>Write data to other members/clients - # configured</a:t>
            </a:r>
            <a:endParaRPr lang="en-US" dirty="0">
              <a:sym typeface="Arial"/>
            </a:endParaRPr>
          </a:p>
          <a:p>
            <a:pPr lvl="0"/>
            <a:r>
              <a:rPr lang="en-US" dirty="0" err="1">
                <a:sym typeface="Calibri"/>
              </a:rPr>
              <a:t>hazelcast.io.thread.count</a:t>
            </a:r>
            <a:endParaRPr lang="en-US" dirty="0">
              <a:sym typeface="Arial"/>
            </a:endParaRPr>
          </a:p>
          <a:p>
            <a:pPr lvl="1"/>
            <a:r>
              <a:rPr lang="en-US" dirty="0">
                <a:sym typeface="Calibri"/>
              </a:rPr>
              <a:t>Default is 3</a:t>
            </a:r>
            <a:endParaRPr lang="en-US" dirty="0"/>
          </a:p>
          <a:p>
            <a:pPr lvl="1"/>
            <a:r>
              <a:rPr lang="en-US" dirty="0">
                <a:sym typeface="Calibri"/>
              </a:rPr>
              <a:t>If set to 3 then 7 I/O threads in total - 1 Accept, 3 Read and 3 Write</a:t>
            </a:r>
            <a:endParaRPr lang="en-US" dirty="0">
              <a:sym typeface="Arial"/>
            </a:endParaRPr>
          </a:p>
          <a:p>
            <a:pPr lvl="0"/>
            <a:r>
              <a:rPr lang="en-US" dirty="0">
                <a:sym typeface="Calibri"/>
              </a:rPr>
              <a:t>Each I/O thread has its own Selector instance and waits on the </a:t>
            </a:r>
            <a:r>
              <a:rPr lang="en-US" dirty="0" err="1">
                <a:sym typeface="Calibri"/>
              </a:rPr>
              <a:t>S</a:t>
            </a:r>
            <a:r>
              <a:rPr lang="en-US" dirty="0" err="1">
                <a:latin typeface="Courier" pitchFamily="2" charset="0"/>
                <a:sym typeface="Calibri"/>
              </a:rPr>
              <a:t>elector.select</a:t>
            </a:r>
            <a:r>
              <a:rPr lang="en-US" dirty="0">
                <a:latin typeface="Courier" pitchFamily="2" charset="0"/>
                <a:sym typeface="Calibri"/>
              </a:rPr>
              <a:t> </a:t>
            </a:r>
            <a:r>
              <a:rPr lang="en-US" dirty="0">
                <a:sym typeface="Calibri"/>
              </a:rPr>
              <a:t>for next I/O operation</a:t>
            </a:r>
            <a:endParaRPr lang="en-US" dirty="0"/>
          </a:p>
          <a:p>
            <a:endParaRPr lang="en-US" dirty="0"/>
          </a:p>
        </p:txBody>
      </p:sp>
      <p:sp>
        <p:nvSpPr>
          <p:cNvPr id="4" name="Footer Placeholder 3">
            <a:extLst>
              <a:ext uri="{FF2B5EF4-FFF2-40B4-BE49-F238E27FC236}">
                <a16:creationId xmlns:a16="http://schemas.microsoft.com/office/drawing/2014/main" id="{25BE504F-B5D7-2B44-83E3-7AD2765E1E88}"/>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76721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6A82-EC4D-5249-A502-DBCCDBFC6584}"/>
              </a:ext>
            </a:extLst>
          </p:cNvPr>
          <p:cNvSpPr>
            <a:spLocks noGrp="1"/>
          </p:cNvSpPr>
          <p:nvPr>
            <p:ph type="title"/>
          </p:nvPr>
        </p:nvSpPr>
        <p:spPr/>
        <p:txBody>
          <a:bodyPr/>
          <a:lstStyle/>
          <a:p>
            <a:r>
              <a:rPr lang="en-US" dirty="0"/>
              <a:t>I/O Threading</a:t>
            </a:r>
          </a:p>
        </p:txBody>
      </p:sp>
      <p:sp>
        <p:nvSpPr>
          <p:cNvPr id="3" name="Text Placeholder 2">
            <a:extLst>
              <a:ext uri="{FF2B5EF4-FFF2-40B4-BE49-F238E27FC236}">
                <a16:creationId xmlns:a16="http://schemas.microsoft.com/office/drawing/2014/main" id="{532921ED-9980-D94D-8284-5C9F5B4DD3CE}"/>
              </a:ext>
            </a:extLst>
          </p:cNvPr>
          <p:cNvSpPr>
            <a:spLocks noGrp="1"/>
          </p:cNvSpPr>
          <p:nvPr>
            <p:ph type="body" sz="quarter" idx="10"/>
          </p:nvPr>
        </p:nvSpPr>
        <p:spPr/>
        <p:txBody>
          <a:bodyPr/>
          <a:lstStyle/>
          <a:p>
            <a:pPr lvl="0"/>
            <a:r>
              <a:rPr lang="en-US" dirty="0">
                <a:sym typeface="Calibri"/>
              </a:rPr>
              <a:t>Automatic rebalancing of IO thread</a:t>
            </a:r>
            <a:endParaRPr lang="en-US" dirty="0">
              <a:sym typeface="Arial"/>
            </a:endParaRPr>
          </a:p>
          <a:p>
            <a:pPr lvl="1"/>
            <a:r>
              <a:rPr lang="en-US" dirty="0">
                <a:sym typeface="Calibri"/>
              </a:rPr>
              <a:t>Periodic scan of thread utilization, if found over-used then connection is shifted to another thread</a:t>
            </a:r>
            <a:endParaRPr lang="en-US" dirty="0">
              <a:sym typeface="Arial"/>
            </a:endParaRPr>
          </a:p>
          <a:p>
            <a:pPr lvl="1"/>
            <a:r>
              <a:rPr lang="en-US" dirty="0" err="1">
                <a:latin typeface="Courier" pitchFamily="2" charset="0"/>
                <a:sym typeface="Calibri"/>
              </a:rPr>
              <a:t>hazelcast.io.balancer.interval.seconds</a:t>
            </a:r>
            <a:r>
              <a:rPr lang="en-US" dirty="0">
                <a:sym typeface="Calibri"/>
              </a:rPr>
              <a:t> - scanning interval. Default is 20</a:t>
            </a:r>
            <a:endParaRPr lang="en-US" dirty="0"/>
          </a:p>
          <a:p>
            <a:endParaRPr lang="en-US" dirty="0"/>
          </a:p>
        </p:txBody>
      </p:sp>
      <p:sp>
        <p:nvSpPr>
          <p:cNvPr id="4" name="Footer Placeholder 3">
            <a:extLst>
              <a:ext uri="{FF2B5EF4-FFF2-40B4-BE49-F238E27FC236}">
                <a16:creationId xmlns:a16="http://schemas.microsoft.com/office/drawing/2014/main" id="{DF8A0450-A7FC-D44A-B1A8-B32B23D08C76}"/>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375304786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0F1C-BC81-A146-9547-0135CEE37C91}"/>
              </a:ext>
            </a:extLst>
          </p:cNvPr>
          <p:cNvSpPr>
            <a:spLocks noGrp="1"/>
          </p:cNvSpPr>
          <p:nvPr>
            <p:ph type="title"/>
          </p:nvPr>
        </p:nvSpPr>
        <p:spPr/>
        <p:txBody>
          <a:bodyPr/>
          <a:lstStyle/>
          <a:p>
            <a:r>
              <a:rPr lang="en-US" dirty="0"/>
              <a:t>Event Threading</a:t>
            </a:r>
          </a:p>
        </p:txBody>
      </p:sp>
      <p:sp>
        <p:nvSpPr>
          <p:cNvPr id="3" name="Text Placeholder 2">
            <a:extLst>
              <a:ext uri="{FF2B5EF4-FFF2-40B4-BE49-F238E27FC236}">
                <a16:creationId xmlns:a16="http://schemas.microsoft.com/office/drawing/2014/main" id="{5AC5C8B4-55F8-F64B-BA67-81B25A064097}"/>
              </a:ext>
            </a:extLst>
          </p:cNvPr>
          <p:cNvSpPr>
            <a:spLocks noGrp="1"/>
          </p:cNvSpPr>
          <p:nvPr>
            <p:ph type="body" sz="quarter" idx="10"/>
          </p:nvPr>
        </p:nvSpPr>
        <p:spPr/>
        <p:txBody>
          <a:bodyPr/>
          <a:lstStyle/>
          <a:p>
            <a:pPr lvl="0"/>
            <a:r>
              <a:rPr lang="en-US" dirty="0">
                <a:sym typeface="Calibri"/>
              </a:rPr>
              <a:t>Shared Event system for events driven components: Topic, Listeners, Near Cache</a:t>
            </a:r>
            <a:endParaRPr lang="en-US" dirty="0">
              <a:sym typeface="Arial"/>
            </a:endParaRPr>
          </a:p>
          <a:p>
            <a:pPr lvl="0"/>
            <a:r>
              <a:rPr lang="en-US" dirty="0">
                <a:sym typeface="Calibri"/>
              </a:rPr>
              <a:t>Every member has array of event threads </a:t>
            </a:r>
            <a:r>
              <a:rPr lang="en-US" dirty="0" err="1">
                <a:latin typeface="Courier" pitchFamily="2" charset="0"/>
                <a:sym typeface="Calibri"/>
              </a:rPr>
              <a:t>EventThread</a:t>
            </a:r>
            <a:r>
              <a:rPr lang="en-US" dirty="0">
                <a:latin typeface="Courier" pitchFamily="2" charset="0"/>
                <a:sym typeface="Calibri"/>
              </a:rPr>
              <a:t>[]</a:t>
            </a:r>
            <a:endParaRPr lang="en-US" dirty="0">
              <a:latin typeface="Courier" pitchFamily="2" charset="0"/>
              <a:sym typeface="Arial"/>
            </a:endParaRPr>
          </a:p>
          <a:p>
            <a:pPr lvl="0"/>
            <a:r>
              <a:rPr lang="en-US" dirty="0">
                <a:sym typeface="Calibri"/>
              </a:rPr>
              <a:t>Every Thread in the array has its own work queue</a:t>
            </a:r>
          </a:p>
          <a:p>
            <a:pPr lvl="1"/>
            <a:r>
              <a:rPr lang="en-US" dirty="0">
                <a:sym typeface="Calibri"/>
              </a:rPr>
              <a:t> </a:t>
            </a:r>
            <a:r>
              <a:rPr lang="en-US" dirty="0">
                <a:latin typeface="Courier" pitchFamily="2" charset="0"/>
                <a:sym typeface="Calibri"/>
              </a:rPr>
              <a:t>ET[n] = </a:t>
            </a:r>
            <a:r>
              <a:rPr lang="en-US" dirty="0" err="1">
                <a:latin typeface="Courier" pitchFamily="2" charset="0"/>
                <a:sym typeface="Calibri"/>
              </a:rPr>
              <a:t>Qn</a:t>
            </a:r>
            <a:endParaRPr lang="en-US" dirty="0">
              <a:latin typeface="Courier" pitchFamily="2" charset="0"/>
              <a:sym typeface="Arial"/>
            </a:endParaRPr>
          </a:p>
          <a:p>
            <a:pPr lvl="0"/>
            <a:r>
              <a:rPr lang="en-US" dirty="0">
                <a:sym typeface="Calibri"/>
              </a:rPr>
              <a:t>On an event:</a:t>
            </a:r>
            <a:endParaRPr lang="en-US" dirty="0"/>
          </a:p>
          <a:p>
            <a:pPr lvl="1"/>
            <a:r>
              <a:rPr lang="en-US" dirty="0">
                <a:sym typeface="Calibri"/>
              </a:rPr>
              <a:t>An event thread from the array is selected, based on message ordering and thread load</a:t>
            </a:r>
            <a:endParaRPr lang="en-US" dirty="0"/>
          </a:p>
          <a:p>
            <a:pPr lvl="1"/>
            <a:r>
              <a:rPr lang="en-US" dirty="0">
                <a:sym typeface="Calibri"/>
              </a:rPr>
              <a:t>Event is placed on the work queue of this thread</a:t>
            </a:r>
            <a:endParaRPr lang="en-US" dirty="0"/>
          </a:p>
          <a:p>
            <a:endParaRPr lang="en-US" dirty="0"/>
          </a:p>
        </p:txBody>
      </p:sp>
      <p:sp>
        <p:nvSpPr>
          <p:cNvPr id="4" name="Footer Placeholder 3">
            <a:extLst>
              <a:ext uri="{FF2B5EF4-FFF2-40B4-BE49-F238E27FC236}">
                <a16:creationId xmlns:a16="http://schemas.microsoft.com/office/drawing/2014/main" id="{EEA920D3-225F-C94E-B3FF-EB7C1F9E9B34}"/>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414824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0819-92E6-3241-8662-2B3A47C3445B}"/>
              </a:ext>
            </a:extLst>
          </p:cNvPr>
          <p:cNvSpPr>
            <a:spLocks noGrp="1"/>
          </p:cNvSpPr>
          <p:nvPr>
            <p:ph type="title"/>
          </p:nvPr>
        </p:nvSpPr>
        <p:spPr/>
        <p:txBody>
          <a:bodyPr/>
          <a:lstStyle/>
          <a:p>
            <a:r>
              <a:rPr lang="en-US" dirty="0"/>
              <a:t>Event Threading</a:t>
            </a:r>
          </a:p>
        </p:txBody>
      </p:sp>
      <p:sp>
        <p:nvSpPr>
          <p:cNvPr id="3" name="Text Placeholder 2">
            <a:extLst>
              <a:ext uri="{FF2B5EF4-FFF2-40B4-BE49-F238E27FC236}">
                <a16:creationId xmlns:a16="http://schemas.microsoft.com/office/drawing/2014/main" id="{1171F96B-E2E6-2E49-ABA7-C2134B77298A}"/>
              </a:ext>
            </a:extLst>
          </p:cNvPr>
          <p:cNvSpPr>
            <a:spLocks noGrp="1"/>
          </p:cNvSpPr>
          <p:nvPr>
            <p:ph type="body" sz="quarter" idx="10"/>
          </p:nvPr>
        </p:nvSpPr>
        <p:spPr/>
        <p:txBody>
          <a:bodyPr/>
          <a:lstStyle/>
          <a:p>
            <a:pPr lvl="0"/>
            <a:r>
              <a:rPr lang="en-US" dirty="0" err="1">
                <a:latin typeface="Courier" pitchFamily="2" charset="0"/>
                <a:sym typeface="Calibri"/>
              </a:rPr>
              <a:t>hazelcast.event.thread.count</a:t>
            </a:r>
            <a:r>
              <a:rPr lang="en-US" dirty="0">
                <a:sym typeface="Calibri"/>
              </a:rPr>
              <a:t>: Number of event-threads in this array. Its default value is 5</a:t>
            </a:r>
            <a:endParaRPr lang="en-US" dirty="0">
              <a:sym typeface="Arial"/>
            </a:endParaRPr>
          </a:p>
          <a:p>
            <a:pPr lvl="0"/>
            <a:r>
              <a:rPr lang="en-US" dirty="0" err="1">
                <a:latin typeface="Courier" pitchFamily="2" charset="0"/>
                <a:sym typeface="Calibri"/>
              </a:rPr>
              <a:t>hazelcast.event.queue.capacity</a:t>
            </a:r>
            <a:r>
              <a:rPr lang="en-US" dirty="0">
                <a:sym typeface="Calibri"/>
              </a:rPr>
              <a:t>: Capacity of the work queue. Its default value is 1000000</a:t>
            </a:r>
            <a:endParaRPr lang="en-US" dirty="0">
              <a:sym typeface="Arial"/>
            </a:endParaRPr>
          </a:p>
          <a:p>
            <a:pPr lvl="0"/>
            <a:r>
              <a:rPr lang="en-US" dirty="0" err="1">
                <a:latin typeface="Courier" pitchFamily="2" charset="0"/>
                <a:sym typeface="Calibri"/>
              </a:rPr>
              <a:t>hazelcast.event.queue.timeout.millis</a:t>
            </a:r>
            <a:r>
              <a:rPr lang="en-US" dirty="0">
                <a:sym typeface="Calibri"/>
              </a:rPr>
              <a:t>: Timeout for placing an item on the work queue. Its default value is 250</a:t>
            </a:r>
            <a:endParaRPr lang="en-US" dirty="0"/>
          </a:p>
          <a:p>
            <a:endParaRPr lang="en-US" dirty="0"/>
          </a:p>
        </p:txBody>
      </p:sp>
      <p:sp>
        <p:nvSpPr>
          <p:cNvPr id="4" name="Footer Placeholder 3">
            <a:extLst>
              <a:ext uri="{FF2B5EF4-FFF2-40B4-BE49-F238E27FC236}">
                <a16:creationId xmlns:a16="http://schemas.microsoft.com/office/drawing/2014/main" id="{CD560240-B733-E84F-AB5A-9185855469C1}"/>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0190630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6A52-3CBC-904B-BCAE-DA902B8B7D9E}"/>
              </a:ext>
            </a:extLst>
          </p:cNvPr>
          <p:cNvSpPr>
            <a:spLocks noGrp="1"/>
          </p:cNvSpPr>
          <p:nvPr>
            <p:ph type="title"/>
          </p:nvPr>
        </p:nvSpPr>
        <p:spPr/>
        <p:txBody>
          <a:bodyPr/>
          <a:lstStyle/>
          <a:p>
            <a:r>
              <a:rPr lang="en-US" dirty="0"/>
              <a:t>Event Threading</a:t>
            </a:r>
          </a:p>
        </p:txBody>
      </p:sp>
      <p:sp>
        <p:nvSpPr>
          <p:cNvPr id="3" name="Text Placeholder 2">
            <a:extLst>
              <a:ext uri="{FF2B5EF4-FFF2-40B4-BE49-F238E27FC236}">
                <a16:creationId xmlns:a16="http://schemas.microsoft.com/office/drawing/2014/main" id="{D86AF3C2-1A3F-044E-A7F1-ECDE80515D77}"/>
              </a:ext>
            </a:extLst>
          </p:cNvPr>
          <p:cNvSpPr>
            <a:spLocks noGrp="1"/>
          </p:cNvSpPr>
          <p:nvPr>
            <p:ph type="body" sz="quarter" idx="10"/>
          </p:nvPr>
        </p:nvSpPr>
        <p:spPr/>
        <p:txBody>
          <a:bodyPr/>
          <a:lstStyle/>
          <a:p>
            <a:pPr lvl="0"/>
            <a:r>
              <a:rPr lang="en-US" dirty="0">
                <a:sym typeface="Calibri"/>
              </a:rPr>
              <a:t>Increase </a:t>
            </a:r>
            <a:r>
              <a:rPr lang="en-US" dirty="0" err="1">
                <a:latin typeface="Courier" pitchFamily="2" charset="0"/>
                <a:sym typeface="Calibri"/>
              </a:rPr>
              <a:t>hazelcast.event.thread.count</a:t>
            </a:r>
            <a:r>
              <a:rPr lang="en-US" dirty="0">
                <a:latin typeface="Courier" pitchFamily="2" charset="0"/>
                <a:sym typeface="Calibri"/>
              </a:rPr>
              <a:t> </a:t>
            </a:r>
            <a:r>
              <a:rPr lang="en-US" dirty="0">
                <a:sym typeface="Calibri"/>
              </a:rPr>
              <a:t>if you have many cores</a:t>
            </a:r>
            <a:endParaRPr lang="en-US" dirty="0">
              <a:sym typeface="Arial"/>
            </a:endParaRPr>
          </a:p>
          <a:p>
            <a:pPr lvl="0"/>
            <a:r>
              <a:rPr lang="en-US" dirty="0">
                <a:sym typeface="Calibri"/>
              </a:rPr>
              <a:t>Multiple components share event threads and queues: recommended to offload processing of events to a dedicated thread pool</a:t>
            </a:r>
            <a:endParaRPr lang="en-US" dirty="0"/>
          </a:p>
          <a:p>
            <a:pPr lvl="1"/>
            <a:r>
              <a:rPr lang="en-US" dirty="0">
                <a:sym typeface="Calibri"/>
              </a:rPr>
              <a:t>Topics A and B publish messages</a:t>
            </a:r>
            <a:endParaRPr lang="en-US" dirty="0">
              <a:sym typeface="Arial"/>
            </a:endParaRPr>
          </a:p>
          <a:p>
            <a:pPr lvl="1"/>
            <a:r>
              <a:rPr lang="en-US" dirty="0">
                <a:sym typeface="Calibri"/>
              </a:rPr>
              <a:t>Some messages share the queue and hence the same event threads</a:t>
            </a:r>
            <a:endParaRPr lang="en-US" dirty="0">
              <a:sym typeface="Arial"/>
            </a:endParaRPr>
          </a:p>
          <a:p>
            <a:pPr lvl="1"/>
            <a:r>
              <a:rPr lang="en-US" dirty="0">
                <a:sym typeface="Calibri"/>
              </a:rPr>
              <a:t>If event thread takes lot of time in processing A’s messages, B will suffer because of thread starvation</a:t>
            </a:r>
            <a:endParaRPr lang="en-US" dirty="0"/>
          </a:p>
          <a:p>
            <a:pPr lvl="0"/>
            <a:endParaRPr lang="en-US" dirty="0">
              <a:sym typeface="Arial"/>
            </a:endParaRPr>
          </a:p>
        </p:txBody>
      </p:sp>
      <p:sp>
        <p:nvSpPr>
          <p:cNvPr id="4" name="Footer Placeholder 3">
            <a:extLst>
              <a:ext uri="{FF2B5EF4-FFF2-40B4-BE49-F238E27FC236}">
                <a16:creationId xmlns:a16="http://schemas.microsoft.com/office/drawing/2014/main" id="{3759BB73-785F-BE49-80A1-F730AEFF5880}"/>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54371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529174" y="242812"/>
            <a:ext cx="8367903"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DEMO: How do people feel about crypto?</a:t>
            </a:r>
            <a:endParaRPr dirty="0"/>
          </a:p>
        </p:txBody>
      </p:sp>
      <p:sp>
        <p:nvSpPr>
          <p:cNvPr id="214" name="Google Shape;214;p33"/>
          <p:cNvSpPr txBox="1">
            <a:spLocks noGrp="1"/>
          </p:cNvSpPr>
          <p:nvPr>
            <p:ph type="body" idx="4294967295"/>
          </p:nvPr>
        </p:nvSpPr>
        <p:spPr>
          <a:xfrm>
            <a:off x="402764" y="1041250"/>
            <a:ext cx="8096400" cy="3263400"/>
          </a:xfrm>
          <a:prstGeom prst="rect">
            <a:avLst/>
          </a:prstGeom>
        </p:spPr>
        <p:txBody>
          <a:bodyPr spcFirstLastPara="1" wrap="square" lIns="68575" tIns="34275" rIns="68575" bIns="34275" anchor="t" anchorCtr="0">
            <a:noAutofit/>
          </a:bodyPr>
          <a:lstStyle/>
          <a:p>
            <a:pPr marL="0" lvl="0" indent="0" algn="l" rtl="0">
              <a:spcBef>
                <a:spcPts val="0"/>
              </a:spcBef>
              <a:spcAft>
                <a:spcPts val="1000"/>
              </a:spcAft>
              <a:buNone/>
            </a:pPr>
            <a:r>
              <a:rPr lang="en" sz="1800" u="sng" dirty="0">
                <a:solidFill>
                  <a:schemeClr val="hlink"/>
                </a:solidFill>
                <a:hlinkClick r:id="rId3"/>
              </a:rPr>
              <a:t>https://github.com/hazelcast/hazelcast-jet-demos</a:t>
            </a:r>
            <a:br>
              <a:rPr lang="en" dirty="0"/>
            </a:br>
            <a:endParaRPr lang="en" dirty="0"/>
          </a:p>
          <a:p>
            <a:pPr lvl="0" indent="-457200" algn="l" rtl="0">
              <a:spcBef>
                <a:spcPts val="0"/>
              </a:spcBef>
              <a:spcAft>
                <a:spcPts val="1000"/>
              </a:spcAft>
              <a:buFont typeface="+mj-lt"/>
              <a:buAutoNum type="arabicPeriod"/>
            </a:pPr>
            <a:r>
              <a:rPr lang="en" dirty="0"/>
              <a:t>Get Tweets</a:t>
            </a:r>
          </a:p>
          <a:p>
            <a:pPr lvl="0" indent="-457200" algn="l" rtl="0">
              <a:spcBef>
                <a:spcPts val="0"/>
              </a:spcBef>
              <a:spcAft>
                <a:spcPts val="1000"/>
              </a:spcAft>
              <a:buFont typeface="+mj-lt"/>
              <a:buAutoNum type="arabicPeriod"/>
            </a:pPr>
            <a:r>
              <a:rPr lang="en-US" dirty="0"/>
              <a:t>Filter out irrelevant ones</a:t>
            </a:r>
          </a:p>
          <a:p>
            <a:pPr lvl="0" indent="-457200" algn="l" rtl="0">
              <a:spcBef>
                <a:spcPts val="0"/>
              </a:spcBef>
              <a:spcAft>
                <a:spcPts val="1000"/>
              </a:spcAft>
              <a:buFont typeface="+mj-lt"/>
              <a:buAutoNum type="arabicPeriod"/>
            </a:pPr>
            <a:r>
              <a:rPr lang="en-US" dirty="0"/>
              <a:t>Predict the sentiment</a:t>
            </a:r>
          </a:p>
          <a:p>
            <a:pPr lvl="0" indent="-457200" algn="l" rtl="0">
              <a:spcBef>
                <a:spcPts val="0"/>
              </a:spcBef>
              <a:spcAft>
                <a:spcPts val="1000"/>
              </a:spcAft>
              <a:buFont typeface="+mj-lt"/>
              <a:buAutoNum type="arabicPeriod"/>
            </a:pPr>
            <a:r>
              <a:rPr lang="en-US" dirty="0"/>
              <a:t>Compute avg per cryptocurrency in last 30s / 1m / 5m</a:t>
            </a:r>
            <a:endParaRPr dirty="0"/>
          </a:p>
        </p:txBody>
      </p:sp>
    </p:spTree>
    <p:extLst>
      <p:ext uri="{BB962C8B-B14F-4D97-AF65-F5344CB8AC3E}">
        <p14:creationId xmlns:p14="http://schemas.microsoft.com/office/powerpoint/2010/main" val="36364987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19AC-F5AA-A04B-9442-666CBF0E51FB}"/>
              </a:ext>
            </a:extLst>
          </p:cNvPr>
          <p:cNvSpPr>
            <a:spLocks noGrp="1"/>
          </p:cNvSpPr>
          <p:nvPr>
            <p:ph type="title"/>
          </p:nvPr>
        </p:nvSpPr>
        <p:spPr/>
        <p:txBody>
          <a:bodyPr/>
          <a:lstStyle/>
          <a:p>
            <a:r>
              <a:rPr lang="en-US" dirty="0"/>
              <a:t>Event Threading</a:t>
            </a:r>
          </a:p>
        </p:txBody>
      </p:sp>
      <p:sp>
        <p:nvSpPr>
          <p:cNvPr id="3" name="Text Placeholder 2">
            <a:extLst>
              <a:ext uri="{FF2B5EF4-FFF2-40B4-BE49-F238E27FC236}">
                <a16:creationId xmlns:a16="http://schemas.microsoft.com/office/drawing/2014/main" id="{E31A8E44-9CE3-D54F-9B02-7B9D79D52CB8}"/>
              </a:ext>
            </a:extLst>
          </p:cNvPr>
          <p:cNvSpPr>
            <a:spLocks noGrp="1"/>
          </p:cNvSpPr>
          <p:nvPr>
            <p:ph type="body" sz="quarter" idx="10"/>
          </p:nvPr>
        </p:nvSpPr>
        <p:spPr>
          <a:xfrm>
            <a:off x="529173" y="1077951"/>
            <a:ext cx="8096400" cy="3536365"/>
          </a:xfrm>
        </p:spPr>
        <p:txBody>
          <a:bodyPr/>
          <a:lstStyle/>
          <a:p>
            <a:pPr lvl="0"/>
            <a:r>
              <a:rPr lang="en-US" dirty="0">
                <a:sym typeface="Calibri"/>
              </a:rPr>
              <a:t>Problems: Event system is a “best effort” system i.e. no guarantee that you will get an event</a:t>
            </a:r>
            <a:endParaRPr lang="en-US" dirty="0">
              <a:sym typeface="Arial"/>
            </a:endParaRPr>
          </a:p>
          <a:p>
            <a:r>
              <a:rPr lang="en-US" dirty="0">
                <a:sym typeface="Calibri"/>
              </a:rPr>
              <a:t>If the events are produced at a higher rate than they are consumed, the queue grows in size</a:t>
            </a:r>
            <a:endParaRPr lang="en-US" dirty="0">
              <a:sym typeface="Arial"/>
            </a:endParaRPr>
          </a:p>
          <a:p>
            <a:pPr lvl="0"/>
            <a:r>
              <a:rPr lang="en-US" dirty="0">
                <a:sym typeface="Calibri"/>
              </a:rPr>
              <a:t>When Queue’s maximum capacity is reached, the items are dropped</a:t>
            </a:r>
            <a:endParaRPr lang="en-US" dirty="0"/>
          </a:p>
          <a:p>
            <a:pPr lvl="1"/>
            <a:r>
              <a:rPr lang="en-US" dirty="0">
                <a:sym typeface="Calibri"/>
              </a:rPr>
              <a:t>Topic A has lot of pending messages</a:t>
            </a:r>
            <a:endParaRPr lang="en-US" dirty="0"/>
          </a:p>
          <a:p>
            <a:pPr lvl="1"/>
            <a:r>
              <a:rPr lang="en-US" dirty="0">
                <a:sym typeface="Calibri"/>
              </a:rPr>
              <a:t>Queue has no capacity and messages for B are dropped</a:t>
            </a:r>
            <a:endParaRPr lang="en-US" dirty="0"/>
          </a:p>
          <a:p>
            <a:pPr lvl="1"/>
            <a:r>
              <a:rPr lang="en-US" dirty="0">
                <a:sym typeface="Calibri"/>
              </a:rPr>
              <a:t>B does not receive messages</a:t>
            </a:r>
            <a:endParaRPr lang="en-US" dirty="0">
              <a:sym typeface="Arial"/>
            </a:endParaRPr>
          </a:p>
          <a:p>
            <a:endParaRPr lang="en-US" dirty="0"/>
          </a:p>
        </p:txBody>
      </p:sp>
      <p:sp>
        <p:nvSpPr>
          <p:cNvPr id="4" name="Footer Placeholder 3">
            <a:extLst>
              <a:ext uri="{FF2B5EF4-FFF2-40B4-BE49-F238E27FC236}">
                <a16:creationId xmlns:a16="http://schemas.microsoft.com/office/drawing/2014/main" id="{6D780BB2-E7D4-9E42-8497-E994340A45E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20828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2D1E-6D23-1840-A4B8-D14AEA8D3A10}"/>
              </a:ext>
            </a:extLst>
          </p:cNvPr>
          <p:cNvSpPr>
            <a:spLocks noGrp="1"/>
          </p:cNvSpPr>
          <p:nvPr>
            <p:ph type="title"/>
          </p:nvPr>
        </p:nvSpPr>
        <p:spPr/>
        <p:txBody>
          <a:bodyPr/>
          <a:lstStyle/>
          <a:p>
            <a:r>
              <a:rPr lang="en-US" dirty="0"/>
              <a:t>Operations Threads</a:t>
            </a:r>
          </a:p>
        </p:txBody>
      </p:sp>
      <p:sp>
        <p:nvSpPr>
          <p:cNvPr id="3" name="Text Placeholder 2">
            <a:extLst>
              <a:ext uri="{FF2B5EF4-FFF2-40B4-BE49-F238E27FC236}">
                <a16:creationId xmlns:a16="http://schemas.microsoft.com/office/drawing/2014/main" id="{1515E273-F396-A048-B91F-6801553D71D0}"/>
              </a:ext>
            </a:extLst>
          </p:cNvPr>
          <p:cNvSpPr>
            <a:spLocks noGrp="1"/>
          </p:cNvSpPr>
          <p:nvPr>
            <p:ph type="body" sz="quarter" idx="10"/>
          </p:nvPr>
        </p:nvSpPr>
        <p:spPr/>
        <p:txBody>
          <a:bodyPr/>
          <a:lstStyle/>
          <a:p>
            <a:pPr lvl="0"/>
            <a:r>
              <a:rPr lang="en-US" dirty="0">
                <a:sym typeface="Calibri"/>
              </a:rPr>
              <a:t>2 types of operations</a:t>
            </a:r>
            <a:endParaRPr lang="en-US" dirty="0">
              <a:sym typeface="Arial"/>
            </a:endParaRPr>
          </a:p>
          <a:p>
            <a:pPr lvl="1"/>
            <a:r>
              <a:rPr lang="en-US" dirty="0">
                <a:sym typeface="Calibri"/>
              </a:rPr>
              <a:t>Partition Aware operation e.g. </a:t>
            </a:r>
            <a:r>
              <a:rPr lang="en-US" dirty="0" err="1">
                <a:latin typeface="Courier" pitchFamily="2" charset="0"/>
                <a:sym typeface="Calibri"/>
              </a:rPr>
              <a:t>IMap.get</a:t>
            </a:r>
            <a:r>
              <a:rPr lang="en-US" dirty="0">
                <a:latin typeface="Courier" pitchFamily="2" charset="0"/>
                <a:sym typeface="Calibri"/>
              </a:rPr>
              <a:t>(key)</a:t>
            </a:r>
            <a:endParaRPr lang="en-US" dirty="0">
              <a:latin typeface="Courier" pitchFamily="2" charset="0"/>
              <a:sym typeface="Arial"/>
            </a:endParaRPr>
          </a:p>
          <a:p>
            <a:pPr lvl="1"/>
            <a:r>
              <a:rPr lang="en-US" dirty="0">
                <a:sym typeface="Calibri"/>
              </a:rPr>
              <a:t>Non Partition Aware operation e.g. </a:t>
            </a:r>
            <a:r>
              <a:rPr lang="en-US" dirty="0" err="1">
                <a:latin typeface="Courier" pitchFamily="2" charset="0"/>
                <a:sym typeface="Calibri"/>
              </a:rPr>
              <a:t>IExecutorService</a:t>
            </a:r>
            <a:endParaRPr lang="en-US" dirty="0">
              <a:latin typeface="Courier" pitchFamily="2" charset="0"/>
            </a:endParaRPr>
          </a:p>
          <a:p>
            <a:endParaRPr lang="en-US" dirty="0"/>
          </a:p>
        </p:txBody>
      </p:sp>
      <p:sp>
        <p:nvSpPr>
          <p:cNvPr id="4" name="Footer Placeholder 3">
            <a:extLst>
              <a:ext uri="{FF2B5EF4-FFF2-40B4-BE49-F238E27FC236}">
                <a16:creationId xmlns:a16="http://schemas.microsoft.com/office/drawing/2014/main" id="{8C7CCD5A-091E-4C4C-8661-292B6750A11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5278335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BBC9D-285F-7746-81DB-C0DC68290D87}"/>
              </a:ext>
            </a:extLst>
          </p:cNvPr>
          <p:cNvSpPr>
            <a:spLocks noGrp="1"/>
          </p:cNvSpPr>
          <p:nvPr>
            <p:ph type="title"/>
          </p:nvPr>
        </p:nvSpPr>
        <p:spPr/>
        <p:txBody>
          <a:bodyPr/>
          <a:lstStyle/>
          <a:p>
            <a:r>
              <a:rPr lang="en-US" dirty="0"/>
              <a:t>Partition-Aware (Partition) Threads</a:t>
            </a:r>
          </a:p>
        </p:txBody>
      </p:sp>
      <p:sp>
        <p:nvSpPr>
          <p:cNvPr id="3" name="Text Placeholder 2">
            <a:extLst>
              <a:ext uri="{FF2B5EF4-FFF2-40B4-BE49-F238E27FC236}">
                <a16:creationId xmlns:a16="http://schemas.microsoft.com/office/drawing/2014/main" id="{93773D2E-AB98-674C-99F9-F315535A31EB}"/>
              </a:ext>
            </a:extLst>
          </p:cNvPr>
          <p:cNvSpPr>
            <a:spLocks noGrp="1"/>
          </p:cNvSpPr>
          <p:nvPr>
            <p:ph type="body" sz="quarter" idx="10"/>
          </p:nvPr>
        </p:nvSpPr>
        <p:spPr/>
        <p:txBody>
          <a:bodyPr/>
          <a:lstStyle/>
          <a:p>
            <a:pPr lvl="0"/>
            <a:r>
              <a:rPr lang="en-US" dirty="0">
                <a:sym typeface="Calibri"/>
              </a:rPr>
              <a:t>Operation Thread &lt;&gt; Queues</a:t>
            </a:r>
            <a:endParaRPr lang="en-US" dirty="0">
              <a:sym typeface="Arial"/>
            </a:endParaRPr>
          </a:p>
          <a:p>
            <a:pPr lvl="1"/>
            <a:r>
              <a:rPr lang="en-US" dirty="0">
                <a:sym typeface="Calibri"/>
              </a:rPr>
              <a:t>Default thread count = 2 x number of cores, min 2</a:t>
            </a:r>
            <a:endParaRPr lang="en-US" dirty="0">
              <a:sym typeface="Arial"/>
            </a:endParaRPr>
          </a:p>
          <a:p>
            <a:pPr lvl="0"/>
            <a:r>
              <a:rPr lang="en-US" dirty="0" err="1">
                <a:latin typeface="Courier" pitchFamily="2" charset="0"/>
                <a:sym typeface="Calibri"/>
              </a:rPr>
              <a:t>hazelcast.operation.thread.count</a:t>
            </a:r>
            <a:r>
              <a:rPr lang="en-US" dirty="0">
                <a:latin typeface="Courier" pitchFamily="2" charset="0"/>
                <a:sym typeface="Calibri"/>
              </a:rPr>
              <a:t> </a:t>
            </a:r>
            <a:endParaRPr lang="en-US" dirty="0">
              <a:latin typeface="Courier" pitchFamily="2" charset="0"/>
              <a:sym typeface="Arial"/>
            </a:endParaRPr>
          </a:p>
          <a:p>
            <a:pPr lvl="0"/>
            <a:r>
              <a:rPr lang="en-US" dirty="0">
                <a:sym typeface="Calibri"/>
              </a:rPr>
              <a:t>Operation thread consumes messages from its own work queue. To find the thread to process operation:</a:t>
            </a:r>
          </a:p>
          <a:p>
            <a:pPr marL="571500" lvl="1" indent="0">
              <a:buNone/>
            </a:pPr>
            <a:r>
              <a:rPr lang="en-US" dirty="0" err="1">
                <a:latin typeface="Courier" pitchFamily="2" charset="0"/>
                <a:sym typeface="Calibri"/>
              </a:rPr>
              <a:t>threadIndex</a:t>
            </a:r>
            <a:r>
              <a:rPr lang="en-US" dirty="0">
                <a:latin typeface="Courier" pitchFamily="2" charset="0"/>
                <a:sym typeface="Calibri"/>
              </a:rPr>
              <a:t> = </a:t>
            </a:r>
            <a:r>
              <a:rPr lang="en-US" dirty="0" err="1">
                <a:latin typeface="Courier" pitchFamily="2" charset="0"/>
                <a:sym typeface="Calibri"/>
              </a:rPr>
              <a:t>partitionId</a:t>
            </a:r>
            <a:r>
              <a:rPr lang="en-US" dirty="0">
                <a:latin typeface="Courier" pitchFamily="2" charset="0"/>
                <a:sym typeface="Calibri"/>
              </a:rPr>
              <a:t> % partition thread-count</a:t>
            </a:r>
            <a:endParaRPr lang="en-US" dirty="0">
              <a:latin typeface="Courier" pitchFamily="2" charset="0"/>
              <a:sym typeface="Arial"/>
            </a:endParaRPr>
          </a:p>
          <a:p>
            <a:pPr lvl="0"/>
            <a:r>
              <a:rPr lang="en-US" dirty="0">
                <a:sym typeface="Calibri"/>
              </a:rPr>
              <a:t>After </a:t>
            </a:r>
            <a:r>
              <a:rPr lang="en-US" dirty="0" err="1">
                <a:latin typeface="Courier" pitchFamily="2" charset="0"/>
                <a:sym typeface="Calibri"/>
              </a:rPr>
              <a:t>threadIndex</a:t>
            </a:r>
            <a:r>
              <a:rPr lang="en-US" dirty="0">
                <a:sym typeface="Calibri"/>
              </a:rPr>
              <a:t> is determined, operation is put in the work queue of that operation thread</a:t>
            </a:r>
            <a:endParaRPr lang="en-US" dirty="0"/>
          </a:p>
          <a:p>
            <a:endParaRPr lang="en-US" dirty="0"/>
          </a:p>
        </p:txBody>
      </p:sp>
      <p:sp>
        <p:nvSpPr>
          <p:cNvPr id="4" name="Footer Placeholder 3">
            <a:extLst>
              <a:ext uri="{FF2B5EF4-FFF2-40B4-BE49-F238E27FC236}">
                <a16:creationId xmlns:a16="http://schemas.microsoft.com/office/drawing/2014/main" id="{0A70D9A4-CF41-6E4E-A34D-197151A89A87}"/>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82252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06C1-BED5-D245-B45A-6668C0D1D6F6}"/>
              </a:ext>
            </a:extLst>
          </p:cNvPr>
          <p:cNvSpPr>
            <a:spLocks noGrp="1"/>
          </p:cNvSpPr>
          <p:nvPr>
            <p:ph type="title"/>
          </p:nvPr>
        </p:nvSpPr>
        <p:spPr/>
        <p:txBody>
          <a:bodyPr/>
          <a:lstStyle/>
          <a:p>
            <a:r>
              <a:rPr lang="en-US" dirty="0"/>
              <a:t>Partition-Aware Threads</a:t>
            </a:r>
          </a:p>
        </p:txBody>
      </p:sp>
      <p:sp>
        <p:nvSpPr>
          <p:cNvPr id="3" name="Text Placeholder 2">
            <a:extLst>
              <a:ext uri="{FF2B5EF4-FFF2-40B4-BE49-F238E27FC236}">
                <a16:creationId xmlns:a16="http://schemas.microsoft.com/office/drawing/2014/main" id="{90A06FCD-2D24-9F4E-B3DA-6F45E6E0264B}"/>
              </a:ext>
            </a:extLst>
          </p:cNvPr>
          <p:cNvSpPr>
            <a:spLocks noGrp="1"/>
          </p:cNvSpPr>
          <p:nvPr>
            <p:ph type="body" sz="quarter" idx="10"/>
          </p:nvPr>
        </p:nvSpPr>
        <p:spPr/>
        <p:txBody>
          <a:bodyPr/>
          <a:lstStyle/>
          <a:p>
            <a:pPr lvl="0"/>
            <a:r>
              <a:rPr lang="en-US" dirty="0">
                <a:sym typeface="Calibri"/>
              </a:rPr>
              <a:t>A single operation thread executes operations for multiple partitions</a:t>
            </a:r>
          </a:p>
          <a:p>
            <a:pPr marL="571500" lvl="1" indent="0">
              <a:buNone/>
            </a:pPr>
            <a:r>
              <a:rPr lang="en-US" dirty="0">
                <a:sym typeface="Calibri"/>
              </a:rPr>
              <a:t>271 partitions / 10 partition threads = 1 thread per 27 partitions</a:t>
            </a:r>
          </a:p>
          <a:p>
            <a:pPr lvl="0"/>
            <a:r>
              <a:rPr lang="en-US" dirty="0">
                <a:sym typeface="Calibri"/>
              </a:rPr>
              <a:t>Each partition belongs to only 1 operation thread</a:t>
            </a:r>
          </a:p>
          <a:p>
            <a:pPr lvl="1"/>
            <a:r>
              <a:rPr lang="en-US" dirty="0">
                <a:sym typeface="Calibri"/>
              </a:rPr>
              <a:t>All operations for a partition are always handled by the same operation thread</a:t>
            </a:r>
          </a:p>
          <a:p>
            <a:pPr lvl="1"/>
            <a:r>
              <a:rPr lang="en-US" dirty="0">
                <a:sym typeface="Calibri"/>
              </a:rPr>
              <a:t>Concurrency control not needed </a:t>
            </a:r>
            <a:endParaRPr lang="en-US" dirty="0"/>
          </a:p>
        </p:txBody>
      </p:sp>
      <p:sp>
        <p:nvSpPr>
          <p:cNvPr id="4" name="Footer Placeholder 3">
            <a:extLst>
              <a:ext uri="{FF2B5EF4-FFF2-40B4-BE49-F238E27FC236}">
                <a16:creationId xmlns:a16="http://schemas.microsoft.com/office/drawing/2014/main" id="{B423B413-D59F-294D-A25F-17E1AA866789}"/>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5396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7D55-96C5-2A45-BA4D-98AA64FEBCA5}"/>
              </a:ext>
            </a:extLst>
          </p:cNvPr>
          <p:cNvSpPr>
            <a:spLocks noGrp="1"/>
          </p:cNvSpPr>
          <p:nvPr>
            <p:ph type="title"/>
          </p:nvPr>
        </p:nvSpPr>
        <p:spPr/>
        <p:txBody>
          <a:bodyPr/>
          <a:lstStyle/>
          <a:p>
            <a:r>
              <a:rPr lang="en-US" dirty="0"/>
              <a:t>Non-Partition-Aware (Generic) Threads</a:t>
            </a:r>
          </a:p>
        </p:txBody>
      </p:sp>
      <p:sp>
        <p:nvSpPr>
          <p:cNvPr id="3" name="Text Placeholder 2">
            <a:extLst>
              <a:ext uri="{FF2B5EF4-FFF2-40B4-BE49-F238E27FC236}">
                <a16:creationId xmlns:a16="http://schemas.microsoft.com/office/drawing/2014/main" id="{AA7212E9-945A-3F46-9635-838E9B922AE2}"/>
              </a:ext>
            </a:extLst>
          </p:cNvPr>
          <p:cNvSpPr>
            <a:spLocks noGrp="1"/>
          </p:cNvSpPr>
          <p:nvPr>
            <p:ph type="body" sz="quarter" idx="10"/>
          </p:nvPr>
        </p:nvSpPr>
        <p:spPr/>
        <p:txBody>
          <a:bodyPr/>
          <a:lstStyle/>
          <a:p>
            <a:r>
              <a:rPr lang="en-US" dirty="0">
                <a:sym typeface="Calibri"/>
              </a:rPr>
              <a:t>Default thread count = (number of cores) / 2, min 2</a:t>
            </a:r>
            <a:endParaRPr lang="en-US" dirty="0">
              <a:sym typeface="Arial"/>
            </a:endParaRPr>
          </a:p>
          <a:p>
            <a:pPr lvl="0"/>
            <a:r>
              <a:rPr lang="en-US" dirty="0" err="1">
                <a:latin typeface="Courier" pitchFamily="2" charset="0"/>
                <a:sym typeface="Calibri"/>
              </a:rPr>
              <a:t>hazelcast.operation.generic.thread.count</a:t>
            </a:r>
            <a:r>
              <a:rPr lang="en-US" dirty="0">
                <a:latin typeface="Courier" pitchFamily="2" charset="0"/>
                <a:sym typeface="Calibri"/>
              </a:rPr>
              <a:t> </a:t>
            </a:r>
            <a:endParaRPr lang="en-US" dirty="0">
              <a:latin typeface="Courier" pitchFamily="2" charset="0"/>
              <a:sym typeface="Arial"/>
            </a:endParaRPr>
          </a:p>
          <a:p>
            <a:pPr lvl="1"/>
            <a:r>
              <a:rPr lang="en-US" dirty="0">
                <a:sym typeface="Calibri"/>
              </a:rPr>
              <a:t>All generic operation threads share a single work queue: </a:t>
            </a:r>
            <a:r>
              <a:rPr lang="en-US" dirty="0" err="1">
                <a:latin typeface="Courier" pitchFamily="2" charset="0"/>
                <a:sym typeface="Calibri"/>
              </a:rPr>
              <a:t>genericWorkQueue</a:t>
            </a:r>
            <a:endParaRPr lang="en-US" dirty="0">
              <a:sym typeface="Arial"/>
            </a:endParaRPr>
          </a:p>
          <a:p>
            <a:pPr lvl="1"/>
            <a:r>
              <a:rPr lang="en-US" dirty="0">
                <a:sym typeface="Calibri"/>
              </a:rPr>
              <a:t>Automatic work balancing: Operation in work queue can be handled by any generic operation thread</a:t>
            </a:r>
            <a:endParaRPr lang="en-US" dirty="0"/>
          </a:p>
          <a:p>
            <a:pPr lvl="1"/>
            <a:r>
              <a:rPr lang="en-US" dirty="0">
                <a:sym typeface="Calibri"/>
              </a:rPr>
              <a:t>Shared queue can be a point of contention</a:t>
            </a:r>
            <a:endParaRPr lang="en-US" dirty="0"/>
          </a:p>
          <a:p>
            <a:endParaRPr lang="en-US" dirty="0"/>
          </a:p>
        </p:txBody>
      </p:sp>
      <p:sp>
        <p:nvSpPr>
          <p:cNvPr id="4" name="Footer Placeholder 3">
            <a:extLst>
              <a:ext uri="{FF2B5EF4-FFF2-40B4-BE49-F238E27FC236}">
                <a16:creationId xmlns:a16="http://schemas.microsoft.com/office/drawing/2014/main" id="{2CC774D8-A5D0-934D-99CC-EC89FB58C3BC}"/>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1520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D2B2802-1EF9-E342-85DF-D0732FF51A76}"/>
              </a:ext>
            </a:extLst>
          </p:cNvPr>
          <p:cNvSpPr>
            <a:spLocks noGrp="1"/>
          </p:cNvSpPr>
          <p:nvPr>
            <p:ph type="subTitle" idx="1"/>
          </p:nvPr>
        </p:nvSpPr>
        <p:spPr/>
        <p:txBody>
          <a:bodyPr/>
          <a:lstStyle/>
          <a:p>
            <a:r>
              <a:rPr lang="en-US" dirty="0"/>
              <a:t>Next Up … Comprehensive Lab</a:t>
            </a:r>
          </a:p>
        </p:txBody>
      </p:sp>
      <p:sp>
        <p:nvSpPr>
          <p:cNvPr id="3" name="Title 2">
            <a:extLst>
              <a:ext uri="{FF2B5EF4-FFF2-40B4-BE49-F238E27FC236}">
                <a16:creationId xmlns:a16="http://schemas.microsoft.com/office/drawing/2014/main" id="{67EB6077-CA12-FF41-87C5-ED3C593BA7EF}"/>
              </a:ext>
            </a:extLst>
          </p:cNvPr>
          <p:cNvSpPr>
            <a:spLocks noGrp="1"/>
          </p:cNvSpPr>
          <p:nvPr>
            <p:ph type="ctrTitle"/>
          </p:nvPr>
        </p:nvSpPr>
        <p:spPr/>
        <p:txBody>
          <a:bodyPr/>
          <a:lstStyle/>
          <a:p>
            <a:r>
              <a:rPr lang="en-US" dirty="0"/>
              <a:t>Q and A</a:t>
            </a:r>
          </a:p>
        </p:txBody>
      </p:sp>
    </p:spTree>
    <p:extLst>
      <p:ext uri="{BB962C8B-B14F-4D97-AF65-F5344CB8AC3E}">
        <p14:creationId xmlns:p14="http://schemas.microsoft.com/office/powerpoint/2010/main" val="269014591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eating food&#10;&#10;Description automatically generated">
            <a:extLst>
              <a:ext uri="{FF2B5EF4-FFF2-40B4-BE49-F238E27FC236}">
                <a16:creationId xmlns:a16="http://schemas.microsoft.com/office/drawing/2014/main" id="{9C8FB139-3BA4-C84D-94FE-50EF49182544}"/>
              </a:ext>
            </a:extLst>
          </p:cNvPr>
          <p:cNvPicPr>
            <a:picLocks noChangeAspect="1"/>
          </p:cNvPicPr>
          <p:nvPr/>
        </p:nvPicPr>
        <p:blipFill>
          <a:blip r:embed="rId3"/>
          <a:stretch>
            <a:fillRect/>
          </a:stretch>
        </p:blipFill>
        <p:spPr>
          <a:xfrm>
            <a:off x="529175" y="969712"/>
            <a:ext cx="4944780" cy="3708585"/>
          </a:xfrm>
          <a:prstGeom prst="rect">
            <a:avLst/>
          </a:prstGeom>
        </p:spPr>
      </p:pic>
      <p:sp>
        <p:nvSpPr>
          <p:cNvPr id="2" name="Title 1">
            <a:extLst>
              <a:ext uri="{FF2B5EF4-FFF2-40B4-BE49-F238E27FC236}">
                <a16:creationId xmlns:a16="http://schemas.microsoft.com/office/drawing/2014/main" id="{28B19B9B-8C6B-9D4A-9320-5A92CAC40057}"/>
              </a:ext>
            </a:extLst>
          </p:cNvPr>
          <p:cNvSpPr>
            <a:spLocks noGrp="1"/>
          </p:cNvSpPr>
          <p:nvPr>
            <p:ph type="title"/>
          </p:nvPr>
        </p:nvSpPr>
        <p:spPr/>
        <p:txBody>
          <a:bodyPr/>
          <a:lstStyle/>
          <a:p>
            <a:r>
              <a:rPr lang="en-US" dirty="0"/>
              <a:t>Lunch Break</a:t>
            </a:r>
          </a:p>
        </p:txBody>
      </p:sp>
      <p:sp>
        <p:nvSpPr>
          <p:cNvPr id="14" name="TextBox 13">
            <a:extLst>
              <a:ext uri="{FF2B5EF4-FFF2-40B4-BE49-F238E27FC236}">
                <a16:creationId xmlns:a16="http://schemas.microsoft.com/office/drawing/2014/main" id="{EFAB48CB-2AD4-B548-9C07-31D9FF3D2459}"/>
              </a:ext>
            </a:extLst>
          </p:cNvPr>
          <p:cNvSpPr txBox="1"/>
          <p:nvPr/>
        </p:nvSpPr>
        <p:spPr>
          <a:xfrm>
            <a:off x="4868581" y="2156251"/>
            <a:ext cx="3244799" cy="830997"/>
          </a:xfrm>
          <a:prstGeom prst="rect">
            <a:avLst/>
          </a:prstGeom>
          <a:noFill/>
        </p:spPr>
        <p:txBody>
          <a:bodyPr wrap="none" rtlCol="0">
            <a:spAutoFit/>
          </a:bodyPr>
          <a:lstStyle/>
          <a:p>
            <a:pPr algn="l"/>
            <a:r>
              <a:rPr lang="en-US" sz="3200" dirty="0">
                <a:effectLst>
                  <a:glow rad="279400">
                    <a:schemeClr val="bg1"/>
                  </a:glow>
                </a:effectLst>
                <a:latin typeface="Ubuntu" panose="020B0504030602030204" pitchFamily="34" charset="0"/>
              </a:rPr>
              <a:t>60 Minute Break</a:t>
            </a:r>
          </a:p>
          <a:p>
            <a:pPr algn="l"/>
            <a:endParaRPr lang="en-US" sz="1600" dirty="0">
              <a:effectLst>
                <a:glow rad="279400">
                  <a:schemeClr val="bg1"/>
                </a:glow>
              </a:effectLst>
              <a:latin typeface="Ubuntu" panose="020B0504030602030204" pitchFamily="34" charset="0"/>
            </a:endParaRPr>
          </a:p>
        </p:txBody>
      </p:sp>
    </p:spTree>
    <p:extLst>
      <p:ext uri="{BB962C8B-B14F-4D97-AF65-F5344CB8AC3E}">
        <p14:creationId xmlns:p14="http://schemas.microsoft.com/office/powerpoint/2010/main" val="58623517"/>
      </p:ext>
    </p:extLst>
  </p:cSld>
  <p:clrMapOvr>
    <a:masterClrMapping/>
  </p:clrMapOvr>
  <p:transition spd="med">
    <p:fade thruBlk="1"/>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ctrTitle"/>
          </p:nvPr>
        </p:nvSpPr>
        <p:spPr>
          <a:xfrm>
            <a:off x="506877" y="2058204"/>
            <a:ext cx="7535909" cy="1048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Comprehensive Streaming Lab</a:t>
            </a:r>
            <a:endParaRPr dirty="0"/>
          </a:p>
        </p:txBody>
      </p:sp>
      <p:sp>
        <p:nvSpPr>
          <p:cNvPr id="3" name="Subtitle 2">
            <a:extLst>
              <a:ext uri="{FF2B5EF4-FFF2-40B4-BE49-F238E27FC236}">
                <a16:creationId xmlns:a16="http://schemas.microsoft.com/office/drawing/2014/main" id="{B7CF1A6A-ACA3-D84D-A04C-0B5E64FB60E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04723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The Scenario</a:t>
            </a:r>
          </a:p>
        </p:txBody>
      </p:sp>
      <p:sp>
        <p:nvSpPr>
          <p:cNvPr id="115" name="Google Shape;115;p20"/>
          <p:cNvSpPr txBox="1">
            <a:spLocks noGrp="1"/>
          </p:cNvSpPr>
          <p:nvPr>
            <p:ph type="body" idx="10"/>
          </p:nvPr>
        </p:nvSpPr>
        <p:spPr/>
        <p:txBody>
          <a:bodyPr/>
          <a:lstStyle/>
          <a:p>
            <a:pPr marL="95250" lvl="0" indent="0">
              <a:buNone/>
            </a:pPr>
            <a:r>
              <a:rPr lang="en-US" dirty="0"/>
              <a:t>In this lab, we will be developing solutions for a truck rental company, </a:t>
            </a:r>
            <a:r>
              <a:rPr lang="en-US" dirty="0" err="1"/>
              <a:t>UMove</a:t>
            </a:r>
            <a:r>
              <a:rPr lang="en-US" dirty="0"/>
              <a:t>.  All trucks in the </a:t>
            </a:r>
            <a:r>
              <a:rPr lang="en-US" dirty="0" err="1"/>
              <a:t>UMove</a:t>
            </a:r>
            <a:r>
              <a:rPr lang="en-US" dirty="0"/>
              <a:t> fleet are equipped with GPS and engine monitoring devices which periodically transmit location and other information over cell networks.  We will be designing solutions that help </a:t>
            </a:r>
            <a:r>
              <a:rPr lang="en-US" dirty="0" err="1"/>
              <a:t>UMove</a:t>
            </a:r>
            <a:r>
              <a:rPr lang="en-US" dirty="0"/>
              <a:t> turn the continuous stream of data produced by their fleet into meaningful insights, and to act on those insights in near real time.</a:t>
            </a:r>
          </a:p>
          <a:p>
            <a:pPr marL="95250" lvl="0" indent="0">
              <a:buNone/>
            </a:pPr>
            <a:endParaRPr lang="en-US" dirty="0"/>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82514740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B697B-E3CF-4442-BA42-2748347FC57E}"/>
              </a:ext>
            </a:extLst>
          </p:cNvPr>
          <p:cNvSpPr>
            <a:spLocks noGrp="1"/>
          </p:cNvSpPr>
          <p:nvPr>
            <p:ph type="title"/>
          </p:nvPr>
        </p:nvSpPr>
        <p:spPr/>
        <p:txBody>
          <a:bodyPr/>
          <a:lstStyle/>
          <a:p>
            <a:r>
              <a:rPr lang="en-US" dirty="0"/>
              <a:t>Data Model</a:t>
            </a:r>
          </a:p>
        </p:txBody>
      </p:sp>
      <p:sp>
        <p:nvSpPr>
          <p:cNvPr id="4" name="Footer Placeholder 3">
            <a:extLst>
              <a:ext uri="{FF2B5EF4-FFF2-40B4-BE49-F238E27FC236}">
                <a16:creationId xmlns:a16="http://schemas.microsoft.com/office/drawing/2014/main" id="{354B1887-AC4E-594E-BD33-0D5B97EA2C9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7" name="Picture 6" descr="A picture containing object, clock&#10;&#10;Description automatically generated">
            <a:extLst>
              <a:ext uri="{FF2B5EF4-FFF2-40B4-BE49-F238E27FC236}">
                <a16:creationId xmlns:a16="http://schemas.microsoft.com/office/drawing/2014/main" id="{C8C6920B-5D5E-C14C-BF87-D7FC7E09DC8E}"/>
              </a:ext>
            </a:extLst>
          </p:cNvPr>
          <p:cNvPicPr>
            <a:picLocks noChangeAspect="1"/>
          </p:cNvPicPr>
          <p:nvPr/>
        </p:nvPicPr>
        <p:blipFill>
          <a:blip r:embed="rId3"/>
          <a:stretch>
            <a:fillRect/>
          </a:stretch>
        </p:blipFill>
        <p:spPr>
          <a:xfrm>
            <a:off x="1199459" y="730836"/>
            <a:ext cx="6745082" cy="4009541"/>
          </a:xfrm>
          <a:prstGeom prst="rect">
            <a:avLst/>
          </a:prstGeom>
        </p:spPr>
      </p:pic>
    </p:spTree>
    <p:extLst>
      <p:ext uri="{BB962C8B-B14F-4D97-AF65-F5344CB8AC3E}">
        <p14:creationId xmlns:p14="http://schemas.microsoft.com/office/powerpoint/2010/main" val="3093723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02EF4-651D-A442-A21F-1A3B499E3677}"/>
              </a:ext>
            </a:extLst>
          </p:cNvPr>
          <p:cNvSpPr>
            <a:spLocks noGrp="1"/>
          </p:cNvSpPr>
          <p:nvPr>
            <p:ph type="title"/>
          </p:nvPr>
        </p:nvSpPr>
        <p:spPr/>
        <p:txBody>
          <a:bodyPr/>
          <a:lstStyle/>
          <a:p>
            <a:r>
              <a:rPr lang="en-US"/>
              <a:t>Key Points</a:t>
            </a:r>
          </a:p>
        </p:txBody>
      </p:sp>
      <p:sp>
        <p:nvSpPr>
          <p:cNvPr id="6" name="Text Placeholder 5">
            <a:extLst>
              <a:ext uri="{FF2B5EF4-FFF2-40B4-BE49-F238E27FC236}">
                <a16:creationId xmlns:a16="http://schemas.microsoft.com/office/drawing/2014/main" id="{58220A1A-6FF7-D143-A6FB-4585690EA866}"/>
              </a:ext>
            </a:extLst>
          </p:cNvPr>
          <p:cNvSpPr>
            <a:spLocks noGrp="1"/>
          </p:cNvSpPr>
          <p:nvPr>
            <p:ph type="body" sz="quarter" idx="10"/>
          </p:nvPr>
        </p:nvSpPr>
        <p:spPr/>
        <p:txBody>
          <a:bodyPr/>
          <a:lstStyle/>
          <a:p>
            <a:r>
              <a:rPr lang="en-US" dirty="0"/>
              <a:t>Stream processing is an evolution of the traditional data processing pipeline</a:t>
            </a:r>
          </a:p>
          <a:p>
            <a:r>
              <a:rPr lang="en-US" dirty="0"/>
              <a:t>Continuous programming model for infinite data sets</a:t>
            </a:r>
          </a:p>
          <a:p>
            <a:r>
              <a:rPr lang="en-US" dirty="0"/>
              <a:t>Pre-process data before storing / using it -&gt; reduces access times when you need the results</a:t>
            </a:r>
          </a:p>
          <a:p>
            <a:r>
              <a:rPr lang="en-US" dirty="0"/>
              <a:t>Processed results kept in sync with latest updates </a:t>
            </a:r>
          </a:p>
        </p:txBody>
      </p:sp>
      <p:pic>
        <p:nvPicPr>
          <p:cNvPr id="4" name="Audio 3">
            <a:hlinkClick r:id="" action="ppaction://media"/>
            <a:extLst>
              <a:ext uri="{FF2B5EF4-FFF2-40B4-BE49-F238E27FC236}">
                <a16:creationId xmlns:a16="http://schemas.microsoft.com/office/drawing/2014/main" id="{BA1CCA62-46FA-2244-9E7E-4A8BFFD64DC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1924485025"/>
      </p:ext>
    </p:extLst>
  </p:cSld>
  <p:clrMapOvr>
    <a:masterClrMapping/>
  </p:clrMapOvr>
  <p:transition spd="med" advTm="6138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6" grpId="0" uiExpand="1" build="p"/>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896B-E3BA-BC4F-B919-22C1FA8FBC4D}"/>
              </a:ext>
            </a:extLst>
          </p:cNvPr>
          <p:cNvSpPr>
            <a:spLocks noGrp="1"/>
          </p:cNvSpPr>
          <p:nvPr>
            <p:ph type="title"/>
          </p:nvPr>
        </p:nvSpPr>
        <p:spPr/>
        <p:txBody>
          <a:bodyPr/>
          <a:lstStyle/>
          <a:p>
            <a:r>
              <a:rPr lang="en-US" dirty="0"/>
              <a:t>Lab 1: Environment Orientation</a:t>
            </a:r>
          </a:p>
        </p:txBody>
      </p:sp>
      <p:sp>
        <p:nvSpPr>
          <p:cNvPr id="3" name="Text Placeholder 2">
            <a:extLst>
              <a:ext uri="{FF2B5EF4-FFF2-40B4-BE49-F238E27FC236}">
                <a16:creationId xmlns:a16="http://schemas.microsoft.com/office/drawing/2014/main" id="{7F50146F-2603-0D44-BCAD-76027BA776FB}"/>
              </a:ext>
            </a:extLst>
          </p:cNvPr>
          <p:cNvSpPr>
            <a:spLocks noGrp="1"/>
          </p:cNvSpPr>
          <p:nvPr>
            <p:ph type="body" sz="quarter" idx="10"/>
          </p:nvPr>
        </p:nvSpPr>
        <p:spPr>
          <a:xfrm>
            <a:off x="529174" y="1199534"/>
            <a:ext cx="8096400" cy="3382298"/>
          </a:xfrm>
        </p:spPr>
        <p:txBody>
          <a:bodyPr/>
          <a:lstStyle/>
          <a:p>
            <a:pPr marL="95250" indent="0">
              <a:buNone/>
            </a:pPr>
            <a:r>
              <a:rPr lang="en-US" sz="1400" dirty="0"/>
              <a:t>Let’s Get Started …</a:t>
            </a:r>
          </a:p>
          <a:p>
            <a:r>
              <a:rPr lang="en-US" sz="1400" dirty="0"/>
              <a:t>Make sure that you have Docker Desktop installed.</a:t>
            </a:r>
          </a:p>
          <a:p>
            <a:r>
              <a:rPr lang="en-US" sz="1400" dirty="0"/>
              <a:t>Obtain the materials from: </a:t>
            </a:r>
            <a:r>
              <a:rPr lang="en-US" sz="1400" dirty="0">
                <a:hlinkClick r:id="rId2"/>
              </a:rPr>
              <a:t>https://github.com/wrmay/in-depth-streams-with-hazelcast</a:t>
            </a:r>
            <a:endParaRPr lang="en-US" sz="1400" dirty="0"/>
          </a:p>
          <a:p>
            <a:r>
              <a:rPr lang="en-US" sz="1400" dirty="0"/>
              <a:t>Additional instructions for each lab are in the above materials.  The first task is to gain access to the lab documentation.  There are two ways …</a:t>
            </a:r>
          </a:p>
          <a:p>
            <a:pPr lvl="1"/>
            <a:r>
              <a:rPr lang="en-US" sz="1100" dirty="0"/>
              <a:t>Use your browser to view the ”doc” folder directly on GitHub (you will a GitHub login).</a:t>
            </a:r>
          </a:p>
          <a:p>
            <a:pPr lvl="1"/>
            <a:r>
              <a:rPr lang="en-US" sz="1100" dirty="0"/>
              <a:t>OR, in the local materials, cd to the “doc” directory and run the “./</a:t>
            </a:r>
            <a:r>
              <a:rPr lang="en-US" sz="1100" dirty="0" err="1"/>
              <a:t>start.sh</a:t>
            </a:r>
            <a:r>
              <a:rPr lang="en-US" sz="1100" dirty="0"/>
              <a:t>” or “</a:t>
            </a:r>
            <a:r>
              <a:rPr lang="en-US" sz="1100" dirty="0" err="1"/>
              <a:t>start.bat</a:t>
            </a:r>
            <a:r>
              <a:rPr lang="en-US" sz="1100" dirty="0"/>
              <a:t>”.  You will then be able to access the document locally using your browser at: </a:t>
            </a:r>
            <a:r>
              <a:rPr lang="en-US" sz="1100" dirty="0">
                <a:hlinkClick r:id="rId3"/>
              </a:rPr>
              <a:t>http://localhost:3000</a:t>
            </a:r>
            <a:endParaRPr lang="en-US" sz="1100" dirty="0"/>
          </a:p>
          <a:p>
            <a:pPr marL="95250" indent="0">
              <a:buNone/>
            </a:pPr>
            <a:endParaRPr lang="en-US" sz="1700" dirty="0"/>
          </a:p>
          <a:p>
            <a:pPr marL="95250" indent="0">
              <a:buNone/>
            </a:pPr>
            <a:r>
              <a:rPr lang="en-US" sz="1700" dirty="0"/>
              <a:t>Once you have access to the documentation, work your way through the environment orientation lab.   The expected time required is 20 minutes.</a:t>
            </a:r>
          </a:p>
          <a:p>
            <a:pPr marL="95250" indent="0">
              <a:buNone/>
            </a:pPr>
            <a:endParaRPr lang="en-US" sz="1600" dirty="0"/>
          </a:p>
        </p:txBody>
      </p:sp>
      <p:pic>
        <p:nvPicPr>
          <p:cNvPr id="4" name="Picture 3">
            <a:extLst>
              <a:ext uri="{FF2B5EF4-FFF2-40B4-BE49-F238E27FC236}">
                <a16:creationId xmlns:a16="http://schemas.microsoft.com/office/drawing/2014/main" id="{C9DB3C1E-CA3C-244B-9B4F-A0501148E5CC}"/>
              </a:ext>
            </a:extLst>
          </p:cNvPr>
          <p:cNvPicPr>
            <a:picLocks/>
          </p:cNvPicPr>
          <p:nvPr/>
        </p:nvPicPr>
        <p:blipFill>
          <a:blip r:embed="rId4"/>
          <a:stretch>
            <a:fillRect/>
          </a:stretch>
        </p:blipFill>
        <p:spPr>
          <a:xfrm>
            <a:off x="7192496" y="297674"/>
            <a:ext cx="1422329" cy="1422329"/>
          </a:xfrm>
          <a:prstGeom prst="rect">
            <a:avLst/>
          </a:prstGeom>
        </p:spPr>
      </p:pic>
    </p:spTree>
    <p:extLst>
      <p:ext uri="{BB962C8B-B14F-4D97-AF65-F5344CB8AC3E}">
        <p14:creationId xmlns:p14="http://schemas.microsoft.com/office/powerpoint/2010/main" val="117630004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896B-E3BA-BC4F-B919-22C1FA8FBC4D}"/>
              </a:ext>
            </a:extLst>
          </p:cNvPr>
          <p:cNvSpPr>
            <a:spLocks noGrp="1"/>
          </p:cNvSpPr>
          <p:nvPr>
            <p:ph type="title"/>
          </p:nvPr>
        </p:nvSpPr>
        <p:spPr/>
        <p:txBody>
          <a:bodyPr/>
          <a:lstStyle/>
          <a:p>
            <a:r>
              <a:rPr lang="en-US" dirty="0"/>
              <a:t>What we Learned …</a:t>
            </a:r>
          </a:p>
        </p:txBody>
      </p:sp>
      <p:sp>
        <p:nvSpPr>
          <p:cNvPr id="3" name="Text Placeholder 2">
            <a:extLst>
              <a:ext uri="{FF2B5EF4-FFF2-40B4-BE49-F238E27FC236}">
                <a16:creationId xmlns:a16="http://schemas.microsoft.com/office/drawing/2014/main" id="{7F50146F-2603-0D44-BCAD-76027BA776FB}"/>
              </a:ext>
            </a:extLst>
          </p:cNvPr>
          <p:cNvSpPr>
            <a:spLocks noGrp="1"/>
          </p:cNvSpPr>
          <p:nvPr>
            <p:ph type="body" sz="quarter" idx="10"/>
          </p:nvPr>
        </p:nvSpPr>
        <p:spPr>
          <a:xfrm>
            <a:off x="489846" y="1199534"/>
            <a:ext cx="8096400" cy="3382298"/>
          </a:xfrm>
        </p:spPr>
        <p:txBody>
          <a:bodyPr/>
          <a:lstStyle/>
          <a:p>
            <a:r>
              <a:rPr lang="en-US" sz="1800" dirty="0"/>
              <a:t>How to access the lab documentation</a:t>
            </a:r>
          </a:p>
          <a:p>
            <a:r>
              <a:rPr lang="en-US" sz="1800" dirty="0"/>
              <a:t>How to use docker-compose to start and stop the environment</a:t>
            </a:r>
          </a:p>
          <a:p>
            <a:r>
              <a:rPr lang="en-US" sz="1800" dirty="0"/>
              <a:t>How to log on to and inspect a running container.</a:t>
            </a:r>
          </a:p>
          <a:p>
            <a:endParaRPr lang="en-US" sz="1800" dirty="0"/>
          </a:p>
          <a:p>
            <a:endParaRPr lang="en-US" sz="1400" dirty="0"/>
          </a:p>
          <a:p>
            <a:pPr marL="95250" indent="0">
              <a:buNone/>
            </a:pPr>
            <a:endParaRPr lang="en-US" sz="1600" dirty="0"/>
          </a:p>
        </p:txBody>
      </p:sp>
    </p:spTree>
    <p:extLst>
      <p:ext uri="{BB962C8B-B14F-4D97-AF65-F5344CB8AC3E}">
        <p14:creationId xmlns:p14="http://schemas.microsoft.com/office/powerpoint/2010/main" val="19824084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2: Configuring and Starting Jet</a:t>
            </a:r>
          </a:p>
        </p:txBody>
      </p:sp>
      <p:sp>
        <p:nvSpPr>
          <p:cNvPr id="115" name="Google Shape;115;p20"/>
          <p:cNvSpPr txBox="1">
            <a:spLocks noGrp="1"/>
          </p:cNvSpPr>
          <p:nvPr>
            <p:ph type="body" idx="10"/>
          </p:nvPr>
        </p:nvSpPr>
        <p:spPr>
          <a:xfrm>
            <a:off x="529175" y="1527239"/>
            <a:ext cx="8096400" cy="2607422"/>
          </a:xfrm>
        </p:spPr>
        <p:txBody>
          <a:bodyPr/>
          <a:lstStyle/>
          <a:p>
            <a:pPr marL="95250" lvl="0" indent="0">
              <a:buNone/>
            </a:pPr>
            <a:r>
              <a:rPr lang="en-US" sz="1600" dirty="0"/>
              <a:t>Hazelcast IMDG and Jet are both easy to embed and both work well with Spring.  In this lab, we will work through a variety of options for configuring and starting Jet.</a:t>
            </a:r>
          </a:p>
          <a:p>
            <a:pPr marL="95250" lvl="0" indent="0">
              <a:buNone/>
            </a:pPr>
            <a:endParaRPr lang="en-US" sz="1600" dirty="0"/>
          </a:p>
          <a:p>
            <a:pPr marL="95250" lvl="0" indent="0">
              <a:buNone/>
            </a:pPr>
            <a:r>
              <a:rPr lang="en-US" sz="1600" dirty="0"/>
              <a:t>Expected time: 60 minutes</a:t>
            </a:r>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5" name="Picture 4">
            <a:extLst>
              <a:ext uri="{FF2B5EF4-FFF2-40B4-BE49-F238E27FC236}">
                <a16:creationId xmlns:a16="http://schemas.microsoft.com/office/drawing/2014/main" id="{5CBDB051-CEAE-1F48-B1D1-AAD5051576C2}"/>
              </a:ext>
            </a:extLst>
          </p:cNvPr>
          <p:cNvPicPr>
            <a:picLocks/>
          </p:cNvPicPr>
          <p:nvPr/>
        </p:nvPicPr>
        <p:blipFill>
          <a:blip r:embed="rId3"/>
          <a:stretch>
            <a:fillRect/>
          </a:stretch>
        </p:blipFill>
        <p:spPr>
          <a:xfrm>
            <a:off x="7477632" y="104910"/>
            <a:ext cx="1422329" cy="1422329"/>
          </a:xfrm>
          <a:prstGeom prst="rect">
            <a:avLst/>
          </a:prstGeom>
        </p:spPr>
      </p:pic>
    </p:spTree>
    <p:extLst>
      <p:ext uri="{BB962C8B-B14F-4D97-AF65-F5344CB8AC3E}">
        <p14:creationId xmlns:p14="http://schemas.microsoft.com/office/powerpoint/2010/main" val="50697375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896B-E3BA-BC4F-B919-22C1FA8FBC4D}"/>
              </a:ext>
            </a:extLst>
          </p:cNvPr>
          <p:cNvSpPr>
            <a:spLocks noGrp="1"/>
          </p:cNvSpPr>
          <p:nvPr>
            <p:ph type="title"/>
          </p:nvPr>
        </p:nvSpPr>
        <p:spPr/>
        <p:txBody>
          <a:bodyPr/>
          <a:lstStyle/>
          <a:p>
            <a:r>
              <a:rPr lang="en-US" dirty="0"/>
              <a:t>What we Learned …</a:t>
            </a:r>
          </a:p>
        </p:txBody>
      </p:sp>
      <p:sp>
        <p:nvSpPr>
          <p:cNvPr id="3" name="Text Placeholder 2">
            <a:extLst>
              <a:ext uri="{FF2B5EF4-FFF2-40B4-BE49-F238E27FC236}">
                <a16:creationId xmlns:a16="http://schemas.microsoft.com/office/drawing/2014/main" id="{7F50146F-2603-0D44-BCAD-76027BA776FB}"/>
              </a:ext>
            </a:extLst>
          </p:cNvPr>
          <p:cNvSpPr>
            <a:spLocks noGrp="1"/>
          </p:cNvSpPr>
          <p:nvPr>
            <p:ph type="body" sz="quarter" idx="10"/>
          </p:nvPr>
        </p:nvSpPr>
        <p:spPr>
          <a:xfrm>
            <a:off x="489846" y="1199534"/>
            <a:ext cx="8096400" cy="3382298"/>
          </a:xfrm>
        </p:spPr>
        <p:txBody>
          <a:bodyPr/>
          <a:lstStyle/>
          <a:p>
            <a:r>
              <a:rPr lang="en-US" sz="1800" dirty="0"/>
              <a:t>Starting Jet using the scripts.</a:t>
            </a:r>
          </a:p>
          <a:p>
            <a:r>
              <a:rPr lang="en-US" sz="1800" dirty="0"/>
              <a:t>Configuring the underlying IMDG instance</a:t>
            </a:r>
          </a:p>
          <a:p>
            <a:r>
              <a:rPr lang="en-US" sz="1800" dirty="0"/>
              <a:t>Jet serverless deployment using a simple java program.</a:t>
            </a:r>
          </a:p>
          <a:p>
            <a:r>
              <a:rPr lang="en-US" sz="1800" dirty="0"/>
              <a:t>Jet serverless deployment using Spring Boot</a:t>
            </a:r>
          </a:p>
          <a:p>
            <a:endParaRPr lang="en-US" sz="1400" dirty="0"/>
          </a:p>
          <a:p>
            <a:pPr marL="95250" indent="0">
              <a:buNone/>
            </a:pPr>
            <a:endParaRPr lang="en-US" sz="1600" dirty="0"/>
          </a:p>
        </p:txBody>
      </p:sp>
    </p:spTree>
    <p:extLst>
      <p:ext uri="{BB962C8B-B14F-4D97-AF65-F5344CB8AC3E}">
        <p14:creationId xmlns:p14="http://schemas.microsoft.com/office/powerpoint/2010/main" val="3598577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3: Ingest GPS Data</a:t>
            </a:r>
          </a:p>
        </p:txBody>
      </p:sp>
      <p:sp>
        <p:nvSpPr>
          <p:cNvPr id="115" name="Google Shape;115;p20"/>
          <p:cNvSpPr txBox="1">
            <a:spLocks noGrp="1"/>
          </p:cNvSpPr>
          <p:nvPr>
            <p:ph type="body" idx="10"/>
          </p:nvPr>
        </p:nvSpPr>
        <p:spPr>
          <a:xfrm>
            <a:off x="523799" y="969712"/>
            <a:ext cx="3631231" cy="3705655"/>
          </a:xfrm>
        </p:spPr>
        <p:txBody>
          <a:bodyPr/>
          <a:lstStyle/>
          <a:p>
            <a:pPr marL="95250" lvl="0" indent="0">
              <a:buNone/>
            </a:pPr>
            <a:r>
              <a:rPr lang="en-US" sz="1800" dirty="0"/>
              <a:t>In this lab we are going to ingest the GPS data.  The basic architecture is depicted below.</a:t>
            </a:r>
          </a:p>
          <a:p>
            <a:pPr marL="95250" lvl="0" indent="0">
              <a:buNone/>
            </a:pPr>
            <a:endParaRPr lang="en-US" sz="1800" dirty="0"/>
          </a:p>
          <a:p>
            <a:pPr marL="95250" lvl="0" indent="0">
              <a:buNone/>
            </a:pPr>
            <a:r>
              <a:rPr lang="en-US" sz="1800" dirty="0"/>
              <a:t>The arrow is the Jet job we will write (more details to come)</a:t>
            </a:r>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pic>
        <p:nvPicPr>
          <p:cNvPr id="4" name="Picture 3" descr="A picture containing text, map&#10;&#10;Description automatically generated">
            <a:extLst>
              <a:ext uri="{FF2B5EF4-FFF2-40B4-BE49-F238E27FC236}">
                <a16:creationId xmlns:a16="http://schemas.microsoft.com/office/drawing/2014/main" id="{538DA598-C797-0041-9972-47BAB376C0CF}"/>
              </a:ext>
            </a:extLst>
          </p:cNvPr>
          <p:cNvPicPr>
            <a:picLocks noChangeAspect="1"/>
          </p:cNvPicPr>
          <p:nvPr/>
        </p:nvPicPr>
        <p:blipFill>
          <a:blip r:embed="rId3"/>
          <a:stretch>
            <a:fillRect/>
          </a:stretch>
        </p:blipFill>
        <p:spPr>
          <a:xfrm>
            <a:off x="4988968" y="1314380"/>
            <a:ext cx="3631232" cy="2875392"/>
          </a:xfrm>
          <a:prstGeom prst="rect">
            <a:avLst/>
          </a:prstGeom>
        </p:spPr>
      </p:pic>
      <p:pic>
        <p:nvPicPr>
          <p:cNvPr id="7" name="Picture 6">
            <a:extLst>
              <a:ext uri="{FF2B5EF4-FFF2-40B4-BE49-F238E27FC236}">
                <a16:creationId xmlns:a16="http://schemas.microsoft.com/office/drawing/2014/main" id="{663EB16A-EEBE-734F-B46C-E10166425765}"/>
              </a:ext>
            </a:extLst>
          </p:cNvPr>
          <p:cNvPicPr>
            <a:picLocks/>
          </p:cNvPicPr>
          <p:nvPr/>
        </p:nvPicPr>
        <p:blipFill>
          <a:blip r:embed="rId4"/>
          <a:stretch>
            <a:fillRect/>
          </a:stretch>
        </p:blipFill>
        <p:spPr>
          <a:xfrm>
            <a:off x="4409967" y="1517076"/>
            <a:ext cx="1422329" cy="1422329"/>
          </a:xfrm>
          <a:prstGeom prst="rect">
            <a:avLst/>
          </a:prstGeom>
        </p:spPr>
      </p:pic>
    </p:spTree>
    <p:extLst>
      <p:ext uri="{BB962C8B-B14F-4D97-AF65-F5344CB8AC3E}">
        <p14:creationId xmlns:p14="http://schemas.microsoft.com/office/powerpoint/2010/main" val="2328577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896B-E3BA-BC4F-B919-22C1FA8FBC4D}"/>
              </a:ext>
            </a:extLst>
          </p:cNvPr>
          <p:cNvSpPr>
            <a:spLocks noGrp="1"/>
          </p:cNvSpPr>
          <p:nvPr>
            <p:ph type="title"/>
          </p:nvPr>
        </p:nvSpPr>
        <p:spPr/>
        <p:txBody>
          <a:bodyPr/>
          <a:lstStyle/>
          <a:p>
            <a:r>
              <a:rPr lang="en-US" dirty="0"/>
              <a:t>Hazelcast Sources and Sinks</a:t>
            </a:r>
          </a:p>
        </p:txBody>
      </p:sp>
      <p:sp>
        <p:nvSpPr>
          <p:cNvPr id="3" name="Text Placeholder 2">
            <a:extLst>
              <a:ext uri="{FF2B5EF4-FFF2-40B4-BE49-F238E27FC236}">
                <a16:creationId xmlns:a16="http://schemas.microsoft.com/office/drawing/2014/main" id="{7F50146F-2603-0D44-BCAD-76027BA776FB}"/>
              </a:ext>
            </a:extLst>
          </p:cNvPr>
          <p:cNvSpPr>
            <a:spLocks noGrp="1"/>
          </p:cNvSpPr>
          <p:nvPr>
            <p:ph type="body" sz="quarter" idx="10"/>
          </p:nvPr>
        </p:nvSpPr>
        <p:spPr>
          <a:xfrm>
            <a:off x="489846" y="1199534"/>
            <a:ext cx="8096400" cy="3382298"/>
          </a:xfrm>
        </p:spPr>
        <p:txBody>
          <a:bodyPr/>
          <a:lstStyle/>
          <a:p>
            <a:pPr marL="95250" indent="0">
              <a:buNone/>
            </a:pPr>
            <a:r>
              <a:rPr lang="en-US" sz="1600" dirty="0"/>
              <a:t>Review the </a:t>
            </a:r>
            <a:r>
              <a:rPr lang="en-US" sz="1600" dirty="0">
                <a:hlinkClick r:id="rId3"/>
              </a:rPr>
              <a:t>sources and sinks documentation</a:t>
            </a:r>
            <a:r>
              <a:rPr lang="en-US" sz="1600" dirty="0"/>
              <a:t> with respect to </a:t>
            </a:r>
          </a:p>
          <a:p>
            <a:pPr>
              <a:buFontTx/>
              <a:buChar char="-"/>
            </a:pPr>
            <a:r>
              <a:rPr lang="en-US" sz="1600" dirty="0"/>
              <a:t>Batch / Stream</a:t>
            </a:r>
          </a:p>
          <a:p>
            <a:pPr>
              <a:buFontTx/>
              <a:buChar char="-"/>
            </a:pPr>
            <a:r>
              <a:rPr lang="en-US" sz="1600" dirty="0" err="1"/>
              <a:t>Replayability</a:t>
            </a:r>
            <a:endParaRPr lang="en-US" sz="1600" dirty="0"/>
          </a:p>
          <a:p>
            <a:pPr>
              <a:buFontTx/>
              <a:buChar char="-"/>
            </a:pPr>
            <a:r>
              <a:rPr lang="en-US" sz="1600" dirty="0"/>
              <a:t>Checkpoint Support</a:t>
            </a:r>
          </a:p>
          <a:p>
            <a:pPr>
              <a:buFontTx/>
              <a:buChar char="-"/>
            </a:pPr>
            <a:r>
              <a:rPr lang="en-US" sz="1600" dirty="0"/>
              <a:t>Distribution</a:t>
            </a:r>
          </a:p>
          <a:p>
            <a:pPr>
              <a:buFontTx/>
              <a:buChar char="-"/>
            </a:pPr>
            <a:r>
              <a:rPr lang="en-US" sz="1600" dirty="0"/>
              <a:t>Data Locality</a:t>
            </a:r>
          </a:p>
        </p:txBody>
      </p:sp>
    </p:spTree>
    <p:extLst>
      <p:ext uri="{BB962C8B-B14F-4D97-AF65-F5344CB8AC3E}">
        <p14:creationId xmlns:p14="http://schemas.microsoft.com/office/powerpoint/2010/main" val="24675253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896B-E3BA-BC4F-B919-22C1FA8FBC4D}"/>
              </a:ext>
            </a:extLst>
          </p:cNvPr>
          <p:cNvSpPr>
            <a:spLocks noGrp="1"/>
          </p:cNvSpPr>
          <p:nvPr>
            <p:ph type="title"/>
          </p:nvPr>
        </p:nvSpPr>
        <p:spPr/>
        <p:txBody>
          <a:bodyPr/>
          <a:lstStyle/>
          <a:p>
            <a:r>
              <a:rPr lang="en-US" dirty="0"/>
              <a:t>Hazelcast </a:t>
            </a:r>
            <a:r>
              <a:rPr lang="en-US" dirty="0" err="1"/>
              <a:t>IMap</a:t>
            </a:r>
            <a:r>
              <a:rPr lang="en-US" dirty="0"/>
              <a:t> and Event Journals</a:t>
            </a:r>
          </a:p>
        </p:txBody>
      </p:sp>
      <p:sp>
        <p:nvSpPr>
          <p:cNvPr id="3" name="Text Placeholder 2">
            <a:extLst>
              <a:ext uri="{FF2B5EF4-FFF2-40B4-BE49-F238E27FC236}">
                <a16:creationId xmlns:a16="http://schemas.microsoft.com/office/drawing/2014/main" id="{7F50146F-2603-0D44-BCAD-76027BA776FB}"/>
              </a:ext>
            </a:extLst>
          </p:cNvPr>
          <p:cNvSpPr>
            <a:spLocks noGrp="1"/>
          </p:cNvSpPr>
          <p:nvPr>
            <p:ph type="body" sz="quarter" idx="10"/>
          </p:nvPr>
        </p:nvSpPr>
        <p:spPr>
          <a:xfrm>
            <a:off x="489846" y="1199534"/>
            <a:ext cx="8096400" cy="3382298"/>
          </a:xfrm>
        </p:spPr>
        <p:txBody>
          <a:bodyPr/>
          <a:lstStyle/>
          <a:p>
            <a:r>
              <a:rPr lang="en-US" sz="1600" dirty="0" err="1"/>
              <a:t>IMaps</a:t>
            </a:r>
            <a:r>
              <a:rPr lang="en-US" sz="1600" dirty="0"/>
              <a:t> are the glue between IMDG and Jet</a:t>
            </a:r>
          </a:p>
          <a:p>
            <a:r>
              <a:rPr lang="en-US" sz="1600" dirty="0"/>
              <a:t>Because there are many IMDG clients, </a:t>
            </a:r>
            <a:r>
              <a:rPr lang="en-US" sz="1600" dirty="0" err="1"/>
              <a:t>IMaps</a:t>
            </a:r>
            <a:r>
              <a:rPr lang="en-US" sz="1600" dirty="0"/>
              <a:t> are often the Source/Sink of choice for integrating with external systems.</a:t>
            </a:r>
          </a:p>
          <a:p>
            <a:r>
              <a:rPr lang="en-US" sz="1600" dirty="0"/>
              <a:t>Review </a:t>
            </a:r>
            <a:r>
              <a:rPr lang="en-US" sz="1600" dirty="0">
                <a:hlinkClick r:id="rId3"/>
              </a:rPr>
              <a:t>event journal configuration documentation</a:t>
            </a:r>
            <a:r>
              <a:rPr lang="en-US" sz="1600" dirty="0"/>
              <a:t>.</a:t>
            </a:r>
          </a:p>
          <a:p>
            <a:r>
              <a:rPr lang="en-US" sz="1600" dirty="0"/>
              <a:t>Event Journal Best Practices</a:t>
            </a:r>
          </a:p>
          <a:p>
            <a:pPr lvl="1"/>
            <a:r>
              <a:rPr lang="en-US" sz="1200" dirty="0"/>
              <a:t>Thinking through expiration and eviction.</a:t>
            </a:r>
          </a:p>
          <a:p>
            <a:pPr lvl="1"/>
            <a:r>
              <a:rPr lang="en-US" sz="1200" dirty="0"/>
              <a:t>How to size the event journal</a:t>
            </a:r>
          </a:p>
          <a:p>
            <a:pPr lvl="1"/>
            <a:endParaRPr lang="en-US" sz="1000" dirty="0"/>
          </a:p>
        </p:txBody>
      </p:sp>
    </p:spTree>
    <p:extLst>
      <p:ext uri="{BB962C8B-B14F-4D97-AF65-F5344CB8AC3E}">
        <p14:creationId xmlns:p14="http://schemas.microsoft.com/office/powerpoint/2010/main" val="2904472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3 Instructions</a:t>
            </a:r>
          </a:p>
        </p:txBody>
      </p:sp>
      <p:sp>
        <p:nvSpPr>
          <p:cNvPr id="115" name="Google Shape;115;p20"/>
          <p:cNvSpPr txBox="1">
            <a:spLocks noGrp="1"/>
          </p:cNvSpPr>
          <p:nvPr>
            <p:ph type="body" idx="10"/>
          </p:nvPr>
        </p:nvSpPr>
        <p:spPr>
          <a:xfrm>
            <a:off x="523800" y="969712"/>
            <a:ext cx="8096400" cy="3705655"/>
          </a:xfrm>
        </p:spPr>
        <p:txBody>
          <a:bodyPr/>
          <a:lstStyle/>
          <a:p>
            <a:pPr marL="95250" lvl="0" indent="0">
              <a:buNone/>
            </a:pPr>
            <a:r>
              <a:rPr lang="en-US" dirty="0"/>
              <a:t>See “03. </a:t>
            </a:r>
            <a:r>
              <a:rPr lang="en-US" dirty="0" err="1"/>
              <a:t>Ingest.md</a:t>
            </a:r>
            <a:r>
              <a:rPr lang="en-US" dirty="0"/>
              <a:t>” for details</a:t>
            </a:r>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826855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896B-E3BA-BC4F-B919-22C1FA8FBC4D}"/>
              </a:ext>
            </a:extLst>
          </p:cNvPr>
          <p:cNvSpPr>
            <a:spLocks noGrp="1"/>
          </p:cNvSpPr>
          <p:nvPr>
            <p:ph type="title"/>
          </p:nvPr>
        </p:nvSpPr>
        <p:spPr/>
        <p:txBody>
          <a:bodyPr/>
          <a:lstStyle/>
          <a:p>
            <a:r>
              <a:rPr lang="en-US" dirty="0"/>
              <a:t>What we Learned …</a:t>
            </a:r>
          </a:p>
        </p:txBody>
      </p:sp>
      <p:sp>
        <p:nvSpPr>
          <p:cNvPr id="3" name="Text Placeholder 2">
            <a:extLst>
              <a:ext uri="{FF2B5EF4-FFF2-40B4-BE49-F238E27FC236}">
                <a16:creationId xmlns:a16="http://schemas.microsoft.com/office/drawing/2014/main" id="{7F50146F-2603-0D44-BCAD-76027BA776FB}"/>
              </a:ext>
            </a:extLst>
          </p:cNvPr>
          <p:cNvSpPr>
            <a:spLocks noGrp="1"/>
          </p:cNvSpPr>
          <p:nvPr>
            <p:ph type="body" sz="quarter" idx="10"/>
          </p:nvPr>
        </p:nvSpPr>
        <p:spPr>
          <a:xfrm>
            <a:off x="489846" y="1199534"/>
            <a:ext cx="8096400" cy="3382298"/>
          </a:xfrm>
        </p:spPr>
        <p:txBody>
          <a:bodyPr/>
          <a:lstStyle/>
          <a:p>
            <a:r>
              <a:rPr lang="en-US" sz="1800" dirty="0"/>
              <a:t>Starting Jet using the scripts.</a:t>
            </a:r>
          </a:p>
          <a:p>
            <a:r>
              <a:rPr lang="en-US" sz="1800" dirty="0"/>
              <a:t>Configuring the underlying IMDG instance</a:t>
            </a:r>
          </a:p>
          <a:p>
            <a:r>
              <a:rPr lang="en-US" sz="1800" dirty="0"/>
              <a:t>Jet serverless deployment using a simple java program.</a:t>
            </a:r>
          </a:p>
          <a:p>
            <a:r>
              <a:rPr lang="en-US" sz="1800" dirty="0"/>
              <a:t>Jet serverless deployment using Spring Boot</a:t>
            </a:r>
          </a:p>
          <a:p>
            <a:endParaRPr lang="en-US" sz="1400" dirty="0"/>
          </a:p>
          <a:p>
            <a:pPr marL="95250" indent="0">
              <a:buNone/>
            </a:pPr>
            <a:endParaRPr lang="en-US" sz="1600" dirty="0"/>
          </a:p>
        </p:txBody>
      </p:sp>
    </p:spTree>
    <p:extLst>
      <p:ext uri="{BB962C8B-B14F-4D97-AF65-F5344CB8AC3E}">
        <p14:creationId xmlns:p14="http://schemas.microsoft.com/office/powerpoint/2010/main" val="12842834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4 - Updates</a:t>
            </a:r>
          </a:p>
        </p:txBody>
      </p:sp>
      <p:sp>
        <p:nvSpPr>
          <p:cNvPr id="115" name="Google Shape;115;p20"/>
          <p:cNvSpPr txBox="1">
            <a:spLocks noGrp="1"/>
          </p:cNvSpPr>
          <p:nvPr>
            <p:ph type="body" idx="10"/>
          </p:nvPr>
        </p:nvSpPr>
        <p:spPr>
          <a:xfrm>
            <a:off x="523800" y="969712"/>
            <a:ext cx="8096400" cy="3705655"/>
          </a:xfrm>
        </p:spPr>
        <p:txBody>
          <a:bodyPr/>
          <a:lstStyle/>
          <a:p>
            <a:pPr marL="95250" lvl="0" indent="0">
              <a:buNone/>
            </a:pPr>
            <a:r>
              <a:rPr lang="en-US" sz="1800" dirty="0"/>
              <a:t>Its now time to make an update to our system.  Lets see how this can be done with no downtime using snapshots.  Talk about stable sources and idempotent sinks, how Jet does restart and recovery.</a:t>
            </a:r>
          </a:p>
          <a:p>
            <a:pPr marL="95250" lvl="0" indent="0">
              <a:buNone/>
            </a:pPr>
            <a:endParaRPr lang="en-US" sz="1800" dirty="0"/>
          </a:p>
          <a:p>
            <a:pPr marL="95250" lvl="0" indent="0">
              <a:buNone/>
            </a:pPr>
            <a:r>
              <a:rPr lang="en-US" sz="1800" dirty="0"/>
              <a:t>1 </a:t>
            </a:r>
            <a:r>
              <a:rPr lang="en-US" sz="1800" dirty="0" err="1"/>
              <a:t>hr</a:t>
            </a:r>
            <a:endParaRPr lang="en-US" sz="1800" dirty="0"/>
          </a:p>
          <a:p>
            <a:pPr marL="95250" lvl="0" indent="0">
              <a:buNone/>
            </a:pPr>
            <a:endParaRPr lang="en-US" dirty="0"/>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592934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subTitle" idx="1"/>
          </p:nvPr>
        </p:nvSpPr>
        <p:spPr>
          <a:xfrm>
            <a:off x="658363" y="3374937"/>
            <a:ext cx="5122800" cy="280800"/>
          </a:xfrm>
          <a:prstGeom prst="rect">
            <a:avLst/>
          </a:prstGeom>
        </p:spPr>
        <p:txBody>
          <a:bodyPr spcFirstLastPara="1" wrap="square" lIns="0" tIns="34275" rIns="0" bIns="34275" anchor="t" anchorCtr="0">
            <a:noAutofit/>
          </a:bodyPr>
          <a:lstStyle/>
          <a:p>
            <a:pPr marL="0" lvl="0" indent="0" algn="l" rtl="0">
              <a:spcBef>
                <a:spcPts val="500"/>
              </a:spcBef>
              <a:spcAft>
                <a:spcPts val="500"/>
              </a:spcAft>
              <a:buNone/>
            </a:pPr>
            <a:endParaRPr/>
          </a:p>
        </p:txBody>
      </p:sp>
      <p:sp>
        <p:nvSpPr>
          <p:cNvPr id="221" name="Google Shape;221;p34"/>
          <p:cNvSpPr txBox="1">
            <a:spLocks noGrp="1"/>
          </p:cNvSpPr>
          <p:nvPr>
            <p:ph type="ctrTitle"/>
          </p:nvPr>
        </p:nvSpPr>
        <p:spPr>
          <a:xfrm>
            <a:off x="655390" y="1766413"/>
            <a:ext cx="8365518" cy="121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dirty="0"/>
              <a:t>How Hazelcast Does Stream Processing</a:t>
            </a:r>
            <a:endParaRPr sz="32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17792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5 - Enrich</a:t>
            </a:r>
          </a:p>
        </p:txBody>
      </p:sp>
      <p:sp>
        <p:nvSpPr>
          <p:cNvPr id="115" name="Google Shape;115;p20"/>
          <p:cNvSpPr txBox="1">
            <a:spLocks noGrp="1"/>
          </p:cNvSpPr>
          <p:nvPr>
            <p:ph type="body" idx="10"/>
          </p:nvPr>
        </p:nvSpPr>
        <p:spPr/>
        <p:txBody>
          <a:bodyPr/>
          <a:lstStyle/>
          <a:p>
            <a:pPr marL="95250" lvl="0" indent="0">
              <a:buNone/>
            </a:pPr>
            <a:r>
              <a:rPr lang="en-US" sz="1800" dirty="0"/>
              <a:t>We want the vehicle make/model information and category added to the vehicle map.  This is static so it’s a perfect use case for hash join.  We will integrate with a JDBC source to obtain it.</a:t>
            </a:r>
          </a:p>
          <a:p>
            <a:pPr marL="95250" lvl="0" indent="0">
              <a:buNone/>
            </a:pPr>
            <a:r>
              <a:rPr lang="en-US" sz="1800" dirty="0"/>
              <a:t>Update the current ingest job.</a:t>
            </a:r>
          </a:p>
          <a:p>
            <a:pPr marL="95250" lvl="0" indent="0">
              <a:buNone/>
            </a:pPr>
            <a:endParaRPr lang="en-US" sz="1800" dirty="0"/>
          </a:p>
          <a:p>
            <a:pPr marL="95250" lvl="0" indent="0">
              <a:buNone/>
            </a:pPr>
            <a:r>
              <a:rPr lang="en-US" sz="1800" dirty="0"/>
              <a:t>Do a second enrichment to determine the grid square.  This is best done using “</a:t>
            </a:r>
            <a:r>
              <a:rPr lang="en-US" sz="1800" dirty="0" err="1"/>
              <a:t>mapUsingContext</a:t>
            </a:r>
            <a:r>
              <a:rPr lang="en-US" sz="1800" dirty="0"/>
              <a:t>”.  </a:t>
            </a:r>
          </a:p>
          <a:p>
            <a:pPr marL="95250" lvl="0" indent="0">
              <a:buNone/>
            </a:pPr>
            <a:endParaRPr lang="en-US" sz="1800" dirty="0"/>
          </a:p>
          <a:p>
            <a:pPr marL="95250" lvl="0" indent="0">
              <a:buNone/>
            </a:pPr>
            <a:r>
              <a:rPr lang="en-US" sz="1800" dirty="0"/>
              <a:t>Now we have a map entry that looks like this: TBD</a:t>
            </a:r>
          </a:p>
          <a:p>
            <a:pPr marL="95250" lvl="0" indent="0">
              <a:buNone/>
            </a:pPr>
            <a:r>
              <a:rPr lang="en-US" sz="1800" dirty="0"/>
              <a:t>1 hr.</a:t>
            </a:r>
          </a:p>
          <a:p>
            <a:pPr marL="95250" lvl="0" indent="0">
              <a:buNone/>
            </a:pPr>
            <a:endParaRPr lang="en-US" sz="1800" dirty="0"/>
          </a:p>
          <a:p>
            <a:pPr marL="95250" lvl="0" indent="0">
              <a:buNone/>
            </a:pPr>
            <a:endParaRPr lang="en-US" dirty="0"/>
          </a:p>
          <a:p>
            <a:pPr marL="95250" lvl="0" indent="0">
              <a:buNone/>
            </a:pPr>
            <a:endParaRPr lang="en-US" dirty="0"/>
          </a:p>
          <a:p>
            <a:pPr marL="95250" lvl="0" indent="0">
              <a:buNone/>
            </a:pPr>
            <a:endParaRPr lang="en-US" dirty="0"/>
          </a:p>
          <a:p>
            <a:pPr marL="95250" lvl="0" indent="0">
              <a:buNone/>
            </a:pPr>
            <a:endParaRPr lang="en-US" dirty="0"/>
          </a:p>
          <a:p>
            <a:pPr marL="95250" lvl="0" indent="0">
              <a:buNone/>
            </a:pPr>
            <a:endParaRPr lang="en-US" dirty="0"/>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191153691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6 – Maintenance Alerts</a:t>
            </a:r>
          </a:p>
        </p:txBody>
      </p:sp>
      <p:sp>
        <p:nvSpPr>
          <p:cNvPr id="115" name="Google Shape;115;p20"/>
          <p:cNvSpPr txBox="1">
            <a:spLocks noGrp="1"/>
          </p:cNvSpPr>
          <p:nvPr>
            <p:ph type="body" idx="10"/>
          </p:nvPr>
        </p:nvSpPr>
        <p:spPr/>
        <p:txBody>
          <a:bodyPr/>
          <a:lstStyle/>
          <a:p>
            <a:pPr marL="95250" lvl="0" indent="0">
              <a:buNone/>
            </a:pPr>
            <a:r>
              <a:rPr lang="en-US" sz="1800" dirty="0"/>
              <a:t>To support emergency maintenance notifications …</a:t>
            </a:r>
          </a:p>
          <a:p>
            <a:pPr marL="95250" lvl="0" indent="0">
              <a:buNone/>
            </a:pPr>
            <a:endParaRPr lang="en-US" sz="1800" dirty="0"/>
          </a:p>
          <a:p>
            <a:pPr marL="95250" lvl="0" indent="0">
              <a:buNone/>
            </a:pPr>
            <a:r>
              <a:rPr lang="en-US" sz="1800" dirty="0" err="1"/>
              <a:t>Filewatcher</a:t>
            </a:r>
            <a:r>
              <a:rPr lang="en-US" sz="1800" dirty="0"/>
              <a:t> – notice per make/model</a:t>
            </a:r>
          </a:p>
          <a:p>
            <a:pPr marL="95250" lvl="0" indent="0">
              <a:buNone/>
            </a:pPr>
            <a:r>
              <a:rPr lang="en-US" sz="1800" dirty="0"/>
              <a:t>Flat map to one per vehicle – group by VIN</a:t>
            </a:r>
          </a:p>
          <a:p>
            <a:pPr marL="95250" lvl="0" indent="0">
              <a:buNone/>
            </a:pPr>
            <a:r>
              <a:rPr lang="en-US" sz="1800" dirty="0"/>
              <a:t>Custom Sink to emit notification</a:t>
            </a:r>
          </a:p>
          <a:p>
            <a:pPr marL="95250" lvl="0" indent="0">
              <a:buNone/>
            </a:pPr>
            <a:r>
              <a:rPr lang="en-US" sz="1800" dirty="0"/>
              <a:t> </a:t>
            </a:r>
          </a:p>
          <a:p>
            <a:pPr marL="95250" lvl="0" indent="0">
              <a:buNone/>
            </a:pPr>
            <a:r>
              <a:rPr lang="en-US" sz="1800" dirty="0"/>
              <a:t>1hr.</a:t>
            </a:r>
          </a:p>
          <a:p>
            <a:pPr marL="95250" lvl="0" indent="0">
              <a:buNone/>
            </a:pPr>
            <a:endParaRPr lang="en-US" dirty="0"/>
          </a:p>
          <a:p>
            <a:pPr marL="95250" lvl="0" indent="0">
              <a:buNone/>
            </a:pPr>
            <a:endParaRPr lang="en-US" dirty="0"/>
          </a:p>
          <a:p>
            <a:pPr marL="95250" lvl="0" indent="0">
              <a:buNone/>
            </a:pPr>
            <a:endParaRPr lang="en-US" dirty="0"/>
          </a:p>
          <a:p>
            <a:pPr marL="95250" lvl="0" indent="0">
              <a:buNone/>
            </a:pPr>
            <a:endParaRPr lang="en-US" dirty="0"/>
          </a:p>
          <a:p>
            <a:pPr marL="95250" lvl="0" indent="0">
              <a:buNone/>
            </a:pPr>
            <a:endParaRPr lang="en-US" dirty="0"/>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6731281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7 – Calculate Velocity and Miles Driven</a:t>
            </a:r>
          </a:p>
        </p:txBody>
      </p:sp>
      <p:sp>
        <p:nvSpPr>
          <p:cNvPr id="115" name="Google Shape;115;p20"/>
          <p:cNvSpPr txBox="1">
            <a:spLocks noGrp="1"/>
          </p:cNvSpPr>
          <p:nvPr>
            <p:ph type="body" idx="10"/>
          </p:nvPr>
        </p:nvSpPr>
        <p:spPr/>
        <p:txBody>
          <a:bodyPr/>
          <a:lstStyle/>
          <a:p>
            <a:pPr marL="95250" lvl="0" indent="0">
              <a:buNone/>
            </a:pPr>
            <a:r>
              <a:rPr lang="en-US" dirty="0"/>
              <a:t>Use the vehicle map as a source</a:t>
            </a:r>
          </a:p>
          <a:p>
            <a:pPr marL="95250" lvl="0" indent="0">
              <a:buNone/>
            </a:pPr>
            <a:r>
              <a:rPr lang="en-US" dirty="0"/>
              <a:t>Custom aggregator to compute velocity (possibly do this as </a:t>
            </a:r>
            <a:r>
              <a:rPr lang="en-US" dirty="0" err="1"/>
              <a:t>coaggregate</a:t>
            </a:r>
            <a:r>
              <a:rPr lang="en-US" dirty="0"/>
              <a:t>?), then map to categorize.  Write output to another map using EP to deal with change detection.</a:t>
            </a:r>
          </a:p>
          <a:p>
            <a:pPr marL="95250" lvl="0" indent="0">
              <a:buNone/>
            </a:pPr>
            <a:endParaRPr lang="en-US" dirty="0"/>
          </a:p>
          <a:p>
            <a:pPr marL="95250" lvl="0" indent="0">
              <a:buNone/>
            </a:pPr>
            <a:r>
              <a:rPr lang="en-US" dirty="0"/>
              <a:t>Now we can see in real time who is speeding !</a:t>
            </a:r>
          </a:p>
          <a:p>
            <a:pPr marL="95250" lvl="0" indent="0">
              <a:buNone/>
            </a:pPr>
            <a:endParaRPr lang="en-US" dirty="0"/>
          </a:p>
          <a:p>
            <a:pPr marL="95250" lvl="0" indent="0">
              <a:buNone/>
            </a:pPr>
            <a:r>
              <a:rPr lang="en-US" dirty="0"/>
              <a:t>1 hr.</a:t>
            </a:r>
          </a:p>
          <a:p>
            <a:pPr marL="95250" lvl="0" indent="0">
              <a:buNone/>
            </a:pPr>
            <a:endParaRPr lang="en-US" dirty="0"/>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13352329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8 – Vehicles in an Area</a:t>
            </a:r>
          </a:p>
        </p:txBody>
      </p:sp>
      <p:sp>
        <p:nvSpPr>
          <p:cNvPr id="115" name="Google Shape;115;p20"/>
          <p:cNvSpPr txBox="1">
            <a:spLocks noGrp="1"/>
          </p:cNvSpPr>
          <p:nvPr>
            <p:ph type="body" idx="10"/>
          </p:nvPr>
        </p:nvSpPr>
        <p:spPr>
          <a:xfrm>
            <a:off x="529173" y="1077951"/>
            <a:ext cx="8096400" cy="3653075"/>
          </a:xfrm>
        </p:spPr>
        <p:txBody>
          <a:bodyPr/>
          <a:lstStyle/>
          <a:p>
            <a:pPr marL="95250" lvl="0" indent="0">
              <a:buNone/>
            </a:pPr>
            <a:r>
              <a:rPr lang="en-US" sz="1600" dirty="0"/>
              <a:t>Lets make the customer notification function reusable by breaking it off into its own stream – source is a map.</a:t>
            </a:r>
          </a:p>
          <a:p>
            <a:pPr marL="95250" lvl="0" indent="0">
              <a:buNone/>
            </a:pPr>
            <a:endParaRPr lang="en-US" sz="1600" dirty="0"/>
          </a:p>
          <a:p>
            <a:pPr marL="95250" lvl="0" indent="0">
              <a:buNone/>
            </a:pPr>
            <a:r>
              <a:rPr lang="en-US" sz="1600" dirty="0"/>
              <a:t>Similar to the service notifications, use a query to identify customers in an area right now and send them notifications.</a:t>
            </a:r>
          </a:p>
          <a:p>
            <a:pPr marL="95250" lvl="0" indent="0">
              <a:buNone/>
            </a:pPr>
            <a:endParaRPr lang="en-US" sz="1600" dirty="0"/>
          </a:p>
          <a:p>
            <a:pPr marL="95250" lvl="0" indent="0">
              <a:buNone/>
            </a:pPr>
            <a:r>
              <a:rPr lang="en-US" sz="1600" dirty="0"/>
              <a:t>Speed up the query with an index.</a:t>
            </a:r>
          </a:p>
          <a:p>
            <a:pPr marL="95250" lvl="0" indent="0">
              <a:buNone/>
            </a:pPr>
            <a:endParaRPr lang="en-US" sz="1600" dirty="0"/>
          </a:p>
          <a:p>
            <a:pPr marL="95250" lvl="0" indent="0">
              <a:buNone/>
            </a:pPr>
            <a:r>
              <a:rPr lang="en-US" sz="1600" dirty="0"/>
              <a:t>What about vehicles that enter later ? Repeat the notification (once every x minutes), use executor framework </a:t>
            </a:r>
          </a:p>
          <a:p>
            <a:pPr marL="95250" lvl="0" indent="0">
              <a:buNone/>
            </a:pPr>
            <a:r>
              <a:rPr lang="en-US" sz="1600" dirty="0"/>
              <a:t>1 hr. </a:t>
            </a:r>
          </a:p>
          <a:p>
            <a:pPr marL="95250" lvl="0" indent="0">
              <a:buNone/>
            </a:pPr>
            <a:endParaRPr lang="en-US" sz="1600" dirty="0"/>
          </a:p>
          <a:p>
            <a:pPr marL="95250" lvl="0" indent="0">
              <a:buNone/>
            </a:pPr>
            <a:endParaRPr lang="en-US" dirty="0"/>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6181737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9 – Mileage Limits</a:t>
            </a:r>
          </a:p>
        </p:txBody>
      </p:sp>
      <p:sp>
        <p:nvSpPr>
          <p:cNvPr id="115" name="Google Shape;115;p20"/>
          <p:cNvSpPr txBox="1">
            <a:spLocks noGrp="1"/>
          </p:cNvSpPr>
          <p:nvPr>
            <p:ph type="body" idx="10"/>
          </p:nvPr>
        </p:nvSpPr>
        <p:spPr>
          <a:xfrm>
            <a:off x="529173" y="1077951"/>
            <a:ext cx="8096400" cy="3653075"/>
          </a:xfrm>
        </p:spPr>
        <p:txBody>
          <a:bodyPr/>
          <a:lstStyle/>
          <a:p>
            <a:pPr marL="95250" lvl="0" indent="0">
              <a:buNone/>
            </a:pPr>
            <a:r>
              <a:rPr lang="en-US" sz="1600" dirty="0"/>
              <a:t>Notify in real time when a luxury vehicle has almost exceeded its limit.</a:t>
            </a:r>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59426670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p:txBody>
          <a:bodyPr/>
          <a:lstStyle/>
          <a:p>
            <a:pPr lvl="0"/>
            <a:r>
              <a:rPr lang="en-US" dirty="0"/>
              <a:t>Lab 10 – Daily Report of Vehicles Due for Maintenance</a:t>
            </a:r>
          </a:p>
        </p:txBody>
      </p:sp>
      <p:sp>
        <p:nvSpPr>
          <p:cNvPr id="115" name="Google Shape;115;p20"/>
          <p:cNvSpPr txBox="1">
            <a:spLocks noGrp="1"/>
          </p:cNvSpPr>
          <p:nvPr>
            <p:ph type="body" idx="10"/>
          </p:nvPr>
        </p:nvSpPr>
        <p:spPr>
          <a:xfrm>
            <a:off x="529173" y="1077951"/>
            <a:ext cx="8096400" cy="3653075"/>
          </a:xfrm>
        </p:spPr>
        <p:txBody>
          <a:bodyPr/>
          <a:lstStyle/>
          <a:p>
            <a:pPr marL="95250" lvl="0" indent="0">
              <a:buNone/>
            </a:pPr>
            <a:r>
              <a:rPr lang="en-US" sz="1600" dirty="0"/>
              <a:t>More traditional ETL using batch streams.</a:t>
            </a:r>
          </a:p>
          <a:p>
            <a:pPr marL="95250" lvl="0" indent="0">
              <a:buNone/>
            </a:pPr>
            <a:endParaRPr lang="en-US" sz="1600" dirty="0"/>
          </a:p>
          <a:p>
            <a:pPr marL="95250" lvl="0" indent="0">
              <a:buNone/>
            </a:pPr>
            <a:endParaRPr lang="en-US" dirty="0"/>
          </a:p>
        </p:txBody>
      </p:sp>
      <p:sp>
        <p:nvSpPr>
          <p:cNvPr id="2" name="Footer Placeholder 1">
            <a:extLst>
              <a:ext uri="{FF2B5EF4-FFF2-40B4-BE49-F238E27FC236}">
                <a16:creationId xmlns:a16="http://schemas.microsoft.com/office/drawing/2014/main" id="{3B67E50B-C0A7-3543-8FAD-43AEBCCAEA2E}"/>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173409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6422-8563-974A-88CC-9A522506F2C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AB34086-997D-304C-8007-F5AAFC4224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4251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Detailed Agenda – Day 1</a:t>
            </a:r>
          </a:p>
        </p:txBody>
      </p:sp>
      <p:sp>
        <p:nvSpPr>
          <p:cNvPr id="121" name="Google Shape;121;p21"/>
          <p:cNvSpPr txBox="1">
            <a:spLocks noGrp="1"/>
          </p:cNvSpPr>
          <p:nvPr>
            <p:ph type="body" sz="quarter" idx="10"/>
          </p:nvPr>
        </p:nvSpPr>
        <p:spPr>
          <a:xfrm>
            <a:off x="518425" y="969712"/>
            <a:ext cx="8096400" cy="3524036"/>
          </a:xfrm>
        </p:spPr>
        <p:txBody>
          <a:bodyPr/>
          <a:lstStyle/>
          <a:p>
            <a:pPr marL="95250" lvl="0" indent="0">
              <a:buNone/>
            </a:pPr>
            <a:endParaRPr lang="en-US" sz="1400" dirty="0"/>
          </a:p>
          <a:p>
            <a:pPr marL="95250" lvl="0" indent="0">
              <a:buNone/>
            </a:pPr>
            <a:endParaRPr lang="en-US" sz="1400" dirty="0"/>
          </a:p>
          <a:p>
            <a:pPr marL="95250" lvl="0" indent="0">
              <a:buNone/>
            </a:pPr>
            <a:endParaRPr lang="en-US" sz="1400" dirty="0"/>
          </a:p>
        </p:txBody>
      </p:sp>
      <p:graphicFrame>
        <p:nvGraphicFramePr>
          <p:cNvPr id="2" name="Table 1">
            <a:extLst>
              <a:ext uri="{FF2B5EF4-FFF2-40B4-BE49-F238E27FC236}">
                <a16:creationId xmlns:a16="http://schemas.microsoft.com/office/drawing/2014/main" id="{A901D3DA-A356-6C49-876A-0C72F4097B73}"/>
              </a:ext>
            </a:extLst>
          </p:cNvPr>
          <p:cNvGraphicFramePr>
            <a:graphicFrameLocks noGrp="1"/>
          </p:cNvGraphicFramePr>
          <p:nvPr>
            <p:extLst>
              <p:ext uri="{D42A27DB-BD31-4B8C-83A1-F6EECF244321}">
                <p14:modId xmlns:p14="http://schemas.microsoft.com/office/powerpoint/2010/main" val="1364530256"/>
              </p:ext>
            </p:extLst>
          </p:nvPr>
        </p:nvGraphicFramePr>
        <p:xfrm>
          <a:off x="518425" y="969712"/>
          <a:ext cx="7965895" cy="3273183"/>
        </p:xfrm>
        <a:graphic>
          <a:graphicData uri="http://schemas.openxmlformats.org/drawingml/2006/table">
            <a:tbl>
              <a:tblPr firstRow="1" bandRow="1">
                <a:tableStyleId>{5C22544A-7EE6-4342-B048-85BDC9FD1C3A}</a:tableStyleId>
              </a:tblPr>
              <a:tblGrid>
                <a:gridCol w="5313805">
                  <a:extLst>
                    <a:ext uri="{9D8B030D-6E8A-4147-A177-3AD203B41FA5}">
                      <a16:colId xmlns:a16="http://schemas.microsoft.com/office/drawing/2014/main" val="3250079560"/>
                    </a:ext>
                  </a:extLst>
                </a:gridCol>
                <a:gridCol w="1326045">
                  <a:extLst>
                    <a:ext uri="{9D8B030D-6E8A-4147-A177-3AD203B41FA5}">
                      <a16:colId xmlns:a16="http://schemas.microsoft.com/office/drawing/2014/main" val="1441134292"/>
                    </a:ext>
                  </a:extLst>
                </a:gridCol>
                <a:gridCol w="1326045">
                  <a:extLst>
                    <a:ext uri="{9D8B030D-6E8A-4147-A177-3AD203B41FA5}">
                      <a16:colId xmlns:a16="http://schemas.microsoft.com/office/drawing/2014/main" val="301471973"/>
                    </a:ext>
                  </a:extLst>
                </a:gridCol>
              </a:tblGrid>
              <a:tr h="327111">
                <a:tc gridSpan="2">
                  <a:txBody>
                    <a:bodyPr/>
                    <a:lstStyle/>
                    <a:p>
                      <a:r>
                        <a:rPr lang="en-US" sz="1200" dirty="0"/>
                        <a:t>Introduction to Stream Processing with Hazelcast Jet</a:t>
                      </a:r>
                    </a:p>
                  </a:txBody>
                  <a:tcPr/>
                </a:tc>
                <a:tc hMerge="1">
                  <a:txBody>
                    <a:bodyPr/>
                    <a:lstStyle/>
                    <a:p>
                      <a:endParaRPr lang="en-US" dirty="0"/>
                    </a:p>
                  </a:txBody>
                  <a:tcPr/>
                </a:tc>
                <a:tc>
                  <a:txBody>
                    <a:bodyPr/>
                    <a:lstStyle/>
                    <a:p>
                      <a:r>
                        <a:rPr lang="en-US" sz="1200" dirty="0"/>
                        <a:t>Starts At</a:t>
                      </a:r>
                    </a:p>
                  </a:txBody>
                  <a:tcPr/>
                </a:tc>
                <a:extLst>
                  <a:ext uri="{0D108BD9-81ED-4DB2-BD59-A6C34878D82A}">
                    <a16:rowId xmlns:a16="http://schemas.microsoft.com/office/drawing/2014/main" val="3476256911"/>
                  </a:ext>
                </a:extLst>
              </a:tr>
              <a:tr h="327111">
                <a:tc>
                  <a:txBody>
                    <a:bodyPr/>
                    <a:lstStyle/>
                    <a:p>
                      <a:r>
                        <a:rPr lang="en-US" sz="1200" dirty="0"/>
                        <a:t>Introductions </a:t>
                      </a:r>
                    </a:p>
                  </a:txBody>
                  <a:tcPr anchor="ctr"/>
                </a:tc>
                <a:tc>
                  <a:txBody>
                    <a:bodyPr/>
                    <a:lstStyle/>
                    <a:p>
                      <a:pPr algn="l"/>
                      <a:r>
                        <a:rPr lang="en-US" sz="1200" dirty="0"/>
                        <a:t>15 minutes</a:t>
                      </a:r>
                    </a:p>
                  </a:txBody>
                  <a:tcPr anchor="ctr"/>
                </a:tc>
                <a:tc>
                  <a:txBody>
                    <a:bodyPr/>
                    <a:lstStyle/>
                    <a:p>
                      <a:pPr algn="l"/>
                      <a:r>
                        <a:rPr lang="en-US" sz="1200" dirty="0"/>
                        <a:t>  9:00 AM</a:t>
                      </a:r>
                    </a:p>
                  </a:txBody>
                  <a:tcPr anchor="ctr"/>
                </a:tc>
                <a:extLst>
                  <a:ext uri="{0D108BD9-81ED-4DB2-BD59-A6C34878D82A}">
                    <a16:rowId xmlns:a16="http://schemas.microsoft.com/office/drawing/2014/main" val="3527370727"/>
                  </a:ext>
                </a:extLst>
              </a:tr>
              <a:tr h="327111">
                <a:tc>
                  <a:txBody>
                    <a:bodyPr/>
                    <a:lstStyle/>
                    <a:p>
                      <a:r>
                        <a:rPr lang="en-US" sz="1200" dirty="0"/>
                        <a:t>Stream </a:t>
                      </a:r>
                      <a:r>
                        <a:rPr lang="en-US" sz="1200"/>
                        <a:t>Processing Defined</a:t>
                      </a:r>
                      <a:endParaRPr lang="en-US" sz="1200" dirty="0"/>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3197829683"/>
                  </a:ext>
                </a:extLst>
              </a:tr>
              <a:tr h="327111">
                <a:tc>
                  <a:txBody>
                    <a:bodyPr/>
                    <a:lstStyle/>
                    <a:p>
                      <a:r>
                        <a:rPr lang="en-US" sz="1200" dirty="0"/>
                        <a:t>Stream Processing with Hazelcast</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230361236"/>
                  </a:ext>
                </a:extLst>
              </a:tr>
              <a:tr h="327111">
                <a:tc>
                  <a:txBody>
                    <a:bodyPr/>
                    <a:lstStyle/>
                    <a:p>
                      <a:r>
                        <a:rPr lang="en-US" sz="1200" dirty="0"/>
                        <a:t>Introducing the Pipeline API</a:t>
                      </a:r>
                    </a:p>
                  </a:txBody>
                  <a:tcPr anchor="ctr"/>
                </a:tc>
                <a:tc>
                  <a:txBody>
                    <a:bodyPr/>
                    <a:lstStyle/>
                    <a:p>
                      <a:r>
                        <a:rPr lang="en-US" sz="1200" dirty="0"/>
                        <a:t>15 minutes</a:t>
                      </a:r>
                    </a:p>
                  </a:txBody>
                  <a:tcPr anchor="ctr"/>
                </a:tc>
                <a:tc>
                  <a:txBody>
                    <a:bodyPr/>
                    <a:lstStyle/>
                    <a:p>
                      <a:endParaRPr lang="en-US" sz="1200" dirty="0"/>
                    </a:p>
                  </a:txBody>
                  <a:tcPr anchor="ctr"/>
                </a:tc>
                <a:extLst>
                  <a:ext uri="{0D108BD9-81ED-4DB2-BD59-A6C34878D82A}">
                    <a16:rowId xmlns:a16="http://schemas.microsoft.com/office/drawing/2014/main" val="3509656054"/>
                  </a:ext>
                </a:extLst>
              </a:tr>
              <a:tr h="327111">
                <a:tc>
                  <a:txBody>
                    <a:bodyPr/>
                    <a:lstStyle/>
                    <a:p>
                      <a:r>
                        <a:rPr lang="en-US" sz="1200" dirty="0"/>
                        <a:t>Demo </a:t>
                      </a:r>
                    </a:p>
                  </a:txBody>
                  <a:tcPr anchor="ctr"/>
                </a:tc>
                <a:tc>
                  <a:txBody>
                    <a:bodyPr/>
                    <a:lstStyle/>
                    <a:p>
                      <a:r>
                        <a:rPr lang="en-US" sz="1200" dirty="0"/>
                        <a:t>  5 minutes</a:t>
                      </a:r>
                    </a:p>
                  </a:txBody>
                  <a:tcPr anchor="ctr"/>
                </a:tc>
                <a:tc>
                  <a:txBody>
                    <a:bodyPr/>
                    <a:lstStyle/>
                    <a:p>
                      <a:endParaRPr lang="en-US" sz="1200" dirty="0"/>
                    </a:p>
                  </a:txBody>
                  <a:tcPr anchor="ctr"/>
                </a:tc>
                <a:extLst>
                  <a:ext uri="{0D108BD9-81ED-4DB2-BD59-A6C34878D82A}">
                    <a16:rowId xmlns:a16="http://schemas.microsoft.com/office/drawing/2014/main" val="3222308176"/>
                  </a:ext>
                </a:extLst>
              </a:tr>
              <a:tr h="327111">
                <a:tc>
                  <a:txBody>
                    <a:bodyPr/>
                    <a:lstStyle/>
                    <a:p>
                      <a:r>
                        <a:rPr lang="en-US" sz="1200" dirty="0"/>
                        <a:t>Setup and Lab 1</a:t>
                      </a:r>
                    </a:p>
                  </a:txBody>
                  <a:tcPr anchor="ctr"/>
                </a:tc>
                <a:tc>
                  <a:txBody>
                    <a:bodyPr/>
                    <a:lstStyle/>
                    <a:p>
                      <a:r>
                        <a:rPr lang="en-US" sz="1200" dirty="0"/>
                        <a:t>25 minutes</a:t>
                      </a:r>
                    </a:p>
                  </a:txBody>
                  <a:tcPr anchor="ctr"/>
                </a:tc>
                <a:tc>
                  <a:txBody>
                    <a:bodyPr/>
                    <a:lstStyle/>
                    <a:p>
                      <a:endParaRPr lang="en-US" sz="1200" dirty="0"/>
                    </a:p>
                  </a:txBody>
                  <a:tcPr anchor="ctr"/>
                </a:tc>
                <a:extLst>
                  <a:ext uri="{0D108BD9-81ED-4DB2-BD59-A6C34878D82A}">
                    <a16:rowId xmlns:a16="http://schemas.microsoft.com/office/drawing/2014/main" val="2080803157"/>
                  </a:ext>
                </a:extLst>
              </a:tr>
              <a:tr h="327111">
                <a:tc>
                  <a:txBody>
                    <a:bodyPr/>
                    <a:lstStyle/>
                    <a:p>
                      <a:r>
                        <a:rPr lang="en-US" sz="1200" dirty="0"/>
                        <a:t>Morning Break</a:t>
                      </a:r>
                    </a:p>
                  </a:txBody>
                  <a:tcPr anchor="ctr"/>
                </a:tc>
                <a:tc>
                  <a:txBody>
                    <a:bodyPr/>
                    <a:lstStyle/>
                    <a:p>
                      <a:r>
                        <a:rPr lang="en-US" sz="1200" dirty="0"/>
                        <a:t>15 minutes</a:t>
                      </a:r>
                    </a:p>
                  </a:txBody>
                  <a:tcPr anchor="ctr"/>
                </a:tc>
                <a:tc>
                  <a:txBody>
                    <a:bodyPr/>
                    <a:lstStyle/>
                    <a:p>
                      <a:r>
                        <a:rPr lang="en-US" sz="1200" dirty="0"/>
                        <a:t>10:40 AM</a:t>
                      </a:r>
                    </a:p>
                  </a:txBody>
                  <a:tcPr anchor="ctr"/>
                </a:tc>
                <a:extLst>
                  <a:ext uri="{0D108BD9-81ED-4DB2-BD59-A6C34878D82A}">
                    <a16:rowId xmlns:a16="http://schemas.microsoft.com/office/drawing/2014/main" val="3892026965"/>
                  </a:ext>
                </a:extLst>
              </a:tr>
              <a:tr h="327111">
                <a:tc>
                  <a:txBody>
                    <a:bodyPr/>
                    <a:lstStyle/>
                    <a:p>
                      <a:r>
                        <a:rPr lang="en-US" sz="1200" dirty="0"/>
                        <a:t>Data Enrichment APIs</a:t>
                      </a:r>
                    </a:p>
                  </a:txBody>
                  <a:tcPr anchor="ctr"/>
                </a:tc>
                <a:tc>
                  <a:txBody>
                    <a:bodyPr/>
                    <a:lstStyle/>
                    <a:p>
                      <a:r>
                        <a:rPr lang="en-US" sz="1200" dirty="0"/>
                        <a:t>10 minutes</a:t>
                      </a:r>
                    </a:p>
                  </a:txBody>
                  <a:tcPr anchor="ctr"/>
                </a:tc>
                <a:tc>
                  <a:txBody>
                    <a:bodyPr/>
                    <a:lstStyle/>
                    <a:p>
                      <a:endParaRPr lang="en-US" sz="1200" dirty="0"/>
                    </a:p>
                  </a:txBody>
                  <a:tcPr anchor="ctr"/>
                </a:tc>
                <a:extLst>
                  <a:ext uri="{0D108BD9-81ED-4DB2-BD59-A6C34878D82A}">
                    <a16:rowId xmlns:a16="http://schemas.microsoft.com/office/drawing/2014/main" val="2947478066"/>
                  </a:ext>
                </a:extLst>
              </a:tr>
              <a:tr h="329184">
                <a:tc>
                  <a:txBody>
                    <a:bodyPr/>
                    <a:lstStyle/>
                    <a:p>
                      <a:r>
                        <a:rPr lang="en-US" sz="1200" dirty="0"/>
                        <a:t>Lab: Data Enrichment</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358228682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747AEDC7-AEE6-1F47-9EB5-1D71523D2C50}"/>
              </a:ext>
            </a:extLst>
          </p:cNvPr>
          <p:cNvSpPr/>
          <p:nvPr/>
        </p:nvSpPr>
        <p:spPr>
          <a:xfrm>
            <a:off x="3210514" y="1145730"/>
            <a:ext cx="3461817" cy="28098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Ubuntu" panose="020B0504030602030204" pitchFamily="34" charset="0"/>
              </a:rPr>
              <a:t>Stream Processor</a:t>
            </a:r>
          </a:p>
        </p:txBody>
      </p:sp>
      <p:sp>
        <p:nvSpPr>
          <p:cNvPr id="60" name="Rectangle 59">
            <a:extLst>
              <a:ext uri="{FF2B5EF4-FFF2-40B4-BE49-F238E27FC236}">
                <a16:creationId xmlns:a16="http://schemas.microsoft.com/office/drawing/2014/main" id="{17A5E149-2DC1-2E44-984A-D1818FFAAB01}"/>
              </a:ext>
            </a:extLst>
          </p:cNvPr>
          <p:cNvSpPr/>
          <p:nvPr/>
        </p:nvSpPr>
        <p:spPr>
          <a:xfrm>
            <a:off x="7208816" y="1145731"/>
            <a:ext cx="1824088" cy="317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Ubuntu" panose="020B0504030602030204" pitchFamily="34" charset="0"/>
              </a:rPr>
              <a:t>Data Sink</a:t>
            </a:r>
          </a:p>
        </p:txBody>
      </p:sp>
      <p:sp>
        <p:nvSpPr>
          <p:cNvPr id="57" name="Rectangle 56">
            <a:extLst>
              <a:ext uri="{FF2B5EF4-FFF2-40B4-BE49-F238E27FC236}">
                <a16:creationId xmlns:a16="http://schemas.microsoft.com/office/drawing/2014/main" id="{EDADD1F0-B534-EB43-8222-3E9DEA0D456E}"/>
              </a:ext>
            </a:extLst>
          </p:cNvPr>
          <p:cNvSpPr/>
          <p:nvPr/>
        </p:nvSpPr>
        <p:spPr>
          <a:xfrm>
            <a:off x="133562" y="1145731"/>
            <a:ext cx="2547993" cy="31796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Ubuntu" panose="020B0504030602030204" pitchFamily="34" charset="0"/>
              </a:rPr>
              <a:t>Data Source</a:t>
            </a:r>
          </a:p>
        </p:txBody>
      </p:sp>
      <p:sp>
        <p:nvSpPr>
          <p:cNvPr id="4" name="Title 3">
            <a:extLst>
              <a:ext uri="{FF2B5EF4-FFF2-40B4-BE49-F238E27FC236}">
                <a16:creationId xmlns:a16="http://schemas.microsoft.com/office/drawing/2014/main" id="{70B55B53-DB17-6F42-8BD8-BDB2F87062F0}"/>
              </a:ext>
            </a:extLst>
          </p:cNvPr>
          <p:cNvSpPr>
            <a:spLocks noGrp="1"/>
          </p:cNvSpPr>
          <p:nvPr>
            <p:ph type="title"/>
          </p:nvPr>
        </p:nvSpPr>
        <p:spPr/>
        <p:txBody>
          <a:bodyPr/>
          <a:lstStyle/>
          <a:p>
            <a:r>
              <a:rPr lang="en-US" dirty="0"/>
              <a:t>The Big Picture</a:t>
            </a:r>
          </a:p>
        </p:txBody>
      </p:sp>
      <p:grpSp>
        <p:nvGrpSpPr>
          <p:cNvPr id="56" name="Group 55">
            <a:extLst>
              <a:ext uri="{FF2B5EF4-FFF2-40B4-BE49-F238E27FC236}">
                <a16:creationId xmlns:a16="http://schemas.microsoft.com/office/drawing/2014/main" id="{04878AA9-101A-9A43-BBCD-2F7A5F505D89}"/>
              </a:ext>
            </a:extLst>
          </p:cNvPr>
          <p:cNvGrpSpPr/>
          <p:nvPr/>
        </p:nvGrpSpPr>
        <p:grpSpPr>
          <a:xfrm>
            <a:off x="949420" y="1329000"/>
            <a:ext cx="2396256" cy="2470396"/>
            <a:chOff x="949420" y="1329000"/>
            <a:chExt cx="2396256" cy="2470396"/>
          </a:xfrm>
        </p:grpSpPr>
        <p:cxnSp>
          <p:nvCxnSpPr>
            <p:cNvPr id="11" name="Elbow Connector 10">
              <a:extLst>
                <a:ext uri="{FF2B5EF4-FFF2-40B4-BE49-F238E27FC236}">
                  <a16:creationId xmlns:a16="http://schemas.microsoft.com/office/drawing/2014/main" id="{2989342F-B041-EC46-8D8B-ABA82A52C4AC}"/>
                </a:ext>
              </a:extLst>
            </p:cNvPr>
            <p:cNvCxnSpPr/>
            <p:nvPr/>
          </p:nvCxnSpPr>
          <p:spPr>
            <a:xfrm flipV="1">
              <a:off x="2574695" y="2617423"/>
              <a:ext cx="770981" cy="1012660"/>
            </a:xfrm>
            <a:prstGeom prst="bentConnector3">
              <a:avLst>
                <a:gd name="adj1" fmla="val 50000"/>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A299D4D-B39D-4A44-BF58-862B979CE613}"/>
                </a:ext>
              </a:extLst>
            </p:cNvPr>
            <p:cNvSpPr txBox="1"/>
            <p:nvPr/>
          </p:nvSpPr>
          <p:spPr>
            <a:xfrm>
              <a:off x="964892" y="1331314"/>
              <a:ext cx="1180179" cy="461665"/>
            </a:xfrm>
            <a:prstGeom prst="rect">
              <a:avLst/>
            </a:prstGeom>
            <a:noFill/>
          </p:spPr>
          <p:txBody>
            <a:bodyPr wrap="square" lIns="36000" rIns="36000" rtlCol="0" anchor="ctr">
              <a:spAutoFit/>
            </a:bodyPr>
            <a:lstStyle/>
            <a:p>
              <a:pPr algn="r"/>
              <a:r>
                <a:rPr lang="en-US" sz="800" dirty="0" err="1">
                  <a:solidFill>
                    <a:srgbClr val="0C2A35"/>
                  </a:solidFill>
                  <a:latin typeface="Ubuntu" panose="020B0504030602030204" pitchFamily="34" charset="0"/>
                </a:rPr>
                <a:t>Hazelcast</a:t>
              </a:r>
              <a:r>
                <a:rPr lang="en-US" sz="800" dirty="0">
                  <a:solidFill>
                    <a:srgbClr val="0C2A35"/>
                  </a:solidFill>
                  <a:latin typeface="Ubuntu" panose="020B0504030602030204" pitchFamily="34" charset="0"/>
                </a:rPr>
                <a:t> IMDG</a:t>
              </a:r>
            </a:p>
            <a:p>
              <a:pPr algn="r"/>
              <a:r>
                <a:rPr lang="en-US" sz="800" dirty="0">
                  <a:solidFill>
                    <a:srgbClr val="7F7F7F"/>
                  </a:solidFill>
                  <a:latin typeface="Ubuntu" panose="020B0504030602030204" pitchFamily="34" charset="0"/>
                </a:rPr>
                <a:t>Map, Cache, List, Change Events</a:t>
              </a:r>
            </a:p>
          </p:txBody>
        </p:sp>
        <p:sp>
          <p:nvSpPr>
            <p:cNvPr id="13" name="TextBox 12">
              <a:extLst>
                <a:ext uri="{FF2B5EF4-FFF2-40B4-BE49-F238E27FC236}">
                  <a16:creationId xmlns:a16="http://schemas.microsoft.com/office/drawing/2014/main" id="{8D32ED72-1B20-0E48-935D-5C06D6B041CD}"/>
                </a:ext>
              </a:extLst>
            </p:cNvPr>
            <p:cNvSpPr txBox="1"/>
            <p:nvPr/>
          </p:nvSpPr>
          <p:spPr>
            <a:xfrm>
              <a:off x="964892" y="1858153"/>
              <a:ext cx="1180179" cy="461665"/>
            </a:xfrm>
            <a:prstGeom prst="rect">
              <a:avLst/>
            </a:prstGeom>
            <a:noFill/>
          </p:spPr>
          <p:txBody>
            <a:bodyPr wrap="square" lIns="36000" rIns="36000" rtlCol="0" anchor="ctr">
              <a:spAutoFit/>
            </a:bodyPr>
            <a:lstStyle/>
            <a:p>
              <a:pPr algn="r"/>
              <a:r>
                <a:rPr lang="en-US" sz="800" dirty="0">
                  <a:solidFill>
                    <a:srgbClr val="0C2A35"/>
                  </a:solidFill>
                  <a:latin typeface="Ubuntu" panose="020B0504030602030204" pitchFamily="34" charset="0"/>
                </a:rPr>
                <a:t>Live Streams</a:t>
              </a:r>
            </a:p>
            <a:p>
              <a:pPr algn="r"/>
              <a:r>
                <a:rPr lang="en-US" sz="800" dirty="0">
                  <a:solidFill>
                    <a:srgbClr val="7F7F7F"/>
                  </a:solidFill>
                  <a:latin typeface="Ubuntu" panose="020B0504030602030204" pitchFamily="34" charset="0"/>
                </a:rPr>
                <a:t>Kafka, JMS,</a:t>
              </a:r>
            </a:p>
            <a:p>
              <a:pPr algn="r"/>
              <a:r>
                <a:rPr lang="en-US" sz="800" dirty="0">
                  <a:solidFill>
                    <a:srgbClr val="7F7F7F"/>
                  </a:solidFill>
                  <a:latin typeface="Ubuntu" panose="020B0504030602030204" pitchFamily="34" charset="0"/>
                </a:rPr>
                <a:t>Sensors, Feeds</a:t>
              </a:r>
            </a:p>
          </p:txBody>
        </p:sp>
        <p:sp>
          <p:nvSpPr>
            <p:cNvPr id="14" name="TextBox 13">
              <a:extLst>
                <a:ext uri="{FF2B5EF4-FFF2-40B4-BE49-F238E27FC236}">
                  <a16:creationId xmlns:a16="http://schemas.microsoft.com/office/drawing/2014/main" id="{922EBB04-FACC-654B-956F-7B1A73F2538D}"/>
                </a:ext>
              </a:extLst>
            </p:cNvPr>
            <p:cNvSpPr txBox="1"/>
            <p:nvPr/>
          </p:nvSpPr>
          <p:spPr>
            <a:xfrm>
              <a:off x="949420" y="2384993"/>
              <a:ext cx="1195652" cy="461665"/>
            </a:xfrm>
            <a:prstGeom prst="rect">
              <a:avLst/>
            </a:prstGeom>
            <a:noFill/>
          </p:spPr>
          <p:txBody>
            <a:bodyPr wrap="square" lIns="36000" rIns="36000" rtlCol="0" anchor="ctr">
              <a:spAutoFit/>
            </a:bodyPr>
            <a:lstStyle/>
            <a:p>
              <a:pPr algn="r"/>
              <a:r>
                <a:rPr lang="en-US" sz="800" dirty="0">
                  <a:solidFill>
                    <a:srgbClr val="0C2A35"/>
                  </a:solidFill>
                  <a:latin typeface="Ubuntu" panose="020B0504030602030204" pitchFamily="34" charset="0"/>
                </a:rPr>
                <a:t>Databases</a:t>
              </a:r>
            </a:p>
            <a:p>
              <a:pPr algn="r"/>
              <a:r>
                <a:rPr lang="en-US" sz="800" dirty="0">
                  <a:solidFill>
                    <a:srgbClr val="7F7F7F"/>
                  </a:solidFill>
                  <a:latin typeface="Ubuntu" panose="020B0504030602030204" pitchFamily="34" charset="0"/>
                </a:rPr>
                <a:t>JDBC, Relational, </a:t>
              </a:r>
              <a:r>
                <a:rPr lang="en-US" sz="800" spc="-10" dirty="0" err="1">
                  <a:solidFill>
                    <a:srgbClr val="7F7F7F"/>
                  </a:solidFill>
                  <a:latin typeface="Ubuntu" panose="020B0504030602030204" pitchFamily="34" charset="0"/>
                </a:rPr>
                <a:t>NoSQL</a:t>
              </a:r>
              <a:r>
                <a:rPr lang="en-US" sz="800" spc="-10" dirty="0">
                  <a:solidFill>
                    <a:srgbClr val="7F7F7F"/>
                  </a:solidFill>
                  <a:latin typeface="Ubuntu" panose="020B0504030602030204" pitchFamily="34" charset="0"/>
                </a:rPr>
                <a:t>, Change Events</a:t>
              </a:r>
            </a:p>
          </p:txBody>
        </p:sp>
        <p:sp>
          <p:nvSpPr>
            <p:cNvPr id="15" name="TextBox 14">
              <a:extLst>
                <a:ext uri="{FF2B5EF4-FFF2-40B4-BE49-F238E27FC236}">
                  <a16:creationId xmlns:a16="http://schemas.microsoft.com/office/drawing/2014/main" id="{E8229883-1E36-714A-9956-9C5171557AFB}"/>
                </a:ext>
              </a:extLst>
            </p:cNvPr>
            <p:cNvSpPr txBox="1"/>
            <p:nvPr/>
          </p:nvSpPr>
          <p:spPr>
            <a:xfrm>
              <a:off x="964892" y="2911831"/>
              <a:ext cx="1180179" cy="461665"/>
            </a:xfrm>
            <a:prstGeom prst="rect">
              <a:avLst/>
            </a:prstGeom>
            <a:noFill/>
          </p:spPr>
          <p:txBody>
            <a:bodyPr wrap="square" lIns="36000" rIns="36000" rtlCol="0" anchor="ctr">
              <a:spAutoFit/>
            </a:bodyPr>
            <a:lstStyle/>
            <a:p>
              <a:pPr algn="r"/>
              <a:r>
                <a:rPr lang="en-US" sz="800" dirty="0">
                  <a:solidFill>
                    <a:srgbClr val="0C2A35"/>
                  </a:solidFill>
                  <a:latin typeface="Ubuntu" panose="020B0504030602030204" pitchFamily="34" charset="0"/>
                </a:rPr>
                <a:t>Files</a:t>
              </a:r>
            </a:p>
            <a:p>
              <a:pPr algn="r"/>
              <a:r>
                <a:rPr lang="en-US" sz="800" dirty="0">
                  <a:solidFill>
                    <a:srgbClr val="7F7F7F"/>
                  </a:solidFill>
                  <a:latin typeface="Ubuntu" panose="020B0504030602030204" pitchFamily="34" charset="0"/>
                </a:rPr>
                <a:t>HDFS, Flat Files,</a:t>
              </a:r>
            </a:p>
            <a:p>
              <a:pPr algn="r"/>
              <a:r>
                <a:rPr lang="en-US" sz="800" dirty="0">
                  <a:solidFill>
                    <a:srgbClr val="7F7F7F"/>
                  </a:solidFill>
                  <a:latin typeface="Ubuntu" panose="020B0504030602030204" pitchFamily="34" charset="0"/>
                </a:rPr>
                <a:t>Logs, File watcher</a:t>
              </a:r>
            </a:p>
          </p:txBody>
        </p:sp>
        <p:sp>
          <p:nvSpPr>
            <p:cNvPr id="16" name="TextBox 15">
              <a:extLst>
                <a:ext uri="{FF2B5EF4-FFF2-40B4-BE49-F238E27FC236}">
                  <a16:creationId xmlns:a16="http://schemas.microsoft.com/office/drawing/2014/main" id="{C6C00F45-065E-0D41-95B8-4874945C868A}"/>
                </a:ext>
              </a:extLst>
            </p:cNvPr>
            <p:cNvSpPr txBox="1"/>
            <p:nvPr/>
          </p:nvSpPr>
          <p:spPr>
            <a:xfrm>
              <a:off x="949420" y="3460842"/>
              <a:ext cx="1180179" cy="338554"/>
            </a:xfrm>
            <a:prstGeom prst="rect">
              <a:avLst/>
            </a:prstGeom>
            <a:noFill/>
          </p:spPr>
          <p:txBody>
            <a:bodyPr wrap="square" lIns="36000" rIns="36000" rtlCol="0" anchor="ctr">
              <a:spAutoFit/>
            </a:bodyPr>
            <a:lstStyle/>
            <a:p>
              <a:pPr algn="r"/>
              <a:r>
                <a:rPr lang="en-US" sz="800" dirty="0">
                  <a:solidFill>
                    <a:srgbClr val="0C2A35"/>
                  </a:solidFill>
                  <a:latin typeface="Ubuntu" panose="020B0504030602030204" pitchFamily="34" charset="0"/>
                </a:rPr>
                <a:t>Applications</a:t>
              </a:r>
            </a:p>
            <a:p>
              <a:pPr algn="r"/>
              <a:r>
                <a:rPr lang="en-US" sz="800" dirty="0">
                  <a:solidFill>
                    <a:srgbClr val="7F7F7F"/>
                  </a:solidFill>
                  <a:latin typeface="Ubuntu" panose="020B0504030602030204" pitchFamily="34" charset="0"/>
                </a:rPr>
                <a:t>Sockets</a:t>
              </a:r>
              <a:endParaRPr lang="en-US" sz="800" dirty="0">
                <a:solidFill>
                  <a:srgbClr val="0C2A35"/>
                </a:solidFill>
                <a:latin typeface="Ubuntu" panose="020B0504030602030204" pitchFamily="34" charset="0"/>
              </a:endParaRPr>
            </a:p>
          </p:txBody>
        </p:sp>
        <p:cxnSp>
          <p:nvCxnSpPr>
            <p:cNvPr id="17" name="Elbow Connector 16">
              <a:extLst>
                <a:ext uri="{FF2B5EF4-FFF2-40B4-BE49-F238E27FC236}">
                  <a16:creationId xmlns:a16="http://schemas.microsoft.com/office/drawing/2014/main" id="{9A851440-E1CB-7542-8795-31845C5FC79F}"/>
                </a:ext>
              </a:extLst>
            </p:cNvPr>
            <p:cNvCxnSpPr>
              <a:cxnSpLocks/>
              <a:stCxn id="18" idx="3"/>
            </p:cNvCxnSpPr>
            <p:nvPr/>
          </p:nvCxnSpPr>
          <p:spPr>
            <a:xfrm>
              <a:off x="2597145" y="1565189"/>
              <a:ext cx="731653" cy="1052233"/>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1162D8A-9B16-6546-AA85-CF9CF194C383}"/>
                </a:ext>
              </a:extLst>
            </p:cNvPr>
            <p:cNvPicPr>
              <a:picLocks noChangeAspect="1"/>
            </p:cNvPicPr>
            <p:nvPr/>
          </p:nvPicPr>
          <p:blipFill>
            <a:blip r:embed="rId3"/>
            <a:stretch>
              <a:fillRect/>
            </a:stretch>
          </p:blipFill>
          <p:spPr>
            <a:xfrm>
              <a:off x="2124762" y="1329000"/>
              <a:ext cx="472380" cy="472382"/>
            </a:xfrm>
            <a:prstGeom prst="rect">
              <a:avLst/>
            </a:prstGeom>
          </p:spPr>
        </p:pic>
        <p:pic>
          <p:nvPicPr>
            <p:cNvPr id="19" name="Picture 18">
              <a:extLst>
                <a:ext uri="{FF2B5EF4-FFF2-40B4-BE49-F238E27FC236}">
                  <a16:creationId xmlns:a16="http://schemas.microsoft.com/office/drawing/2014/main" id="{1B693C27-4B74-A741-B218-25B90D4B4593}"/>
                </a:ext>
              </a:extLst>
            </p:cNvPr>
            <p:cNvPicPr>
              <a:picLocks noChangeAspect="1"/>
            </p:cNvPicPr>
            <p:nvPr/>
          </p:nvPicPr>
          <p:blipFill>
            <a:blip r:embed="rId4"/>
            <a:stretch>
              <a:fillRect/>
            </a:stretch>
          </p:blipFill>
          <p:spPr>
            <a:xfrm>
              <a:off x="2181026" y="1883970"/>
              <a:ext cx="388028" cy="413333"/>
            </a:xfrm>
            <a:prstGeom prst="rect">
              <a:avLst/>
            </a:prstGeom>
          </p:spPr>
        </p:pic>
        <p:pic>
          <p:nvPicPr>
            <p:cNvPr id="20" name="Picture 19">
              <a:extLst>
                <a:ext uri="{FF2B5EF4-FFF2-40B4-BE49-F238E27FC236}">
                  <a16:creationId xmlns:a16="http://schemas.microsoft.com/office/drawing/2014/main" id="{B3D9698B-F478-A744-985E-CC1B476AB915}"/>
                </a:ext>
              </a:extLst>
            </p:cNvPr>
            <p:cNvPicPr>
              <a:picLocks noChangeAspect="1"/>
            </p:cNvPicPr>
            <p:nvPr/>
          </p:nvPicPr>
          <p:blipFill>
            <a:blip r:embed="rId5"/>
            <a:stretch>
              <a:fillRect/>
            </a:stretch>
          </p:blipFill>
          <p:spPr>
            <a:xfrm>
              <a:off x="2192278" y="2450191"/>
              <a:ext cx="371156" cy="328980"/>
            </a:xfrm>
            <a:prstGeom prst="rect">
              <a:avLst/>
            </a:prstGeom>
          </p:spPr>
        </p:pic>
        <p:pic>
          <p:nvPicPr>
            <p:cNvPr id="21" name="Picture 20">
              <a:extLst>
                <a:ext uri="{FF2B5EF4-FFF2-40B4-BE49-F238E27FC236}">
                  <a16:creationId xmlns:a16="http://schemas.microsoft.com/office/drawing/2014/main" id="{B7F44077-F21A-6F49-AEFE-70959C21C8D0}"/>
                </a:ext>
              </a:extLst>
            </p:cNvPr>
            <p:cNvPicPr>
              <a:picLocks noChangeAspect="1"/>
            </p:cNvPicPr>
            <p:nvPr/>
          </p:nvPicPr>
          <p:blipFill>
            <a:blip r:embed="rId6"/>
            <a:stretch>
              <a:fillRect/>
            </a:stretch>
          </p:blipFill>
          <p:spPr>
            <a:xfrm>
              <a:off x="2248541" y="2960152"/>
              <a:ext cx="286803" cy="371157"/>
            </a:xfrm>
            <a:prstGeom prst="rect">
              <a:avLst/>
            </a:prstGeom>
          </p:spPr>
        </p:pic>
        <p:pic>
          <p:nvPicPr>
            <p:cNvPr id="22" name="Picture 21">
              <a:extLst>
                <a:ext uri="{FF2B5EF4-FFF2-40B4-BE49-F238E27FC236}">
                  <a16:creationId xmlns:a16="http://schemas.microsoft.com/office/drawing/2014/main" id="{82FEB2A1-AF18-1541-ABB4-A5C89DFD14C6}"/>
                </a:ext>
              </a:extLst>
            </p:cNvPr>
            <p:cNvPicPr>
              <a:picLocks noChangeAspect="1"/>
            </p:cNvPicPr>
            <p:nvPr/>
          </p:nvPicPr>
          <p:blipFill>
            <a:blip r:embed="rId7"/>
            <a:stretch>
              <a:fillRect/>
            </a:stretch>
          </p:blipFill>
          <p:spPr>
            <a:xfrm>
              <a:off x="2203531" y="3475435"/>
              <a:ext cx="354287" cy="320545"/>
            </a:xfrm>
            <a:prstGeom prst="rect">
              <a:avLst/>
            </a:prstGeom>
          </p:spPr>
        </p:pic>
        <p:cxnSp>
          <p:nvCxnSpPr>
            <p:cNvPr id="23" name="Elbow Connector 22">
              <a:extLst>
                <a:ext uri="{FF2B5EF4-FFF2-40B4-BE49-F238E27FC236}">
                  <a16:creationId xmlns:a16="http://schemas.microsoft.com/office/drawing/2014/main" id="{726FF950-63EB-FD4A-BD05-A04A9A4660B2}"/>
                </a:ext>
              </a:extLst>
            </p:cNvPr>
            <p:cNvCxnSpPr/>
            <p:nvPr/>
          </p:nvCxnSpPr>
          <p:spPr>
            <a:xfrm>
              <a:off x="2569054" y="2090637"/>
              <a:ext cx="759745" cy="526786"/>
            </a:xfrm>
            <a:prstGeom prst="bentConnector3">
              <a:avLst>
                <a:gd name="adj1" fmla="val 52222"/>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911654CE-AED9-D741-9789-CC8C48299ED7}"/>
                </a:ext>
              </a:extLst>
            </p:cNvPr>
            <p:cNvCxnSpPr>
              <a:cxnSpLocks/>
              <a:stCxn id="20" idx="3"/>
            </p:cNvCxnSpPr>
            <p:nvPr/>
          </p:nvCxnSpPr>
          <p:spPr>
            <a:xfrm>
              <a:off x="2563434" y="2614682"/>
              <a:ext cx="765363" cy="2741"/>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AB93D3E5-25E4-9E41-8374-F71DA99DED24}"/>
                </a:ext>
              </a:extLst>
            </p:cNvPr>
            <p:cNvCxnSpPr>
              <a:cxnSpLocks/>
              <a:stCxn id="21" idx="3"/>
            </p:cNvCxnSpPr>
            <p:nvPr/>
          </p:nvCxnSpPr>
          <p:spPr>
            <a:xfrm flipV="1">
              <a:off x="2535343" y="2617422"/>
              <a:ext cx="793454" cy="528308"/>
            </a:xfrm>
            <a:prstGeom prst="bentConnector3">
              <a:avLst>
                <a:gd name="adj1" fmla="val 53545"/>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28" name="Rounded Rectangle 27">
            <a:extLst>
              <a:ext uri="{FF2B5EF4-FFF2-40B4-BE49-F238E27FC236}">
                <a16:creationId xmlns:a16="http://schemas.microsoft.com/office/drawing/2014/main" id="{3DCC05CB-7E16-FC48-B59B-E22C4C4F4C3D}"/>
              </a:ext>
            </a:extLst>
          </p:cNvPr>
          <p:cNvSpPr/>
          <p:nvPr/>
        </p:nvSpPr>
        <p:spPr>
          <a:xfrm>
            <a:off x="3495702" y="1313979"/>
            <a:ext cx="2873150" cy="541514"/>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Bef>
                <a:spcPts val="2400"/>
              </a:spcBef>
            </a:pPr>
            <a:endParaRPr lang="en-US" sz="1050" dirty="0">
              <a:solidFill>
                <a:srgbClr val="0C2A35"/>
              </a:solidFill>
              <a:latin typeface="Ubuntu" panose="020B0504030602030204" pitchFamily="34" charset="0"/>
            </a:endParaRPr>
          </a:p>
        </p:txBody>
      </p:sp>
      <p:sp>
        <p:nvSpPr>
          <p:cNvPr id="29" name="Rounded Rectangle 28">
            <a:extLst>
              <a:ext uri="{FF2B5EF4-FFF2-40B4-BE49-F238E27FC236}">
                <a16:creationId xmlns:a16="http://schemas.microsoft.com/office/drawing/2014/main" id="{DA8C4399-DBA3-6947-9847-3BA53704F52A}"/>
              </a:ext>
            </a:extLst>
          </p:cNvPr>
          <p:cNvSpPr/>
          <p:nvPr/>
        </p:nvSpPr>
        <p:spPr>
          <a:xfrm>
            <a:off x="3495702" y="1770925"/>
            <a:ext cx="1433740" cy="571794"/>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sz="1050" dirty="0">
                <a:solidFill>
                  <a:srgbClr val="0C2A35"/>
                </a:solidFill>
                <a:latin typeface="Ubuntu" panose="020B0504030602030204" pitchFamily="34" charset="0"/>
              </a:rPr>
              <a:t>Ingest</a:t>
            </a:r>
          </a:p>
          <a:p>
            <a:pPr algn="ctr"/>
            <a:r>
              <a:rPr lang="en-US" sz="800" dirty="0">
                <a:solidFill>
                  <a:srgbClr val="7F7F7F"/>
                </a:solidFill>
                <a:latin typeface="Ubuntu" panose="020B0504030602030204" pitchFamily="34" charset="0"/>
              </a:rPr>
              <a:t>In-Memory</a:t>
            </a:r>
          </a:p>
          <a:p>
            <a:pPr algn="ctr"/>
            <a:r>
              <a:rPr lang="en-US" sz="800" dirty="0">
                <a:solidFill>
                  <a:srgbClr val="7F7F7F"/>
                </a:solidFill>
                <a:latin typeface="Ubuntu" panose="020B0504030602030204" pitchFamily="34" charset="0"/>
              </a:rPr>
              <a:t>Operational Storage</a:t>
            </a:r>
            <a:endParaRPr lang="en-US" sz="1050" dirty="0">
              <a:solidFill>
                <a:srgbClr val="7F7F7F"/>
              </a:solidFill>
              <a:latin typeface="Ubuntu" panose="020B0504030602030204" pitchFamily="34" charset="0"/>
            </a:endParaRPr>
          </a:p>
        </p:txBody>
      </p:sp>
      <p:sp>
        <p:nvSpPr>
          <p:cNvPr id="30" name="Rounded Rectangle 29">
            <a:extLst>
              <a:ext uri="{FF2B5EF4-FFF2-40B4-BE49-F238E27FC236}">
                <a16:creationId xmlns:a16="http://schemas.microsoft.com/office/drawing/2014/main" id="{D96C58A5-DEF2-AC43-9615-4F7681C28FCF}"/>
              </a:ext>
            </a:extLst>
          </p:cNvPr>
          <p:cNvSpPr/>
          <p:nvPr/>
        </p:nvSpPr>
        <p:spPr>
          <a:xfrm>
            <a:off x="4935113" y="1771788"/>
            <a:ext cx="1433740" cy="571794"/>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sz="1050" dirty="0">
                <a:latin typeface="Ubuntu" panose="020B0504030602030204" pitchFamily="34" charset="0"/>
              </a:rPr>
              <a:t>Combine</a:t>
            </a:r>
            <a:endParaRPr lang="en-US" sz="1050" dirty="0">
              <a:solidFill>
                <a:srgbClr val="0C2A35"/>
              </a:solidFill>
              <a:latin typeface="Ubuntu" panose="020B0504030602030204" pitchFamily="34" charset="0"/>
            </a:endParaRPr>
          </a:p>
          <a:p>
            <a:pPr algn="ctr"/>
            <a:r>
              <a:rPr lang="en-US" sz="800" dirty="0">
                <a:solidFill>
                  <a:srgbClr val="7F7F7F"/>
                </a:solidFill>
                <a:latin typeface="Ubuntu" panose="020B0504030602030204" pitchFamily="34" charset="0"/>
              </a:rPr>
              <a:t>Join, Enrich,</a:t>
            </a:r>
          </a:p>
          <a:p>
            <a:pPr algn="ctr"/>
            <a:r>
              <a:rPr lang="en-US" sz="800" dirty="0">
                <a:solidFill>
                  <a:srgbClr val="7F7F7F"/>
                </a:solidFill>
                <a:latin typeface="Ubuntu" panose="020B0504030602030204" pitchFamily="34" charset="0"/>
              </a:rPr>
              <a:t>Group, Aggregate</a:t>
            </a:r>
            <a:endParaRPr lang="en-US" sz="1050" dirty="0">
              <a:solidFill>
                <a:srgbClr val="7F7F7F"/>
              </a:solidFill>
              <a:latin typeface="Ubuntu" panose="020B0504030602030204" pitchFamily="34" charset="0"/>
            </a:endParaRPr>
          </a:p>
        </p:txBody>
      </p:sp>
      <p:sp>
        <p:nvSpPr>
          <p:cNvPr id="31" name="Rounded Rectangle 30">
            <a:extLst>
              <a:ext uri="{FF2B5EF4-FFF2-40B4-BE49-F238E27FC236}">
                <a16:creationId xmlns:a16="http://schemas.microsoft.com/office/drawing/2014/main" id="{876A44DA-1DED-B147-A075-13DF2FBB56DB}"/>
              </a:ext>
            </a:extLst>
          </p:cNvPr>
          <p:cNvSpPr/>
          <p:nvPr/>
        </p:nvSpPr>
        <p:spPr>
          <a:xfrm>
            <a:off x="3495702" y="2344622"/>
            <a:ext cx="1433740" cy="571794"/>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sz="1050" dirty="0">
                <a:latin typeface="Ubuntu" panose="020B0504030602030204" pitchFamily="34" charset="0"/>
              </a:rPr>
              <a:t>Stream</a:t>
            </a:r>
            <a:endParaRPr lang="en-US" sz="1050" dirty="0">
              <a:solidFill>
                <a:srgbClr val="0C2A35"/>
              </a:solidFill>
              <a:latin typeface="Ubuntu" panose="020B0504030602030204" pitchFamily="34" charset="0"/>
            </a:endParaRPr>
          </a:p>
          <a:p>
            <a:pPr algn="ctr"/>
            <a:r>
              <a:rPr lang="en-US" sz="800" dirty="0">
                <a:solidFill>
                  <a:srgbClr val="7F7F7F"/>
                </a:solidFill>
                <a:latin typeface="Ubuntu" panose="020B0504030602030204" pitchFamily="34" charset="0"/>
              </a:rPr>
              <a:t>Windowing, Event-Time</a:t>
            </a:r>
          </a:p>
          <a:p>
            <a:pPr algn="ctr"/>
            <a:r>
              <a:rPr lang="en-US" sz="800" dirty="0">
                <a:solidFill>
                  <a:srgbClr val="7F7F7F"/>
                </a:solidFill>
                <a:latin typeface="Ubuntu" panose="020B0504030602030204" pitchFamily="34" charset="0"/>
              </a:rPr>
              <a:t>Processing</a:t>
            </a:r>
            <a:endParaRPr lang="en-US" sz="1050" dirty="0">
              <a:solidFill>
                <a:srgbClr val="7F7F7F"/>
              </a:solidFill>
              <a:latin typeface="Ubuntu" panose="020B0504030602030204" pitchFamily="34" charset="0"/>
            </a:endParaRPr>
          </a:p>
        </p:txBody>
      </p:sp>
      <p:sp>
        <p:nvSpPr>
          <p:cNvPr id="32" name="Rounded Rectangle 31">
            <a:extLst>
              <a:ext uri="{FF2B5EF4-FFF2-40B4-BE49-F238E27FC236}">
                <a16:creationId xmlns:a16="http://schemas.microsoft.com/office/drawing/2014/main" id="{4B65508C-8A10-A540-AB3E-7745843FB960}"/>
              </a:ext>
            </a:extLst>
          </p:cNvPr>
          <p:cNvSpPr/>
          <p:nvPr/>
        </p:nvSpPr>
        <p:spPr>
          <a:xfrm>
            <a:off x="4935113" y="2345486"/>
            <a:ext cx="1433740" cy="571794"/>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sz="1050" dirty="0">
                <a:latin typeface="Ubuntu" panose="020B0504030602030204" pitchFamily="34" charset="0"/>
              </a:rPr>
              <a:t>Compute</a:t>
            </a:r>
            <a:endParaRPr lang="en-US" sz="1050" dirty="0">
              <a:solidFill>
                <a:srgbClr val="0C2A35"/>
              </a:solidFill>
              <a:latin typeface="Ubuntu" panose="020B0504030602030204" pitchFamily="34" charset="0"/>
            </a:endParaRPr>
          </a:p>
          <a:p>
            <a:pPr algn="ctr"/>
            <a:r>
              <a:rPr lang="en-US" sz="800" dirty="0">
                <a:solidFill>
                  <a:srgbClr val="7F7F7F"/>
                </a:solidFill>
                <a:latin typeface="Ubuntu" panose="020B0504030602030204" pitchFamily="34" charset="0"/>
              </a:rPr>
              <a:t>Distributed and Parallel</a:t>
            </a:r>
          </a:p>
          <a:p>
            <a:pPr algn="ctr"/>
            <a:r>
              <a:rPr lang="en-US" sz="800" dirty="0">
                <a:solidFill>
                  <a:srgbClr val="7F7F7F"/>
                </a:solidFill>
                <a:latin typeface="Ubuntu" panose="020B0504030602030204" pitchFamily="34" charset="0"/>
              </a:rPr>
              <a:t>Computations</a:t>
            </a:r>
            <a:endParaRPr lang="en-US" sz="1050" dirty="0">
              <a:solidFill>
                <a:srgbClr val="7F7F7F"/>
              </a:solidFill>
              <a:latin typeface="Ubuntu" panose="020B0504030602030204" pitchFamily="34" charset="0"/>
            </a:endParaRPr>
          </a:p>
        </p:txBody>
      </p:sp>
      <p:sp>
        <p:nvSpPr>
          <p:cNvPr id="33" name="Rounded Rectangle 32">
            <a:extLst>
              <a:ext uri="{FF2B5EF4-FFF2-40B4-BE49-F238E27FC236}">
                <a16:creationId xmlns:a16="http://schemas.microsoft.com/office/drawing/2014/main" id="{6FB85F5A-D044-C247-9B37-409E8289EB25}"/>
              </a:ext>
            </a:extLst>
          </p:cNvPr>
          <p:cNvSpPr/>
          <p:nvPr/>
        </p:nvSpPr>
        <p:spPr>
          <a:xfrm>
            <a:off x="3495702" y="2917964"/>
            <a:ext cx="1433740" cy="571794"/>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sz="1050" dirty="0">
                <a:latin typeface="Ubuntu" panose="020B0504030602030204" pitchFamily="34" charset="0"/>
              </a:rPr>
              <a:t>Transform</a:t>
            </a:r>
            <a:endParaRPr lang="en-US" sz="1050" dirty="0">
              <a:solidFill>
                <a:srgbClr val="0C2A35"/>
              </a:solidFill>
              <a:latin typeface="Ubuntu" panose="020B0504030602030204" pitchFamily="34" charset="0"/>
            </a:endParaRPr>
          </a:p>
          <a:p>
            <a:pPr algn="ctr"/>
            <a:r>
              <a:rPr lang="en-US" sz="800" dirty="0">
                <a:solidFill>
                  <a:srgbClr val="7F7F7F"/>
                </a:solidFill>
                <a:latin typeface="Ubuntu" panose="020B0504030602030204" pitchFamily="34" charset="0"/>
              </a:rPr>
              <a:t>Filter, Clean,</a:t>
            </a:r>
          </a:p>
          <a:p>
            <a:pPr algn="ctr"/>
            <a:r>
              <a:rPr lang="en-US" sz="800" dirty="0">
                <a:solidFill>
                  <a:srgbClr val="7F7F7F"/>
                </a:solidFill>
                <a:latin typeface="Ubuntu" panose="020B0504030602030204" pitchFamily="34" charset="0"/>
              </a:rPr>
              <a:t>Convert</a:t>
            </a:r>
            <a:endParaRPr lang="en-US" sz="1050" dirty="0">
              <a:solidFill>
                <a:srgbClr val="7F7F7F"/>
              </a:solidFill>
              <a:latin typeface="Ubuntu" panose="020B0504030602030204" pitchFamily="34" charset="0"/>
            </a:endParaRPr>
          </a:p>
        </p:txBody>
      </p:sp>
      <p:sp>
        <p:nvSpPr>
          <p:cNvPr id="34" name="Rounded Rectangle 33">
            <a:extLst>
              <a:ext uri="{FF2B5EF4-FFF2-40B4-BE49-F238E27FC236}">
                <a16:creationId xmlns:a16="http://schemas.microsoft.com/office/drawing/2014/main" id="{5BF56ECB-F3A3-C84F-AD3B-7740CDCB1C2C}"/>
              </a:ext>
            </a:extLst>
          </p:cNvPr>
          <p:cNvSpPr/>
          <p:nvPr/>
        </p:nvSpPr>
        <p:spPr>
          <a:xfrm>
            <a:off x="4935113" y="2918829"/>
            <a:ext cx="1433740" cy="571794"/>
          </a:xfrm>
          <a:prstGeom prst="roundRect">
            <a:avLst>
              <a:gd name="adj" fmla="val 3202"/>
            </a:avLst>
          </a:prstGeom>
          <a:solidFill>
            <a:schemeClr val="bg1"/>
          </a:solidFill>
          <a:ln w="28575" cmpd="sng">
            <a:solidFill>
              <a:schemeClr val="accent1"/>
            </a:solidFill>
          </a:ln>
        </p:spPr>
        <p:txBody>
          <a:bodyPr wrap="square" rtlCol="0" anchor="t">
            <a:noAutofit/>
          </a:bodyPr>
          <a:lstStyle/>
          <a:p>
            <a:pPr algn="ctr">
              <a:spcAft>
                <a:spcPts val="200"/>
              </a:spcAft>
            </a:pPr>
            <a:r>
              <a:rPr lang="en-US" sz="1050" dirty="0">
                <a:latin typeface="Ubuntu" panose="020B0504030602030204" pitchFamily="34" charset="0"/>
              </a:rPr>
              <a:t>Publish</a:t>
            </a:r>
            <a:endParaRPr lang="en-US" sz="1050" dirty="0">
              <a:solidFill>
                <a:srgbClr val="0C2A35"/>
              </a:solidFill>
              <a:latin typeface="Ubuntu" panose="020B0504030602030204" pitchFamily="34" charset="0"/>
            </a:endParaRPr>
          </a:p>
          <a:p>
            <a:pPr algn="ctr"/>
            <a:r>
              <a:rPr lang="en-US" sz="800" dirty="0">
                <a:solidFill>
                  <a:srgbClr val="7F7F7F"/>
                </a:solidFill>
                <a:latin typeface="Ubuntu" panose="020B0504030602030204" pitchFamily="34" charset="0"/>
              </a:rPr>
              <a:t>In-Memory, Subscriber</a:t>
            </a:r>
          </a:p>
          <a:p>
            <a:pPr algn="ctr"/>
            <a:r>
              <a:rPr lang="en-US" sz="800" dirty="0">
                <a:solidFill>
                  <a:srgbClr val="7F7F7F"/>
                </a:solidFill>
                <a:latin typeface="Ubuntu" panose="020B0504030602030204" pitchFamily="34" charset="0"/>
              </a:rPr>
              <a:t>Notifications</a:t>
            </a:r>
            <a:endParaRPr lang="en-US" sz="1050" dirty="0">
              <a:solidFill>
                <a:srgbClr val="7F7F7F"/>
              </a:solidFill>
              <a:latin typeface="Ubuntu" panose="020B0504030602030204" pitchFamily="34" charset="0"/>
            </a:endParaRPr>
          </a:p>
        </p:txBody>
      </p:sp>
      <p:grpSp>
        <p:nvGrpSpPr>
          <p:cNvPr id="35" name="Group 34">
            <a:extLst>
              <a:ext uri="{FF2B5EF4-FFF2-40B4-BE49-F238E27FC236}">
                <a16:creationId xmlns:a16="http://schemas.microsoft.com/office/drawing/2014/main" id="{6252AA73-6387-5E4C-B3F8-D07A832BC596}"/>
              </a:ext>
            </a:extLst>
          </p:cNvPr>
          <p:cNvGrpSpPr/>
          <p:nvPr/>
        </p:nvGrpSpPr>
        <p:grpSpPr>
          <a:xfrm>
            <a:off x="6535756" y="1328999"/>
            <a:ext cx="1465027" cy="2466980"/>
            <a:chOff x="6534150" y="2091827"/>
            <a:chExt cx="1653486" cy="2784330"/>
          </a:xfrm>
        </p:grpSpPr>
        <p:cxnSp>
          <p:nvCxnSpPr>
            <p:cNvPr id="37" name="Elbow Connector 36">
              <a:extLst>
                <a:ext uri="{FF2B5EF4-FFF2-40B4-BE49-F238E27FC236}">
                  <a16:creationId xmlns:a16="http://schemas.microsoft.com/office/drawing/2014/main" id="{7A4AA1C2-369F-8846-BDAE-B7268229A604}"/>
                </a:ext>
              </a:extLst>
            </p:cNvPr>
            <p:cNvCxnSpPr>
              <a:cxnSpLocks/>
              <a:endCxn id="41" idx="1"/>
            </p:cNvCxnSpPr>
            <p:nvPr/>
          </p:nvCxnSpPr>
          <p:spPr>
            <a:xfrm flipV="1">
              <a:off x="6534150" y="2358401"/>
              <a:ext cx="1120338" cy="1187591"/>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A8DC3F51-8F7E-4F46-93F7-6FECF83D8105}"/>
                </a:ext>
              </a:extLst>
            </p:cNvPr>
            <p:cNvCxnSpPr/>
            <p:nvPr/>
          </p:nvCxnSpPr>
          <p:spPr>
            <a:xfrm>
              <a:off x="6534150" y="3545099"/>
              <a:ext cx="1120338" cy="597162"/>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4E588E71-FD48-FC43-A439-DFF102E283FE}"/>
                </a:ext>
              </a:extLst>
            </p:cNvPr>
            <p:cNvCxnSpPr/>
            <p:nvPr/>
          </p:nvCxnSpPr>
          <p:spPr>
            <a:xfrm flipV="1">
              <a:off x="6534150" y="3542899"/>
              <a:ext cx="1120338" cy="2200"/>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3D3EF304-41D6-AF41-98C0-94E11270E53A}"/>
                </a:ext>
              </a:extLst>
            </p:cNvPr>
            <p:cNvCxnSpPr/>
            <p:nvPr/>
          </p:nvCxnSpPr>
          <p:spPr>
            <a:xfrm>
              <a:off x="6534150" y="3544202"/>
              <a:ext cx="1146976" cy="1112280"/>
            </a:xfrm>
            <a:prstGeom prst="bentConnector3">
              <a:avLst>
                <a:gd name="adj1" fmla="val 48892"/>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BA7ADBE6-792E-0E41-A11D-06B3EF90C46D}"/>
                </a:ext>
              </a:extLst>
            </p:cNvPr>
            <p:cNvPicPr>
              <a:picLocks noChangeAspect="1"/>
            </p:cNvPicPr>
            <p:nvPr/>
          </p:nvPicPr>
          <p:blipFill>
            <a:blip r:embed="rId3"/>
            <a:stretch>
              <a:fillRect/>
            </a:stretch>
          </p:blipFill>
          <p:spPr>
            <a:xfrm>
              <a:off x="7654488" y="2091827"/>
              <a:ext cx="533148" cy="533148"/>
            </a:xfrm>
            <a:prstGeom prst="rect">
              <a:avLst/>
            </a:prstGeom>
          </p:spPr>
        </p:pic>
        <p:pic>
          <p:nvPicPr>
            <p:cNvPr id="42" name="Picture 41">
              <a:extLst>
                <a:ext uri="{FF2B5EF4-FFF2-40B4-BE49-F238E27FC236}">
                  <a16:creationId xmlns:a16="http://schemas.microsoft.com/office/drawing/2014/main" id="{D2F1F1C7-62E5-C04E-B714-822DFE0B27F8}"/>
                </a:ext>
              </a:extLst>
            </p:cNvPr>
            <p:cNvPicPr>
              <a:picLocks noChangeAspect="1"/>
            </p:cNvPicPr>
            <p:nvPr/>
          </p:nvPicPr>
          <p:blipFill>
            <a:blip r:embed="rId4"/>
            <a:stretch>
              <a:fillRect/>
            </a:stretch>
          </p:blipFill>
          <p:spPr>
            <a:xfrm>
              <a:off x="7717988" y="2718188"/>
              <a:ext cx="437943" cy="466505"/>
            </a:xfrm>
            <a:prstGeom prst="rect">
              <a:avLst/>
            </a:prstGeom>
          </p:spPr>
        </p:pic>
        <p:pic>
          <p:nvPicPr>
            <p:cNvPr id="43" name="Picture 42">
              <a:extLst>
                <a:ext uri="{FF2B5EF4-FFF2-40B4-BE49-F238E27FC236}">
                  <a16:creationId xmlns:a16="http://schemas.microsoft.com/office/drawing/2014/main" id="{267D4B85-0545-AD4E-9918-CB9A4006264F}"/>
                </a:ext>
              </a:extLst>
            </p:cNvPr>
            <p:cNvPicPr>
              <a:picLocks noChangeAspect="1"/>
            </p:cNvPicPr>
            <p:nvPr/>
          </p:nvPicPr>
          <p:blipFill>
            <a:blip r:embed="rId5"/>
            <a:stretch>
              <a:fillRect/>
            </a:stretch>
          </p:blipFill>
          <p:spPr>
            <a:xfrm>
              <a:off x="7730688" y="3357249"/>
              <a:ext cx="418902" cy="371300"/>
            </a:xfrm>
            <a:prstGeom prst="rect">
              <a:avLst/>
            </a:prstGeom>
          </p:spPr>
        </p:pic>
        <p:pic>
          <p:nvPicPr>
            <p:cNvPr id="44" name="Picture 43">
              <a:extLst>
                <a:ext uri="{FF2B5EF4-FFF2-40B4-BE49-F238E27FC236}">
                  <a16:creationId xmlns:a16="http://schemas.microsoft.com/office/drawing/2014/main" id="{17BF5602-1E7A-EB4C-AA26-35538637F25F}"/>
                </a:ext>
              </a:extLst>
            </p:cNvPr>
            <p:cNvPicPr>
              <a:picLocks noChangeAspect="1"/>
            </p:cNvPicPr>
            <p:nvPr/>
          </p:nvPicPr>
          <p:blipFill>
            <a:blip r:embed="rId6"/>
            <a:stretch>
              <a:fillRect/>
            </a:stretch>
          </p:blipFill>
          <p:spPr>
            <a:xfrm>
              <a:off x="7794188" y="3932810"/>
              <a:ext cx="323697" cy="418902"/>
            </a:xfrm>
            <a:prstGeom prst="rect">
              <a:avLst/>
            </a:prstGeom>
          </p:spPr>
        </p:pic>
        <p:pic>
          <p:nvPicPr>
            <p:cNvPr id="45" name="Picture 44">
              <a:extLst>
                <a:ext uri="{FF2B5EF4-FFF2-40B4-BE49-F238E27FC236}">
                  <a16:creationId xmlns:a16="http://schemas.microsoft.com/office/drawing/2014/main" id="{6F69AFAD-5C19-9D40-9810-8DFB3E7D3296}"/>
                </a:ext>
              </a:extLst>
            </p:cNvPr>
            <p:cNvPicPr>
              <a:picLocks noChangeAspect="1"/>
            </p:cNvPicPr>
            <p:nvPr/>
          </p:nvPicPr>
          <p:blipFill>
            <a:blip r:embed="rId7"/>
            <a:stretch>
              <a:fillRect/>
            </a:stretch>
          </p:blipFill>
          <p:spPr>
            <a:xfrm>
              <a:off x="7743388" y="4514378"/>
              <a:ext cx="399861" cy="361779"/>
            </a:xfrm>
            <a:prstGeom prst="rect">
              <a:avLst/>
            </a:prstGeom>
          </p:spPr>
        </p:pic>
        <p:cxnSp>
          <p:nvCxnSpPr>
            <p:cNvPr id="46" name="Elbow Connector 45">
              <a:extLst>
                <a:ext uri="{FF2B5EF4-FFF2-40B4-BE49-F238E27FC236}">
                  <a16:creationId xmlns:a16="http://schemas.microsoft.com/office/drawing/2014/main" id="{3F7BACC7-4041-8342-8759-F9FE07FA4D9C}"/>
                </a:ext>
              </a:extLst>
            </p:cNvPr>
            <p:cNvCxnSpPr>
              <a:cxnSpLocks/>
            </p:cNvCxnSpPr>
            <p:nvPr/>
          </p:nvCxnSpPr>
          <p:spPr>
            <a:xfrm flipV="1">
              <a:off x="6534150" y="2951441"/>
              <a:ext cx="1120338" cy="594552"/>
            </a:xfrm>
            <a:prstGeom prst="bentConnector3">
              <a:avLst>
                <a:gd name="adj1" fmla="val 50000"/>
              </a:avLst>
            </a:prstGeom>
            <a:ln w="9525">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pic>
        <p:nvPicPr>
          <p:cNvPr id="36" name="Picture 35">
            <a:extLst>
              <a:ext uri="{FF2B5EF4-FFF2-40B4-BE49-F238E27FC236}">
                <a16:creationId xmlns:a16="http://schemas.microsoft.com/office/drawing/2014/main" id="{E690F3CE-D38F-C746-B62C-5FA26D9B1A4A}"/>
              </a:ext>
            </a:extLst>
          </p:cNvPr>
          <p:cNvPicPr>
            <a:picLocks noChangeAspect="1"/>
          </p:cNvPicPr>
          <p:nvPr/>
        </p:nvPicPr>
        <p:blipFill>
          <a:blip r:embed="rId8"/>
          <a:stretch>
            <a:fillRect/>
          </a:stretch>
        </p:blipFill>
        <p:spPr>
          <a:xfrm>
            <a:off x="4261734" y="1393677"/>
            <a:ext cx="1340768" cy="288957"/>
          </a:xfrm>
          <a:prstGeom prst="rect">
            <a:avLst/>
          </a:prstGeom>
        </p:spPr>
      </p:pic>
      <p:sp>
        <p:nvSpPr>
          <p:cNvPr id="62" name="Can 61">
            <a:extLst>
              <a:ext uri="{FF2B5EF4-FFF2-40B4-BE49-F238E27FC236}">
                <a16:creationId xmlns:a16="http://schemas.microsoft.com/office/drawing/2014/main" id="{4AF1E71D-12A5-854F-9176-E951C19F4D92}"/>
              </a:ext>
            </a:extLst>
          </p:cNvPr>
          <p:cNvSpPr/>
          <p:nvPr/>
        </p:nvSpPr>
        <p:spPr>
          <a:xfrm rot="5400000">
            <a:off x="2623138" y="2168999"/>
            <a:ext cx="573917" cy="87115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r>
              <a:rPr lang="en-US" sz="1200" dirty="0">
                <a:solidFill>
                  <a:schemeClr val="accent5"/>
                </a:solidFill>
                <a:latin typeface="Ubuntu" panose="020B0504030602030204" pitchFamily="34" charset="0"/>
              </a:rPr>
              <a:t>Stream</a:t>
            </a:r>
          </a:p>
        </p:txBody>
      </p:sp>
      <p:sp>
        <p:nvSpPr>
          <p:cNvPr id="64" name="Can 63">
            <a:extLst>
              <a:ext uri="{FF2B5EF4-FFF2-40B4-BE49-F238E27FC236}">
                <a16:creationId xmlns:a16="http://schemas.microsoft.com/office/drawing/2014/main" id="{749BF36F-8039-974D-97DE-E7894BDAB8AF}"/>
              </a:ext>
            </a:extLst>
          </p:cNvPr>
          <p:cNvSpPr/>
          <p:nvPr/>
        </p:nvSpPr>
        <p:spPr>
          <a:xfrm rot="5400000">
            <a:off x="6606477" y="2168999"/>
            <a:ext cx="573917" cy="87115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r>
              <a:rPr lang="en-US" sz="1200" dirty="0">
                <a:solidFill>
                  <a:schemeClr val="accent5"/>
                </a:solidFill>
                <a:latin typeface="Ubuntu" panose="020B0504030602030204" pitchFamily="34" charset="0"/>
              </a:rPr>
              <a:t>Stream</a:t>
            </a:r>
          </a:p>
        </p:txBody>
      </p:sp>
      <p:grpSp>
        <p:nvGrpSpPr>
          <p:cNvPr id="70" name="Group 69">
            <a:extLst>
              <a:ext uri="{FF2B5EF4-FFF2-40B4-BE49-F238E27FC236}">
                <a16:creationId xmlns:a16="http://schemas.microsoft.com/office/drawing/2014/main" id="{A9BE6E69-74F3-9043-98A4-932811F42A67}"/>
              </a:ext>
            </a:extLst>
          </p:cNvPr>
          <p:cNvGrpSpPr/>
          <p:nvPr/>
        </p:nvGrpSpPr>
        <p:grpSpPr>
          <a:xfrm>
            <a:off x="2609859" y="2601705"/>
            <a:ext cx="543154" cy="219067"/>
            <a:chOff x="4450081" y="4576442"/>
            <a:chExt cx="543154" cy="219067"/>
          </a:xfrm>
        </p:grpSpPr>
        <p:sp>
          <p:nvSpPr>
            <p:cNvPr id="65" name="Rounded Rectangle 64">
              <a:extLst>
                <a:ext uri="{FF2B5EF4-FFF2-40B4-BE49-F238E27FC236}">
                  <a16:creationId xmlns:a16="http://schemas.microsoft.com/office/drawing/2014/main" id="{DE34124A-6586-DF42-BDAF-4846AE3B575D}"/>
                </a:ext>
              </a:extLst>
            </p:cNvPr>
            <p:cNvSpPr/>
            <p:nvPr/>
          </p:nvSpPr>
          <p:spPr>
            <a:xfrm>
              <a:off x="4574440"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66" name="Rounded Rectangle 65">
              <a:extLst>
                <a:ext uri="{FF2B5EF4-FFF2-40B4-BE49-F238E27FC236}">
                  <a16:creationId xmlns:a16="http://schemas.microsoft.com/office/drawing/2014/main" id="{DBEC0198-8B11-024A-B3A7-0A042505E89D}"/>
                </a:ext>
              </a:extLst>
            </p:cNvPr>
            <p:cNvSpPr/>
            <p:nvPr/>
          </p:nvSpPr>
          <p:spPr>
            <a:xfrm>
              <a:off x="4698799"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67" name="Rounded Rectangle 66">
              <a:extLst>
                <a:ext uri="{FF2B5EF4-FFF2-40B4-BE49-F238E27FC236}">
                  <a16:creationId xmlns:a16="http://schemas.microsoft.com/office/drawing/2014/main" id="{60A4FDC4-F9D9-524C-9927-BFDF035A0C60}"/>
                </a:ext>
              </a:extLst>
            </p:cNvPr>
            <p:cNvSpPr/>
            <p:nvPr/>
          </p:nvSpPr>
          <p:spPr>
            <a:xfrm>
              <a:off x="4823158"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68" name="Rounded Rectangle 67">
              <a:extLst>
                <a:ext uri="{FF2B5EF4-FFF2-40B4-BE49-F238E27FC236}">
                  <a16:creationId xmlns:a16="http://schemas.microsoft.com/office/drawing/2014/main" id="{6146E9E0-0330-C24F-9915-25A407C36DE0}"/>
                </a:ext>
              </a:extLst>
            </p:cNvPr>
            <p:cNvSpPr/>
            <p:nvPr/>
          </p:nvSpPr>
          <p:spPr>
            <a:xfrm>
              <a:off x="4947516"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69" name="Rounded Rectangle 68">
              <a:extLst>
                <a:ext uri="{FF2B5EF4-FFF2-40B4-BE49-F238E27FC236}">
                  <a16:creationId xmlns:a16="http://schemas.microsoft.com/office/drawing/2014/main" id="{DE8D2368-069A-B54F-9625-CEED975D4F0B}"/>
                </a:ext>
              </a:extLst>
            </p:cNvPr>
            <p:cNvSpPr/>
            <p:nvPr/>
          </p:nvSpPr>
          <p:spPr>
            <a:xfrm>
              <a:off x="4450081"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grpSp>
        <p:nvGrpSpPr>
          <p:cNvPr id="71" name="Group 70">
            <a:extLst>
              <a:ext uri="{FF2B5EF4-FFF2-40B4-BE49-F238E27FC236}">
                <a16:creationId xmlns:a16="http://schemas.microsoft.com/office/drawing/2014/main" id="{0D443769-5CA4-9142-8B1B-4DA7F21E7E41}"/>
              </a:ext>
            </a:extLst>
          </p:cNvPr>
          <p:cNvGrpSpPr/>
          <p:nvPr/>
        </p:nvGrpSpPr>
        <p:grpSpPr>
          <a:xfrm>
            <a:off x="6577950" y="2601705"/>
            <a:ext cx="543154" cy="219067"/>
            <a:chOff x="4450081" y="4576442"/>
            <a:chExt cx="543154" cy="219067"/>
          </a:xfrm>
        </p:grpSpPr>
        <p:sp>
          <p:nvSpPr>
            <p:cNvPr id="72" name="Rounded Rectangle 71">
              <a:extLst>
                <a:ext uri="{FF2B5EF4-FFF2-40B4-BE49-F238E27FC236}">
                  <a16:creationId xmlns:a16="http://schemas.microsoft.com/office/drawing/2014/main" id="{05623A1B-CC23-584A-82F5-AAA037F09C66}"/>
                </a:ext>
              </a:extLst>
            </p:cNvPr>
            <p:cNvSpPr/>
            <p:nvPr/>
          </p:nvSpPr>
          <p:spPr>
            <a:xfrm>
              <a:off x="4574440"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73" name="Rounded Rectangle 72">
              <a:extLst>
                <a:ext uri="{FF2B5EF4-FFF2-40B4-BE49-F238E27FC236}">
                  <a16:creationId xmlns:a16="http://schemas.microsoft.com/office/drawing/2014/main" id="{368274E5-E6D3-CB4E-AD77-C6DEEBE60659}"/>
                </a:ext>
              </a:extLst>
            </p:cNvPr>
            <p:cNvSpPr/>
            <p:nvPr/>
          </p:nvSpPr>
          <p:spPr>
            <a:xfrm>
              <a:off x="4698799"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74" name="Rounded Rectangle 73">
              <a:extLst>
                <a:ext uri="{FF2B5EF4-FFF2-40B4-BE49-F238E27FC236}">
                  <a16:creationId xmlns:a16="http://schemas.microsoft.com/office/drawing/2014/main" id="{FAA8AADE-99EF-744C-A1C6-AEE9109BE334}"/>
                </a:ext>
              </a:extLst>
            </p:cNvPr>
            <p:cNvSpPr/>
            <p:nvPr/>
          </p:nvSpPr>
          <p:spPr>
            <a:xfrm>
              <a:off x="4823158"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75" name="Rounded Rectangle 74">
              <a:extLst>
                <a:ext uri="{FF2B5EF4-FFF2-40B4-BE49-F238E27FC236}">
                  <a16:creationId xmlns:a16="http://schemas.microsoft.com/office/drawing/2014/main" id="{40F54ECF-776D-5A4C-9128-B1A2A0975B3C}"/>
                </a:ext>
              </a:extLst>
            </p:cNvPr>
            <p:cNvSpPr/>
            <p:nvPr/>
          </p:nvSpPr>
          <p:spPr>
            <a:xfrm>
              <a:off x="4947516"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76" name="Rounded Rectangle 75">
              <a:extLst>
                <a:ext uri="{FF2B5EF4-FFF2-40B4-BE49-F238E27FC236}">
                  <a16:creationId xmlns:a16="http://schemas.microsoft.com/office/drawing/2014/main" id="{4A45E94A-2ECA-864A-80F1-9834D5995C01}"/>
                </a:ext>
              </a:extLst>
            </p:cNvPr>
            <p:cNvSpPr/>
            <p:nvPr/>
          </p:nvSpPr>
          <p:spPr>
            <a:xfrm>
              <a:off x="4450081"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spTree>
    <p:extLst>
      <p:ext uri="{BB962C8B-B14F-4D97-AF65-F5344CB8AC3E}">
        <p14:creationId xmlns:p14="http://schemas.microsoft.com/office/powerpoint/2010/main" val="155037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2000"/>
                                  </p:stCondLst>
                                  <p:childTnLst>
                                    <p:animMotion origin="layout" path="M 4.16667E-6 3.20988E-6 L -0.09549 0.00216 " pathEditMode="relative" rAng="0" ptsTypes="AA">
                                      <p:cBhvr>
                                        <p:cTn id="6" dur="1000" fill="hold"/>
                                        <p:tgtEl>
                                          <p:spTgt spid="56"/>
                                        </p:tgtEl>
                                        <p:attrNameLst>
                                          <p:attrName>ppt_x</p:attrName>
                                          <p:attrName>ppt_y</p:attrName>
                                        </p:attrNameLst>
                                      </p:cBhvr>
                                      <p:rCtr x="-4774" y="93"/>
                                    </p:animMotion>
                                  </p:childTnLst>
                                </p:cTn>
                              </p:par>
                              <p:par>
                                <p:cTn id="7" presetID="42" presetClass="path" presetSubtype="0" accel="50000" decel="50000" fill="hold" nodeType="withEffect">
                                  <p:stCondLst>
                                    <p:cond delay="0"/>
                                  </p:stCondLst>
                                  <p:childTnLst>
                                    <p:animMotion origin="layout" path="M -1.66667E-6 1.85185E-6 L 0.09497 1.85185E-6 " pathEditMode="relative" rAng="0" ptsTypes="AA">
                                      <p:cBhvr>
                                        <p:cTn id="8" dur="1000" fill="hold"/>
                                        <p:tgtEl>
                                          <p:spTgt spid="35"/>
                                        </p:tgtEl>
                                        <p:attrNameLst>
                                          <p:attrName>ppt_x</p:attrName>
                                          <p:attrName>ppt_y</p:attrName>
                                        </p:attrNameLst>
                                      </p:cBhvr>
                                      <p:rCtr x="4740"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par>
                                <p:cTn id="37" presetID="10" presetClass="entr" presetSubtype="0"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P spid="57" grpId="0" animBg="1"/>
      <p:bldP spid="62" grpId="0" animBg="1"/>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E50520D-87E8-B442-9A24-9B829BBC193E}"/>
              </a:ext>
            </a:extLst>
          </p:cNvPr>
          <p:cNvSpPr>
            <a:spLocks noGrp="1"/>
          </p:cNvSpPr>
          <p:nvPr>
            <p:ph type="title"/>
          </p:nvPr>
        </p:nvSpPr>
        <p:spPr/>
        <p:txBody>
          <a:bodyPr/>
          <a:lstStyle/>
          <a:p>
            <a:r>
              <a:rPr lang="en-GB" dirty="0" err="1"/>
              <a:t>Hazelcast</a:t>
            </a:r>
            <a:r>
              <a:rPr lang="en-GB" dirty="0"/>
              <a:t> and Spark?</a:t>
            </a:r>
          </a:p>
        </p:txBody>
      </p:sp>
      <p:sp>
        <p:nvSpPr>
          <p:cNvPr id="3" name="Zástupný text 2">
            <a:extLst>
              <a:ext uri="{FF2B5EF4-FFF2-40B4-BE49-F238E27FC236}">
                <a16:creationId xmlns:a16="http://schemas.microsoft.com/office/drawing/2014/main" id="{755914E7-F7D2-274C-AF4D-4D571D6BC95D}"/>
              </a:ext>
            </a:extLst>
          </p:cNvPr>
          <p:cNvSpPr>
            <a:spLocks noGrp="1"/>
          </p:cNvSpPr>
          <p:nvPr>
            <p:ph type="body" sz="quarter" idx="10"/>
          </p:nvPr>
        </p:nvSpPr>
        <p:spPr/>
        <p:txBody>
          <a:bodyPr/>
          <a:lstStyle/>
          <a:p>
            <a:r>
              <a:rPr lang="en-GB" dirty="0" err="1"/>
              <a:t>Hazelcast</a:t>
            </a:r>
            <a:r>
              <a:rPr lang="en-GB" dirty="0"/>
              <a:t> </a:t>
            </a:r>
          </a:p>
          <a:p>
            <a:pPr lvl="1"/>
            <a:r>
              <a:rPr lang="en-GB" dirty="0"/>
              <a:t>Simplicity</a:t>
            </a:r>
          </a:p>
          <a:p>
            <a:pPr lvl="1"/>
            <a:r>
              <a:rPr lang="en-GB" dirty="0"/>
              <a:t>Performance</a:t>
            </a:r>
          </a:p>
          <a:p>
            <a:pPr lvl="1"/>
            <a:r>
              <a:rPr lang="en-GB" dirty="0"/>
              <a:t>Streaming-first</a:t>
            </a:r>
          </a:p>
          <a:p>
            <a:r>
              <a:rPr lang="en-GB" dirty="0"/>
              <a:t>Spark </a:t>
            </a:r>
          </a:p>
          <a:p>
            <a:pPr lvl="1"/>
            <a:r>
              <a:rPr lang="en-GB" dirty="0"/>
              <a:t>Mind-share</a:t>
            </a:r>
          </a:p>
          <a:p>
            <a:pPr lvl="1"/>
            <a:r>
              <a:rPr lang="en-GB" dirty="0"/>
              <a:t>Batch-first</a:t>
            </a:r>
          </a:p>
          <a:p>
            <a:pPr lvl="1"/>
            <a:r>
              <a:rPr lang="en-GB" dirty="0"/>
              <a:t>Big multi-tenant clusters</a:t>
            </a:r>
          </a:p>
          <a:p>
            <a:pPr lvl="1"/>
            <a:r>
              <a:rPr lang="en-GB" dirty="0"/>
              <a:t>Machine learning</a:t>
            </a:r>
          </a:p>
          <a:p>
            <a:pPr lvl="1"/>
            <a:endParaRPr lang="en-GB" dirty="0"/>
          </a:p>
        </p:txBody>
      </p:sp>
    </p:spTree>
    <p:extLst>
      <p:ext uri="{BB962C8B-B14F-4D97-AF65-F5344CB8AC3E}">
        <p14:creationId xmlns:p14="http://schemas.microsoft.com/office/powerpoint/2010/main" val="3772975657"/>
      </p:ext>
    </p:extLst>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ADBC3-83EF-2B4E-BE6A-8DF4D9507218}"/>
              </a:ext>
            </a:extLst>
          </p:cNvPr>
          <p:cNvSpPr>
            <a:spLocks noGrp="1"/>
          </p:cNvSpPr>
          <p:nvPr>
            <p:ph type="title"/>
          </p:nvPr>
        </p:nvSpPr>
        <p:spPr/>
        <p:txBody>
          <a:bodyPr/>
          <a:lstStyle/>
          <a:p>
            <a:r>
              <a:rPr lang="en-US" dirty="0"/>
              <a:t>Pipeline and Job</a:t>
            </a:r>
          </a:p>
        </p:txBody>
      </p:sp>
      <p:sp>
        <p:nvSpPr>
          <p:cNvPr id="5" name="Text Placeholder 4">
            <a:extLst>
              <a:ext uri="{FF2B5EF4-FFF2-40B4-BE49-F238E27FC236}">
                <a16:creationId xmlns:a16="http://schemas.microsoft.com/office/drawing/2014/main" id="{7ED14840-42AF-6640-A69D-B62DAAC1BEC6}"/>
              </a:ext>
            </a:extLst>
          </p:cNvPr>
          <p:cNvSpPr>
            <a:spLocks noGrp="1"/>
          </p:cNvSpPr>
          <p:nvPr>
            <p:ph type="body" idx="4294967295"/>
          </p:nvPr>
        </p:nvSpPr>
        <p:spPr>
          <a:xfrm>
            <a:off x="402764" y="2571750"/>
            <a:ext cx="3925957" cy="1732900"/>
          </a:xfrm>
        </p:spPr>
        <p:txBody>
          <a:bodyPr/>
          <a:lstStyle/>
          <a:p>
            <a:pPr marL="95250" indent="0">
              <a:lnSpc>
                <a:spcPct val="100000"/>
              </a:lnSpc>
              <a:spcAft>
                <a:spcPts val="600"/>
              </a:spcAft>
              <a:buNone/>
            </a:pPr>
            <a:r>
              <a:rPr lang="en-US" sz="1600" u="sng" dirty="0"/>
              <a:t>Pipeline</a:t>
            </a:r>
          </a:p>
          <a:p>
            <a:pPr>
              <a:lnSpc>
                <a:spcPct val="100000"/>
              </a:lnSpc>
              <a:spcAft>
                <a:spcPts val="600"/>
              </a:spcAft>
            </a:pPr>
            <a:r>
              <a:rPr lang="en-US" sz="1600" dirty="0"/>
              <a:t>Declaration (code) that defines and links sources, transforms, and sinks</a:t>
            </a:r>
          </a:p>
          <a:p>
            <a:pPr>
              <a:lnSpc>
                <a:spcPct val="100000"/>
              </a:lnSpc>
              <a:spcAft>
                <a:spcPts val="600"/>
              </a:spcAft>
            </a:pPr>
            <a:r>
              <a:rPr lang="en-US" sz="1600" dirty="0"/>
              <a:t>Platform-specific SDK </a:t>
            </a:r>
            <a:br>
              <a:rPr lang="en-US" sz="1600" dirty="0"/>
            </a:br>
            <a:r>
              <a:rPr lang="en-US" sz="1600" dirty="0"/>
              <a:t>(Pipeline API in Jet)</a:t>
            </a:r>
          </a:p>
          <a:p>
            <a:pPr>
              <a:lnSpc>
                <a:spcPct val="100000"/>
              </a:lnSpc>
              <a:spcAft>
                <a:spcPts val="600"/>
              </a:spcAft>
            </a:pPr>
            <a:r>
              <a:rPr lang="en-US" sz="1600" dirty="0"/>
              <a:t>Client submits pipeline to the Stream Processing Engine (SPE)</a:t>
            </a:r>
          </a:p>
        </p:txBody>
      </p:sp>
      <p:sp>
        <p:nvSpPr>
          <p:cNvPr id="13" name="Text Placeholder 4">
            <a:extLst>
              <a:ext uri="{FF2B5EF4-FFF2-40B4-BE49-F238E27FC236}">
                <a16:creationId xmlns:a16="http://schemas.microsoft.com/office/drawing/2014/main" id="{9F00E8B1-6E84-4745-AA60-A9A488776A47}"/>
              </a:ext>
            </a:extLst>
          </p:cNvPr>
          <p:cNvSpPr txBox="1">
            <a:spLocks/>
          </p:cNvSpPr>
          <p:nvPr/>
        </p:nvSpPr>
        <p:spPr>
          <a:xfrm>
            <a:off x="4571999" y="2571750"/>
            <a:ext cx="3925957" cy="1732900"/>
          </a:xfrm>
          <a:prstGeom prst="rect">
            <a:avLst/>
          </a:prstGeom>
          <a:noFill/>
          <a:ln>
            <a:noFill/>
          </a:ln>
        </p:spPr>
        <p:txBody>
          <a:bodyPr spcFirstLastPara="1" wrap="square" lIns="68575" tIns="34275" rIns="68575" bIns="34275" anchor="t" anchorCtr="0"/>
          <a:lstStyle>
            <a:defPPr marR="0" lvl="0" algn="l" rtl="0">
              <a:lnSpc>
                <a:spcPct val="100000"/>
              </a:lnSpc>
              <a:spcBef>
                <a:spcPts val="0"/>
              </a:spcBef>
              <a:spcAft>
                <a:spcPts val="0"/>
              </a:spcAft>
            </a:defPPr>
            <a:lvl1pPr marL="457200" marR="0" lvl="0" indent="-361950" algn="l" rtl="0">
              <a:lnSpc>
                <a:spcPct val="90000"/>
              </a:lnSpc>
              <a:spcBef>
                <a:spcPts val="0"/>
              </a:spcBef>
              <a:spcAft>
                <a:spcPts val="0"/>
              </a:spcAft>
              <a:buClr>
                <a:schemeClr val="dk1"/>
              </a:buClr>
              <a:buSzPts val="2100"/>
              <a:buFont typeface="Ubuntu"/>
              <a:buChar char="•"/>
              <a:defRPr sz="2100" b="0" i="0" u="none" strike="noStrike" cap="none">
                <a:solidFill>
                  <a:schemeClr val="dk1"/>
                </a:solidFill>
                <a:latin typeface="Ubuntu"/>
                <a:ea typeface="Ubuntu"/>
                <a:cs typeface="Ubuntu"/>
                <a:sym typeface="Ubuntu"/>
              </a:defRPr>
            </a:lvl1pPr>
            <a:lvl2pPr marL="914400" marR="0" lvl="1" indent="-342900" algn="l" rtl="0">
              <a:lnSpc>
                <a:spcPct val="90000"/>
              </a:lnSpc>
              <a:spcBef>
                <a:spcPts val="1000"/>
              </a:spcBef>
              <a:spcAft>
                <a:spcPts val="0"/>
              </a:spcAft>
              <a:buClr>
                <a:schemeClr val="dk1"/>
              </a:buClr>
              <a:buSzPts val="1800"/>
              <a:buFont typeface="Ubuntu"/>
              <a:buChar char="•"/>
              <a:defRPr sz="1800" b="0" i="0" u="none" strike="noStrike" cap="none">
                <a:solidFill>
                  <a:schemeClr val="dk1"/>
                </a:solidFill>
                <a:latin typeface="Ubuntu"/>
                <a:ea typeface="Ubuntu"/>
                <a:cs typeface="Ubuntu"/>
                <a:sym typeface="Ubuntu"/>
              </a:defRPr>
            </a:lvl2pPr>
            <a:lvl3pPr marL="1371600" marR="0" lvl="2" indent="-323850" algn="l" rtl="0">
              <a:lnSpc>
                <a:spcPct val="90000"/>
              </a:lnSpc>
              <a:spcBef>
                <a:spcPts val="1000"/>
              </a:spcBef>
              <a:spcAft>
                <a:spcPts val="0"/>
              </a:spcAft>
              <a:buClr>
                <a:schemeClr val="dk1"/>
              </a:buClr>
              <a:buSzPts val="1500"/>
              <a:buFont typeface="Ubuntu"/>
              <a:buChar char="•"/>
              <a:defRPr sz="1500" b="0" i="0" u="none" strike="noStrike" cap="none">
                <a:solidFill>
                  <a:schemeClr val="dk1"/>
                </a:solidFill>
                <a:latin typeface="Ubuntu"/>
                <a:ea typeface="Ubuntu"/>
                <a:cs typeface="Ubuntu"/>
                <a:sym typeface="Ubuntu"/>
              </a:defRPr>
            </a:lvl3pPr>
            <a:lvl4pPr marL="1828800" marR="0" lvl="3"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4pPr>
            <a:lvl5pPr marL="2286000" marR="0" lvl="4"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5pPr>
            <a:lvl6pPr marL="2743200" marR="0" lvl="5"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6pPr>
            <a:lvl7pPr marL="3200400" marR="0" lvl="6"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7pPr>
            <a:lvl8pPr marL="3657600" marR="0" lvl="7"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8pPr>
            <a:lvl9pPr marL="4114800" marR="0" lvl="8" indent="-317500" algn="l" rtl="0">
              <a:lnSpc>
                <a:spcPct val="90000"/>
              </a:lnSpc>
              <a:spcBef>
                <a:spcPts val="1000"/>
              </a:spcBef>
              <a:spcAft>
                <a:spcPts val="1000"/>
              </a:spcAft>
              <a:buClr>
                <a:schemeClr val="dk1"/>
              </a:buClr>
              <a:buSzPts val="1400"/>
              <a:buFont typeface="Ubuntu"/>
              <a:buChar char="•"/>
              <a:defRPr sz="1400" b="0" i="0" u="none" strike="noStrike" cap="none">
                <a:solidFill>
                  <a:schemeClr val="dk1"/>
                </a:solidFill>
                <a:latin typeface="Ubuntu"/>
                <a:ea typeface="Ubuntu"/>
                <a:cs typeface="Ubuntu"/>
                <a:sym typeface="Ubuntu"/>
              </a:defRPr>
            </a:lvl9pPr>
          </a:lstStyle>
          <a:p>
            <a:pPr marL="95250" indent="0">
              <a:lnSpc>
                <a:spcPct val="100000"/>
              </a:lnSpc>
              <a:spcAft>
                <a:spcPts val="600"/>
              </a:spcAft>
              <a:buNone/>
            </a:pPr>
            <a:r>
              <a:rPr lang="en-US" sz="1600" u="sng" dirty="0"/>
              <a:t>Job</a:t>
            </a:r>
          </a:p>
          <a:p>
            <a:pPr>
              <a:lnSpc>
                <a:spcPct val="100000"/>
              </a:lnSpc>
              <a:spcAft>
                <a:spcPts val="600"/>
              </a:spcAft>
            </a:pPr>
            <a:r>
              <a:rPr lang="en-US" sz="1600" dirty="0"/>
              <a:t>Running instance of pipeline in SPE</a:t>
            </a:r>
          </a:p>
          <a:p>
            <a:pPr>
              <a:lnSpc>
                <a:spcPct val="100000"/>
              </a:lnSpc>
              <a:spcAft>
                <a:spcPts val="600"/>
              </a:spcAft>
            </a:pPr>
            <a:r>
              <a:rPr lang="en-US" sz="1600" dirty="0"/>
              <a:t>SPE executes the pipeline</a:t>
            </a:r>
          </a:p>
          <a:p>
            <a:pPr lvl="1">
              <a:lnSpc>
                <a:spcPct val="100000"/>
              </a:lnSpc>
              <a:spcBef>
                <a:spcPts val="0"/>
              </a:spcBef>
              <a:spcAft>
                <a:spcPts val="600"/>
              </a:spcAft>
            </a:pPr>
            <a:r>
              <a:rPr lang="en-US" sz="1300" dirty="0"/>
              <a:t>Code execution</a:t>
            </a:r>
          </a:p>
          <a:p>
            <a:pPr lvl="1">
              <a:lnSpc>
                <a:spcPct val="100000"/>
              </a:lnSpc>
              <a:spcBef>
                <a:spcPts val="0"/>
              </a:spcBef>
              <a:spcAft>
                <a:spcPts val="600"/>
              </a:spcAft>
            </a:pPr>
            <a:r>
              <a:rPr lang="en-US" sz="1300" dirty="0"/>
              <a:t>Data routing</a:t>
            </a:r>
          </a:p>
          <a:p>
            <a:pPr lvl="1">
              <a:lnSpc>
                <a:spcPct val="100000"/>
              </a:lnSpc>
              <a:spcBef>
                <a:spcPts val="0"/>
              </a:spcBef>
              <a:spcAft>
                <a:spcPts val="600"/>
              </a:spcAft>
            </a:pPr>
            <a:r>
              <a:rPr lang="en-US" sz="1300" dirty="0"/>
              <a:t>Flow control</a:t>
            </a:r>
          </a:p>
          <a:p>
            <a:pPr>
              <a:lnSpc>
                <a:spcPct val="100000"/>
              </a:lnSpc>
              <a:spcAft>
                <a:spcPts val="600"/>
              </a:spcAft>
            </a:pPr>
            <a:r>
              <a:rPr lang="en-US" sz="1600" dirty="0"/>
              <a:t>Parallel and distributed execution</a:t>
            </a:r>
          </a:p>
        </p:txBody>
      </p:sp>
      <p:pic>
        <p:nvPicPr>
          <p:cNvPr id="16" name="Picture 15">
            <a:extLst>
              <a:ext uri="{FF2B5EF4-FFF2-40B4-BE49-F238E27FC236}">
                <a16:creationId xmlns:a16="http://schemas.microsoft.com/office/drawing/2014/main" id="{56C3DBC2-7988-114C-A993-2B906D92F98B}"/>
              </a:ext>
            </a:extLst>
          </p:cNvPr>
          <p:cNvPicPr>
            <a:picLocks noChangeAspect="1"/>
          </p:cNvPicPr>
          <p:nvPr/>
        </p:nvPicPr>
        <p:blipFill>
          <a:blip r:embed="rId3"/>
          <a:stretch>
            <a:fillRect/>
          </a:stretch>
        </p:blipFill>
        <p:spPr>
          <a:xfrm>
            <a:off x="1964316" y="1376266"/>
            <a:ext cx="1010050" cy="1010050"/>
          </a:xfrm>
          <a:prstGeom prst="rect">
            <a:avLst/>
          </a:prstGeom>
        </p:spPr>
      </p:pic>
      <p:sp>
        <p:nvSpPr>
          <p:cNvPr id="29" name="Right Arrow 28">
            <a:extLst>
              <a:ext uri="{FF2B5EF4-FFF2-40B4-BE49-F238E27FC236}">
                <a16:creationId xmlns:a16="http://schemas.microsoft.com/office/drawing/2014/main" id="{2170B456-9362-2B46-9D01-4FB03371FD2C}"/>
              </a:ext>
            </a:extLst>
          </p:cNvPr>
          <p:cNvSpPr/>
          <p:nvPr/>
        </p:nvSpPr>
        <p:spPr>
          <a:xfrm>
            <a:off x="3607501" y="1770730"/>
            <a:ext cx="1442439" cy="2241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DFAA1376-DE3D-5D4E-ADAF-AED0F35AAADF}"/>
              </a:ext>
            </a:extLst>
          </p:cNvPr>
          <p:cNvGrpSpPr/>
          <p:nvPr/>
        </p:nvGrpSpPr>
        <p:grpSpPr>
          <a:xfrm>
            <a:off x="5659053" y="1150266"/>
            <a:ext cx="1365437" cy="1240929"/>
            <a:chOff x="5659053" y="1150266"/>
            <a:chExt cx="1365437" cy="1240929"/>
          </a:xfrm>
        </p:grpSpPr>
        <p:pic>
          <p:nvPicPr>
            <p:cNvPr id="14" name="Google Shape;235;p26">
              <a:extLst>
                <a:ext uri="{FF2B5EF4-FFF2-40B4-BE49-F238E27FC236}">
                  <a16:creationId xmlns:a16="http://schemas.microsoft.com/office/drawing/2014/main" id="{6B4CCEB8-0F21-DA43-BC90-11A682B53FC2}"/>
                </a:ext>
              </a:extLst>
            </p:cNvPr>
            <p:cNvPicPr preferRelativeResize="0"/>
            <p:nvPr/>
          </p:nvPicPr>
          <p:blipFill rotWithShape="1">
            <a:blip r:embed="rId4">
              <a:alphaModFix/>
            </a:blip>
            <a:srcRect/>
            <a:stretch/>
          </p:blipFill>
          <p:spPr>
            <a:xfrm>
              <a:off x="5659053" y="1150266"/>
              <a:ext cx="1365437" cy="1240929"/>
            </a:xfrm>
            <a:prstGeom prst="rect">
              <a:avLst/>
            </a:prstGeom>
            <a:noFill/>
            <a:ln>
              <a:noFill/>
            </a:ln>
          </p:spPr>
        </p:pic>
        <p:sp>
          <p:nvSpPr>
            <p:cNvPr id="19" name="Oval 18">
              <a:extLst>
                <a:ext uri="{FF2B5EF4-FFF2-40B4-BE49-F238E27FC236}">
                  <a16:creationId xmlns:a16="http://schemas.microsoft.com/office/drawing/2014/main" id="{8EAB52D3-6712-F248-89AC-1A60C725F7B3}"/>
                </a:ext>
              </a:extLst>
            </p:cNvPr>
            <p:cNvSpPr/>
            <p:nvPr/>
          </p:nvSpPr>
          <p:spPr>
            <a:xfrm>
              <a:off x="5693456" y="2000041"/>
              <a:ext cx="380010" cy="375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D9304BA-7C42-234B-B5F5-5F821EECCABD}"/>
                </a:ext>
              </a:extLst>
            </p:cNvPr>
            <p:cNvSpPr/>
            <p:nvPr/>
          </p:nvSpPr>
          <p:spPr>
            <a:xfrm>
              <a:off x="6600924" y="2005672"/>
              <a:ext cx="380010" cy="375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oogle Shape;192;p31">
              <a:extLst>
                <a:ext uri="{FF2B5EF4-FFF2-40B4-BE49-F238E27FC236}">
                  <a16:creationId xmlns:a16="http://schemas.microsoft.com/office/drawing/2014/main" id="{61325C67-631B-FF40-962B-21C231285C89}"/>
                </a:ext>
              </a:extLst>
            </p:cNvPr>
            <p:cNvPicPr preferRelativeResize="0"/>
            <p:nvPr/>
          </p:nvPicPr>
          <p:blipFill>
            <a:blip r:embed="rId5">
              <a:alphaModFix/>
            </a:blip>
            <a:stretch>
              <a:fillRect/>
            </a:stretch>
          </p:blipFill>
          <p:spPr>
            <a:xfrm>
              <a:off x="5687708" y="2000676"/>
              <a:ext cx="380010" cy="380009"/>
            </a:xfrm>
            <a:prstGeom prst="rect">
              <a:avLst/>
            </a:prstGeom>
            <a:noFill/>
            <a:ln>
              <a:noFill/>
            </a:ln>
          </p:spPr>
        </p:pic>
        <p:pic>
          <p:nvPicPr>
            <p:cNvPr id="32" name="Google Shape;192;p31">
              <a:extLst>
                <a:ext uri="{FF2B5EF4-FFF2-40B4-BE49-F238E27FC236}">
                  <a16:creationId xmlns:a16="http://schemas.microsoft.com/office/drawing/2014/main" id="{11BCDCC4-7892-D24F-A0FB-F238C1C57952}"/>
                </a:ext>
              </a:extLst>
            </p:cNvPr>
            <p:cNvPicPr preferRelativeResize="0"/>
            <p:nvPr/>
          </p:nvPicPr>
          <p:blipFill>
            <a:blip r:embed="rId5">
              <a:alphaModFix/>
            </a:blip>
            <a:stretch>
              <a:fillRect/>
            </a:stretch>
          </p:blipFill>
          <p:spPr>
            <a:xfrm>
              <a:off x="6600924" y="1994928"/>
              <a:ext cx="380010" cy="380009"/>
            </a:xfrm>
            <a:prstGeom prst="rect">
              <a:avLst/>
            </a:prstGeom>
            <a:noFill/>
            <a:ln>
              <a:noFill/>
            </a:ln>
          </p:spPr>
        </p:pic>
        <p:grpSp>
          <p:nvGrpSpPr>
            <p:cNvPr id="34" name="Group 33">
              <a:extLst>
                <a:ext uri="{FF2B5EF4-FFF2-40B4-BE49-F238E27FC236}">
                  <a16:creationId xmlns:a16="http://schemas.microsoft.com/office/drawing/2014/main" id="{39A78026-A6D5-5F46-9FD4-141080CAEE66}"/>
                </a:ext>
              </a:extLst>
            </p:cNvPr>
            <p:cNvGrpSpPr/>
            <p:nvPr/>
          </p:nvGrpSpPr>
          <p:grpSpPr>
            <a:xfrm>
              <a:off x="6131218" y="1218123"/>
              <a:ext cx="380010" cy="380009"/>
              <a:chOff x="6087793" y="1248944"/>
              <a:chExt cx="380010" cy="380009"/>
            </a:xfrm>
          </p:grpSpPr>
          <p:sp>
            <p:nvSpPr>
              <p:cNvPr id="26" name="Oval 25">
                <a:extLst>
                  <a:ext uri="{FF2B5EF4-FFF2-40B4-BE49-F238E27FC236}">
                    <a16:creationId xmlns:a16="http://schemas.microsoft.com/office/drawing/2014/main" id="{1716B3C8-BA37-2E4E-9FD9-47CF6307B5FF}"/>
                  </a:ext>
                </a:extLst>
              </p:cNvPr>
              <p:cNvSpPr/>
              <p:nvPr/>
            </p:nvSpPr>
            <p:spPr>
              <a:xfrm>
                <a:off x="6087793" y="1251183"/>
                <a:ext cx="380010" cy="375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oogle Shape;192;p31">
                <a:extLst>
                  <a:ext uri="{FF2B5EF4-FFF2-40B4-BE49-F238E27FC236}">
                    <a16:creationId xmlns:a16="http://schemas.microsoft.com/office/drawing/2014/main" id="{77E9E799-ED57-164E-A18E-E3396F6A7A45}"/>
                  </a:ext>
                </a:extLst>
              </p:cNvPr>
              <p:cNvPicPr preferRelativeResize="0"/>
              <p:nvPr/>
            </p:nvPicPr>
            <p:blipFill>
              <a:blip r:embed="rId5">
                <a:alphaModFix/>
              </a:blip>
              <a:stretch>
                <a:fillRect/>
              </a:stretch>
            </p:blipFill>
            <p:spPr>
              <a:xfrm>
                <a:off x="6087793" y="1248944"/>
                <a:ext cx="380010" cy="380009"/>
              </a:xfrm>
              <a:prstGeom prst="rect">
                <a:avLst/>
              </a:prstGeom>
              <a:noFill/>
              <a:ln>
                <a:noFill/>
              </a:ln>
            </p:spPr>
          </p:pic>
        </p:grpSp>
      </p:grpSp>
    </p:spTree>
    <p:extLst>
      <p:ext uri="{BB962C8B-B14F-4D97-AF65-F5344CB8AC3E}">
        <p14:creationId xmlns:p14="http://schemas.microsoft.com/office/powerpoint/2010/main" val="201181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xEl>
                                              <p:pRg st="1" end="1"/>
                                            </p:txEl>
                                          </p:spTgt>
                                        </p:tgtEl>
                                        <p:attrNameLst>
                                          <p:attrName>style.visibility</p:attrName>
                                        </p:attrNameLst>
                                      </p:cBhvr>
                                      <p:to>
                                        <p:strVal val="visible"/>
                                      </p:to>
                                    </p:set>
                                    <p:animEffect transition="in" filter="fade">
                                      <p:cBhvr>
                                        <p:cTn id="40" dur="500"/>
                                        <p:tgtEl>
                                          <p:spTgt spid="1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fade">
                                      <p:cBhvr>
                                        <p:cTn id="45" dur="500"/>
                                        <p:tgtEl>
                                          <p:spTgt spid="13">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xEl>
                                              <p:pRg st="3" end="3"/>
                                            </p:txEl>
                                          </p:spTgt>
                                        </p:tgtEl>
                                        <p:attrNameLst>
                                          <p:attrName>style.visibility</p:attrName>
                                        </p:attrNameLst>
                                      </p:cBhvr>
                                      <p:to>
                                        <p:strVal val="visible"/>
                                      </p:to>
                                    </p:set>
                                    <p:animEffect transition="in" filter="fade">
                                      <p:cBhvr>
                                        <p:cTn id="48" dur="500"/>
                                        <p:tgtEl>
                                          <p:spTgt spid="13">
                                            <p:txEl>
                                              <p:pRg st="3" end="3"/>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xEl>
                                              <p:pRg st="4" end="4"/>
                                            </p:txEl>
                                          </p:spTgt>
                                        </p:tgtEl>
                                        <p:attrNameLst>
                                          <p:attrName>style.visibility</p:attrName>
                                        </p:attrNameLst>
                                      </p:cBhvr>
                                      <p:to>
                                        <p:strVal val="visible"/>
                                      </p:to>
                                    </p:set>
                                    <p:animEffect transition="in" filter="fade">
                                      <p:cBhvr>
                                        <p:cTn id="51" dur="500"/>
                                        <p:tgtEl>
                                          <p:spTgt spid="13">
                                            <p:txEl>
                                              <p:pRg st="4" end="4"/>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xEl>
                                              <p:pRg st="5" end="5"/>
                                            </p:txEl>
                                          </p:spTgt>
                                        </p:tgtEl>
                                        <p:attrNameLst>
                                          <p:attrName>style.visibility</p:attrName>
                                        </p:attrNameLst>
                                      </p:cBhvr>
                                      <p:to>
                                        <p:strVal val="visible"/>
                                      </p:to>
                                    </p:set>
                                    <p:animEffect transition="in" filter="fade">
                                      <p:cBhvr>
                                        <p:cTn id="54" dur="500"/>
                                        <p:tgtEl>
                                          <p:spTgt spid="1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xEl>
                                              <p:pRg st="6" end="6"/>
                                            </p:txEl>
                                          </p:spTgt>
                                        </p:tgtEl>
                                        <p:attrNameLst>
                                          <p:attrName>style.visibility</p:attrName>
                                        </p:attrNameLst>
                                      </p:cBhvr>
                                      <p:to>
                                        <p:strVal val="visible"/>
                                      </p:to>
                                    </p:set>
                                    <p:animEffect transition="in" filter="fade">
                                      <p:cBhvr>
                                        <p:cTn id="59"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A28-ECDE-4D4E-8A43-4ABDDF62E544}"/>
              </a:ext>
            </a:extLst>
          </p:cNvPr>
          <p:cNvSpPr>
            <a:spLocks noGrp="1"/>
          </p:cNvSpPr>
          <p:nvPr>
            <p:ph type="title"/>
          </p:nvPr>
        </p:nvSpPr>
        <p:spPr/>
        <p:txBody>
          <a:bodyPr/>
          <a:lstStyle/>
          <a:p>
            <a:r>
              <a:rPr lang="en-US" dirty="0"/>
              <a:t>Declarative Programming Model</a:t>
            </a:r>
          </a:p>
        </p:txBody>
      </p:sp>
      <p:sp>
        <p:nvSpPr>
          <p:cNvPr id="3" name="Text Placeholder 2">
            <a:extLst>
              <a:ext uri="{FF2B5EF4-FFF2-40B4-BE49-F238E27FC236}">
                <a16:creationId xmlns:a16="http://schemas.microsoft.com/office/drawing/2014/main" id="{BF374872-9227-B841-ABA8-CE059E6CCA6D}"/>
              </a:ext>
            </a:extLst>
          </p:cNvPr>
          <p:cNvSpPr>
            <a:spLocks noGrp="1"/>
          </p:cNvSpPr>
          <p:nvPr>
            <p:ph type="body" idx="4294967295"/>
          </p:nvPr>
        </p:nvSpPr>
        <p:spPr>
          <a:xfrm>
            <a:off x="402764" y="1041250"/>
            <a:ext cx="8096400" cy="3263400"/>
          </a:xfrm>
        </p:spPr>
        <p:txBody>
          <a:bodyPr/>
          <a:lstStyle/>
          <a:p>
            <a:r>
              <a:rPr lang="en-US" dirty="0"/>
              <a:t>Compare counting words in Java 8</a:t>
            </a:r>
          </a:p>
          <a:p>
            <a:pPr lvl="1"/>
            <a:r>
              <a:rPr lang="en-US" dirty="0"/>
              <a:t>Imperative - Iterators (user controls  the flow)</a:t>
            </a:r>
          </a:p>
          <a:p>
            <a:pPr lvl="1"/>
            <a:endParaRPr lang="en-US" dirty="0"/>
          </a:p>
          <a:p>
            <a:pPr lvl="1"/>
            <a:endParaRPr lang="en-US" dirty="0"/>
          </a:p>
          <a:p>
            <a:pPr lvl="1"/>
            <a:endParaRPr lang="en-US" dirty="0"/>
          </a:p>
          <a:p>
            <a:pPr lvl="1"/>
            <a:endParaRPr lang="en-US" dirty="0"/>
          </a:p>
          <a:p>
            <a:pPr lvl="1"/>
            <a:r>
              <a:rPr lang="en-US" dirty="0"/>
              <a:t>Declarative – Java Streams (code defines logic, not flow)</a:t>
            </a:r>
          </a:p>
        </p:txBody>
      </p:sp>
      <p:sp>
        <p:nvSpPr>
          <p:cNvPr id="6" name="TextBox 5">
            <a:extLst>
              <a:ext uri="{FF2B5EF4-FFF2-40B4-BE49-F238E27FC236}">
                <a16:creationId xmlns:a16="http://schemas.microsoft.com/office/drawing/2014/main" id="{2A85D13E-D06B-4E4F-B06A-3497AD4A630E}"/>
              </a:ext>
            </a:extLst>
          </p:cNvPr>
          <p:cNvSpPr txBox="1"/>
          <p:nvPr/>
        </p:nvSpPr>
        <p:spPr>
          <a:xfrm>
            <a:off x="1032608" y="1797059"/>
            <a:ext cx="6975319" cy="1384995"/>
          </a:xfrm>
          <a:prstGeom prst="rect">
            <a:avLst/>
          </a:prstGeom>
          <a:solidFill>
            <a:srgbClr val="F3F3F3"/>
          </a:solidFill>
          <a:ln>
            <a:solidFill>
              <a:schemeClr val="accent5"/>
            </a:solidFill>
          </a:ln>
        </p:spPr>
        <p:txBody>
          <a:bodyPr wrap="square" rtlCol="0">
            <a:spAutoFit/>
          </a:bodyPr>
          <a:lstStyle/>
          <a:p>
            <a:pPr defTabSz="321468">
              <a:defRPr sz="1400">
                <a:solidFill>
                  <a:srgbClr val="000000"/>
                </a:solidFill>
              </a:defRPr>
            </a:pPr>
            <a:r>
              <a:rPr lang="en-US" sz="1200" dirty="0">
                <a:solidFill>
                  <a:srgbClr val="011993"/>
                </a:solidFill>
                <a:latin typeface="Courier" pitchFamily="2" charset="0"/>
              </a:rPr>
              <a:t>final </a:t>
            </a:r>
            <a:r>
              <a:rPr lang="en-US" sz="1200" dirty="0">
                <a:latin typeface="Courier" pitchFamily="2" charset="0"/>
              </a:rPr>
              <a:t>String text = </a:t>
            </a:r>
            <a:r>
              <a:rPr lang="en-US" sz="1200" dirty="0">
                <a:solidFill>
                  <a:srgbClr val="008F00"/>
                </a:solidFill>
                <a:latin typeface="Courier" pitchFamily="2" charset="0"/>
              </a:rPr>
              <a:t>"..."</a:t>
            </a:r>
            <a:r>
              <a:rPr lang="en-US" sz="1200" dirty="0">
                <a:latin typeface="Courier" pitchFamily="2" charset="0"/>
              </a:rPr>
              <a:t>;</a:t>
            </a:r>
            <a:br>
              <a:rPr lang="en-US" sz="1200" dirty="0">
                <a:latin typeface="Courier" pitchFamily="2" charset="0"/>
              </a:rPr>
            </a:br>
            <a:r>
              <a:rPr lang="en-US" sz="1200" dirty="0">
                <a:solidFill>
                  <a:srgbClr val="011993"/>
                </a:solidFill>
                <a:latin typeface="Courier" pitchFamily="2" charset="0"/>
              </a:rPr>
              <a:t>final </a:t>
            </a:r>
            <a:r>
              <a:rPr lang="en-US" sz="1200" dirty="0">
                <a:latin typeface="Courier" pitchFamily="2" charset="0"/>
              </a:rPr>
              <a:t>Map&lt;String, Long&gt; counts = </a:t>
            </a:r>
            <a:r>
              <a:rPr lang="en-US" sz="1200" dirty="0">
                <a:solidFill>
                  <a:srgbClr val="011993"/>
                </a:solidFill>
                <a:latin typeface="Courier" pitchFamily="2" charset="0"/>
              </a:rPr>
              <a:t>new </a:t>
            </a:r>
            <a:r>
              <a:rPr lang="en-US" sz="1200" dirty="0">
                <a:latin typeface="Courier" pitchFamily="2" charset="0"/>
              </a:rPr>
              <a:t>HashMap&lt;&gt;();</a:t>
            </a:r>
            <a:br>
              <a:rPr lang="en-US" sz="1200" dirty="0">
                <a:latin typeface="Courier" pitchFamily="2" charset="0"/>
              </a:rPr>
            </a:br>
            <a:br>
              <a:rPr lang="en-US" sz="1200" dirty="0">
                <a:latin typeface="Courier" pitchFamily="2" charset="0"/>
              </a:rPr>
            </a:br>
            <a:r>
              <a:rPr lang="en-US" sz="1200" dirty="0">
                <a:solidFill>
                  <a:srgbClr val="011993"/>
                </a:solidFill>
                <a:latin typeface="Courier" pitchFamily="2" charset="0"/>
              </a:rPr>
              <a:t>for </a:t>
            </a:r>
            <a:r>
              <a:rPr lang="en-US" sz="1200" dirty="0">
                <a:latin typeface="Courier" pitchFamily="2" charset="0"/>
              </a:rPr>
              <a:t>(String word : </a:t>
            </a:r>
            <a:r>
              <a:rPr lang="en-US" sz="1200" dirty="0" err="1">
                <a:latin typeface="Courier" pitchFamily="2" charset="0"/>
              </a:rPr>
              <a:t>text.split</a:t>
            </a:r>
            <a:r>
              <a:rPr lang="en-US" sz="1200" dirty="0">
                <a:latin typeface="Courier" pitchFamily="2" charset="0"/>
              </a:rPr>
              <a:t>(</a:t>
            </a:r>
            <a:r>
              <a:rPr lang="en-US" sz="1200" dirty="0">
                <a:solidFill>
                  <a:srgbClr val="008F00"/>
                </a:solidFill>
                <a:latin typeface="Courier" pitchFamily="2" charset="0"/>
              </a:rPr>
              <a:t>"\\W+"</a:t>
            </a:r>
            <a:r>
              <a:rPr lang="en-US" sz="1200" dirty="0">
                <a:latin typeface="Courier" pitchFamily="2" charset="0"/>
              </a:rPr>
              <a:t>)) {</a:t>
            </a:r>
          </a:p>
          <a:p>
            <a:pPr defTabSz="321468">
              <a:defRPr sz="1400">
                <a:solidFill>
                  <a:srgbClr val="000000"/>
                </a:solidFill>
              </a:defRPr>
            </a:pPr>
            <a:r>
              <a:rPr lang="en-US" sz="1200" dirty="0">
                <a:latin typeface="Courier" pitchFamily="2" charset="0"/>
              </a:rPr>
              <a:t>    Long count = </a:t>
            </a:r>
            <a:r>
              <a:rPr lang="en-US" sz="1200" dirty="0" err="1">
                <a:latin typeface="Courier" pitchFamily="2" charset="0"/>
              </a:rPr>
              <a:t>counts.get</a:t>
            </a:r>
            <a:r>
              <a:rPr lang="en-US" sz="1200" dirty="0">
                <a:latin typeface="Courier" pitchFamily="2" charset="0"/>
              </a:rPr>
              <a:t>(word);</a:t>
            </a:r>
          </a:p>
          <a:p>
            <a:pPr defTabSz="321468">
              <a:defRPr sz="1400">
                <a:solidFill>
                  <a:srgbClr val="000000"/>
                </a:solidFill>
              </a:defRPr>
            </a:pPr>
            <a:r>
              <a:rPr lang="en-US" sz="1200" dirty="0">
                <a:latin typeface="Courier" pitchFamily="2" charset="0"/>
              </a:rPr>
              <a:t>    </a:t>
            </a:r>
            <a:r>
              <a:rPr lang="en-US" sz="1200" dirty="0" err="1">
                <a:latin typeface="Courier" pitchFamily="2" charset="0"/>
              </a:rPr>
              <a:t>counts.put</a:t>
            </a:r>
            <a:r>
              <a:rPr lang="en-US" sz="1200" dirty="0">
                <a:latin typeface="Courier" pitchFamily="2" charset="0"/>
              </a:rPr>
              <a:t>(count == null ? 1L : count + 1);</a:t>
            </a:r>
            <a:br>
              <a:rPr lang="en-US" sz="1200" dirty="0">
                <a:latin typeface="Courier" pitchFamily="2" charset="0"/>
              </a:rPr>
            </a:br>
            <a:r>
              <a:rPr lang="en-US" sz="1200" dirty="0">
                <a:latin typeface="Courier" pitchFamily="2" charset="0"/>
              </a:rPr>
              <a:t>}</a:t>
            </a:r>
          </a:p>
        </p:txBody>
      </p:sp>
      <p:sp>
        <p:nvSpPr>
          <p:cNvPr id="7" name="TextBox 6">
            <a:extLst>
              <a:ext uri="{FF2B5EF4-FFF2-40B4-BE49-F238E27FC236}">
                <a16:creationId xmlns:a16="http://schemas.microsoft.com/office/drawing/2014/main" id="{65BDB995-91EF-F84B-9AD6-12D7FA0A1F7F}"/>
              </a:ext>
            </a:extLst>
          </p:cNvPr>
          <p:cNvSpPr txBox="1"/>
          <p:nvPr/>
        </p:nvSpPr>
        <p:spPr>
          <a:xfrm>
            <a:off x="1032610" y="3700359"/>
            <a:ext cx="6975318" cy="1015663"/>
          </a:xfrm>
          <a:prstGeom prst="rect">
            <a:avLst/>
          </a:prstGeom>
          <a:solidFill>
            <a:srgbClr val="F3F3F3"/>
          </a:solidFill>
          <a:ln>
            <a:solidFill>
              <a:schemeClr val="accent5"/>
            </a:solidFill>
          </a:ln>
        </p:spPr>
        <p:txBody>
          <a:bodyPr wrap="square" rtlCol="0">
            <a:spAutoFit/>
          </a:bodyPr>
          <a:lstStyle/>
          <a:p>
            <a:pPr defTabSz="321468">
              <a:defRPr sz="1400">
                <a:solidFill>
                  <a:srgbClr val="000000"/>
                </a:solidFill>
              </a:defRPr>
            </a:pPr>
            <a:r>
              <a:rPr lang="cs-CZ" sz="1200" dirty="0">
                <a:latin typeface="Courier" pitchFamily="2" charset="0"/>
              </a:rPr>
              <a:t>Map&lt;</a:t>
            </a:r>
            <a:r>
              <a:rPr lang="cs-CZ" sz="1200" dirty="0" err="1">
                <a:latin typeface="Courier" pitchFamily="2" charset="0"/>
              </a:rPr>
              <a:t>String</a:t>
            </a:r>
            <a:r>
              <a:rPr lang="cs-CZ" sz="1200" dirty="0">
                <a:latin typeface="Courier" pitchFamily="2" charset="0"/>
              </a:rPr>
              <a:t>, Long&gt; </a:t>
            </a:r>
            <a:r>
              <a:rPr lang="cs-CZ" sz="1200" dirty="0" err="1">
                <a:latin typeface="Courier" pitchFamily="2" charset="0"/>
              </a:rPr>
              <a:t>counts</a:t>
            </a:r>
            <a:r>
              <a:rPr lang="cs-CZ" sz="1200" dirty="0">
                <a:latin typeface="Courier" pitchFamily="2" charset="0"/>
              </a:rPr>
              <a:t> = </a:t>
            </a:r>
            <a:r>
              <a:rPr lang="cs-CZ" sz="1200" dirty="0" err="1">
                <a:latin typeface="Courier" pitchFamily="2" charset="0"/>
              </a:rPr>
              <a:t>lines.stream</a:t>
            </a:r>
            <a:r>
              <a:rPr lang="cs-CZ" sz="1200" dirty="0">
                <a:latin typeface="Courier" pitchFamily="2" charset="0"/>
              </a:rPr>
              <a:t>()</a:t>
            </a:r>
          </a:p>
          <a:p>
            <a:pPr defTabSz="321468">
              <a:defRPr sz="1400">
                <a:solidFill>
                  <a:srgbClr val="000000"/>
                </a:solidFill>
              </a:defRPr>
            </a:pPr>
            <a:r>
              <a:rPr lang="cs-CZ" sz="1200" dirty="0">
                <a:latin typeface="Courier" pitchFamily="2" charset="0"/>
              </a:rPr>
              <a:t>    .map(</a:t>
            </a:r>
            <a:r>
              <a:rPr lang="cs-CZ" sz="1200" dirty="0" err="1">
                <a:latin typeface="Courier" pitchFamily="2" charset="0"/>
              </a:rPr>
              <a:t>String</a:t>
            </a:r>
            <a:r>
              <a:rPr lang="cs-CZ" sz="1200" dirty="0">
                <a:latin typeface="Courier" pitchFamily="2" charset="0"/>
              </a:rPr>
              <a:t>::</a:t>
            </a:r>
            <a:r>
              <a:rPr lang="cs-CZ" sz="1200" dirty="0" err="1">
                <a:latin typeface="Courier" pitchFamily="2" charset="0"/>
              </a:rPr>
              <a:t>toLowerCase</a:t>
            </a:r>
            <a:r>
              <a:rPr lang="cs-CZ" sz="1200" dirty="0">
                <a:latin typeface="Courier" pitchFamily="2" charset="0"/>
              </a:rPr>
              <a:t>)</a:t>
            </a:r>
          </a:p>
          <a:p>
            <a:pPr defTabSz="321468">
              <a:defRPr sz="1400">
                <a:solidFill>
                  <a:srgbClr val="000000"/>
                </a:solidFill>
              </a:defRPr>
            </a:pPr>
            <a:r>
              <a:rPr lang="cs-CZ" sz="1200" dirty="0">
                <a:latin typeface="Courier" pitchFamily="2" charset="0"/>
              </a:rPr>
              <a:t>	.</a:t>
            </a:r>
            <a:r>
              <a:rPr lang="cs-CZ" sz="1200" dirty="0" err="1">
                <a:latin typeface="Courier" pitchFamily="2" charset="0"/>
              </a:rPr>
              <a:t>flatMap</a:t>
            </a:r>
            <a:r>
              <a:rPr lang="cs-CZ" sz="1200" dirty="0">
                <a:latin typeface="Courier" pitchFamily="2" charset="0"/>
              </a:rPr>
              <a:t>(line -&gt; </a:t>
            </a:r>
            <a:r>
              <a:rPr lang="cs-CZ" sz="1200" dirty="0" err="1">
                <a:latin typeface="Courier" pitchFamily="2" charset="0"/>
              </a:rPr>
              <a:t>Arrays.stream</a:t>
            </a:r>
            <a:r>
              <a:rPr lang="cs-CZ" sz="1200" dirty="0">
                <a:latin typeface="Courier" pitchFamily="2" charset="0"/>
              </a:rPr>
              <a:t>(</a:t>
            </a:r>
            <a:r>
              <a:rPr lang="cs-CZ" sz="1200" dirty="0" err="1">
                <a:latin typeface="Courier" pitchFamily="2" charset="0"/>
              </a:rPr>
              <a:t>line.split</a:t>
            </a:r>
            <a:r>
              <a:rPr lang="cs-CZ" sz="1200" dirty="0">
                <a:latin typeface="Courier" pitchFamily="2" charset="0"/>
              </a:rPr>
              <a:t>(</a:t>
            </a:r>
            <a:r>
              <a:rPr lang="en-US" sz="1200" dirty="0">
                <a:solidFill>
                  <a:srgbClr val="008F00"/>
                </a:solidFill>
                <a:latin typeface="Courier" pitchFamily="2" charset="0"/>
              </a:rPr>
              <a:t>"\\W+"</a:t>
            </a:r>
            <a:r>
              <a:rPr lang="cs-CZ" sz="1200" dirty="0">
                <a:latin typeface="Courier" pitchFamily="2" charset="0"/>
              </a:rPr>
              <a:t>)))</a:t>
            </a:r>
          </a:p>
          <a:p>
            <a:pPr lvl="1" defTabSz="321468">
              <a:defRPr sz="1400">
                <a:solidFill>
                  <a:srgbClr val="000000"/>
                </a:solidFill>
              </a:defRPr>
            </a:pPr>
            <a:r>
              <a:rPr lang="cs-CZ" sz="1200" dirty="0">
                <a:latin typeface="Courier" pitchFamily="2" charset="0"/>
              </a:rPr>
              <a:t>	.</a:t>
            </a:r>
            <a:r>
              <a:rPr lang="cs-CZ" sz="1200" dirty="0" err="1">
                <a:latin typeface="Courier" pitchFamily="2" charset="0"/>
              </a:rPr>
              <a:t>filter</a:t>
            </a:r>
            <a:r>
              <a:rPr lang="cs-CZ" sz="1200" dirty="0">
                <a:latin typeface="Courier" pitchFamily="2" charset="0"/>
              </a:rPr>
              <a:t>(</a:t>
            </a:r>
            <a:r>
              <a:rPr lang="cs-CZ" sz="1200" dirty="0" err="1">
                <a:latin typeface="Courier" pitchFamily="2" charset="0"/>
              </a:rPr>
              <a:t>word</a:t>
            </a:r>
            <a:r>
              <a:rPr lang="cs-CZ" sz="1200" dirty="0">
                <a:latin typeface="Courier" pitchFamily="2" charset="0"/>
              </a:rPr>
              <a:t> -&gt; !</a:t>
            </a:r>
            <a:r>
              <a:rPr lang="cs-CZ" sz="1200" dirty="0" err="1">
                <a:latin typeface="Courier" pitchFamily="2" charset="0"/>
              </a:rPr>
              <a:t>word.isEmpty</a:t>
            </a:r>
            <a:r>
              <a:rPr lang="cs-CZ" sz="1200" dirty="0">
                <a:latin typeface="Courier" pitchFamily="2" charset="0"/>
              </a:rPr>
              <a:t>())</a:t>
            </a:r>
          </a:p>
          <a:p>
            <a:pPr lvl="1" defTabSz="321468">
              <a:defRPr sz="1400">
                <a:solidFill>
                  <a:srgbClr val="000000"/>
                </a:solidFill>
              </a:defRPr>
            </a:pPr>
            <a:r>
              <a:rPr lang="cs-CZ" sz="1200" dirty="0">
                <a:latin typeface="Courier" pitchFamily="2" charset="0"/>
              </a:rPr>
              <a:t>	.</a:t>
            </a:r>
            <a:r>
              <a:rPr lang="cs-CZ" sz="1200" dirty="0" err="1">
                <a:latin typeface="Courier" pitchFamily="2" charset="0"/>
              </a:rPr>
              <a:t>collect</a:t>
            </a:r>
            <a:r>
              <a:rPr lang="cs-CZ" sz="1200" dirty="0">
                <a:latin typeface="Courier" pitchFamily="2" charset="0"/>
              </a:rPr>
              <a:t>(</a:t>
            </a:r>
            <a:r>
              <a:rPr lang="cs-CZ" sz="1200" dirty="0" err="1">
                <a:latin typeface="Courier" pitchFamily="2" charset="0"/>
              </a:rPr>
              <a:t>Collectors.groupingBy</a:t>
            </a:r>
            <a:r>
              <a:rPr lang="cs-CZ" sz="1200" dirty="0">
                <a:latin typeface="Courier" pitchFamily="2" charset="0"/>
              </a:rPr>
              <a:t>(</a:t>
            </a:r>
            <a:r>
              <a:rPr lang="cs-CZ" sz="1200" dirty="0" err="1">
                <a:latin typeface="Courier" pitchFamily="2" charset="0"/>
              </a:rPr>
              <a:t>word</a:t>
            </a:r>
            <a:r>
              <a:rPr lang="cs-CZ" sz="1200" dirty="0">
                <a:latin typeface="Courier" pitchFamily="2" charset="0"/>
              </a:rPr>
              <a:t> -&gt; </a:t>
            </a:r>
            <a:r>
              <a:rPr lang="cs-CZ" sz="1200" dirty="0" err="1">
                <a:latin typeface="Courier" pitchFamily="2" charset="0"/>
              </a:rPr>
              <a:t>word</a:t>
            </a:r>
            <a:r>
              <a:rPr lang="cs-CZ" sz="1200" dirty="0">
                <a:latin typeface="Courier" pitchFamily="2" charset="0"/>
              </a:rPr>
              <a:t>, </a:t>
            </a:r>
            <a:r>
              <a:rPr lang="cs-CZ" sz="1200" dirty="0" err="1">
                <a:latin typeface="Courier" pitchFamily="2" charset="0"/>
              </a:rPr>
              <a:t>Collectors.counting</a:t>
            </a:r>
            <a:r>
              <a:rPr lang="cs-CZ" sz="1200" dirty="0">
                <a:latin typeface="Courier" pitchFamily="2" charset="0"/>
              </a:rPr>
              <a:t>()));</a:t>
            </a:r>
          </a:p>
        </p:txBody>
      </p:sp>
    </p:spTree>
    <p:extLst>
      <p:ext uri="{BB962C8B-B14F-4D97-AF65-F5344CB8AC3E}">
        <p14:creationId xmlns:p14="http://schemas.microsoft.com/office/powerpoint/2010/main" val="238906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659-525A-5B43-9501-452180E2FED8}"/>
              </a:ext>
            </a:extLst>
          </p:cNvPr>
          <p:cNvSpPr>
            <a:spLocks noGrp="1"/>
          </p:cNvSpPr>
          <p:nvPr>
            <p:ph type="title"/>
          </p:nvPr>
        </p:nvSpPr>
        <p:spPr/>
        <p:txBody>
          <a:bodyPr/>
          <a:lstStyle/>
          <a:p>
            <a:r>
              <a:rPr lang="en-US" dirty="0"/>
              <a:t>Why Pipelines Use Declarative</a:t>
            </a:r>
          </a:p>
        </p:txBody>
      </p:sp>
      <p:sp>
        <p:nvSpPr>
          <p:cNvPr id="3" name="Text Placeholder 2">
            <a:extLst>
              <a:ext uri="{FF2B5EF4-FFF2-40B4-BE49-F238E27FC236}">
                <a16:creationId xmlns:a16="http://schemas.microsoft.com/office/drawing/2014/main" id="{87691D9E-1FFA-6B44-81AD-EBAA4723C784}"/>
              </a:ext>
            </a:extLst>
          </p:cNvPr>
          <p:cNvSpPr>
            <a:spLocks noGrp="1"/>
          </p:cNvSpPr>
          <p:nvPr>
            <p:ph type="body" sz="quarter" idx="10"/>
          </p:nvPr>
        </p:nvSpPr>
        <p:spPr/>
        <p:txBody>
          <a:bodyPr/>
          <a:lstStyle/>
          <a:p>
            <a:r>
              <a:rPr lang="en-US" dirty="0"/>
              <a:t>Developer defines “what”</a:t>
            </a:r>
          </a:p>
          <a:p>
            <a:r>
              <a:rPr lang="en-US" dirty="0"/>
              <a:t>SPE handles the “how”</a:t>
            </a:r>
          </a:p>
          <a:p>
            <a:pPr lvl="1"/>
            <a:r>
              <a:rPr lang="en-US" dirty="0"/>
              <a:t>Data routing</a:t>
            </a:r>
          </a:p>
          <a:p>
            <a:pPr lvl="1"/>
            <a:r>
              <a:rPr lang="en-US" dirty="0"/>
              <a:t>Partitioning</a:t>
            </a:r>
          </a:p>
          <a:p>
            <a:pPr lvl="1"/>
            <a:r>
              <a:rPr lang="en-US" dirty="0"/>
              <a:t>Invoking pipeline stages</a:t>
            </a:r>
          </a:p>
          <a:p>
            <a:pPr lvl="1"/>
            <a:r>
              <a:rPr lang="en-US" dirty="0"/>
              <a:t>Running your pipeline in parallel</a:t>
            </a:r>
          </a:p>
        </p:txBody>
      </p:sp>
    </p:spTree>
    <p:extLst>
      <p:ext uri="{BB962C8B-B14F-4D97-AF65-F5344CB8AC3E}">
        <p14:creationId xmlns:p14="http://schemas.microsoft.com/office/powerpoint/2010/main" val="51723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095C-5EFB-8845-8308-0D1220B4DE52}"/>
              </a:ext>
            </a:extLst>
          </p:cNvPr>
          <p:cNvSpPr>
            <a:spLocks noGrp="1"/>
          </p:cNvSpPr>
          <p:nvPr>
            <p:ph type="title"/>
          </p:nvPr>
        </p:nvSpPr>
        <p:spPr/>
        <p:txBody>
          <a:bodyPr/>
          <a:lstStyle/>
          <a:p>
            <a:r>
              <a:rPr lang="en-US" dirty="0"/>
              <a:t>An Analogy… Code as Factory </a:t>
            </a:r>
          </a:p>
        </p:txBody>
      </p:sp>
      <p:sp>
        <p:nvSpPr>
          <p:cNvPr id="8" name="Text Placeholder 7">
            <a:extLst>
              <a:ext uri="{FF2B5EF4-FFF2-40B4-BE49-F238E27FC236}">
                <a16:creationId xmlns:a16="http://schemas.microsoft.com/office/drawing/2014/main" id="{7939E5F3-4736-3140-BF23-84341A79A5AB}"/>
              </a:ext>
            </a:extLst>
          </p:cNvPr>
          <p:cNvSpPr>
            <a:spLocks noGrp="1"/>
          </p:cNvSpPr>
          <p:nvPr>
            <p:ph type="body" sz="quarter" idx="10"/>
          </p:nvPr>
        </p:nvSpPr>
        <p:spPr>
          <a:xfrm>
            <a:off x="4682626" y="1047964"/>
            <a:ext cx="3942948" cy="3524036"/>
          </a:xfrm>
        </p:spPr>
        <p:txBody>
          <a:bodyPr/>
          <a:lstStyle/>
          <a:p>
            <a:r>
              <a:rPr lang="en-US" dirty="0"/>
              <a:t>Stream processing pipelines are data “factories”</a:t>
            </a:r>
          </a:p>
          <a:p>
            <a:pPr lvl="1"/>
            <a:r>
              <a:rPr lang="en-US" dirty="0"/>
              <a:t>Raw data in</a:t>
            </a:r>
          </a:p>
          <a:p>
            <a:pPr lvl="1"/>
            <a:r>
              <a:rPr lang="en-US" dirty="0"/>
              <a:t>Usable data out</a:t>
            </a:r>
          </a:p>
          <a:p>
            <a:pPr lvl="1"/>
            <a:r>
              <a:rPr lang="en-US" dirty="0"/>
              <a:t>One *or more* intermediate stages</a:t>
            </a:r>
          </a:p>
          <a:p>
            <a:r>
              <a:rPr lang="en-US" dirty="0"/>
              <a:t>Design first, design second, code third</a:t>
            </a:r>
          </a:p>
          <a:p>
            <a:endParaRPr lang="en-US" dirty="0"/>
          </a:p>
        </p:txBody>
      </p:sp>
      <p:pic>
        <p:nvPicPr>
          <p:cNvPr id="6" name="Picture 5" descr="A close up of a cage&#10;&#10;Description automatically generated">
            <a:extLst>
              <a:ext uri="{FF2B5EF4-FFF2-40B4-BE49-F238E27FC236}">
                <a16:creationId xmlns:a16="http://schemas.microsoft.com/office/drawing/2014/main" id="{F966AD50-76CB-FD43-BD44-4422DBD6DE1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5062" y="1130212"/>
            <a:ext cx="3756314" cy="2883075"/>
          </a:xfrm>
          <a:prstGeom prst="rect">
            <a:avLst/>
          </a:prstGeom>
        </p:spPr>
      </p:pic>
    </p:spTree>
    <p:extLst>
      <p:ext uri="{BB962C8B-B14F-4D97-AF65-F5344CB8AC3E}">
        <p14:creationId xmlns:p14="http://schemas.microsoft.com/office/powerpoint/2010/main" val="732017222"/>
      </p:ext>
    </p:extLst>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a:t>Hazelcast In-Memory Computing Platform</a:t>
            </a:r>
            <a:endParaRPr sz="3000"/>
          </a:p>
        </p:txBody>
      </p:sp>
      <p:pic>
        <p:nvPicPr>
          <p:cNvPr id="150" name="Google Shape;150;p25"/>
          <p:cNvPicPr preferRelativeResize="0"/>
          <p:nvPr/>
        </p:nvPicPr>
        <p:blipFill>
          <a:blip r:embed="rId3">
            <a:alphaModFix/>
          </a:blip>
          <a:stretch>
            <a:fillRect/>
          </a:stretch>
        </p:blipFill>
        <p:spPr>
          <a:xfrm>
            <a:off x="1466691" y="858919"/>
            <a:ext cx="6210617" cy="3713949"/>
          </a:xfrm>
          <a:prstGeom prst="rect">
            <a:avLst/>
          </a:prstGeom>
          <a:noFill/>
          <a:ln>
            <a:noFill/>
          </a:ln>
        </p:spPr>
      </p:pic>
    </p:spTree>
    <p:extLst>
      <p:ext uri="{BB962C8B-B14F-4D97-AF65-F5344CB8AC3E}">
        <p14:creationId xmlns:p14="http://schemas.microsoft.com/office/powerpoint/2010/main" val="1452405871"/>
      </p:ext>
    </p:extLst>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3A28-ECDE-4D4E-8A43-4ABDDF62E544}"/>
              </a:ext>
            </a:extLst>
          </p:cNvPr>
          <p:cNvSpPr>
            <a:spLocks noGrp="1"/>
          </p:cNvSpPr>
          <p:nvPr>
            <p:ph type="title"/>
          </p:nvPr>
        </p:nvSpPr>
        <p:spPr/>
        <p:txBody>
          <a:bodyPr/>
          <a:lstStyle/>
          <a:p>
            <a:r>
              <a:rPr lang="en-US" dirty="0"/>
              <a:t>Jet Does Distributed Parallel Processing</a:t>
            </a:r>
          </a:p>
        </p:txBody>
      </p:sp>
      <p:sp>
        <p:nvSpPr>
          <p:cNvPr id="3" name="Text Placeholder 2">
            <a:extLst>
              <a:ext uri="{FF2B5EF4-FFF2-40B4-BE49-F238E27FC236}">
                <a16:creationId xmlns:a16="http://schemas.microsoft.com/office/drawing/2014/main" id="{BF374872-9227-B841-ABA8-CE059E6CCA6D}"/>
              </a:ext>
            </a:extLst>
          </p:cNvPr>
          <p:cNvSpPr>
            <a:spLocks noGrp="1"/>
          </p:cNvSpPr>
          <p:nvPr>
            <p:ph type="body" idx="4294967295"/>
          </p:nvPr>
        </p:nvSpPr>
        <p:spPr>
          <a:xfrm>
            <a:off x="402764" y="1041250"/>
            <a:ext cx="8096400" cy="3263400"/>
          </a:xfrm>
        </p:spPr>
        <p:txBody>
          <a:bodyPr/>
          <a:lstStyle/>
          <a:p>
            <a:r>
              <a:rPr lang="en-US" dirty="0"/>
              <a:t>Jet translates declarative code to a </a:t>
            </a:r>
            <a:r>
              <a:rPr lang="en-US" dirty="0">
                <a:hlinkClick r:id="rId3"/>
              </a:rPr>
              <a:t>DAG</a:t>
            </a:r>
            <a:endParaRPr lang="en-US" dirty="0"/>
          </a:p>
          <a:p>
            <a:pPr marL="571500" lvl="1" indent="0">
              <a:buNone/>
            </a:pPr>
            <a:endParaRPr lang="en-US" dirty="0"/>
          </a:p>
          <a:p>
            <a:pPr lvl="1"/>
            <a:endParaRPr lang="en-US" dirty="0"/>
          </a:p>
          <a:p>
            <a:pPr lvl="1"/>
            <a:endParaRPr lang="en-US" dirty="0"/>
          </a:p>
          <a:p>
            <a:pPr marL="571500" lvl="1" indent="0">
              <a:buNone/>
            </a:pPr>
            <a:endParaRPr lang="en-US" dirty="0"/>
          </a:p>
        </p:txBody>
      </p:sp>
      <p:sp>
        <p:nvSpPr>
          <p:cNvPr id="6" name="TextBox 5">
            <a:extLst>
              <a:ext uri="{FF2B5EF4-FFF2-40B4-BE49-F238E27FC236}">
                <a16:creationId xmlns:a16="http://schemas.microsoft.com/office/drawing/2014/main" id="{2A85D13E-D06B-4E4F-B06A-3497AD4A630E}"/>
              </a:ext>
            </a:extLst>
          </p:cNvPr>
          <p:cNvSpPr txBox="1"/>
          <p:nvPr/>
        </p:nvSpPr>
        <p:spPr>
          <a:xfrm>
            <a:off x="963304" y="1511309"/>
            <a:ext cx="6975319" cy="1384995"/>
          </a:xfrm>
          <a:prstGeom prst="rect">
            <a:avLst/>
          </a:prstGeom>
          <a:solidFill>
            <a:srgbClr val="F3F3F3"/>
          </a:solidFill>
          <a:ln>
            <a:solidFill>
              <a:schemeClr val="accent5"/>
            </a:solidFill>
          </a:ln>
        </p:spPr>
        <p:txBody>
          <a:bodyPr wrap="square" rtlCol="0">
            <a:spAutoFit/>
          </a:bodyPr>
          <a:lstStyle/>
          <a:p>
            <a:pPr defTabSz="321468">
              <a:defRPr sz="1400">
                <a:solidFill>
                  <a:srgbClr val="000000"/>
                </a:solidFill>
              </a:defRPr>
            </a:pPr>
            <a:r>
              <a:rPr lang="en-US" sz="1200" dirty="0">
                <a:latin typeface="Courier" pitchFamily="2" charset="0"/>
              </a:rPr>
              <a:t>Pipeline p = </a:t>
            </a:r>
            <a:r>
              <a:rPr lang="en-US" sz="1200" dirty="0" err="1">
                <a:latin typeface="Courier" pitchFamily="2" charset="0"/>
              </a:rPr>
              <a:t>Pipeline.create</a:t>
            </a:r>
            <a:r>
              <a:rPr lang="en-US" sz="1200" dirty="0">
                <a:latin typeface="Courier" pitchFamily="2" charset="0"/>
              </a:rPr>
              <a:t>();</a:t>
            </a:r>
          </a:p>
          <a:p>
            <a:pPr defTabSz="321468">
              <a:defRPr sz="1400">
                <a:solidFill>
                  <a:srgbClr val="000000"/>
                </a:solidFill>
              </a:defRPr>
            </a:pPr>
            <a:r>
              <a:rPr lang="en-US" sz="1200" dirty="0" err="1">
                <a:latin typeface="Courier" pitchFamily="2" charset="0"/>
              </a:rPr>
              <a:t>p.drawFrom</a:t>
            </a:r>
            <a:r>
              <a:rPr lang="en-US" sz="1200" dirty="0">
                <a:latin typeface="Courier" pitchFamily="2" charset="0"/>
              </a:rPr>
              <a:t>(Sources.&lt;Long, String&gt;map(BOOK_LINES))</a:t>
            </a:r>
          </a:p>
          <a:p>
            <a:pPr defTabSz="321468">
              <a:defRPr sz="1400">
                <a:solidFill>
                  <a:srgbClr val="000000"/>
                </a:solidFill>
              </a:defRPr>
            </a:pPr>
            <a:r>
              <a:rPr lang="en-US" sz="1200" dirty="0">
                <a:latin typeface="Courier" pitchFamily="2" charset="0"/>
              </a:rPr>
              <a:t>	.</a:t>
            </a:r>
            <a:r>
              <a:rPr lang="en-US" sz="1200" dirty="0" err="1">
                <a:latin typeface="Courier" pitchFamily="2" charset="0"/>
              </a:rPr>
              <a:t>flatMap</a:t>
            </a:r>
            <a:r>
              <a:rPr lang="en-US" sz="1200" dirty="0">
                <a:latin typeface="Courier" pitchFamily="2" charset="0"/>
              </a:rPr>
              <a:t>(line -&gt; </a:t>
            </a:r>
            <a:r>
              <a:rPr lang="en-US" sz="1200" dirty="0" err="1">
                <a:latin typeface="Courier" pitchFamily="2" charset="0"/>
              </a:rPr>
              <a:t>traverseArray</a:t>
            </a:r>
            <a:r>
              <a:rPr lang="en-US" sz="1200" dirty="0">
                <a:latin typeface="Courier" pitchFamily="2" charset="0"/>
              </a:rPr>
              <a:t>(</a:t>
            </a:r>
            <a:r>
              <a:rPr lang="en-US" sz="1200" dirty="0" err="1">
                <a:latin typeface="Courier" pitchFamily="2" charset="0"/>
              </a:rPr>
              <a:t>line.getValue</a:t>
            </a:r>
            <a:r>
              <a:rPr lang="en-US" sz="1200" dirty="0">
                <a:latin typeface="Courier" pitchFamily="2" charset="0"/>
              </a:rPr>
              <a:t>().split(</a:t>
            </a:r>
            <a:r>
              <a:rPr lang="en-US" sz="1200" dirty="0">
                <a:solidFill>
                  <a:srgbClr val="008F00"/>
                </a:solidFill>
                <a:latin typeface="Courier" pitchFamily="2" charset="0"/>
              </a:rPr>
              <a:t>"\\W+"</a:t>
            </a:r>
            <a:r>
              <a:rPr lang="en-US" sz="1200" dirty="0">
                <a:latin typeface="Courier" pitchFamily="2" charset="0"/>
              </a:rPr>
              <a:t>)))</a:t>
            </a:r>
          </a:p>
          <a:p>
            <a:pPr defTabSz="321468">
              <a:defRPr sz="1400">
                <a:solidFill>
                  <a:srgbClr val="000000"/>
                </a:solidFill>
              </a:defRPr>
            </a:pPr>
            <a:r>
              <a:rPr lang="en-US" sz="1200" dirty="0">
                <a:latin typeface="Courier" pitchFamily="2" charset="0"/>
              </a:rPr>
              <a:t>	.filter(word -&gt; !</a:t>
            </a:r>
            <a:r>
              <a:rPr lang="en-US" sz="1200" dirty="0" err="1">
                <a:latin typeface="Courier" pitchFamily="2" charset="0"/>
              </a:rPr>
              <a:t>word.isEmpty</a:t>
            </a:r>
            <a:r>
              <a:rPr lang="en-US" sz="1200" dirty="0">
                <a:latin typeface="Courier" pitchFamily="2" charset="0"/>
              </a:rPr>
              <a:t>())</a:t>
            </a:r>
          </a:p>
          <a:p>
            <a:pPr lvl="2" defTabSz="321468">
              <a:defRPr sz="1400">
                <a:solidFill>
                  <a:srgbClr val="000000"/>
                </a:solidFill>
              </a:defRPr>
            </a:pPr>
            <a:r>
              <a:rPr lang="en-US" sz="1200" dirty="0">
                <a:latin typeface="Courier" pitchFamily="2" charset="0"/>
              </a:rPr>
              <a:t>	.</a:t>
            </a:r>
            <a:r>
              <a:rPr lang="en-US" sz="1200" dirty="0" err="1">
                <a:latin typeface="Courier" pitchFamily="2" charset="0"/>
              </a:rPr>
              <a:t>groupingKey</a:t>
            </a:r>
            <a:r>
              <a:rPr lang="en-US" sz="1200" dirty="0">
                <a:latin typeface="Courier" pitchFamily="2" charset="0"/>
              </a:rPr>
              <a:t>(</a:t>
            </a:r>
            <a:r>
              <a:rPr lang="en-US" sz="1200" dirty="0" err="1">
                <a:latin typeface="Courier" pitchFamily="2" charset="0"/>
              </a:rPr>
              <a:t>wholeItem</a:t>
            </a:r>
            <a:r>
              <a:rPr lang="en-US" sz="1200" dirty="0">
                <a:latin typeface="Courier" pitchFamily="2" charset="0"/>
              </a:rPr>
              <a:t>())</a:t>
            </a:r>
          </a:p>
          <a:p>
            <a:pPr defTabSz="321468">
              <a:defRPr sz="1400">
                <a:solidFill>
                  <a:srgbClr val="000000"/>
                </a:solidFill>
              </a:defRPr>
            </a:pPr>
            <a:r>
              <a:rPr lang="en-US" sz="1200" dirty="0">
                <a:latin typeface="Courier" pitchFamily="2" charset="0"/>
              </a:rPr>
              <a:t>	.aggregate(counting())</a:t>
            </a:r>
          </a:p>
          <a:p>
            <a:pPr defTabSz="321468">
              <a:defRPr sz="1400">
                <a:solidFill>
                  <a:srgbClr val="000000"/>
                </a:solidFill>
              </a:defRPr>
            </a:pPr>
            <a:r>
              <a:rPr lang="en-US" sz="1200" dirty="0">
                <a:latin typeface="Courier" pitchFamily="2" charset="0"/>
              </a:rPr>
              <a:t>	.</a:t>
            </a:r>
            <a:r>
              <a:rPr lang="en-US" sz="1200" dirty="0" err="1">
                <a:latin typeface="Courier" pitchFamily="2" charset="0"/>
              </a:rPr>
              <a:t>drainTo</a:t>
            </a:r>
            <a:r>
              <a:rPr lang="en-US" sz="1200" dirty="0">
                <a:latin typeface="Courier" pitchFamily="2" charset="0"/>
              </a:rPr>
              <a:t>(</a:t>
            </a:r>
            <a:r>
              <a:rPr lang="en-US" sz="1200" dirty="0" err="1">
                <a:latin typeface="Courier" pitchFamily="2" charset="0"/>
              </a:rPr>
              <a:t>Sinks.map</a:t>
            </a:r>
            <a:r>
              <a:rPr lang="en-US" sz="1200" dirty="0">
                <a:latin typeface="Courier" pitchFamily="2" charset="0"/>
              </a:rPr>
              <a:t>(COUNTS));</a:t>
            </a:r>
          </a:p>
        </p:txBody>
      </p:sp>
      <p:sp>
        <p:nvSpPr>
          <p:cNvPr id="9" name="Rectangle 4">
            <a:extLst>
              <a:ext uri="{FF2B5EF4-FFF2-40B4-BE49-F238E27FC236}">
                <a16:creationId xmlns:a16="http://schemas.microsoft.com/office/drawing/2014/main" id="{CBEBF4E2-4802-1940-A74A-E512CDE6BB45}"/>
              </a:ext>
            </a:extLst>
          </p:cNvPr>
          <p:cNvSpPr/>
          <p:nvPr/>
        </p:nvSpPr>
        <p:spPr>
          <a:xfrm>
            <a:off x="7725237" y="3527068"/>
            <a:ext cx="1015999" cy="726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solidFill>
                <a:latin typeface="Ubuntu" panose="020B0504030602030204" pitchFamily="34" charset="0"/>
              </a:rPr>
              <a:t>Data</a:t>
            </a:r>
          </a:p>
          <a:p>
            <a:pPr algn="ctr"/>
            <a:r>
              <a:rPr lang="en-US" dirty="0">
                <a:solidFill>
                  <a:schemeClr val="bg1"/>
                </a:solidFill>
                <a:latin typeface="Ubuntu" panose="020B0504030602030204" pitchFamily="34" charset="0"/>
              </a:rPr>
              <a:t>Sink</a:t>
            </a:r>
          </a:p>
        </p:txBody>
      </p:sp>
      <p:sp>
        <p:nvSpPr>
          <p:cNvPr id="10" name="Rectangle 5">
            <a:extLst>
              <a:ext uri="{FF2B5EF4-FFF2-40B4-BE49-F238E27FC236}">
                <a16:creationId xmlns:a16="http://schemas.microsoft.com/office/drawing/2014/main" id="{0ACD3F30-D885-094F-A017-53DF1E7CD93C}"/>
              </a:ext>
            </a:extLst>
          </p:cNvPr>
          <p:cNvSpPr/>
          <p:nvPr/>
        </p:nvSpPr>
        <p:spPr>
          <a:xfrm>
            <a:off x="337126" y="3527068"/>
            <a:ext cx="1016000" cy="726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solidFill>
                <a:latin typeface="Ubuntu" panose="020B0504030602030204" pitchFamily="34" charset="0"/>
              </a:rPr>
              <a:t>Data Source</a:t>
            </a:r>
          </a:p>
        </p:txBody>
      </p:sp>
      <p:sp>
        <p:nvSpPr>
          <p:cNvPr id="11" name="Oval 6">
            <a:extLst>
              <a:ext uri="{FF2B5EF4-FFF2-40B4-BE49-F238E27FC236}">
                <a16:creationId xmlns:a16="http://schemas.microsoft.com/office/drawing/2014/main" id="{BF7E773B-4296-A741-9693-3D9D0185B3F9}"/>
              </a:ext>
            </a:extLst>
          </p:cNvPr>
          <p:cNvSpPr/>
          <p:nvPr/>
        </p:nvSpPr>
        <p:spPr>
          <a:xfrm>
            <a:off x="1998437" y="3519791"/>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from</a:t>
            </a:r>
          </a:p>
        </p:txBody>
      </p:sp>
      <p:sp>
        <p:nvSpPr>
          <p:cNvPr id="12" name="Oval 8">
            <a:extLst>
              <a:ext uri="{FF2B5EF4-FFF2-40B4-BE49-F238E27FC236}">
                <a16:creationId xmlns:a16="http://schemas.microsoft.com/office/drawing/2014/main" id="{639CCC1B-5831-3E4E-8EB0-3F4D08895932}"/>
              </a:ext>
            </a:extLst>
          </p:cNvPr>
          <p:cNvSpPr/>
          <p:nvPr/>
        </p:nvSpPr>
        <p:spPr>
          <a:xfrm>
            <a:off x="5437302" y="3519791"/>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latin typeface="Ubuntu" panose="020B0504030602030204" pitchFamily="34" charset="0"/>
              </a:rPr>
              <a:t>aggr</a:t>
            </a:r>
            <a:endParaRPr lang="en-US" sz="1200" i="1" dirty="0">
              <a:latin typeface="Ubuntu" panose="020B0504030602030204" pitchFamily="34" charset="0"/>
            </a:endParaRPr>
          </a:p>
        </p:txBody>
      </p:sp>
      <p:cxnSp>
        <p:nvCxnSpPr>
          <p:cNvPr id="25" name="Straight Arrow Connector 24">
            <a:extLst>
              <a:ext uri="{FF2B5EF4-FFF2-40B4-BE49-F238E27FC236}">
                <a16:creationId xmlns:a16="http://schemas.microsoft.com/office/drawing/2014/main" id="{C3F64719-D7CA-2E40-BD2E-72ED7E4AC777}"/>
              </a:ext>
            </a:extLst>
          </p:cNvPr>
          <p:cNvCxnSpPr>
            <a:cxnSpLocks/>
            <a:stCxn id="10" idx="3"/>
            <a:endCxn id="11" idx="2"/>
          </p:cNvCxnSpPr>
          <p:nvPr/>
        </p:nvCxnSpPr>
        <p:spPr>
          <a:xfrm flipV="1">
            <a:off x="1353126" y="3883241"/>
            <a:ext cx="645311" cy="7277"/>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6">
            <a:extLst>
              <a:ext uri="{FF2B5EF4-FFF2-40B4-BE49-F238E27FC236}">
                <a16:creationId xmlns:a16="http://schemas.microsoft.com/office/drawing/2014/main" id="{9EDEBE23-4892-D04F-8CEA-63F645C85D42}"/>
              </a:ext>
            </a:extLst>
          </p:cNvPr>
          <p:cNvCxnSpPr>
            <a:cxnSpLocks/>
            <a:stCxn id="11" idx="6"/>
            <a:endCxn id="29" idx="2"/>
          </p:cNvCxnSpPr>
          <p:nvPr/>
        </p:nvCxnSpPr>
        <p:spPr>
          <a:xfrm>
            <a:off x="2725337" y="3883241"/>
            <a:ext cx="38327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9">
            <a:extLst>
              <a:ext uri="{FF2B5EF4-FFF2-40B4-BE49-F238E27FC236}">
                <a16:creationId xmlns:a16="http://schemas.microsoft.com/office/drawing/2014/main" id="{E886E25C-0C4C-7641-B9A7-C4729710F0EA}"/>
              </a:ext>
            </a:extLst>
          </p:cNvPr>
          <p:cNvCxnSpPr>
            <a:cxnSpLocks/>
            <a:endCxn id="12" idx="2"/>
          </p:cNvCxnSpPr>
          <p:nvPr/>
        </p:nvCxnSpPr>
        <p:spPr>
          <a:xfrm>
            <a:off x="5021291" y="3883241"/>
            <a:ext cx="416011"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32">
            <a:extLst>
              <a:ext uri="{FF2B5EF4-FFF2-40B4-BE49-F238E27FC236}">
                <a16:creationId xmlns:a16="http://schemas.microsoft.com/office/drawing/2014/main" id="{1A06AC18-0BF9-A446-8F36-EB6DB9DC766F}"/>
              </a:ext>
            </a:extLst>
          </p:cNvPr>
          <p:cNvCxnSpPr>
            <a:cxnSpLocks/>
            <a:stCxn id="12" idx="6"/>
            <a:endCxn id="32" idx="2"/>
          </p:cNvCxnSpPr>
          <p:nvPr/>
        </p:nvCxnSpPr>
        <p:spPr>
          <a:xfrm>
            <a:off x="6164202" y="3883241"/>
            <a:ext cx="36988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9" name="Oval 7">
            <a:extLst>
              <a:ext uri="{FF2B5EF4-FFF2-40B4-BE49-F238E27FC236}">
                <a16:creationId xmlns:a16="http://schemas.microsoft.com/office/drawing/2014/main" id="{C75B88CE-E074-D747-9D6A-9E2076188024}"/>
              </a:ext>
            </a:extLst>
          </p:cNvPr>
          <p:cNvSpPr/>
          <p:nvPr/>
        </p:nvSpPr>
        <p:spPr>
          <a:xfrm>
            <a:off x="3108607" y="3519791"/>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map</a:t>
            </a:r>
          </a:p>
        </p:txBody>
      </p:sp>
      <p:sp>
        <p:nvSpPr>
          <p:cNvPr id="30" name="Oval 7">
            <a:extLst>
              <a:ext uri="{FF2B5EF4-FFF2-40B4-BE49-F238E27FC236}">
                <a16:creationId xmlns:a16="http://schemas.microsoft.com/office/drawing/2014/main" id="{023A9FEB-4245-9541-8623-974417521B94}"/>
              </a:ext>
            </a:extLst>
          </p:cNvPr>
          <p:cNvSpPr/>
          <p:nvPr/>
        </p:nvSpPr>
        <p:spPr>
          <a:xfrm>
            <a:off x="4294391" y="3521839"/>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filter</a:t>
            </a:r>
          </a:p>
        </p:txBody>
      </p:sp>
      <p:cxnSp>
        <p:nvCxnSpPr>
          <p:cNvPr id="31" name="Straight Arrow Connector 29">
            <a:extLst>
              <a:ext uri="{FF2B5EF4-FFF2-40B4-BE49-F238E27FC236}">
                <a16:creationId xmlns:a16="http://schemas.microsoft.com/office/drawing/2014/main" id="{677B47F5-AA95-8943-94C5-87988432952F}"/>
              </a:ext>
            </a:extLst>
          </p:cNvPr>
          <p:cNvCxnSpPr>
            <a:cxnSpLocks/>
            <a:stCxn id="29" idx="6"/>
            <a:endCxn id="30" idx="2"/>
          </p:cNvCxnSpPr>
          <p:nvPr/>
        </p:nvCxnSpPr>
        <p:spPr>
          <a:xfrm>
            <a:off x="3835507" y="3883241"/>
            <a:ext cx="458884" cy="204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9F6F5691-76F1-7C47-95C7-B96F678B586E}"/>
              </a:ext>
            </a:extLst>
          </p:cNvPr>
          <p:cNvSpPr/>
          <p:nvPr/>
        </p:nvSpPr>
        <p:spPr>
          <a:xfrm>
            <a:off x="6534082" y="3519791"/>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latin typeface="Ubuntu" panose="020B0504030602030204" pitchFamily="34" charset="0"/>
              </a:rPr>
              <a:t>to</a:t>
            </a:r>
          </a:p>
        </p:txBody>
      </p:sp>
      <p:cxnSp>
        <p:nvCxnSpPr>
          <p:cNvPr id="33" name="Straight Arrow Connector 32">
            <a:extLst>
              <a:ext uri="{FF2B5EF4-FFF2-40B4-BE49-F238E27FC236}">
                <a16:creationId xmlns:a16="http://schemas.microsoft.com/office/drawing/2014/main" id="{F94ADCB5-7F05-BF48-994B-D0FE56D1FED6}"/>
              </a:ext>
            </a:extLst>
          </p:cNvPr>
          <p:cNvCxnSpPr>
            <a:cxnSpLocks/>
            <a:stCxn id="32" idx="6"/>
            <a:endCxn id="9" idx="1"/>
          </p:cNvCxnSpPr>
          <p:nvPr/>
        </p:nvCxnSpPr>
        <p:spPr>
          <a:xfrm>
            <a:off x="7260982" y="3883241"/>
            <a:ext cx="464255" cy="7277"/>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D7B1ABDD-A132-5242-BC90-4E430577716C}"/>
              </a:ext>
            </a:extLst>
          </p:cNvPr>
          <p:cNvSpPr/>
          <p:nvPr/>
        </p:nvSpPr>
        <p:spPr>
          <a:xfrm>
            <a:off x="1844625" y="1029522"/>
            <a:ext cx="5638054" cy="19662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Ubuntu" panose="020B0504030602030204" pitchFamily="34" charset="0"/>
              </a:rPr>
              <a:t>   Cluster member (2 cores)</a:t>
            </a:r>
          </a:p>
        </p:txBody>
      </p:sp>
      <p:sp>
        <p:nvSpPr>
          <p:cNvPr id="2" name="Title 1">
            <a:extLst>
              <a:ext uri="{FF2B5EF4-FFF2-40B4-BE49-F238E27FC236}">
                <a16:creationId xmlns:a16="http://schemas.microsoft.com/office/drawing/2014/main" id="{9219E9CF-E76E-6145-9C38-CD5B6F19C26E}"/>
              </a:ext>
            </a:extLst>
          </p:cNvPr>
          <p:cNvSpPr>
            <a:spLocks noGrp="1"/>
          </p:cNvSpPr>
          <p:nvPr>
            <p:ph type="title"/>
          </p:nvPr>
        </p:nvSpPr>
        <p:spPr/>
        <p:txBody>
          <a:bodyPr>
            <a:normAutofit/>
          </a:bodyPr>
          <a:lstStyle/>
          <a:p>
            <a:r>
              <a:rPr lang="en-US" dirty="0"/>
              <a:t>Jet Does Distributed Parallel Processing</a:t>
            </a:r>
          </a:p>
        </p:txBody>
      </p:sp>
      <p:sp>
        <p:nvSpPr>
          <p:cNvPr id="7" name="Oval 6">
            <a:extLst>
              <a:ext uri="{FF2B5EF4-FFF2-40B4-BE49-F238E27FC236}">
                <a16:creationId xmlns:a16="http://schemas.microsoft.com/office/drawing/2014/main" id="{F8858092-9847-4A4E-BA37-1B1BDD4A6BCF}"/>
              </a:ext>
            </a:extLst>
          </p:cNvPr>
          <p:cNvSpPr/>
          <p:nvPr/>
        </p:nvSpPr>
        <p:spPr>
          <a:xfrm>
            <a:off x="2090089" y="1372024"/>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read</a:t>
            </a:r>
          </a:p>
        </p:txBody>
      </p:sp>
      <p:sp>
        <p:nvSpPr>
          <p:cNvPr id="9" name="Oval 8">
            <a:extLst>
              <a:ext uri="{FF2B5EF4-FFF2-40B4-BE49-F238E27FC236}">
                <a16:creationId xmlns:a16="http://schemas.microsoft.com/office/drawing/2014/main" id="{94C8F048-3AB7-C84A-8927-26134646851E}"/>
              </a:ext>
            </a:extLst>
          </p:cNvPr>
          <p:cNvSpPr/>
          <p:nvPr/>
        </p:nvSpPr>
        <p:spPr>
          <a:xfrm>
            <a:off x="5528954" y="1372024"/>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latin typeface="Ubuntu" panose="020B0504030602030204" pitchFamily="34" charset="0"/>
              </a:rPr>
              <a:t>cmb</a:t>
            </a:r>
            <a:endParaRPr lang="en-US" sz="1200" i="1" dirty="0">
              <a:latin typeface="Ubuntu" panose="020B0504030602030204" pitchFamily="34" charset="0"/>
            </a:endParaRPr>
          </a:p>
        </p:txBody>
      </p:sp>
      <p:grpSp>
        <p:nvGrpSpPr>
          <p:cNvPr id="11" name="Group 10">
            <a:extLst>
              <a:ext uri="{FF2B5EF4-FFF2-40B4-BE49-F238E27FC236}">
                <a16:creationId xmlns:a16="http://schemas.microsoft.com/office/drawing/2014/main" id="{3D9F59BF-2ACC-854F-A205-76BF8A2C7814}"/>
              </a:ext>
            </a:extLst>
          </p:cNvPr>
          <p:cNvGrpSpPr/>
          <p:nvPr/>
        </p:nvGrpSpPr>
        <p:grpSpPr>
          <a:xfrm>
            <a:off x="689123" y="2900770"/>
            <a:ext cx="543154" cy="219067"/>
            <a:chOff x="4450081" y="4576442"/>
            <a:chExt cx="543154" cy="219067"/>
          </a:xfrm>
        </p:grpSpPr>
        <p:sp>
          <p:nvSpPr>
            <p:cNvPr id="12" name="Rounded Rectangle 11">
              <a:extLst>
                <a:ext uri="{FF2B5EF4-FFF2-40B4-BE49-F238E27FC236}">
                  <a16:creationId xmlns:a16="http://schemas.microsoft.com/office/drawing/2014/main" id="{7261691F-7996-CC46-9259-9756A024C2A0}"/>
                </a:ext>
              </a:extLst>
            </p:cNvPr>
            <p:cNvSpPr/>
            <p:nvPr/>
          </p:nvSpPr>
          <p:spPr>
            <a:xfrm>
              <a:off x="4574440"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13" name="Rounded Rectangle 12">
              <a:extLst>
                <a:ext uri="{FF2B5EF4-FFF2-40B4-BE49-F238E27FC236}">
                  <a16:creationId xmlns:a16="http://schemas.microsoft.com/office/drawing/2014/main" id="{7917773D-E15C-0A48-AB87-6989AE0223EA}"/>
                </a:ext>
              </a:extLst>
            </p:cNvPr>
            <p:cNvSpPr/>
            <p:nvPr/>
          </p:nvSpPr>
          <p:spPr>
            <a:xfrm>
              <a:off x="4698799"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14" name="Rounded Rectangle 13">
              <a:extLst>
                <a:ext uri="{FF2B5EF4-FFF2-40B4-BE49-F238E27FC236}">
                  <a16:creationId xmlns:a16="http://schemas.microsoft.com/office/drawing/2014/main" id="{6D002C33-5FEC-604D-9D0C-BBCEC505A526}"/>
                </a:ext>
              </a:extLst>
            </p:cNvPr>
            <p:cNvSpPr/>
            <p:nvPr/>
          </p:nvSpPr>
          <p:spPr>
            <a:xfrm>
              <a:off x="4823158"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15" name="Rounded Rectangle 14">
              <a:extLst>
                <a:ext uri="{FF2B5EF4-FFF2-40B4-BE49-F238E27FC236}">
                  <a16:creationId xmlns:a16="http://schemas.microsoft.com/office/drawing/2014/main" id="{FEEC827D-1D8C-C440-9A64-7643FDC6510D}"/>
                </a:ext>
              </a:extLst>
            </p:cNvPr>
            <p:cNvSpPr/>
            <p:nvPr/>
          </p:nvSpPr>
          <p:spPr>
            <a:xfrm>
              <a:off x="4947516"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16" name="Rounded Rectangle 15">
              <a:extLst>
                <a:ext uri="{FF2B5EF4-FFF2-40B4-BE49-F238E27FC236}">
                  <a16:creationId xmlns:a16="http://schemas.microsoft.com/office/drawing/2014/main" id="{03A01B66-247C-2B45-B0E5-5CDFE945FE51}"/>
                </a:ext>
              </a:extLst>
            </p:cNvPr>
            <p:cNvSpPr/>
            <p:nvPr/>
          </p:nvSpPr>
          <p:spPr>
            <a:xfrm>
              <a:off x="4450081"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grpSp>
        <p:nvGrpSpPr>
          <p:cNvPr id="18" name="Group 17">
            <a:extLst>
              <a:ext uri="{FF2B5EF4-FFF2-40B4-BE49-F238E27FC236}">
                <a16:creationId xmlns:a16="http://schemas.microsoft.com/office/drawing/2014/main" id="{0B7DE55C-BC81-EA40-8A19-6A1343FFA141}"/>
              </a:ext>
            </a:extLst>
          </p:cNvPr>
          <p:cNvGrpSpPr/>
          <p:nvPr/>
        </p:nvGrpSpPr>
        <p:grpSpPr>
          <a:xfrm>
            <a:off x="8035804" y="2829880"/>
            <a:ext cx="543154" cy="219067"/>
            <a:chOff x="4450081" y="4576442"/>
            <a:chExt cx="543154" cy="219067"/>
          </a:xfrm>
        </p:grpSpPr>
        <p:sp>
          <p:nvSpPr>
            <p:cNvPr id="19" name="Rounded Rectangle 18">
              <a:extLst>
                <a:ext uri="{FF2B5EF4-FFF2-40B4-BE49-F238E27FC236}">
                  <a16:creationId xmlns:a16="http://schemas.microsoft.com/office/drawing/2014/main" id="{4B7CCDFD-ABA6-D545-8678-FE9C1CB7CAB8}"/>
                </a:ext>
              </a:extLst>
            </p:cNvPr>
            <p:cNvSpPr/>
            <p:nvPr/>
          </p:nvSpPr>
          <p:spPr>
            <a:xfrm>
              <a:off x="4574440"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20" name="Rounded Rectangle 19">
              <a:extLst>
                <a:ext uri="{FF2B5EF4-FFF2-40B4-BE49-F238E27FC236}">
                  <a16:creationId xmlns:a16="http://schemas.microsoft.com/office/drawing/2014/main" id="{1676981A-CA43-0444-8E85-7FD15D29EE9F}"/>
                </a:ext>
              </a:extLst>
            </p:cNvPr>
            <p:cNvSpPr/>
            <p:nvPr/>
          </p:nvSpPr>
          <p:spPr>
            <a:xfrm>
              <a:off x="4698799"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21" name="Rounded Rectangle 20">
              <a:extLst>
                <a:ext uri="{FF2B5EF4-FFF2-40B4-BE49-F238E27FC236}">
                  <a16:creationId xmlns:a16="http://schemas.microsoft.com/office/drawing/2014/main" id="{8ECF1E51-D3C2-7B4F-A4E0-DAA3C84461FB}"/>
                </a:ext>
              </a:extLst>
            </p:cNvPr>
            <p:cNvSpPr/>
            <p:nvPr/>
          </p:nvSpPr>
          <p:spPr>
            <a:xfrm>
              <a:off x="4823158"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22" name="Rounded Rectangle 21">
              <a:extLst>
                <a:ext uri="{FF2B5EF4-FFF2-40B4-BE49-F238E27FC236}">
                  <a16:creationId xmlns:a16="http://schemas.microsoft.com/office/drawing/2014/main" id="{6994B91B-3B4D-2E44-AC83-9DDAF10D6BBD}"/>
                </a:ext>
              </a:extLst>
            </p:cNvPr>
            <p:cNvSpPr/>
            <p:nvPr/>
          </p:nvSpPr>
          <p:spPr>
            <a:xfrm>
              <a:off x="4947516"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23" name="Rounded Rectangle 22">
              <a:extLst>
                <a:ext uri="{FF2B5EF4-FFF2-40B4-BE49-F238E27FC236}">
                  <a16:creationId xmlns:a16="http://schemas.microsoft.com/office/drawing/2014/main" id="{B24AA448-3487-5343-98BB-6E74BB49CAFA}"/>
                </a:ext>
              </a:extLst>
            </p:cNvPr>
            <p:cNvSpPr/>
            <p:nvPr/>
          </p:nvSpPr>
          <p:spPr>
            <a:xfrm>
              <a:off x="4450081"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cxnSp>
        <p:nvCxnSpPr>
          <p:cNvPr id="25" name="Straight Arrow Connector 24">
            <a:extLst>
              <a:ext uri="{FF2B5EF4-FFF2-40B4-BE49-F238E27FC236}">
                <a16:creationId xmlns:a16="http://schemas.microsoft.com/office/drawing/2014/main" id="{C4DD1A27-CF78-4948-A91F-35F0C0BD3C3F}"/>
              </a:ext>
            </a:extLst>
          </p:cNvPr>
          <p:cNvCxnSpPr>
            <a:cxnSpLocks/>
            <a:stCxn id="15" idx="1"/>
            <a:endCxn id="7" idx="2"/>
          </p:cNvCxnSpPr>
          <p:nvPr/>
        </p:nvCxnSpPr>
        <p:spPr>
          <a:xfrm flipV="1">
            <a:off x="1186558" y="1735474"/>
            <a:ext cx="903531" cy="127483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40729F5-A4A0-BE4A-B3D5-27E4B3513F55}"/>
              </a:ext>
            </a:extLst>
          </p:cNvPr>
          <p:cNvCxnSpPr>
            <a:cxnSpLocks/>
            <a:stCxn id="7" idx="6"/>
            <a:endCxn id="73" idx="2"/>
          </p:cNvCxnSpPr>
          <p:nvPr/>
        </p:nvCxnSpPr>
        <p:spPr>
          <a:xfrm>
            <a:off x="2816989" y="1735474"/>
            <a:ext cx="38327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B8582-D314-BC45-A4C5-AB0A39AE8C77}"/>
              </a:ext>
            </a:extLst>
          </p:cNvPr>
          <p:cNvCxnSpPr>
            <a:cxnSpLocks/>
            <a:endCxn id="9" idx="2"/>
          </p:cNvCxnSpPr>
          <p:nvPr/>
        </p:nvCxnSpPr>
        <p:spPr>
          <a:xfrm>
            <a:off x="5112943" y="1735474"/>
            <a:ext cx="41601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3AF47EC-3752-524A-BD69-216DA569877D}"/>
              </a:ext>
            </a:extLst>
          </p:cNvPr>
          <p:cNvCxnSpPr>
            <a:cxnSpLocks/>
            <a:stCxn id="9" idx="6"/>
            <a:endCxn id="84" idx="2"/>
          </p:cNvCxnSpPr>
          <p:nvPr/>
        </p:nvCxnSpPr>
        <p:spPr>
          <a:xfrm flipV="1">
            <a:off x="6255854" y="1734632"/>
            <a:ext cx="328110" cy="84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3" name="Oval 7">
            <a:extLst>
              <a:ext uri="{FF2B5EF4-FFF2-40B4-BE49-F238E27FC236}">
                <a16:creationId xmlns:a16="http://schemas.microsoft.com/office/drawing/2014/main" id="{AF44B78B-F853-024D-B04B-268D8A153133}"/>
              </a:ext>
            </a:extLst>
          </p:cNvPr>
          <p:cNvSpPr/>
          <p:nvPr/>
        </p:nvSpPr>
        <p:spPr>
          <a:xfrm>
            <a:off x="3200259" y="1372024"/>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map + filter</a:t>
            </a:r>
          </a:p>
        </p:txBody>
      </p:sp>
      <p:sp>
        <p:nvSpPr>
          <p:cNvPr id="78" name="Oval 7">
            <a:extLst>
              <a:ext uri="{FF2B5EF4-FFF2-40B4-BE49-F238E27FC236}">
                <a16:creationId xmlns:a16="http://schemas.microsoft.com/office/drawing/2014/main" id="{8D57D122-67EE-DD46-87ED-161AB6155CA1}"/>
              </a:ext>
            </a:extLst>
          </p:cNvPr>
          <p:cNvSpPr/>
          <p:nvPr/>
        </p:nvSpPr>
        <p:spPr>
          <a:xfrm>
            <a:off x="4386043" y="1374072"/>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acc </a:t>
            </a:r>
          </a:p>
        </p:txBody>
      </p:sp>
      <p:cxnSp>
        <p:nvCxnSpPr>
          <p:cNvPr id="80" name="Straight Arrow Connector 29">
            <a:extLst>
              <a:ext uri="{FF2B5EF4-FFF2-40B4-BE49-F238E27FC236}">
                <a16:creationId xmlns:a16="http://schemas.microsoft.com/office/drawing/2014/main" id="{7966FA96-63CC-DC46-8E44-23553051AC4D}"/>
              </a:ext>
            </a:extLst>
          </p:cNvPr>
          <p:cNvCxnSpPr>
            <a:cxnSpLocks/>
            <a:stCxn id="73" idx="6"/>
            <a:endCxn id="78" idx="2"/>
          </p:cNvCxnSpPr>
          <p:nvPr/>
        </p:nvCxnSpPr>
        <p:spPr>
          <a:xfrm>
            <a:off x="3927159" y="1735474"/>
            <a:ext cx="458884" cy="20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4" name="Oval 8">
            <a:extLst>
              <a:ext uri="{FF2B5EF4-FFF2-40B4-BE49-F238E27FC236}">
                <a16:creationId xmlns:a16="http://schemas.microsoft.com/office/drawing/2014/main" id="{B9C4CACA-1BD7-DD4B-B97B-6601D7A36BCB}"/>
              </a:ext>
            </a:extLst>
          </p:cNvPr>
          <p:cNvSpPr/>
          <p:nvPr/>
        </p:nvSpPr>
        <p:spPr>
          <a:xfrm>
            <a:off x="6583964" y="1371182"/>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sink</a:t>
            </a:r>
          </a:p>
        </p:txBody>
      </p:sp>
      <p:cxnSp>
        <p:nvCxnSpPr>
          <p:cNvPr id="88" name="Straight Arrow Connector 32">
            <a:extLst>
              <a:ext uri="{FF2B5EF4-FFF2-40B4-BE49-F238E27FC236}">
                <a16:creationId xmlns:a16="http://schemas.microsoft.com/office/drawing/2014/main" id="{0E45FACB-EEF8-054F-A806-D57817C0ECC8}"/>
              </a:ext>
            </a:extLst>
          </p:cNvPr>
          <p:cNvCxnSpPr>
            <a:cxnSpLocks/>
            <a:stCxn id="84" idx="6"/>
            <a:endCxn id="23" idx="0"/>
          </p:cNvCxnSpPr>
          <p:nvPr/>
        </p:nvCxnSpPr>
        <p:spPr>
          <a:xfrm>
            <a:off x="7310864" y="1734632"/>
            <a:ext cx="747800" cy="109524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2" name="Oval 6">
            <a:extLst>
              <a:ext uri="{FF2B5EF4-FFF2-40B4-BE49-F238E27FC236}">
                <a16:creationId xmlns:a16="http://schemas.microsoft.com/office/drawing/2014/main" id="{99FF800B-BA7D-BF4E-A1AA-EAADAF889E1E}"/>
              </a:ext>
            </a:extLst>
          </p:cNvPr>
          <p:cNvSpPr/>
          <p:nvPr/>
        </p:nvSpPr>
        <p:spPr>
          <a:xfrm>
            <a:off x="2097221" y="2212514"/>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read</a:t>
            </a:r>
          </a:p>
        </p:txBody>
      </p:sp>
      <p:sp>
        <p:nvSpPr>
          <p:cNvPr id="93" name="Oval 8">
            <a:extLst>
              <a:ext uri="{FF2B5EF4-FFF2-40B4-BE49-F238E27FC236}">
                <a16:creationId xmlns:a16="http://schemas.microsoft.com/office/drawing/2014/main" id="{DEBA93F4-5D8D-1E4A-999A-3D28A50C5CCE}"/>
              </a:ext>
            </a:extLst>
          </p:cNvPr>
          <p:cNvSpPr/>
          <p:nvPr/>
        </p:nvSpPr>
        <p:spPr>
          <a:xfrm>
            <a:off x="5536086" y="2212514"/>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latin typeface="Ubuntu" panose="020B0504030602030204" pitchFamily="34" charset="0"/>
              </a:rPr>
              <a:t>cmb</a:t>
            </a:r>
            <a:endParaRPr lang="en-US" sz="1200" i="1" dirty="0">
              <a:latin typeface="Ubuntu" panose="020B0504030602030204" pitchFamily="34" charset="0"/>
            </a:endParaRPr>
          </a:p>
        </p:txBody>
      </p:sp>
      <p:cxnSp>
        <p:nvCxnSpPr>
          <p:cNvPr id="94" name="Straight Arrow Connector 26">
            <a:extLst>
              <a:ext uri="{FF2B5EF4-FFF2-40B4-BE49-F238E27FC236}">
                <a16:creationId xmlns:a16="http://schemas.microsoft.com/office/drawing/2014/main" id="{EE15C15D-63A3-4347-A3B2-2DC3A3BD2EAD}"/>
              </a:ext>
            </a:extLst>
          </p:cNvPr>
          <p:cNvCxnSpPr>
            <a:cxnSpLocks/>
            <a:stCxn id="92" idx="6"/>
            <a:endCxn id="97" idx="2"/>
          </p:cNvCxnSpPr>
          <p:nvPr/>
        </p:nvCxnSpPr>
        <p:spPr>
          <a:xfrm>
            <a:off x="2824121" y="2575964"/>
            <a:ext cx="38327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29">
            <a:extLst>
              <a:ext uri="{FF2B5EF4-FFF2-40B4-BE49-F238E27FC236}">
                <a16:creationId xmlns:a16="http://schemas.microsoft.com/office/drawing/2014/main" id="{D10B1AC8-08A9-1A4C-A210-3EFD57B7BC0C}"/>
              </a:ext>
            </a:extLst>
          </p:cNvPr>
          <p:cNvCxnSpPr>
            <a:cxnSpLocks/>
            <a:endCxn id="93" idx="2"/>
          </p:cNvCxnSpPr>
          <p:nvPr/>
        </p:nvCxnSpPr>
        <p:spPr>
          <a:xfrm>
            <a:off x="5120075" y="2575964"/>
            <a:ext cx="41601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32">
            <a:extLst>
              <a:ext uri="{FF2B5EF4-FFF2-40B4-BE49-F238E27FC236}">
                <a16:creationId xmlns:a16="http://schemas.microsoft.com/office/drawing/2014/main" id="{21BA4A43-A281-3344-9532-D9B3470C8588}"/>
              </a:ext>
            </a:extLst>
          </p:cNvPr>
          <p:cNvCxnSpPr>
            <a:cxnSpLocks/>
            <a:stCxn id="93" idx="6"/>
            <a:endCxn id="79" idx="2"/>
          </p:cNvCxnSpPr>
          <p:nvPr/>
        </p:nvCxnSpPr>
        <p:spPr>
          <a:xfrm>
            <a:off x="6262986" y="2575964"/>
            <a:ext cx="314088" cy="426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7" name="Oval 7">
            <a:extLst>
              <a:ext uri="{FF2B5EF4-FFF2-40B4-BE49-F238E27FC236}">
                <a16:creationId xmlns:a16="http://schemas.microsoft.com/office/drawing/2014/main" id="{8B71E10B-B704-7E43-B4C6-D8E62FCED497}"/>
              </a:ext>
            </a:extLst>
          </p:cNvPr>
          <p:cNvSpPr/>
          <p:nvPr/>
        </p:nvSpPr>
        <p:spPr>
          <a:xfrm>
            <a:off x="3207391" y="2212514"/>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map + filter</a:t>
            </a:r>
          </a:p>
        </p:txBody>
      </p:sp>
      <p:sp>
        <p:nvSpPr>
          <p:cNvPr id="98" name="Oval 7">
            <a:extLst>
              <a:ext uri="{FF2B5EF4-FFF2-40B4-BE49-F238E27FC236}">
                <a16:creationId xmlns:a16="http://schemas.microsoft.com/office/drawing/2014/main" id="{C352A203-2BBD-DC4B-8985-707907A1C172}"/>
              </a:ext>
            </a:extLst>
          </p:cNvPr>
          <p:cNvSpPr/>
          <p:nvPr/>
        </p:nvSpPr>
        <p:spPr>
          <a:xfrm>
            <a:off x="4393175" y="2214562"/>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acc</a:t>
            </a:r>
          </a:p>
        </p:txBody>
      </p:sp>
      <p:cxnSp>
        <p:nvCxnSpPr>
          <p:cNvPr id="99" name="Straight Arrow Connector 29">
            <a:extLst>
              <a:ext uri="{FF2B5EF4-FFF2-40B4-BE49-F238E27FC236}">
                <a16:creationId xmlns:a16="http://schemas.microsoft.com/office/drawing/2014/main" id="{DEAFF349-7B04-CC46-9A92-4714FF48B378}"/>
              </a:ext>
            </a:extLst>
          </p:cNvPr>
          <p:cNvCxnSpPr>
            <a:cxnSpLocks/>
            <a:stCxn id="97" idx="6"/>
            <a:endCxn id="98" idx="2"/>
          </p:cNvCxnSpPr>
          <p:nvPr/>
        </p:nvCxnSpPr>
        <p:spPr>
          <a:xfrm>
            <a:off x="3934291" y="2575964"/>
            <a:ext cx="458884" cy="20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29">
            <a:extLst>
              <a:ext uri="{FF2B5EF4-FFF2-40B4-BE49-F238E27FC236}">
                <a16:creationId xmlns:a16="http://schemas.microsoft.com/office/drawing/2014/main" id="{2E4D1A00-BBAA-C84A-8E2A-C8A4B11FD0A3}"/>
              </a:ext>
            </a:extLst>
          </p:cNvPr>
          <p:cNvCxnSpPr>
            <a:cxnSpLocks/>
            <a:endCxn id="78" idx="3"/>
          </p:cNvCxnSpPr>
          <p:nvPr/>
        </p:nvCxnSpPr>
        <p:spPr>
          <a:xfrm flipV="1">
            <a:off x="3884631" y="1994520"/>
            <a:ext cx="607864" cy="39971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29">
            <a:extLst>
              <a:ext uri="{FF2B5EF4-FFF2-40B4-BE49-F238E27FC236}">
                <a16:creationId xmlns:a16="http://schemas.microsoft.com/office/drawing/2014/main" id="{6399B2E5-AD55-CA48-8B26-85CBDF22614A}"/>
              </a:ext>
            </a:extLst>
          </p:cNvPr>
          <p:cNvCxnSpPr>
            <a:cxnSpLocks/>
            <a:stCxn id="73" idx="5"/>
            <a:endCxn id="98" idx="1"/>
          </p:cNvCxnSpPr>
          <p:nvPr/>
        </p:nvCxnSpPr>
        <p:spPr>
          <a:xfrm>
            <a:off x="3820707" y="1992472"/>
            <a:ext cx="678920" cy="32854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24">
            <a:extLst>
              <a:ext uri="{FF2B5EF4-FFF2-40B4-BE49-F238E27FC236}">
                <a16:creationId xmlns:a16="http://schemas.microsoft.com/office/drawing/2014/main" id="{CA86332C-8B78-B24B-A314-889E25B52CFC}"/>
              </a:ext>
            </a:extLst>
          </p:cNvPr>
          <p:cNvCxnSpPr>
            <a:cxnSpLocks/>
            <a:stCxn id="15" idx="3"/>
            <a:endCxn id="92" idx="2"/>
          </p:cNvCxnSpPr>
          <p:nvPr/>
        </p:nvCxnSpPr>
        <p:spPr>
          <a:xfrm flipV="1">
            <a:off x="1232277" y="2575964"/>
            <a:ext cx="864944" cy="43434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76">
            <a:extLst>
              <a:ext uri="{FF2B5EF4-FFF2-40B4-BE49-F238E27FC236}">
                <a16:creationId xmlns:a16="http://schemas.microsoft.com/office/drawing/2014/main" id="{0AC598A7-E345-7B4A-823E-A324B0C6CA16}"/>
              </a:ext>
            </a:extLst>
          </p:cNvPr>
          <p:cNvSpPr/>
          <p:nvPr/>
        </p:nvSpPr>
        <p:spPr>
          <a:xfrm>
            <a:off x="1839640" y="3084504"/>
            <a:ext cx="5638054" cy="19662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Ubuntu" panose="020B0504030602030204" pitchFamily="34" charset="0"/>
              </a:rPr>
              <a:t>    Cluster member (2 cores)</a:t>
            </a:r>
          </a:p>
        </p:txBody>
      </p:sp>
      <p:sp>
        <p:nvSpPr>
          <p:cNvPr id="126" name="Oval 6">
            <a:extLst>
              <a:ext uri="{FF2B5EF4-FFF2-40B4-BE49-F238E27FC236}">
                <a16:creationId xmlns:a16="http://schemas.microsoft.com/office/drawing/2014/main" id="{C6850E2F-C16F-3344-BD8B-9DBBDADE0376}"/>
              </a:ext>
            </a:extLst>
          </p:cNvPr>
          <p:cNvSpPr/>
          <p:nvPr/>
        </p:nvSpPr>
        <p:spPr>
          <a:xfrm>
            <a:off x="2085104" y="3427006"/>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read</a:t>
            </a:r>
          </a:p>
        </p:txBody>
      </p:sp>
      <p:sp>
        <p:nvSpPr>
          <p:cNvPr id="127" name="Oval 8">
            <a:extLst>
              <a:ext uri="{FF2B5EF4-FFF2-40B4-BE49-F238E27FC236}">
                <a16:creationId xmlns:a16="http://schemas.microsoft.com/office/drawing/2014/main" id="{E6D96CA3-43CB-7441-A090-250C33012872}"/>
              </a:ext>
            </a:extLst>
          </p:cNvPr>
          <p:cNvSpPr/>
          <p:nvPr/>
        </p:nvSpPr>
        <p:spPr>
          <a:xfrm>
            <a:off x="5523969" y="3427006"/>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latin typeface="Ubuntu" panose="020B0504030602030204" pitchFamily="34" charset="0"/>
              </a:rPr>
              <a:t>cmb</a:t>
            </a:r>
            <a:endParaRPr lang="en-US" sz="1200" i="1" dirty="0">
              <a:latin typeface="Ubuntu" panose="020B0504030602030204" pitchFamily="34" charset="0"/>
            </a:endParaRPr>
          </a:p>
        </p:txBody>
      </p:sp>
      <p:cxnSp>
        <p:nvCxnSpPr>
          <p:cNvPr id="128" name="Straight Arrow Connector 24">
            <a:extLst>
              <a:ext uri="{FF2B5EF4-FFF2-40B4-BE49-F238E27FC236}">
                <a16:creationId xmlns:a16="http://schemas.microsoft.com/office/drawing/2014/main" id="{6AB277A3-B600-3443-B96C-52992B899194}"/>
              </a:ext>
            </a:extLst>
          </p:cNvPr>
          <p:cNvCxnSpPr>
            <a:cxnSpLocks/>
            <a:stCxn id="6" idx="3"/>
            <a:endCxn id="126" idx="2"/>
          </p:cNvCxnSpPr>
          <p:nvPr/>
        </p:nvCxnSpPr>
        <p:spPr>
          <a:xfrm>
            <a:off x="1257715" y="3009932"/>
            <a:ext cx="827389" cy="78052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26">
            <a:extLst>
              <a:ext uri="{FF2B5EF4-FFF2-40B4-BE49-F238E27FC236}">
                <a16:creationId xmlns:a16="http://schemas.microsoft.com/office/drawing/2014/main" id="{9D8897EB-5FF4-454B-B988-6437D07F2B2A}"/>
              </a:ext>
            </a:extLst>
          </p:cNvPr>
          <p:cNvCxnSpPr>
            <a:cxnSpLocks/>
            <a:stCxn id="126" idx="6"/>
            <a:endCxn id="132" idx="2"/>
          </p:cNvCxnSpPr>
          <p:nvPr/>
        </p:nvCxnSpPr>
        <p:spPr>
          <a:xfrm>
            <a:off x="2812004" y="3790456"/>
            <a:ext cx="38327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29">
            <a:extLst>
              <a:ext uri="{FF2B5EF4-FFF2-40B4-BE49-F238E27FC236}">
                <a16:creationId xmlns:a16="http://schemas.microsoft.com/office/drawing/2014/main" id="{8CBDDFDD-9848-0A42-81B0-CA956ADCDC2C}"/>
              </a:ext>
            </a:extLst>
          </p:cNvPr>
          <p:cNvCxnSpPr>
            <a:cxnSpLocks/>
            <a:endCxn id="127" idx="2"/>
          </p:cNvCxnSpPr>
          <p:nvPr/>
        </p:nvCxnSpPr>
        <p:spPr>
          <a:xfrm>
            <a:off x="5107958" y="3790456"/>
            <a:ext cx="41601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2" name="Oval 7">
            <a:extLst>
              <a:ext uri="{FF2B5EF4-FFF2-40B4-BE49-F238E27FC236}">
                <a16:creationId xmlns:a16="http://schemas.microsoft.com/office/drawing/2014/main" id="{9DCDB0D8-E1A5-F647-8F80-95C82775BACA}"/>
              </a:ext>
            </a:extLst>
          </p:cNvPr>
          <p:cNvSpPr/>
          <p:nvPr/>
        </p:nvSpPr>
        <p:spPr>
          <a:xfrm>
            <a:off x="3195274" y="3427006"/>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map + filter</a:t>
            </a:r>
          </a:p>
        </p:txBody>
      </p:sp>
      <p:sp>
        <p:nvSpPr>
          <p:cNvPr id="133" name="Oval 7">
            <a:extLst>
              <a:ext uri="{FF2B5EF4-FFF2-40B4-BE49-F238E27FC236}">
                <a16:creationId xmlns:a16="http://schemas.microsoft.com/office/drawing/2014/main" id="{C5A69E09-4CCE-284D-A52A-DC08583BB3C7}"/>
              </a:ext>
            </a:extLst>
          </p:cNvPr>
          <p:cNvSpPr/>
          <p:nvPr/>
        </p:nvSpPr>
        <p:spPr>
          <a:xfrm>
            <a:off x="4381058" y="3429054"/>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acc</a:t>
            </a:r>
          </a:p>
        </p:txBody>
      </p:sp>
      <p:cxnSp>
        <p:nvCxnSpPr>
          <p:cNvPr id="134" name="Straight Arrow Connector 29">
            <a:extLst>
              <a:ext uri="{FF2B5EF4-FFF2-40B4-BE49-F238E27FC236}">
                <a16:creationId xmlns:a16="http://schemas.microsoft.com/office/drawing/2014/main" id="{9C6130B3-141C-7245-96F6-C044D5AED7C6}"/>
              </a:ext>
            </a:extLst>
          </p:cNvPr>
          <p:cNvCxnSpPr>
            <a:cxnSpLocks/>
            <a:stCxn id="132" idx="6"/>
            <a:endCxn id="133" idx="2"/>
          </p:cNvCxnSpPr>
          <p:nvPr/>
        </p:nvCxnSpPr>
        <p:spPr>
          <a:xfrm>
            <a:off x="3922174" y="3790456"/>
            <a:ext cx="458884" cy="20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5" name="Oval 8">
            <a:extLst>
              <a:ext uri="{FF2B5EF4-FFF2-40B4-BE49-F238E27FC236}">
                <a16:creationId xmlns:a16="http://schemas.microsoft.com/office/drawing/2014/main" id="{F12E2D99-9FDA-8F40-A018-0714848C9269}"/>
              </a:ext>
            </a:extLst>
          </p:cNvPr>
          <p:cNvSpPr/>
          <p:nvPr/>
        </p:nvSpPr>
        <p:spPr>
          <a:xfrm>
            <a:off x="6643411" y="4259351"/>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sink</a:t>
            </a:r>
          </a:p>
        </p:txBody>
      </p:sp>
      <p:cxnSp>
        <p:nvCxnSpPr>
          <p:cNvPr id="136" name="Straight Arrow Connector 32">
            <a:extLst>
              <a:ext uri="{FF2B5EF4-FFF2-40B4-BE49-F238E27FC236}">
                <a16:creationId xmlns:a16="http://schemas.microsoft.com/office/drawing/2014/main" id="{B5055C46-B64F-8B43-BB73-101A6BBEC309}"/>
              </a:ext>
            </a:extLst>
          </p:cNvPr>
          <p:cNvCxnSpPr>
            <a:cxnSpLocks/>
            <a:stCxn id="135" idx="6"/>
            <a:endCxn id="23" idx="2"/>
          </p:cNvCxnSpPr>
          <p:nvPr/>
        </p:nvCxnSpPr>
        <p:spPr>
          <a:xfrm flipV="1">
            <a:off x="7370311" y="3048947"/>
            <a:ext cx="688353" cy="157385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7" name="Oval 6">
            <a:extLst>
              <a:ext uri="{FF2B5EF4-FFF2-40B4-BE49-F238E27FC236}">
                <a16:creationId xmlns:a16="http://schemas.microsoft.com/office/drawing/2014/main" id="{9E528B5D-A37E-2F45-BEA4-3EACD38A1424}"/>
              </a:ext>
            </a:extLst>
          </p:cNvPr>
          <p:cNvSpPr/>
          <p:nvPr/>
        </p:nvSpPr>
        <p:spPr>
          <a:xfrm>
            <a:off x="2092236" y="4267496"/>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read</a:t>
            </a:r>
          </a:p>
        </p:txBody>
      </p:sp>
      <p:sp>
        <p:nvSpPr>
          <p:cNvPr id="138" name="Oval 8">
            <a:extLst>
              <a:ext uri="{FF2B5EF4-FFF2-40B4-BE49-F238E27FC236}">
                <a16:creationId xmlns:a16="http://schemas.microsoft.com/office/drawing/2014/main" id="{122571FE-A952-B34A-990F-EFCFEC6D5C82}"/>
              </a:ext>
            </a:extLst>
          </p:cNvPr>
          <p:cNvSpPr/>
          <p:nvPr/>
        </p:nvSpPr>
        <p:spPr>
          <a:xfrm>
            <a:off x="5531101" y="4267496"/>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latin typeface="Ubuntu" panose="020B0504030602030204" pitchFamily="34" charset="0"/>
              </a:rPr>
              <a:t>cmb</a:t>
            </a:r>
            <a:endParaRPr lang="en-US" sz="1200" i="1" dirty="0">
              <a:latin typeface="Ubuntu" panose="020B0504030602030204" pitchFamily="34" charset="0"/>
            </a:endParaRPr>
          </a:p>
        </p:txBody>
      </p:sp>
      <p:cxnSp>
        <p:nvCxnSpPr>
          <p:cNvPr id="139" name="Straight Arrow Connector 26">
            <a:extLst>
              <a:ext uri="{FF2B5EF4-FFF2-40B4-BE49-F238E27FC236}">
                <a16:creationId xmlns:a16="http://schemas.microsoft.com/office/drawing/2014/main" id="{E6235696-7FCB-F144-A39C-575E42E81736}"/>
              </a:ext>
            </a:extLst>
          </p:cNvPr>
          <p:cNvCxnSpPr>
            <a:cxnSpLocks/>
            <a:stCxn id="137" idx="6"/>
            <a:endCxn id="142" idx="2"/>
          </p:cNvCxnSpPr>
          <p:nvPr/>
        </p:nvCxnSpPr>
        <p:spPr>
          <a:xfrm>
            <a:off x="2819136" y="4630946"/>
            <a:ext cx="38327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29">
            <a:extLst>
              <a:ext uri="{FF2B5EF4-FFF2-40B4-BE49-F238E27FC236}">
                <a16:creationId xmlns:a16="http://schemas.microsoft.com/office/drawing/2014/main" id="{005C61FA-D760-2C4F-A70D-C5A782DB1B1B}"/>
              </a:ext>
            </a:extLst>
          </p:cNvPr>
          <p:cNvCxnSpPr>
            <a:cxnSpLocks/>
            <a:endCxn id="138" idx="2"/>
          </p:cNvCxnSpPr>
          <p:nvPr/>
        </p:nvCxnSpPr>
        <p:spPr>
          <a:xfrm>
            <a:off x="5115090" y="4630946"/>
            <a:ext cx="41601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32">
            <a:extLst>
              <a:ext uri="{FF2B5EF4-FFF2-40B4-BE49-F238E27FC236}">
                <a16:creationId xmlns:a16="http://schemas.microsoft.com/office/drawing/2014/main" id="{25584FB2-95AE-F04C-944B-4D954EE0DC14}"/>
              </a:ext>
            </a:extLst>
          </p:cNvPr>
          <p:cNvCxnSpPr>
            <a:cxnSpLocks/>
            <a:stCxn id="138" idx="6"/>
            <a:endCxn id="135" idx="2"/>
          </p:cNvCxnSpPr>
          <p:nvPr/>
        </p:nvCxnSpPr>
        <p:spPr>
          <a:xfrm flipV="1">
            <a:off x="6258001" y="4622801"/>
            <a:ext cx="385410" cy="814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2" name="Oval 7">
            <a:extLst>
              <a:ext uri="{FF2B5EF4-FFF2-40B4-BE49-F238E27FC236}">
                <a16:creationId xmlns:a16="http://schemas.microsoft.com/office/drawing/2014/main" id="{D8556588-199F-5B43-BAB3-1A905B6EEA59}"/>
              </a:ext>
            </a:extLst>
          </p:cNvPr>
          <p:cNvSpPr/>
          <p:nvPr/>
        </p:nvSpPr>
        <p:spPr>
          <a:xfrm>
            <a:off x="3202406" y="4267496"/>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map + filter</a:t>
            </a:r>
          </a:p>
        </p:txBody>
      </p:sp>
      <p:sp>
        <p:nvSpPr>
          <p:cNvPr id="143" name="Oval 7">
            <a:extLst>
              <a:ext uri="{FF2B5EF4-FFF2-40B4-BE49-F238E27FC236}">
                <a16:creationId xmlns:a16="http://schemas.microsoft.com/office/drawing/2014/main" id="{E75229BA-7357-E44B-8E59-F0993989CF65}"/>
              </a:ext>
            </a:extLst>
          </p:cNvPr>
          <p:cNvSpPr/>
          <p:nvPr/>
        </p:nvSpPr>
        <p:spPr>
          <a:xfrm>
            <a:off x="4388190" y="4269544"/>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acc</a:t>
            </a:r>
          </a:p>
        </p:txBody>
      </p:sp>
      <p:cxnSp>
        <p:nvCxnSpPr>
          <p:cNvPr id="144" name="Straight Arrow Connector 29">
            <a:extLst>
              <a:ext uri="{FF2B5EF4-FFF2-40B4-BE49-F238E27FC236}">
                <a16:creationId xmlns:a16="http://schemas.microsoft.com/office/drawing/2014/main" id="{34C77161-7039-C349-9E75-2E68004F3C25}"/>
              </a:ext>
            </a:extLst>
          </p:cNvPr>
          <p:cNvCxnSpPr>
            <a:cxnSpLocks/>
            <a:stCxn id="142" idx="6"/>
            <a:endCxn id="143" idx="2"/>
          </p:cNvCxnSpPr>
          <p:nvPr/>
        </p:nvCxnSpPr>
        <p:spPr>
          <a:xfrm>
            <a:off x="3929306" y="4630946"/>
            <a:ext cx="458884" cy="20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29">
            <a:extLst>
              <a:ext uri="{FF2B5EF4-FFF2-40B4-BE49-F238E27FC236}">
                <a16:creationId xmlns:a16="http://schemas.microsoft.com/office/drawing/2014/main" id="{2EBDB4F7-FB16-D34C-BB5F-41B76FB41E2E}"/>
              </a:ext>
            </a:extLst>
          </p:cNvPr>
          <p:cNvCxnSpPr>
            <a:cxnSpLocks/>
            <a:endCxn id="133" idx="3"/>
          </p:cNvCxnSpPr>
          <p:nvPr/>
        </p:nvCxnSpPr>
        <p:spPr>
          <a:xfrm flipV="1">
            <a:off x="3879646" y="4049502"/>
            <a:ext cx="607864" cy="39971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29">
            <a:extLst>
              <a:ext uri="{FF2B5EF4-FFF2-40B4-BE49-F238E27FC236}">
                <a16:creationId xmlns:a16="http://schemas.microsoft.com/office/drawing/2014/main" id="{5170408F-4A91-CD4A-9B31-D905684924C8}"/>
              </a:ext>
            </a:extLst>
          </p:cNvPr>
          <p:cNvCxnSpPr>
            <a:cxnSpLocks/>
            <a:stCxn id="132" idx="5"/>
            <a:endCxn id="143" idx="1"/>
          </p:cNvCxnSpPr>
          <p:nvPr/>
        </p:nvCxnSpPr>
        <p:spPr>
          <a:xfrm>
            <a:off x="3815722" y="4047454"/>
            <a:ext cx="678920" cy="32854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24">
            <a:extLst>
              <a:ext uri="{FF2B5EF4-FFF2-40B4-BE49-F238E27FC236}">
                <a16:creationId xmlns:a16="http://schemas.microsoft.com/office/drawing/2014/main" id="{70494926-911B-CE4E-8B60-31D8A18264C3}"/>
              </a:ext>
            </a:extLst>
          </p:cNvPr>
          <p:cNvCxnSpPr>
            <a:cxnSpLocks/>
            <a:stCxn id="15" idx="2"/>
            <a:endCxn id="137" idx="2"/>
          </p:cNvCxnSpPr>
          <p:nvPr/>
        </p:nvCxnSpPr>
        <p:spPr>
          <a:xfrm>
            <a:off x="1209418" y="3119837"/>
            <a:ext cx="882818" cy="1511109"/>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29">
            <a:extLst>
              <a:ext uri="{FF2B5EF4-FFF2-40B4-BE49-F238E27FC236}">
                <a16:creationId xmlns:a16="http://schemas.microsoft.com/office/drawing/2014/main" id="{ADA9C0CC-4B60-CC4B-9E7C-A94AFA54BD2B}"/>
              </a:ext>
            </a:extLst>
          </p:cNvPr>
          <p:cNvCxnSpPr>
            <a:cxnSpLocks/>
            <a:stCxn id="78" idx="5"/>
            <a:endCxn id="93" idx="1"/>
          </p:cNvCxnSpPr>
          <p:nvPr/>
        </p:nvCxnSpPr>
        <p:spPr>
          <a:xfrm>
            <a:off x="5006491" y="1994520"/>
            <a:ext cx="636047" cy="32444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29">
            <a:extLst>
              <a:ext uri="{FF2B5EF4-FFF2-40B4-BE49-F238E27FC236}">
                <a16:creationId xmlns:a16="http://schemas.microsoft.com/office/drawing/2014/main" id="{6AE72EC2-C8C6-7743-B104-3A84750175DB}"/>
              </a:ext>
            </a:extLst>
          </p:cNvPr>
          <p:cNvCxnSpPr>
            <a:cxnSpLocks/>
            <a:endCxn id="127" idx="1"/>
          </p:cNvCxnSpPr>
          <p:nvPr/>
        </p:nvCxnSpPr>
        <p:spPr>
          <a:xfrm>
            <a:off x="4983632" y="2017703"/>
            <a:ext cx="646789" cy="15157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29">
            <a:extLst>
              <a:ext uri="{FF2B5EF4-FFF2-40B4-BE49-F238E27FC236}">
                <a16:creationId xmlns:a16="http://schemas.microsoft.com/office/drawing/2014/main" id="{1DBF52AC-EA0B-5E4B-BCDA-D913C6FD2EB3}"/>
              </a:ext>
            </a:extLst>
          </p:cNvPr>
          <p:cNvCxnSpPr>
            <a:cxnSpLocks/>
            <a:endCxn id="138" idx="1"/>
          </p:cNvCxnSpPr>
          <p:nvPr/>
        </p:nvCxnSpPr>
        <p:spPr>
          <a:xfrm>
            <a:off x="4960773" y="2040886"/>
            <a:ext cx="676780" cy="233306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29">
            <a:extLst>
              <a:ext uri="{FF2B5EF4-FFF2-40B4-BE49-F238E27FC236}">
                <a16:creationId xmlns:a16="http://schemas.microsoft.com/office/drawing/2014/main" id="{3535D5F2-1A0E-5E48-B922-479A5CF3361B}"/>
              </a:ext>
            </a:extLst>
          </p:cNvPr>
          <p:cNvCxnSpPr>
            <a:cxnSpLocks/>
            <a:stCxn id="98" idx="7"/>
            <a:endCxn id="9" idx="3"/>
          </p:cNvCxnSpPr>
          <p:nvPr/>
        </p:nvCxnSpPr>
        <p:spPr>
          <a:xfrm flipV="1">
            <a:off x="5013623" y="1992472"/>
            <a:ext cx="621783" cy="32854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29">
            <a:extLst>
              <a:ext uri="{FF2B5EF4-FFF2-40B4-BE49-F238E27FC236}">
                <a16:creationId xmlns:a16="http://schemas.microsoft.com/office/drawing/2014/main" id="{CA40AF48-A789-854F-BD49-93E32E1843A6}"/>
              </a:ext>
            </a:extLst>
          </p:cNvPr>
          <p:cNvCxnSpPr>
            <a:cxnSpLocks/>
            <a:stCxn id="133" idx="5"/>
            <a:endCxn id="138" idx="1"/>
          </p:cNvCxnSpPr>
          <p:nvPr/>
        </p:nvCxnSpPr>
        <p:spPr>
          <a:xfrm>
            <a:off x="5001506" y="4049502"/>
            <a:ext cx="636047" cy="32444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29">
            <a:extLst>
              <a:ext uri="{FF2B5EF4-FFF2-40B4-BE49-F238E27FC236}">
                <a16:creationId xmlns:a16="http://schemas.microsoft.com/office/drawing/2014/main" id="{9BA381D7-59A4-1944-9353-754F84CB73AF}"/>
              </a:ext>
            </a:extLst>
          </p:cNvPr>
          <p:cNvCxnSpPr>
            <a:cxnSpLocks/>
            <a:stCxn id="133" idx="7"/>
            <a:endCxn id="93" idx="3"/>
          </p:cNvCxnSpPr>
          <p:nvPr/>
        </p:nvCxnSpPr>
        <p:spPr>
          <a:xfrm flipV="1">
            <a:off x="5001506" y="2832962"/>
            <a:ext cx="641032" cy="7025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29">
            <a:extLst>
              <a:ext uri="{FF2B5EF4-FFF2-40B4-BE49-F238E27FC236}">
                <a16:creationId xmlns:a16="http://schemas.microsoft.com/office/drawing/2014/main" id="{F77A18AA-8575-C645-8322-D1A37571AC46}"/>
              </a:ext>
            </a:extLst>
          </p:cNvPr>
          <p:cNvCxnSpPr>
            <a:cxnSpLocks/>
            <a:stCxn id="133" idx="7"/>
            <a:endCxn id="9" idx="3"/>
          </p:cNvCxnSpPr>
          <p:nvPr/>
        </p:nvCxnSpPr>
        <p:spPr>
          <a:xfrm flipV="1">
            <a:off x="5001506" y="1992472"/>
            <a:ext cx="633900" cy="1543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29">
            <a:extLst>
              <a:ext uri="{FF2B5EF4-FFF2-40B4-BE49-F238E27FC236}">
                <a16:creationId xmlns:a16="http://schemas.microsoft.com/office/drawing/2014/main" id="{C9B4496B-7D65-784F-83F7-5C7311E0C59A}"/>
              </a:ext>
            </a:extLst>
          </p:cNvPr>
          <p:cNvCxnSpPr>
            <a:cxnSpLocks/>
            <a:stCxn id="143" idx="7"/>
          </p:cNvCxnSpPr>
          <p:nvPr/>
        </p:nvCxnSpPr>
        <p:spPr>
          <a:xfrm flipV="1">
            <a:off x="5008638" y="4019436"/>
            <a:ext cx="598142" cy="3565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29">
            <a:extLst>
              <a:ext uri="{FF2B5EF4-FFF2-40B4-BE49-F238E27FC236}">
                <a16:creationId xmlns:a16="http://schemas.microsoft.com/office/drawing/2014/main" id="{2E271C0E-7DA4-B847-9429-F95429799050}"/>
              </a:ext>
            </a:extLst>
          </p:cNvPr>
          <p:cNvCxnSpPr>
            <a:cxnSpLocks/>
            <a:stCxn id="143" idx="7"/>
            <a:endCxn id="93" idx="3"/>
          </p:cNvCxnSpPr>
          <p:nvPr/>
        </p:nvCxnSpPr>
        <p:spPr>
          <a:xfrm flipV="1">
            <a:off x="5008638" y="2832962"/>
            <a:ext cx="633900" cy="1543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29">
            <a:extLst>
              <a:ext uri="{FF2B5EF4-FFF2-40B4-BE49-F238E27FC236}">
                <a16:creationId xmlns:a16="http://schemas.microsoft.com/office/drawing/2014/main" id="{B23007A0-2669-3C40-A71C-9A2490DB0CA1}"/>
              </a:ext>
            </a:extLst>
          </p:cNvPr>
          <p:cNvCxnSpPr>
            <a:cxnSpLocks/>
            <a:stCxn id="143" idx="7"/>
            <a:endCxn id="9" idx="3"/>
          </p:cNvCxnSpPr>
          <p:nvPr/>
        </p:nvCxnSpPr>
        <p:spPr>
          <a:xfrm flipV="1">
            <a:off x="5008638" y="1992472"/>
            <a:ext cx="626768" cy="238352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29">
            <a:extLst>
              <a:ext uri="{FF2B5EF4-FFF2-40B4-BE49-F238E27FC236}">
                <a16:creationId xmlns:a16="http://schemas.microsoft.com/office/drawing/2014/main" id="{0227037E-D675-0645-9C0B-09C1DB182527}"/>
              </a:ext>
            </a:extLst>
          </p:cNvPr>
          <p:cNvCxnSpPr>
            <a:cxnSpLocks/>
            <a:stCxn id="98" idx="5"/>
            <a:endCxn id="138" idx="1"/>
          </p:cNvCxnSpPr>
          <p:nvPr/>
        </p:nvCxnSpPr>
        <p:spPr>
          <a:xfrm>
            <a:off x="5013623" y="2835010"/>
            <a:ext cx="623930" cy="153893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A53A30F-343E-6443-94CD-1BB1D2063CE8}"/>
              </a:ext>
            </a:extLst>
          </p:cNvPr>
          <p:cNvSpPr/>
          <p:nvPr/>
        </p:nvSpPr>
        <p:spPr>
          <a:xfrm>
            <a:off x="241715" y="2646482"/>
            <a:ext cx="1016000" cy="726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solidFill>
                <a:latin typeface="Ubuntu" panose="020B0504030602030204" pitchFamily="34" charset="0"/>
              </a:rPr>
              <a:t>Data Source</a:t>
            </a:r>
          </a:p>
        </p:txBody>
      </p:sp>
      <p:sp>
        <p:nvSpPr>
          <p:cNvPr id="5" name="Rectangle 4">
            <a:extLst>
              <a:ext uri="{FF2B5EF4-FFF2-40B4-BE49-F238E27FC236}">
                <a16:creationId xmlns:a16="http://schemas.microsoft.com/office/drawing/2014/main" id="{25E93ED0-8EE7-3D49-AA90-FD4394BA30E4}"/>
              </a:ext>
            </a:extLst>
          </p:cNvPr>
          <p:cNvSpPr/>
          <p:nvPr/>
        </p:nvSpPr>
        <p:spPr>
          <a:xfrm>
            <a:off x="8030819" y="2537320"/>
            <a:ext cx="1015999" cy="726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solidFill>
                <a:latin typeface="Ubuntu" panose="020B0504030602030204" pitchFamily="34" charset="0"/>
              </a:rPr>
              <a:t>Data</a:t>
            </a:r>
          </a:p>
          <a:p>
            <a:pPr algn="ctr"/>
            <a:r>
              <a:rPr lang="en-US" dirty="0">
                <a:solidFill>
                  <a:schemeClr val="bg1"/>
                </a:solidFill>
                <a:latin typeface="Ubuntu" panose="020B0504030602030204" pitchFamily="34" charset="0"/>
              </a:rPr>
              <a:t>Sink</a:t>
            </a:r>
          </a:p>
        </p:txBody>
      </p:sp>
      <p:sp>
        <p:nvSpPr>
          <p:cNvPr id="79" name="Oval 8">
            <a:extLst>
              <a:ext uri="{FF2B5EF4-FFF2-40B4-BE49-F238E27FC236}">
                <a16:creationId xmlns:a16="http://schemas.microsoft.com/office/drawing/2014/main" id="{A9E16490-8620-E240-A147-504AAC705A62}"/>
              </a:ext>
            </a:extLst>
          </p:cNvPr>
          <p:cNvSpPr/>
          <p:nvPr/>
        </p:nvSpPr>
        <p:spPr>
          <a:xfrm>
            <a:off x="6577074" y="2216778"/>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sink</a:t>
            </a:r>
          </a:p>
        </p:txBody>
      </p:sp>
      <p:cxnSp>
        <p:nvCxnSpPr>
          <p:cNvPr id="81" name="Straight Arrow Connector 32">
            <a:extLst>
              <a:ext uri="{FF2B5EF4-FFF2-40B4-BE49-F238E27FC236}">
                <a16:creationId xmlns:a16="http://schemas.microsoft.com/office/drawing/2014/main" id="{0CFCCBEE-53F2-D645-9D1E-C4F637393D52}"/>
              </a:ext>
            </a:extLst>
          </p:cNvPr>
          <p:cNvCxnSpPr>
            <a:cxnSpLocks/>
            <a:stCxn id="79" idx="6"/>
            <a:endCxn id="5" idx="1"/>
          </p:cNvCxnSpPr>
          <p:nvPr/>
        </p:nvCxnSpPr>
        <p:spPr>
          <a:xfrm>
            <a:off x="7303974" y="2580228"/>
            <a:ext cx="726845" cy="32054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5" name="Oval 8">
            <a:extLst>
              <a:ext uri="{FF2B5EF4-FFF2-40B4-BE49-F238E27FC236}">
                <a16:creationId xmlns:a16="http://schemas.microsoft.com/office/drawing/2014/main" id="{EC71F1BB-C6BD-974B-B770-5694FC263434}"/>
              </a:ext>
            </a:extLst>
          </p:cNvPr>
          <p:cNvSpPr/>
          <p:nvPr/>
        </p:nvSpPr>
        <p:spPr>
          <a:xfrm>
            <a:off x="6624162" y="3414866"/>
            <a:ext cx="726900" cy="726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sink</a:t>
            </a:r>
          </a:p>
        </p:txBody>
      </p:sp>
      <p:cxnSp>
        <p:nvCxnSpPr>
          <p:cNvPr id="91" name="Straight Arrow Connector 32">
            <a:extLst>
              <a:ext uri="{FF2B5EF4-FFF2-40B4-BE49-F238E27FC236}">
                <a16:creationId xmlns:a16="http://schemas.microsoft.com/office/drawing/2014/main" id="{501866C2-1713-D946-961E-67029020E355}"/>
              </a:ext>
            </a:extLst>
          </p:cNvPr>
          <p:cNvCxnSpPr>
            <a:cxnSpLocks/>
            <a:stCxn id="127" idx="6"/>
            <a:endCxn id="85" idx="2"/>
          </p:cNvCxnSpPr>
          <p:nvPr/>
        </p:nvCxnSpPr>
        <p:spPr>
          <a:xfrm flipV="1">
            <a:off x="6250869" y="3778316"/>
            <a:ext cx="373293" cy="1214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32">
            <a:extLst>
              <a:ext uri="{FF2B5EF4-FFF2-40B4-BE49-F238E27FC236}">
                <a16:creationId xmlns:a16="http://schemas.microsoft.com/office/drawing/2014/main" id="{C0A4A7C5-EA49-B240-88E5-3E9D574421B3}"/>
              </a:ext>
            </a:extLst>
          </p:cNvPr>
          <p:cNvCxnSpPr>
            <a:cxnSpLocks/>
            <a:stCxn id="85" idx="6"/>
          </p:cNvCxnSpPr>
          <p:nvPr/>
        </p:nvCxnSpPr>
        <p:spPr>
          <a:xfrm flipV="1">
            <a:off x="7351062" y="2986952"/>
            <a:ext cx="732523" cy="79136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39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fade">
                                      <p:cBhvr>
                                        <p:cTn id="37" dur="500"/>
                                        <p:tgtEl>
                                          <p:spTgt spid="1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125" grpId="0" animBg="1"/>
      <p:bldP spid="125" grpId="1" animBg="1"/>
      <p:bldP spid="6"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D7B1ABDD-A132-5242-BC90-4E430577716C}"/>
              </a:ext>
            </a:extLst>
          </p:cNvPr>
          <p:cNvSpPr/>
          <p:nvPr/>
        </p:nvSpPr>
        <p:spPr>
          <a:xfrm>
            <a:off x="1844625" y="1029522"/>
            <a:ext cx="5638054" cy="19662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Ubuntu" panose="020B0504030602030204" pitchFamily="34" charset="0"/>
              </a:rPr>
              <a:t>   Cluster member (2 cores)</a:t>
            </a:r>
          </a:p>
        </p:txBody>
      </p:sp>
      <p:sp>
        <p:nvSpPr>
          <p:cNvPr id="2" name="Title 1">
            <a:extLst>
              <a:ext uri="{FF2B5EF4-FFF2-40B4-BE49-F238E27FC236}">
                <a16:creationId xmlns:a16="http://schemas.microsoft.com/office/drawing/2014/main" id="{9219E9CF-E76E-6145-9C38-CD5B6F19C26E}"/>
              </a:ext>
            </a:extLst>
          </p:cNvPr>
          <p:cNvSpPr>
            <a:spLocks noGrp="1"/>
          </p:cNvSpPr>
          <p:nvPr>
            <p:ph type="title"/>
          </p:nvPr>
        </p:nvSpPr>
        <p:spPr>
          <a:xfrm>
            <a:off x="529175" y="242812"/>
            <a:ext cx="8096400" cy="726900"/>
          </a:xfrm>
        </p:spPr>
        <p:txBody>
          <a:bodyPr>
            <a:normAutofit/>
          </a:bodyPr>
          <a:lstStyle/>
          <a:p>
            <a:r>
              <a:rPr lang="en-US" dirty="0"/>
              <a:t>Cooperative Execution</a:t>
            </a:r>
          </a:p>
        </p:txBody>
      </p:sp>
      <p:sp>
        <p:nvSpPr>
          <p:cNvPr id="7" name="Oval 6">
            <a:extLst>
              <a:ext uri="{FF2B5EF4-FFF2-40B4-BE49-F238E27FC236}">
                <a16:creationId xmlns:a16="http://schemas.microsoft.com/office/drawing/2014/main" id="{F8858092-9847-4A4E-BA37-1B1BDD4A6BCF}"/>
              </a:ext>
            </a:extLst>
          </p:cNvPr>
          <p:cNvSpPr/>
          <p:nvPr/>
        </p:nvSpPr>
        <p:spPr>
          <a:xfrm>
            <a:off x="2090089" y="1372024"/>
            <a:ext cx="726900" cy="7269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read</a:t>
            </a:r>
          </a:p>
        </p:txBody>
      </p:sp>
      <p:sp>
        <p:nvSpPr>
          <p:cNvPr id="9" name="Oval 8">
            <a:extLst>
              <a:ext uri="{FF2B5EF4-FFF2-40B4-BE49-F238E27FC236}">
                <a16:creationId xmlns:a16="http://schemas.microsoft.com/office/drawing/2014/main" id="{94C8F048-3AB7-C84A-8927-26134646851E}"/>
              </a:ext>
            </a:extLst>
          </p:cNvPr>
          <p:cNvSpPr/>
          <p:nvPr/>
        </p:nvSpPr>
        <p:spPr>
          <a:xfrm>
            <a:off x="5528954" y="1372024"/>
            <a:ext cx="726900" cy="7269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latin typeface="Ubuntu" panose="020B0504030602030204" pitchFamily="34" charset="0"/>
              </a:rPr>
              <a:t>cmb</a:t>
            </a:r>
            <a:endParaRPr lang="en-US" sz="1200" i="1" dirty="0">
              <a:latin typeface="Ubuntu" panose="020B0504030602030204" pitchFamily="34" charset="0"/>
            </a:endParaRPr>
          </a:p>
        </p:txBody>
      </p:sp>
      <p:grpSp>
        <p:nvGrpSpPr>
          <p:cNvPr id="11" name="Group 10">
            <a:extLst>
              <a:ext uri="{FF2B5EF4-FFF2-40B4-BE49-F238E27FC236}">
                <a16:creationId xmlns:a16="http://schemas.microsoft.com/office/drawing/2014/main" id="{3D9F59BF-2ACC-854F-A205-76BF8A2C7814}"/>
              </a:ext>
            </a:extLst>
          </p:cNvPr>
          <p:cNvGrpSpPr/>
          <p:nvPr/>
        </p:nvGrpSpPr>
        <p:grpSpPr>
          <a:xfrm>
            <a:off x="689123" y="2900770"/>
            <a:ext cx="543154" cy="219067"/>
            <a:chOff x="4450081" y="4576442"/>
            <a:chExt cx="543154" cy="219067"/>
          </a:xfrm>
        </p:grpSpPr>
        <p:sp>
          <p:nvSpPr>
            <p:cNvPr id="12" name="Rounded Rectangle 11">
              <a:extLst>
                <a:ext uri="{FF2B5EF4-FFF2-40B4-BE49-F238E27FC236}">
                  <a16:creationId xmlns:a16="http://schemas.microsoft.com/office/drawing/2014/main" id="{7261691F-7996-CC46-9259-9756A024C2A0}"/>
                </a:ext>
              </a:extLst>
            </p:cNvPr>
            <p:cNvSpPr/>
            <p:nvPr/>
          </p:nvSpPr>
          <p:spPr>
            <a:xfrm>
              <a:off x="4574440"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13" name="Rounded Rectangle 12">
              <a:extLst>
                <a:ext uri="{FF2B5EF4-FFF2-40B4-BE49-F238E27FC236}">
                  <a16:creationId xmlns:a16="http://schemas.microsoft.com/office/drawing/2014/main" id="{7917773D-E15C-0A48-AB87-6989AE0223EA}"/>
                </a:ext>
              </a:extLst>
            </p:cNvPr>
            <p:cNvSpPr/>
            <p:nvPr/>
          </p:nvSpPr>
          <p:spPr>
            <a:xfrm>
              <a:off x="4698799"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14" name="Rounded Rectangle 13">
              <a:extLst>
                <a:ext uri="{FF2B5EF4-FFF2-40B4-BE49-F238E27FC236}">
                  <a16:creationId xmlns:a16="http://schemas.microsoft.com/office/drawing/2014/main" id="{6D002C33-5FEC-604D-9D0C-BBCEC505A526}"/>
                </a:ext>
              </a:extLst>
            </p:cNvPr>
            <p:cNvSpPr/>
            <p:nvPr/>
          </p:nvSpPr>
          <p:spPr>
            <a:xfrm>
              <a:off x="4823158"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15" name="Rounded Rectangle 14">
              <a:extLst>
                <a:ext uri="{FF2B5EF4-FFF2-40B4-BE49-F238E27FC236}">
                  <a16:creationId xmlns:a16="http://schemas.microsoft.com/office/drawing/2014/main" id="{FEEC827D-1D8C-C440-9A64-7643FDC6510D}"/>
                </a:ext>
              </a:extLst>
            </p:cNvPr>
            <p:cNvSpPr/>
            <p:nvPr/>
          </p:nvSpPr>
          <p:spPr>
            <a:xfrm>
              <a:off x="4947516"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16" name="Rounded Rectangle 15">
              <a:extLst>
                <a:ext uri="{FF2B5EF4-FFF2-40B4-BE49-F238E27FC236}">
                  <a16:creationId xmlns:a16="http://schemas.microsoft.com/office/drawing/2014/main" id="{03A01B66-247C-2B45-B0E5-5CDFE945FE51}"/>
                </a:ext>
              </a:extLst>
            </p:cNvPr>
            <p:cNvSpPr/>
            <p:nvPr/>
          </p:nvSpPr>
          <p:spPr>
            <a:xfrm>
              <a:off x="4450081"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grpSp>
        <p:nvGrpSpPr>
          <p:cNvPr id="18" name="Group 17">
            <a:extLst>
              <a:ext uri="{FF2B5EF4-FFF2-40B4-BE49-F238E27FC236}">
                <a16:creationId xmlns:a16="http://schemas.microsoft.com/office/drawing/2014/main" id="{0B7DE55C-BC81-EA40-8A19-6A1343FFA141}"/>
              </a:ext>
            </a:extLst>
          </p:cNvPr>
          <p:cNvGrpSpPr/>
          <p:nvPr/>
        </p:nvGrpSpPr>
        <p:grpSpPr>
          <a:xfrm>
            <a:off x="8035804" y="2829880"/>
            <a:ext cx="543154" cy="219067"/>
            <a:chOff x="4450081" y="4576442"/>
            <a:chExt cx="543154" cy="219067"/>
          </a:xfrm>
        </p:grpSpPr>
        <p:sp>
          <p:nvSpPr>
            <p:cNvPr id="19" name="Rounded Rectangle 18">
              <a:extLst>
                <a:ext uri="{FF2B5EF4-FFF2-40B4-BE49-F238E27FC236}">
                  <a16:creationId xmlns:a16="http://schemas.microsoft.com/office/drawing/2014/main" id="{4B7CCDFD-ABA6-D545-8678-FE9C1CB7CAB8}"/>
                </a:ext>
              </a:extLst>
            </p:cNvPr>
            <p:cNvSpPr/>
            <p:nvPr/>
          </p:nvSpPr>
          <p:spPr>
            <a:xfrm>
              <a:off x="4574440"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20" name="Rounded Rectangle 19">
              <a:extLst>
                <a:ext uri="{FF2B5EF4-FFF2-40B4-BE49-F238E27FC236}">
                  <a16:creationId xmlns:a16="http://schemas.microsoft.com/office/drawing/2014/main" id="{1676981A-CA43-0444-8E85-7FD15D29EE9F}"/>
                </a:ext>
              </a:extLst>
            </p:cNvPr>
            <p:cNvSpPr/>
            <p:nvPr/>
          </p:nvSpPr>
          <p:spPr>
            <a:xfrm>
              <a:off x="4698799"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21" name="Rounded Rectangle 20">
              <a:extLst>
                <a:ext uri="{FF2B5EF4-FFF2-40B4-BE49-F238E27FC236}">
                  <a16:creationId xmlns:a16="http://schemas.microsoft.com/office/drawing/2014/main" id="{8ECF1E51-D3C2-7B4F-A4E0-DAA3C84461FB}"/>
                </a:ext>
              </a:extLst>
            </p:cNvPr>
            <p:cNvSpPr/>
            <p:nvPr/>
          </p:nvSpPr>
          <p:spPr>
            <a:xfrm>
              <a:off x="4823158"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22" name="Rounded Rectangle 21">
              <a:extLst>
                <a:ext uri="{FF2B5EF4-FFF2-40B4-BE49-F238E27FC236}">
                  <a16:creationId xmlns:a16="http://schemas.microsoft.com/office/drawing/2014/main" id="{6994B91B-3B4D-2E44-AC83-9DDAF10D6BBD}"/>
                </a:ext>
              </a:extLst>
            </p:cNvPr>
            <p:cNvSpPr/>
            <p:nvPr/>
          </p:nvSpPr>
          <p:spPr>
            <a:xfrm>
              <a:off x="4947516"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23" name="Rounded Rectangle 22">
              <a:extLst>
                <a:ext uri="{FF2B5EF4-FFF2-40B4-BE49-F238E27FC236}">
                  <a16:creationId xmlns:a16="http://schemas.microsoft.com/office/drawing/2014/main" id="{B24AA448-3487-5343-98BB-6E74BB49CAFA}"/>
                </a:ext>
              </a:extLst>
            </p:cNvPr>
            <p:cNvSpPr/>
            <p:nvPr/>
          </p:nvSpPr>
          <p:spPr>
            <a:xfrm>
              <a:off x="4450081"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cxnSp>
        <p:nvCxnSpPr>
          <p:cNvPr id="25" name="Straight Arrow Connector 24">
            <a:extLst>
              <a:ext uri="{FF2B5EF4-FFF2-40B4-BE49-F238E27FC236}">
                <a16:creationId xmlns:a16="http://schemas.microsoft.com/office/drawing/2014/main" id="{C4DD1A27-CF78-4948-A91F-35F0C0BD3C3F}"/>
              </a:ext>
            </a:extLst>
          </p:cNvPr>
          <p:cNvCxnSpPr>
            <a:cxnSpLocks/>
            <a:stCxn id="15" idx="1"/>
            <a:endCxn id="7" idx="2"/>
          </p:cNvCxnSpPr>
          <p:nvPr/>
        </p:nvCxnSpPr>
        <p:spPr>
          <a:xfrm flipV="1">
            <a:off x="1186558" y="1735474"/>
            <a:ext cx="903531" cy="127483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40729F5-A4A0-BE4A-B3D5-27E4B3513F55}"/>
              </a:ext>
            </a:extLst>
          </p:cNvPr>
          <p:cNvCxnSpPr>
            <a:cxnSpLocks/>
            <a:stCxn id="7" idx="6"/>
            <a:endCxn id="73" idx="2"/>
          </p:cNvCxnSpPr>
          <p:nvPr/>
        </p:nvCxnSpPr>
        <p:spPr>
          <a:xfrm>
            <a:off x="2816989" y="1735474"/>
            <a:ext cx="38327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2CB8582-D314-BC45-A4C5-AB0A39AE8C77}"/>
              </a:ext>
            </a:extLst>
          </p:cNvPr>
          <p:cNvCxnSpPr>
            <a:cxnSpLocks/>
            <a:endCxn id="9" idx="2"/>
          </p:cNvCxnSpPr>
          <p:nvPr/>
        </p:nvCxnSpPr>
        <p:spPr>
          <a:xfrm>
            <a:off x="5112943" y="1735474"/>
            <a:ext cx="41601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3AF47EC-3752-524A-BD69-216DA569877D}"/>
              </a:ext>
            </a:extLst>
          </p:cNvPr>
          <p:cNvCxnSpPr>
            <a:cxnSpLocks/>
            <a:stCxn id="9" idx="6"/>
            <a:endCxn id="84" idx="2"/>
          </p:cNvCxnSpPr>
          <p:nvPr/>
        </p:nvCxnSpPr>
        <p:spPr>
          <a:xfrm flipV="1">
            <a:off x="6255854" y="1734632"/>
            <a:ext cx="328110" cy="84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3" name="Oval 7">
            <a:extLst>
              <a:ext uri="{FF2B5EF4-FFF2-40B4-BE49-F238E27FC236}">
                <a16:creationId xmlns:a16="http://schemas.microsoft.com/office/drawing/2014/main" id="{AF44B78B-F853-024D-B04B-268D8A153133}"/>
              </a:ext>
            </a:extLst>
          </p:cNvPr>
          <p:cNvSpPr/>
          <p:nvPr/>
        </p:nvSpPr>
        <p:spPr>
          <a:xfrm>
            <a:off x="3200259" y="1372024"/>
            <a:ext cx="726900" cy="7269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map + filter</a:t>
            </a:r>
          </a:p>
        </p:txBody>
      </p:sp>
      <p:sp>
        <p:nvSpPr>
          <p:cNvPr id="78" name="Oval 7">
            <a:extLst>
              <a:ext uri="{FF2B5EF4-FFF2-40B4-BE49-F238E27FC236}">
                <a16:creationId xmlns:a16="http://schemas.microsoft.com/office/drawing/2014/main" id="{8D57D122-67EE-DD46-87ED-161AB6155CA1}"/>
              </a:ext>
            </a:extLst>
          </p:cNvPr>
          <p:cNvSpPr/>
          <p:nvPr/>
        </p:nvSpPr>
        <p:spPr>
          <a:xfrm>
            <a:off x="4386043" y="1374072"/>
            <a:ext cx="726900" cy="7269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acc </a:t>
            </a:r>
          </a:p>
        </p:txBody>
      </p:sp>
      <p:cxnSp>
        <p:nvCxnSpPr>
          <p:cNvPr id="80" name="Straight Arrow Connector 29">
            <a:extLst>
              <a:ext uri="{FF2B5EF4-FFF2-40B4-BE49-F238E27FC236}">
                <a16:creationId xmlns:a16="http://schemas.microsoft.com/office/drawing/2014/main" id="{7966FA96-63CC-DC46-8E44-23553051AC4D}"/>
              </a:ext>
            </a:extLst>
          </p:cNvPr>
          <p:cNvCxnSpPr>
            <a:cxnSpLocks/>
            <a:stCxn id="73" idx="6"/>
            <a:endCxn id="78" idx="2"/>
          </p:cNvCxnSpPr>
          <p:nvPr/>
        </p:nvCxnSpPr>
        <p:spPr>
          <a:xfrm>
            <a:off x="3927159" y="1735474"/>
            <a:ext cx="458884" cy="20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4" name="Oval 8">
            <a:extLst>
              <a:ext uri="{FF2B5EF4-FFF2-40B4-BE49-F238E27FC236}">
                <a16:creationId xmlns:a16="http://schemas.microsoft.com/office/drawing/2014/main" id="{B9C4CACA-1BD7-DD4B-B97B-6601D7A36BCB}"/>
              </a:ext>
            </a:extLst>
          </p:cNvPr>
          <p:cNvSpPr/>
          <p:nvPr/>
        </p:nvSpPr>
        <p:spPr>
          <a:xfrm>
            <a:off x="6583964" y="1371182"/>
            <a:ext cx="726900" cy="7269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sink</a:t>
            </a:r>
          </a:p>
        </p:txBody>
      </p:sp>
      <p:cxnSp>
        <p:nvCxnSpPr>
          <p:cNvPr id="88" name="Straight Arrow Connector 32">
            <a:extLst>
              <a:ext uri="{FF2B5EF4-FFF2-40B4-BE49-F238E27FC236}">
                <a16:creationId xmlns:a16="http://schemas.microsoft.com/office/drawing/2014/main" id="{0E45FACB-EEF8-054F-A806-D57817C0ECC8}"/>
              </a:ext>
            </a:extLst>
          </p:cNvPr>
          <p:cNvCxnSpPr>
            <a:cxnSpLocks/>
            <a:stCxn id="84" idx="6"/>
            <a:endCxn id="23" idx="0"/>
          </p:cNvCxnSpPr>
          <p:nvPr/>
        </p:nvCxnSpPr>
        <p:spPr>
          <a:xfrm>
            <a:off x="7310864" y="1734632"/>
            <a:ext cx="747800" cy="109524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2" name="Oval 6">
            <a:extLst>
              <a:ext uri="{FF2B5EF4-FFF2-40B4-BE49-F238E27FC236}">
                <a16:creationId xmlns:a16="http://schemas.microsoft.com/office/drawing/2014/main" id="{99FF800B-BA7D-BF4E-A1AA-EAADAF889E1E}"/>
              </a:ext>
            </a:extLst>
          </p:cNvPr>
          <p:cNvSpPr/>
          <p:nvPr/>
        </p:nvSpPr>
        <p:spPr>
          <a:xfrm>
            <a:off x="2097221" y="2212514"/>
            <a:ext cx="726900" cy="7269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read</a:t>
            </a:r>
          </a:p>
        </p:txBody>
      </p:sp>
      <p:sp>
        <p:nvSpPr>
          <p:cNvPr id="93" name="Oval 8">
            <a:extLst>
              <a:ext uri="{FF2B5EF4-FFF2-40B4-BE49-F238E27FC236}">
                <a16:creationId xmlns:a16="http://schemas.microsoft.com/office/drawing/2014/main" id="{DEBA93F4-5D8D-1E4A-999A-3D28A50C5CCE}"/>
              </a:ext>
            </a:extLst>
          </p:cNvPr>
          <p:cNvSpPr/>
          <p:nvPr/>
        </p:nvSpPr>
        <p:spPr>
          <a:xfrm>
            <a:off x="5536086" y="2212514"/>
            <a:ext cx="726900" cy="7269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latin typeface="Ubuntu" panose="020B0504030602030204" pitchFamily="34" charset="0"/>
              </a:rPr>
              <a:t>cmb</a:t>
            </a:r>
            <a:endParaRPr lang="en-US" sz="1200" i="1" dirty="0">
              <a:latin typeface="Ubuntu" panose="020B0504030602030204" pitchFamily="34" charset="0"/>
            </a:endParaRPr>
          </a:p>
        </p:txBody>
      </p:sp>
      <p:cxnSp>
        <p:nvCxnSpPr>
          <p:cNvPr id="94" name="Straight Arrow Connector 26">
            <a:extLst>
              <a:ext uri="{FF2B5EF4-FFF2-40B4-BE49-F238E27FC236}">
                <a16:creationId xmlns:a16="http://schemas.microsoft.com/office/drawing/2014/main" id="{EE15C15D-63A3-4347-A3B2-2DC3A3BD2EAD}"/>
              </a:ext>
            </a:extLst>
          </p:cNvPr>
          <p:cNvCxnSpPr>
            <a:cxnSpLocks/>
            <a:stCxn id="92" idx="6"/>
            <a:endCxn id="97" idx="2"/>
          </p:cNvCxnSpPr>
          <p:nvPr/>
        </p:nvCxnSpPr>
        <p:spPr>
          <a:xfrm>
            <a:off x="2824121" y="2575964"/>
            <a:ext cx="38327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29">
            <a:extLst>
              <a:ext uri="{FF2B5EF4-FFF2-40B4-BE49-F238E27FC236}">
                <a16:creationId xmlns:a16="http://schemas.microsoft.com/office/drawing/2014/main" id="{D10B1AC8-08A9-1A4C-A210-3EFD57B7BC0C}"/>
              </a:ext>
            </a:extLst>
          </p:cNvPr>
          <p:cNvCxnSpPr>
            <a:cxnSpLocks/>
            <a:endCxn id="93" idx="2"/>
          </p:cNvCxnSpPr>
          <p:nvPr/>
        </p:nvCxnSpPr>
        <p:spPr>
          <a:xfrm>
            <a:off x="5120075" y="2575964"/>
            <a:ext cx="41601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32">
            <a:extLst>
              <a:ext uri="{FF2B5EF4-FFF2-40B4-BE49-F238E27FC236}">
                <a16:creationId xmlns:a16="http://schemas.microsoft.com/office/drawing/2014/main" id="{21BA4A43-A281-3344-9532-D9B3470C8588}"/>
              </a:ext>
            </a:extLst>
          </p:cNvPr>
          <p:cNvCxnSpPr>
            <a:cxnSpLocks/>
            <a:stCxn id="93" idx="6"/>
            <a:endCxn id="79" idx="2"/>
          </p:cNvCxnSpPr>
          <p:nvPr/>
        </p:nvCxnSpPr>
        <p:spPr>
          <a:xfrm>
            <a:off x="6262986" y="2575964"/>
            <a:ext cx="314088" cy="426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7" name="Oval 7">
            <a:extLst>
              <a:ext uri="{FF2B5EF4-FFF2-40B4-BE49-F238E27FC236}">
                <a16:creationId xmlns:a16="http://schemas.microsoft.com/office/drawing/2014/main" id="{8B71E10B-B704-7E43-B4C6-D8E62FCED497}"/>
              </a:ext>
            </a:extLst>
          </p:cNvPr>
          <p:cNvSpPr/>
          <p:nvPr/>
        </p:nvSpPr>
        <p:spPr>
          <a:xfrm>
            <a:off x="3207391" y="2212514"/>
            <a:ext cx="726900" cy="7269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map + filter</a:t>
            </a:r>
          </a:p>
        </p:txBody>
      </p:sp>
      <p:sp>
        <p:nvSpPr>
          <p:cNvPr id="98" name="Oval 7">
            <a:extLst>
              <a:ext uri="{FF2B5EF4-FFF2-40B4-BE49-F238E27FC236}">
                <a16:creationId xmlns:a16="http://schemas.microsoft.com/office/drawing/2014/main" id="{C352A203-2BBD-DC4B-8985-707907A1C172}"/>
              </a:ext>
            </a:extLst>
          </p:cNvPr>
          <p:cNvSpPr/>
          <p:nvPr/>
        </p:nvSpPr>
        <p:spPr>
          <a:xfrm>
            <a:off x="4393175" y="2214562"/>
            <a:ext cx="726900" cy="7269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acc</a:t>
            </a:r>
          </a:p>
        </p:txBody>
      </p:sp>
      <p:cxnSp>
        <p:nvCxnSpPr>
          <p:cNvPr id="99" name="Straight Arrow Connector 29">
            <a:extLst>
              <a:ext uri="{FF2B5EF4-FFF2-40B4-BE49-F238E27FC236}">
                <a16:creationId xmlns:a16="http://schemas.microsoft.com/office/drawing/2014/main" id="{DEAFF349-7B04-CC46-9A92-4714FF48B378}"/>
              </a:ext>
            </a:extLst>
          </p:cNvPr>
          <p:cNvCxnSpPr>
            <a:cxnSpLocks/>
            <a:stCxn id="97" idx="6"/>
            <a:endCxn id="98" idx="2"/>
          </p:cNvCxnSpPr>
          <p:nvPr/>
        </p:nvCxnSpPr>
        <p:spPr>
          <a:xfrm>
            <a:off x="3934291" y="2575964"/>
            <a:ext cx="458884" cy="20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29">
            <a:extLst>
              <a:ext uri="{FF2B5EF4-FFF2-40B4-BE49-F238E27FC236}">
                <a16:creationId xmlns:a16="http://schemas.microsoft.com/office/drawing/2014/main" id="{2E4D1A00-BBAA-C84A-8E2A-C8A4B11FD0A3}"/>
              </a:ext>
            </a:extLst>
          </p:cNvPr>
          <p:cNvCxnSpPr>
            <a:cxnSpLocks/>
            <a:endCxn id="78" idx="3"/>
          </p:cNvCxnSpPr>
          <p:nvPr/>
        </p:nvCxnSpPr>
        <p:spPr>
          <a:xfrm flipV="1">
            <a:off x="3884631" y="1994520"/>
            <a:ext cx="607864" cy="39971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29">
            <a:extLst>
              <a:ext uri="{FF2B5EF4-FFF2-40B4-BE49-F238E27FC236}">
                <a16:creationId xmlns:a16="http://schemas.microsoft.com/office/drawing/2014/main" id="{6399B2E5-AD55-CA48-8B26-85CBDF22614A}"/>
              </a:ext>
            </a:extLst>
          </p:cNvPr>
          <p:cNvCxnSpPr>
            <a:cxnSpLocks/>
            <a:stCxn id="73" idx="5"/>
            <a:endCxn id="98" idx="1"/>
          </p:cNvCxnSpPr>
          <p:nvPr/>
        </p:nvCxnSpPr>
        <p:spPr>
          <a:xfrm>
            <a:off x="3820707" y="1992472"/>
            <a:ext cx="678920" cy="32854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24">
            <a:extLst>
              <a:ext uri="{FF2B5EF4-FFF2-40B4-BE49-F238E27FC236}">
                <a16:creationId xmlns:a16="http://schemas.microsoft.com/office/drawing/2014/main" id="{CA86332C-8B78-B24B-A314-889E25B52CFC}"/>
              </a:ext>
            </a:extLst>
          </p:cNvPr>
          <p:cNvCxnSpPr>
            <a:cxnSpLocks/>
            <a:stCxn id="15" idx="3"/>
            <a:endCxn id="92" idx="2"/>
          </p:cNvCxnSpPr>
          <p:nvPr/>
        </p:nvCxnSpPr>
        <p:spPr>
          <a:xfrm flipV="1">
            <a:off x="1232277" y="2575964"/>
            <a:ext cx="864944" cy="43434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76">
            <a:extLst>
              <a:ext uri="{FF2B5EF4-FFF2-40B4-BE49-F238E27FC236}">
                <a16:creationId xmlns:a16="http://schemas.microsoft.com/office/drawing/2014/main" id="{0AC598A7-E345-7B4A-823E-A324B0C6CA16}"/>
              </a:ext>
            </a:extLst>
          </p:cNvPr>
          <p:cNvSpPr/>
          <p:nvPr/>
        </p:nvSpPr>
        <p:spPr>
          <a:xfrm>
            <a:off x="1839640" y="3084504"/>
            <a:ext cx="5638054" cy="19662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Ubuntu" panose="020B0504030602030204" pitchFamily="34" charset="0"/>
              </a:rPr>
              <a:t>    Cluster member (2 cores)</a:t>
            </a:r>
          </a:p>
        </p:txBody>
      </p:sp>
      <p:sp>
        <p:nvSpPr>
          <p:cNvPr id="126" name="Oval 6">
            <a:extLst>
              <a:ext uri="{FF2B5EF4-FFF2-40B4-BE49-F238E27FC236}">
                <a16:creationId xmlns:a16="http://schemas.microsoft.com/office/drawing/2014/main" id="{C6850E2F-C16F-3344-BD8B-9DBBDADE0376}"/>
              </a:ext>
            </a:extLst>
          </p:cNvPr>
          <p:cNvSpPr/>
          <p:nvPr/>
        </p:nvSpPr>
        <p:spPr>
          <a:xfrm>
            <a:off x="2085104" y="3427006"/>
            <a:ext cx="726900" cy="7269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read</a:t>
            </a:r>
          </a:p>
        </p:txBody>
      </p:sp>
      <p:sp>
        <p:nvSpPr>
          <p:cNvPr id="127" name="Oval 8">
            <a:extLst>
              <a:ext uri="{FF2B5EF4-FFF2-40B4-BE49-F238E27FC236}">
                <a16:creationId xmlns:a16="http://schemas.microsoft.com/office/drawing/2014/main" id="{E6D96CA3-43CB-7441-A090-250C33012872}"/>
              </a:ext>
            </a:extLst>
          </p:cNvPr>
          <p:cNvSpPr/>
          <p:nvPr/>
        </p:nvSpPr>
        <p:spPr>
          <a:xfrm>
            <a:off x="5523969" y="3427006"/>
            <a:ext cx="726900" cy="7269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latin typeface="Ubuntu" panose="020B0504030602030204" pitchFamily="34" charset="0"/>
              </a:rPr>
              <a:t>cmb</a:t>
            </a:r>
            <a:endParaRPr lang="en-US" sz="1200" i="1" dirty="0">
              <a:latin typeface="Ubuntu" panose="020B0504030602030204" pitchFamily="34" charset="0"/>
            </a:endParaRPr>
          </a:p>
        </p:txBody>
      </p:sp>
      <p:cxnSp>
        <p:nvCxnSpPr>
          <p:cNvPr id="128" name="Straight Arrow Connector 24">
            <a:extLst>
              <a:ext uri="{FF2B5EF4-FFF2-40B4-BE49-F238E27FC236}">
                <a16:creationId xmlns:a16="http://schemas.microsoft.com/office/drawing/2014/main" id="{6AB277A3-B600-3443-B96C-52992B899194}"/>
              </a:ext>
            </a:extLst>
          </p:cNvPr>
          <p:cNvCxnSpPr>
            <a:cxnSpLocks/>
            <a:stCxn id="6" idx="3"/>
            <a:endCxn id="126" idx="2"/>
          </p:cNvCxnSpPr>
          <p:nvPr/>
        </p:nvCxnSpPr>
        <p:spPr>
          <a:xfrm>
            <a:off x="1257715" y="3009932"/>
            <a:ext cx="827389" cy="78052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26">
            <a:extLst>
              <a:ext uri="{FF2B5EF4-FFF2-40B4-BE49-F238E27FC236}">
                <a16:creationId xmlns:a16="http://schemas.microsoft.com/office/drawing/2014/main" id="{9D8897EB-5FF4-454B-B988-6437D07F2B2A}"/>
              </a:ext>
            </a:extLst>
          </p:cNvPr>
          <p:cNvCxnSpPr>
            <a:cxnSpLocks/>
            <a:stCxn id="126" idx="6"/>
            <a:endCxn id="132" idx="2"/>
          </p:cNvCxnSpPr>
          <p:nvPr/>
        </p:nvCxnSpPr>
        <p:spPr>
          <a:xfrm>
            <a:off x="2812004" y="3790456"/>
            <a:ext cx="38327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29">
            <a:extLst>
              <a:ext uri="{FF2B5EF4-FFF2-40B4-BE49-F238E27FC236}">
                <a16:creationId xmlns:a16="http://schemas.microsoft.com/office/drawing/2014/main" id="{8CBDDFDD-9848-0A42-81B0-CA956ADCDC2C}"/>
              </a:ext>
            </a:extLst>
          </p:cNvPr>
          <p:cNvCxnSpPr>
            <a:cxnSpLocks/>
            <a:endCxn id="127" idx="2"/>
          </p:cNvCxnSpPr>
          <p:nvPr/>
        </p:nvCxnSpPr>
        <p:spPr>
          <a:xfrm>
            <a:off x="5107958" y="3790456"/>
            <a:ext cx="41601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2" name="Oval 7">
            <a:extLst>
              <a:ext uri="{FF2B5EF4-FFF2-40B4-BE49-F238E27FC236}">
                <a16:creationId xmlns:a16="http://schemas.microsoft.com/office/drawing/2014/main" id="{9DCDB0D8-E1A5-F647-8F80-95C82775BACA}"/>
              </a:ext>
            </a:extLst>
          </p:cNvPr>
          <p:cNvSpPr/>
          <p:nvPr/>
        </p:nvSpPr>
        <p:spPr>
          <a:xfrm>
            <a:off x="3195274" y="3427006"/>
            <a:ext cx="726900" cy="7269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map + filter</a:t>
            </a:r>
          </a:p>
        </p:txBody>
      </p:sp>
      <p:sp>
        <p:nvSpPr>
          <p:cNvPr id="133" name="Oval 7">
            <a:extLst>
              <a:ext uri="{FF2B5EF4-FFF2-40B4-BE49-F238E27FC236}">
                <a16:creationId xmlns:a16="http://schemas.microsoft.com/office/drawing/2014/main" id="{C5A69E09-4CCE-284D-A52A-DC08583BB3C7}"/>
              </a:ext>
            </a:extLst>
          </p:cNvPr>
          <p:cNvSpPr/>
          <p:nvPr/>
        </p:nvSpPr>
        <p:spPr>
          <a:xfrm>
            <a:off x="4381058" y="3429054"/>
            <a:ext cx="726900" cy="7269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acc</a:t>
            </a:r>
          </a:p>
        </p:txBody>
      </p:sp>
      <p:cxnSp>
        <p:nvCxnSpPr>
          <p:cNvPr id="134" name="Straight Arrow Connector 29">
            <a:extLst>
              <a:ext uri="{FF2B5EF4-FFF2-40B4-BE49-F238E27FC236}">
                <a16:creationId xmlns:a16="http://schemas.microsoft.com/office/drawing/2014/main" id="{9C6130B3-141C-7245-96F6-C044D5AED7C6}"/>
              </a:ext>
            </a:extLst>
          </p:cNvPr>
          <p:cNvCxnSpPr>
            <a:cxnSpLocks/>
            <a:stCxn id="132" idx="6"/>
            <a:endCxn id="133" idx="2"/>
          </p:cNvCxnSpPr>
          <p:nvPr/>
        </p:nvCxnSpPr>
        <p:spPr>
          <a:xfrm>
            <a:off x="3922174" y="3790456"/>
            <a:ext cx="458884" cy="20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5" name="Oval 8">
            <a:extLst>
              <a:ext uri="{FF2B5EF4-FFF2-40B4-BE49-F238E27FC236}">
                <a16:creationId xmlns:a16="http://schemas.microsoft.com/office/drawing/2014/main" id="{F12E2D99-9FDA-8F40-A018-0714848C9269}"/>
              </a:ext>
            </a:extLst>
          </p:cNvPr>
          <p:cNvSpPr/>
          <p:nvPr/>
        </p:nvSpPr>
        <p:spPr>
          <a:xfrm>
            <a:off x="6643411" y="4259351"/>
            <a:ext cx="726900" cy="7269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sink</a:t>
            </a:r>
          </a:p>
        </p:txBody>
      </p:sp>
      <p:cxnSp>
        <p:nvCxnSpPr>
          <p:cNvPr id="136" name="Straight Arrow Connector 32">
            <a:extLst>
              <a:ext uri="{FF2B5EF4-FFF2-40B4-BE49-F238E27FC236}">
                <a16:creationId xmlns:a16="http://schemas.microsoft.com/office/drawing/2014/main" id="{B5055C46-B64F-8B43-BB73-101A6BBEC309}"/>
              </a:ext>
            </a:extLst>
          </p:cNvPr>
          <p:cNvCxnSpPr>
            <a:cxnSpLocks/>
            <a:stCxn id="135" idx="6"/>
            <a:endCxn id="23" idx="2"/>
          </p:cNvCxnSpPr>
          <p:nvPr/>
        </p:nvCxnSpPr>
        <p:spPr>
          <a:xfrm flipV="1">
            <a:off x="7370311" y="3048947"/>
            <a:ext cx="688353" cy="157385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7" name="Oval 6">
            <a:extLst>
              <a:ext uri="{FF2B5EF4-FFF2-40B4-BE49-F238E27FC236}">
                <a16:creationId xmlns:a16="http://schemas.microsoft.com/office/drawing/2014/main" id="{9E528B5D-A37E-2F45-BEA4-3EACD38A1424}"/>
              </a:ext>
            </a:extLst>
          </p:cNvPr>
          <p:cNvSpPr/>
          <p:nvPr/>
        </p:nvSpPr>
        <p:spPr>
          <a:xfrm>
            <a:off x="2092236" y="4267496"/>
            <a:ext cx="726900" cy="7269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read</a:t>
            </a:r>
          </a:p>
        </p:txBody>
      </p:sp>
      <p:sp>
        <p:nvSpPr>
          <p:cNvPr id="138" name="Oval 8">
            <a:extLst>
              <a:ext uri="{FF2B5EF4-FFF2-40B4-BE49-F238E27FC236}">
                <a16:creationId xmlns:a16="http://schemas.microsoft.com/office/drawing/2014/main" id="{122571FE-A952-B34A-990F-EFCFEC6D5C82}"/>
              </a:ext>
            </a:extLst>
          </p:cNvPr>
          <p:cNvSpPr/>
          <p:nvPr/>
        </p:nvSpPr>
        <p:spPr>
          <a:xfrm>
            <a:off x="5531101" y="4267496"/>
            <a:ext cx="726900" cy="7269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latin typeface="Ubuntu" panose="020B0504030602030204" pitchFamily="34" charset="0"/>
              </a:rPr>
              <a:t>cmb</a:t>
            </a:r>
            <a:endParaRPr lang="en-US" sz="1200" i="1" dirty="0">
              <a:latin typeface="Ubuntu" panose="020B0504030602030204" pitchFamily="34" charset="0"/>
            </a:endParaRPr>
          </a:p>
        </p:txBody>
      </p:sp>
      <p:cxnSp>
        <p:nvCxnSpPr>
          <p:cNvPr id="139" name="Straight Arrow Connector 26">
            <a:extLst>
              <a:ext uri="{FF2B5EF4-FFF2-40B4-BE49-F238E27FC236}">
                <a16:creationId xmlns:a16="http://schemas.microsoft.com/office/drawing/2014/main" id="{E6235696-7FCB-F144-A39C-575E42E81736}"/>
              </a:ext>
            </a:extLst>
          </p:cNvPr>
          <p:cNvCxnSpPr>
            <a:cxnSpLocks/>
            <a:stCxn id="137" idx="6"/>
            <a:endCxn id="142" idx="2"/>
          </p:cNvCxnSpPr>
          <p:nvPr/>
        </p:nvCxnSpPr>
        <p:spPr>
          <a:xfrm>
            <a:off x="2819136" y="4630946"/>
            <a:ext cx="38327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29">
            <a:extLst>
              <a:ext uri="{FF2B5EF4-FFF2-40B4-BE49-F238E27FC236}">
                <a16:creationId xmlns:a16="http://schemas.microsoft.com/office/drawing/2014/main" id="{005C61FA-D760-2C4F-A70D-C5A782DB1B1B}"/>
              </a:ext>
            </a:extLst>
          </p:cNvPr>
          <p:cNvCxnSpPr>
            <a:cxnSpLocks/>
            <a:endCxn id="138" idx="2"/>
          </p:cNvCxnSpPr>
          <p:nvPr/>
        </p:nvCxnSpPr>
        <p:spPr>
          <a:xfrm>
            <a:off x="5115090" y="4630946"/>
            <a:ext cx="41601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32">
            <a:extLst>
              <a:ext uri="{FF2B5EF4-FFF2-40B4-BE49-F238E27FC236}">
                <a16:creationId xmlns:a16="http://schemas.microsoft.com/office/drawing/2014/main" id="{25584FB2-95AE-F04C-944B-4D954EE0DC14}"/>
              </a:ext>
            </a:extLst>
          </p:cNvPr>
          <p:cNvCxnSpPr>
            <a:cxnSpLocks/>
            <a:stCxn id="138" idx="6"/>
            <a:endCxn id="135" idx="2"/>
          </p:cNvCxnSpPr>
          <p:nvPr/>
        </p:nvCxnSpPr>
        <p:spPr>
          <a:xfrm flipV="1">
            <a:off x="6258001" y="4622801"/>
            <a:ext cx="385410" cy="814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2" name="Oval 7">
            <a:extLst>
              <a:ext uri="{FF2B5EF4-FFF2-40B4-BE49-F238E27FC236}">
                <a16:creationId xmlns:a16="http://schemas.microsoft.com/office/drawing/2014/main" id="{D8556588-199F-5B43-BAB3-1A905B6EEA59}"/>
              </a:ext>
            </a:extLst>
          </p:cNvPr>
          <p:cNvSpPr/>
          <p:nvPr/>
        </p:nvSpPr>
        <p:spPr>
          <a:xfrm>
            <a:off x="3202406" y="4267496"/>
            <a:ext cx="726900" cy="7269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map + filter</a:t>
            </a:r>
          </a:p>
        </p:txBody>
      </p:sp>
      <p:sp>
        <p:nvSpPr>
          <p:cNvPr id="143" name="Oval 7">
            <a:extLst>
              <a:ext uri="{FF2B5EF4-FFF2-40B4-BE49-F238E27FC236}">
                <a16:creationId xmlns:a16="http://schemas.microsoft.com/office/drawing/2014/main" id="{E75229BA-7357-E44B-8E59-F0993989CF65}"/>
              </a:ext>
            </a:extLst>
          </p:cNvPr>
          <p:cNvSpPr/>
          <p:nvPr/>
        </p:nvSpPr>
        <p:spPr>
          <a:xfrm>
            <a:off x="4388190" y="4269544"/>
            <a:ext cx="726900" cy="7269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acc</a:t>
            </a:r>
          </a:p>
        </p:txBody>
      </p:sp>
      <p:cxnSp>
        <p:nvCxnSpPr>
          <p:cNvPr id="144" name="Straight Arrow Connector 29">
            <a:extLst>
              <a:ext uri="{FF2B5EF4-FFF2-40B4-BE49-F238E27FC236}">
                <a16:creationId xmlns:a16="http://schemas.microsoft.com/office/drawing/2014/main" id="{34C77161-7039-C349-9E75-2E68004F3C25}"/>
              </a:ext>
            </a:extLst>
          </p:cNvPr>
          <p:cNvCxnSpPr>
            <a:cxnSpLocks/>
            <a:stCxn id="142" idx="6"/>
            <a:endCxn id="143" idx="2"/>
          </p:cNvCxnSpPr>
          <p:nvPr/>
        </p:nvCxnSpPr>
        <p:spPr>
          <a:xfrm>
            <a:off x="3929306" y="4630946"/>
            <a:ext cx="458884" cy="20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29">
            <a:extLst>
              <a:ext uri="{FF2B5EF4-FFF2-40B4-BE49-F238E27FC236}">
                <a16:creationId xmlns:a16="http://schemas.microsoft.com/office/drawing/2014/main" id="{2EBDB4F7-FB16-D34C-BB5F-41B76FB41E2E}"/>
              </a:ext>
            </a:extLst>
          </p:cNvPr>
          <p:cNvCxnSpPr>
            <a:cxnSpLocks/>
            <a:endCxn id="133" idx="3"/>
          </p:cNvCxnSpPr>
          <p:nvPr/>
        </p:nvCxnSpPr>
        <p:spPr>
          <a:xfrm flipV="1">
            <a:off x="3879646" y="4049502"/>
            <a:ext cx="607864" cy="39971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29">
            <a:extLst>
              <a:ext uri="{FF2B5EF4-FFF2-40B4-BE49-F238E27FC236}">
                <a16:creationId xmlns:a16="http://schemas.microsoft.com/office/drawing/2014/main" id="{5170408F-4A91-CD4A-9B31-D905684924C8}"/>
              </a:ext>
            </a:extLst>
          </p:cNvPr>
          <p:cNvCxnSpPr>
            <a:cxnSpLocks/>
            <a:stCxn id="132" idx="5"/>
            <a:endCxn id="143" idx="1"/>
          </p:cNvCxnSpPr>
          <p:nvPr/>
        </p:nvCxnSpPr>
        <p:spPr>
          <a:xfrm>
            <a:off x="3815722" y="4047454"/>
            <a:ext cx="678920" cy="32854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24">
            <a:extLst>
              <a:ext uri="{FF2B5EF4-FFF2-40B4-BE49-F238E27FC236}">
                <a16:creationId xmlns:a16="http://schemas.microsoft.com/office/drawing/2014/main" id="{70494926-911B-CE4E-8B60-31D8A18264C3}"/>
              </a:ext>
            </a:extLst>
          </p:cNvPr>
          <p:cNvCxnSpPr>
            <a:cxnSpLocks/>
            <a:stCxn id="15" idx="2"/>
            <a:endCxn id="137" idx="2"/>
          </p:cNvCxnSpPr>
          <p:nvPr/>
        </p:nvCxnSpPr>
        <p:spPr>
          <a:xfrm>
            <a:off x="1209418" y="3119837"/>
            <a:ext cx="882818" cy="1511109"/>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29">
            <a:extLst>
              <a:ext uri="{FF2B5EF4-FFF2-40B4-BE49-F238E27FC236}">
                <a16:creationId xmlns:a16="http://schemas.microsoft.com/office/drawing/2014/main" id="{ADA9C0CC-4B60-CC4B-9E7C-A94AFA54BD2B}"/>
              </a:ext>
            </a:extLst>
          </p:cNvPr>
          <p:cNvCxnSpPr>
            <a:cxnSpLocks/>
            <a:stCxn id="78" idx="5"/>
            <a:endCxn id="93" idx="1"/>
          </p:cNvCxnSpPr>
          <p:nvPr/>
        </p:nvCxnSpPr>
        <p:spPr>
          <a:xfrm>
            <a:off x="5006491" y="1994520"/>
            <a:ext cx="636047" cy="32444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29">
            <a:extLst>
              <a:ext uri="{FF2B5EF4-FFF2-40B4-BE49-F238E27FC236}">
                <a16:creationId xmlns:a16="http://schemas.microsoft.com/office/drawing/2014/main" id="{6AE72EC2-C8C6-7743-B104-3A84750175DB}"/>
              </a:ext>
            </a:extLst>
          </p:cNvPr>
          <p:cNvCxnSpPr>
            <a:cxnSpLocks/>
            <a:endCxn id="127" idx="1"/>
          </p:cNvCxnSpPr>
          <p:nvPr/>
        </p:nvCxnSpPr>
        <p:spPr>
          <a:xfrm>
            <a:off x="4983632" y="2017703"/>
            <a:ext cx="646789" cy="15157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29">
            <a:extLst>
              <a:ext uri="{FF2B5EF4-FFF2-40B4-BE49-F238E27FC236}">
                <a16:creationId xmlns:a16="http://schemas.microsoft.com/office/drawing/2014/main" id="{1DBF52AC-EA0B-5E4B-BCDA-D913C6FD2EB3}"/>
              </a:ext>
            </a:extLst>
          </p:cNvPr>
          <p:cNvCxnSpPr>
            <a:cxnSpLocks/>
            <a:endCxn id="138" idx="1"/>
          </p:cNvCxnSpPr>
          <p:nvPr/>
        </p:nvCxnSpPr>
        <p:spPr>
          <a:xfrm>
            <a:off x="4960773" y="2040886"/>
            <a:ext cx="676780" cy="233306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29">
            <a:extLst>
              <a:ext uri="{FF2B5EF4-FFF2-40B4-BE49-F238E27FC236}">
                <a16:creationId xmlns:a16="http://schemas.microsoft.com/office/drawing/2014/main" id="{3535D5F2-1A0E-5E48-B922-479A5CF3361B}"/>
              </a:ext>
            </a:extLst>
          </p:cNvPr>
          <p:cNvCxnSpPr>
            <a:cxnSpLocks/>
            <a:stCxn id="98" idx="7"/>
            <a:endCxn id="9" idx="3"/>
          </p:cNvCxnSpPr>
          <p:nvPr/>
        </p:nvCxnSpPr>
        <p:spPr>
          <a:xfrm flipV="1">
            <a:off x="5013623" y="1992472"/>
            <a:ext cx="621783" cy="32854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29">
            <a:extLst>
              <a:ext uri="{FF2B5EF4-FFF2-40B4-BE49-F238E27FC236}">
                <a16:creationId xmlns:a16="http://schemas.microsoft.com/office/drawing/2014/main" id="{CA40AF48-A789-854F-BD49-93E32E1843A6}"/>
              </a:ext>
            </a:extLst>
          </p:cNvPr>
          <p:cNvCxnSpPr>
            <a:cxnSpLocks/>
            <a:stCxn id="133" idx="5"/>
            <a:endCxn id="138" idx="1"/>
          </p:cNvCxnSpPr>
          <p:nvPr/>
        </p:nvCxnSpPr>
        <p:spPr>
          <a:xfrm>
            <a:off x="5001506" y="4049502"/>
            <a:ext cx="636047" cy="32444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29">
            <a:extLst>
              <a:ext uri="{FF2B5EF4-FFF2-40B4-BE49-F238E27FC236}">
                <a16:creationId xmlns:a16="http://schemas.microsoft.com/office/drawing/2014/main" id="{9BA381D7-59A4-1944-9353-754F84CB73AF}"/>
              </a:ext>
            </a:extLst>
          </p:cNvPr>
          <p:cNvCxnSpPr>
            <a:cxnSpLocks/>
            <a:stCxn id="133" idx="7"/>
            <a:endCxn id="93" idx="3"/>
          </p:cNvCxnSpPr>
          <p:nvPr/>
        </p:nvCxnSpPr>
        <p:spPr>
          <a:xfrm flipV="1">
            <a:off x="5001506" y="2832962"/>
            <a:ext cx="641032" cy="7025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29">
            <a:extLst>
              <a:ext uri="{FF2B5EF4-FFF2-40B4-BE49-F238E27FC236}">
                <a16:creationId xmlns:a16="http://schemas.microsoft.com/office/drawing/2014/main" id="{F77A18AA-8575-C645-8322-D1A37571AC46}"/>
              </a:ext>
            </a:extLst>
          </p:cNvPr>
          <p:cNvCxnSpPr>
            <a:cxnSpLocks/>
            <a:stCxn id="133" idx="7"/>
            <a:endCxn id="9" idx="3"/>
          </p:cNvCxnSpPr>
          <p:nvPr/>
        </p:nvCxnSpPr>
        <p:spPr>
          <a:xfrm flipV="1">
            <a:off x="5001506" y="1992472"/>
            <a:ext cx="633900" cy="1543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29">
            <a:extLst>
              <a:ext uri="{FF2B5EF4-FFF2-40B4-BE49-F238E27FC236}">
                <a16:creationId xmlns:a16="http://schemas.microsoft.com/office/drawing/2014/main" id="{C9B4496B-7D65-784F-83F7-5C7311E0C59A}"/>
              </a:ext>
            </a:extLst>
          </p:cNvPr>
          <p:cNvCxnSpPr>
            <a:cxnSpLocks/>
            <a:stCxn id="143" idx="7"/>
          </p:cNvCxnSpPr>
          <p:nvPr/>
        </p:nvCxnSpPr>
        <p:spPr>
          <a:xfrm flipV="1">
            <a:off x="5008638" y="4019436"/>
            <a:ext cx="598142" cy="3565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29">
            <a:extLst>
              <a:ext uri="{FF2B5EF4-FFF2-40B4-BE49-F238E27FC236}">
                <a16:creationId xmlns:a16="http://schemas.microsoft.com/office/drawing/2014/main" id="{2E271C0E-7DA4-B847-9429-F95429799050}"/>
              </a:ext>
            </a:extLst>
          </p:cNvPr>
          <p:cNvCxnSpPr>
            <a:cxnSpLocks/>
            <a:stCxn id="143" idx="7"/>
            <a:endCxn id="93" idx="3"/>
          </p:cNvCxnSpPr>
          <p:nvPr/>
        </p:nvCxnSpPr>
        <p:spPr>
          <a:xfrm flipV="1">
            <a:off x="5008638" y="2832962"/>
            <a:ext cx="633900" cy="1543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29">
            <a:extLst>
              <a:ext uri="{FF2B5EF4-FFF2-40B4-BE49-F238E27FC236}">
                <a16:creationId xmlns:a16="http://schemas.microsoft.com/office/drawing/2014/main" id="{B23007A0-2669-3C40-A71C-9A2490DB0CA1}"/>
              </a:ext>
            </a:extLst>
          </p:cNvPr>
          <p:cNvCxnSpPr>
            <a:cxnSpLocks/>
            <a:stCxn id="143" idx="7"/>
            <a:endCxn id="9" idx="3"/>
          </p:cNvCxnSpPr>
          <p:nvPr/>
        </p:nvCxnSpPr>
        <p:spPr>
          <a:xfrm flipV="1">
            <a:off x="5008638" y="1992472"/>
            <a:ext cx="626768" cy="238352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29">
            <a:extLst>
              <a:ext uri="{FF2B5EF4-FFF2-40B4-BE49-F238E27FC236}">
                <a16:creationId xmlns:a16="http://schemas.microsoft.com/office/drawing/2014/main" id="{0227037E-D675-0645-9C0B-09C1DB182527}"/>
              </a:ext>
            </a:extLst>
          </p:cNvPr>
          <p:cNvCxnSpPr>
            <a:cxnSpLocks/>
            <a:stCxn id="98" idx="5"/>
            <a:endCxn id="138" idx="1"/>
          </p:cNvCxnSpPr>
          <p:nvPr/>
        </p:nvCxnSpPr>
        <p:spPr>
          <a:xfrm>
            <a:off x="5013623" y="2835010"/>
            <a:ext cx="623930" cy="153893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A53A30F-343E-6443-94CD-1BB1D2063CE8}"/>
              </a:ext>
            </a:extLst>
          </p:cNvPr>
          <p:cNvSpPr/>
          <p:nvPr/>
        </p:nvSpPr>
        <p:spPr>
          <a:xfrm>
            <a:off x="241715" y="2646482"/>
            <a:ext cx="1016000" cy="726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solidFill>
                <a:latin typeface="Ubuntu" panose="020B0504030602030204" pitchFamily="34" charset="0"/>
              </a:rPr>
              <a:t>Data Source</a:t>
            </a:r>
          </a:p>
        </p:txBody>
      </p:sp>
      <p:sp>
        <p:nvSpPr>
          <p:cNvPr id="5" name="Rectangle 4">
            <a:extLst>
              <a:ext uri="{FF2B5EF4-FFF2-40B4-BE49-F238E27FC236}">
                <a16:creationId xmlns:a16="http://schemas.microsoft.com/office/drawing/2014/main" id="{25E93ED0-8EE7-3D49-AA90-FD4394BA30E4}"/>
              </a:ext>
            </a:extLst>
          </p:cNvPr>
          <p:cNvSpPr/>
          <p:nvPr/>
        </p:nvSpPr>
        <p:spPr>
          <a:xfrm>
            <a:off x="8030819" y="2537320"/>
            <a:ext cx="1015999" cy="726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solidFill>
                <a:latin typeface="Ubuntu" panose="020B0504030602030204" pitchFamily="34" charset="0"/>
              </a:rPr>
              <a:t>Data</a:t>
            </a:r>
          </a:p>
          <a:p>
            <a:pPr algn="ctr"/>
            <a:r>
              <a:rPr lang="en-US" dirty="0">
                <a:solidFill>
                  <a:schemeClr val="bg1"/>
                </a:solidFill>
                <a:latin typeface="Ubuntu" panose="020B0504030602030204" pitchFamily="34" charset="0"/>
              </a:rPr>
              <a:t>Sink</a:t>
            </a:r>
          </a:p>
        </p:txBody>
      </p:sp>
      <p:sp>
        <p:nvSpPr>
          <p:cNvPr id="79" name="Oval 8">
            <a:extLst>
              <a:ext uri="{FF2B5EF4-FFF2-40B4-BE49-F238E27FC236}">
                <a16:creationId xmlns:a16="http://schemas.microsoft.com/office/drawing/2014/main" id="{A9E16490-8620-E240-A147-504AAC705A62}"/>
              </a:ext>
            </a:extLst>
          </p:cNvPr>
          <p:cNvSpPr/>
          <p:nvPr/>
        </p:nvSpPr>
        <p:spPr>
          <a:xfrm>
            <a:off x="6577074" y="2216778"/>
            <a:ext cx="726900" cy="7269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sink</a:t>
            </a:r>
          </a:p>
        </p:txBody>
      </p:sp>
      <p:cxnSp>
        <p:nvCxnSpPr>
          <p:cNvPr id="81" name="Straight Arrow Connector 32">
            <a:extLst>
              <a:ext uri="{FF2B5EF4-FFF2-40B4-BE49-F238E27FC236}">
                <a16:creationId xmlns:a16="http://schemas.microsoft.com/office/drawing/2014/main" id="{0CFCCBEE-53F2-D645-9D1E-C4F637393D52}"/>
              </a:ext>
            </a:extLst>
          </p:cNvPr>
          <p:cNvCxnSpPr>
            <a:cxnSpLocks/>
            <a:stCxn id="79" idx="6"/>
            <a:endCxn id="5" idx="1"/>
          </p:cNvCxnSpPr>
          <p:nvPr/>
        </p:nvCxnSpPr>
        <p:spPr>
          <a:xfrm>
            <a:off x="7303974" y="2580228"/>
            <a:ext cx="726845" cy="32054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5" name="Oval 8">
            <a:extLst>
              <a:ext uri="{FF2B5EF4-FFF2-40B4-BE49-F238E27FC236}">
                <a16:creationId xmlns:a16="http://schemas.microsoft.com/office/drawing/2014/main" id="{EC71F1BB-C6BD-974B-B770-5694FC263434}"/>
              </a:ext>
            </a:extLst>
          </p:cNvPr>
          <p:cNvSpPr/>
          <p:nvPr/>
        </p:nvSpPr>
        <p:spPr>
          <a:xfrm>
            <a:off x="6624162" y="3414866"/>
            <a:ext cx="726900" cy="7269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latin typeface="Ubuntu" panose="020B0504030602030204" pitchFamily="34" charset="0"/>
              </a:rPr>
              <a:t>sink</a:t>
            </a:r>
          </a:p>
        </p:txBody>
      </p:sp>
      <p:cxnSp>
        <p:nvCxnSpPr>
          <p:cNvPr id="91" name="Straight Arrow Connector 32">
            <a:extLst>
              <a:ext uri="{FF2B5EF4-FFF2-40B4-BE49-F238E27FC236}">
                <a16:creationId xmlns:a16="http://schemas.microsoft.com/office/drawing/2014/main" id="{501866C2-1713-D946-961E-67029020E355}"/>
              </a:ext>
            </a:extLst>
          </p:cNvPr>
          <p:cNvCxnSpPr>
            <a:cxnSpLocks/>
            <a:stCxn id="127" idx="6"/>
            <a:endCxn id="85" idx="2"/>
          </p:cNvCxnSpPr>
          <p:nvPr/>
        </p:nvCxnSpPr>
        <p:spPr>
          <a:xfrm flipV="1">
            <a:off x="6250869" y="3778316"/>
            <a:ext cx="373293" cy="1214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32">
            <a:extLst>
              <a:ext uri="{FF2B5EF4-FFF2-40B4-BE49-F238E27FC236}">
                <a16:creationId xmlns:a16="http://schemas.microsoft.com/office/drawing/2014/main" id="{C0A4A7C5-EA49-B240-88E5-3E9D574421B3}"/>
              </a:ext>
            </a:extLst>
          </p:cNvPr>
          <p:cNvCxnSpPr>
            <a:cxnSpLocks/>
            <a:stCxn id="85" idx="6"/>
          </p:cNvCxnSpPr>
          <p:nvPr/>
        </p:nvCxnSpPr>
        <p:spPr>
          <a:xfrm flipV="1">
            <a:off x="7351062" y="2986952"/>
            <a:ext cx="732523" cy="79136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TextovéPole 2">
            <a:extLst>
              <a:ext uri="{FF2B5EF4-FFF2-40B4-BE49-F238E27FC236}">
                <a16:creationId xmlns:a16="http://schemas.microsoft.com/office/drawing/2014/main" id="{92D88288-9F0F-044A-8ADF-A58781DD2801}"/>
              </a:ext>
            </a:extLst>
          </p:cNvPr>
          <p:cNvSpPr txBox="1"/>
          <p:nvPr/>
        </p:nvSpPr>
        <p:spPr>
          <a:xfrm>
            <a:off x="131116" y="4054780"/>
            <a:ext cx="1382791" cy="319168"/>
          </a:xfrm>
          <a:prstGeom prst="rect">
            <a:avLst/>
          </a:prstGeom>
          <a:solidFill>
            <a:schemeClr val="accent5"/>
          </a:solidFill>
          <a:ln>
            <a:solidFill>
              <a:schemeClr val="bg2"/>
            </a:solidFill>
          </a:ln>
        </p:spPr>
        <p:txBody>
          <a:bodyPr wrap="square" rtlCol="0">
            <a:spAutoFit/>
          </a:bodyPr>
          <a:lstStyle/>
          <a:p>
            <a:pPr algn="l"/>
            <a:r>
              <a:rPr lang="en-GB" i="1" dirty="0">
                <a:solidFill>
                  <a:schemeClr val="tx2"/>
                </a:solidFill>
                <a:latin typeface="Ubuntu" panose="020B0504030602030204" pitchFamily="34" charset="0"/>
              </a:rPr>
              <a:t>Coop thread 1</a:t>
            </a:r>
          </a:p>
        </p:txBody>
      </p:sp>
      <p:sp>
        <p:nvSpPr>
          <p:cNvPr id="82" name="TextovéPole 81">
            <a:extLst>
              <a:ext uri="{FF2B5EF4-FFF2-40B4-BE49-F238E27FC236}">
                <a16:creationId xmlns:a16="http://schemas.microsoft.com/office/drawing/2014/main" id="{EBD85742-81E5-3344-938E-D46C88A9EC70}"/>
              </a:ext>
            </a:extLst>
          </p:cNvPr>
          <p:cNvSpPr txBox="1"/>
          <p:nvPr/>
        </p:nvSpPr>
        <p:spPr>
          <a:xfrm>
            <a:off x="158774" y="4468912"/>
            <a:ext cx="1355133" cy="307777"/>
          </a:xfrm>
          <a:prstGeom prst="rect">
            <a:avLst/>
          </a:prstGeom>
          <a:solidFill>
            <a:schemeClr val="accent4"/>
          </a:solidFill>
          <a:ln>
            <a:solidFill>
              <a:schemeClr val="accent4"/>
            </a:solidFill>
          </a:ln>
        </p:spPr>
        <p:txBody>
          <a:bodyPr wrap="square" rtlCol="0">
            <a:spAutoFit/>
          </a:bodyPr>
          <a:lstStyle/>
          <a:p>
            <a:pPr algn="l"/>
            <a:r>
              <a:rPr lang="en-GB" i="1" dirty="0">
                <a:solidFill>
                  <a:schemeClr val="tx2"/>
                </a:solidFill>
                <a:latin typeface="Ubuntu" panose="020B0504030602030204" pitchFamily="34" charset="0"/>
              </a:rPr>
              <a:t>Coop thread 2</a:t>
            </a:r>
          </a:p>
        </p:txBody>
      </p:sp>
    </p:spTree>
    <p:extLst>
      <p:ext uri="{BB962C8B-B14F-4D97-AF65-F5344CB8AC3E}">
        <p14:creationId xmlns:p14="http://schemas.microsoft.com/office/powerpoint/2010/main" val="193509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fade">
                                      <p:cBhvr>
                                        <p:cTn id="37" dur="500"/>
                                        <p:tgtEl>
                                          <p:spTgt spid="1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125" grpId="0" animBg="1"/>
      <p:bldP spid="125" grpId="1" animBg="1"/>
      <p:bldP spid="6"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Detailed Agenda – Day 1 (Continued)</a:t>
            </a:r>
          </a:p>
        </p:txBody>
      </p:sp>
      <p:sp>
        <p:nvSpPr>
          <p:cNvPr id="121" name="Google Shape;121;p21"/>
          <p:cNvSpPr txBox="1">
            <a:spLocks noGrp="1"/>
          </p:cNvSpPr>
          <p:nvPr>
            <p:ph type="body" sz="quarter" idx="10"/>
          </p:nvPr>
        </p:nvSpPr>
        <p:spPr>
          <a:xfrm>
            <a:off x="518425" y="969712"/>
            <a:ext cx="8096400" cy="3524036"/>
          </a:xfrm>
        </p:spPr>
        <p:txBody>
          <a:bodyPr/>
          <a:lstStyle/>
          <a:p>
            <a:pPr marL="95250" lvl="0" indent="0">
              <a:buNone/>
            </a:pPr>
            <a:endParaRPr lang="en-US" sz="1400" dirty="0"/>
          </a:p>
          <a:p>
            <a:pPr marL="95250" lvl="0" indent="0">
              <a:buNone/>
            </a:pPr>
            <a:endParaRPr lang="en-US" sz="1400" dirty="0"/>
          </a:p>
          <a:p>
            <a:pPr marL="95250" lvl="0" indent="0">
              <a:buNone/>
            </a:pPr>
            <a:endParaRPr lang="en-US" sz="1400" dirty="0"/>
          </a:p>
        </p:txBody>
      </p:sp>
      <p:graphicFrame>
        <p:nvGraphicFramePr>
          <p:cNvPr id="2" name="Table 1">
            <a:extLst>
              <a:ext uri="{FF2B5EF4-FFF2-40B4-BE49-F238E27FC236}">
                <a16:creationId xmlns:a16="http://schemas.microsoft.com/office/drawing/2014/main" id="{A901D3DA-A356-6C49-876A-0C72F4097B73}"/>
              </a:ext>
            </a:extLst>
          </p:cNvPr>
          <p:cNvGraphicFramePr>
            <a:graphicFrameLocks noGrp="1"/>
          </p:cNvGraphicFramePr>
          <p:nvPr>
            <p:extLst>
              <p:ext uri="{D42A27DB-BD31-4B8C-83A1-F6EECF244321}">
                <p14:modId xmlns:p14="http://schemas.microsoft.com/office/powerpoint/2010/main" val="821719646"/>
              </p:ext>
            </p:extLst>
          </p:nvPr>
        </p:nvGraphicFramePr>
        <p:xfrm>
          <a:off x="518425" y="969712"/>
          <a:ext cx="7965895" cy="3273183"/>
        </p:xfrm>
        <a:graphic>
          <a:graphicData uri="http://schemas.openxmlformats.org/drawingml/2006/table">
            <a:tbl>
              <a:tblPr firstRow="1" bandRow="1">
                <a:tableStyleId>{5C22544A-7EE6-4342-B048-85BDC9FD1C3A}</a:tableStyleId>
              </a:tblPr>
              <a:tblGrid>
                <a:gridCol w="5313805">
                  <a:extLst>
                    <a:ext uri="{9D8B030D-6E8A-4147-A177-3AD203B41FA5}">
                      <a16:colId xmlns:a16="http://schemas.microsoft.com/office/drawing/2014/main" val="3250079560"/>
                    </a:ext>
                  </a:extLst>
                </a:gridCol>
                <a:gridCol w="1326045">
                  <a:extLst>
                    <a:ext uri="{9D8B030D-6E8A-4147-A177-3AD203B41FA5}">
                      <a16:colId xmlns:a16="http://schemas.microsoft.com/office/drawing/2014/main" val="1441134292"/>
                    </a:ext>
                  </a:extLst>
                </a:gridCol>
                <a:gridCol w="1326045">
                  <a:extLst>
                    <a:ext uri="{9D8B030D-6E8A-4147-A177-3AD203B41FA5}">
                      <a16:colId xmlns:a16="http://schemas.microsoft.com/office/drawing/2014/main" val="389768359"/>
                    </a:ext>
                  </a:extLst>
                </a:gridCol>
              </a:tblGrid>
              <a:tr h="327111">
                <a:tc gridSpan="2">
                  <a:txBody>
                    <a:bodyPr/>
                    <a:lstStyle/>
                    <a:p>
                      <a:r>
                        <a:rPr lang="en-US" sz="1200" dirty="0"/>
                        <a:t>Introduction to Stream Processing with Hazelcast Jet (Continued)</a:t>
                      </a:r>
                    </a:p>
                  </a:txBody>
                  <a:tcPr/>
                </a:tc>
                <a:tc hMerge="1">
                  <a:txBody>
                    <a:bodyPr/>
                    <a:lstStyle/>
                    <a:p>
                      <a:endParaRPr lang="en-US" dirty="0"/>
                    </a:p>
                  </a:txBody>
                  <a:tcPr/>
                </a:tc>
                <a:tc>
                  <a:txBody>
                    <a:bodyPr/>
                    <a:lstStyle/>
                    <a:p>
                      <a:r>
                        <a:rPr lang="en-US" sz="1200" dirty="0"/>
                        <a:t>Starts At</a:t>
                      </a:r>
                    </a:p>
                  </a:txBody>
                  <a:tcPr/>
                </a:tc>
                <a:extLst>
                  <a:ext uri="{0D108BD9-81ED-4DB2-BD59-A6C34878D82A}">
                    <a16:rowId xmlns:a16="http://schemas.microsoft.com/office/drawing/2014/main" val="3476256911"/>
                  </a:ext>
                </a:extLst>
              </a:tr>
              <a:tr h="327111">
                <a:tc>
                  <a:txBody>
                    <a:bodyPr/>
                    <a:lstStyle/>
                    <a:p>
                      <a:r>
                        <a:rPr lang="en-US" sz="1200" dirty="0"/>
                        <a:t>Aggregations and Stateful Streaming</a:t>
                      </a:r>
                    </a:p>
                  </a:txBody>
                  <a:tcPr anchor="ctr"/>
                </a:tc>
                <a:tc>
                  <a:txBody>
                    <a:bodyPr/>
                    <a:lstStyle/>
                    <a:p>
                      <a:pPr algn="l"/>
                      <a:r>
                        <a:rPr lang="en-US" sz="1200" dirty="0"/>
                        <a:t> 5 minutes</a:t>
                      </a:r>
                    </a:p>
                  </a:txBody>
                  <a:tcPr anchor="ctr"/>
                </a:tc>
                <a:tc>
                  <a:txBody>
                    <a:bodyPr/>
                    <a:lstStyle/>
                    <a:p>
                      <a:pPr algn="l"/>
                      <a:endParaRPr lang="en-US" sz="1200" dirty="0"/>
                    </a:p>
                  </a:txBody>
                  <a:tcPr anchor="ctr"/>
                </a:tc>
                <a:extLst>
                  <a:ext uri="{0D108BD9-81ED-4DB2-BD59-A6C34878D82A}">
                    <a16:rowId xmlns:a16="http://schemas.microsoft.com/office/drawing/2014/main" val="3527370727"/>
                  </a:ext>
                </a:extLst>
              </a:tr>
              <a:tr h="327111">
                <a:tc>
                  <a:txBody>
                    <a:bodyPr/>
                    <a:lstStyle/>
                    <a:p>
                      <a:r>
                        <a:rPr lang="en-US" sz="1200" dirty="0"/>
                        <a:t>Lab: Rolling Aggregates</a:t>
                      </a:r>
                    </a:p>
                  </a:txBody>
                  <a:tcPr anchor="ctr"/>
                </a:tc>
                <a:tc>
                  <a:txBody>
                    <a:bodyPr/>
                    <a:lstStyle/>
                    <a:p>
                      <a:r>
                        <a:rPr lang="en-US" sz="1200" dirty="0"/>
                        <a:t>15 minutes</a:t>
                      </a:r>
                    </a:p>
                  </a:txBody>
                  <a:tcPr anchor="ctr"/>
                </a:tc>
                <a:tc>
                  <a:txBody>
                    <a:bodyPr/>
                    <a:lstStyle/>
                    <a:p>
                      <a:endParaRPr lang="en-US" sz="1200" dirty="0"/>
                    </a:p>
                  </a:txBody>
                  <a:tcPr anchor="ctr"/>
                </a:tc>
                <a:extLst>
                  <a:ext uri="{0D108BD9-81ED-4DB2-BD59-A6C34878D82A}">
                    <a16:rowId xmlns:a16="http://schemas.microsoft.com/office/drawing/2014/main" val="3197829683"/>
                  </a:ext>
                </a:extLst>
              </a:tr>
              <a:tr h="327111">
                <a:tc>
                  <a:txBody>
                    <a:bodyPr/>
                    <a:lstStyle/>
                    <a:p>
                      <a:r>
                        <a:rPr lang="en-US" sz="1200" dirty="0"/>
                        <a:t>Aggregates and Timestamps </a:t>
                      </a:r>
                    </a:p>
                  </a:txBody>
                  <a:tcPr anchor="ctr"/>
                </a:tc>
                <a:tc>
                  <a:txBody>
                    <a:bodyPr/>
                    <a:lstStyle/>
                    <a:p>
                      <a:r>
                        <a:rPr lang="en-US" sz="1200" dirty="0"/>
                        <a:t>10 minutes</a:t>
                      </a:r>
                    </a:p>
                  </a:txBody>
                  <a:tcPr anchor="ctr"/>
                </a:tc>
                <a:tc>
                  <a:txBody>
                    <a:bodyPr/>
                    <a:lstStyle/>
                    <a:p>
                      <a:endParaRPr lang="en-US" sz="1200" dirty="0"/>
                    </a:p>
                  </a:txBody>
                  <a:tcPr anchor="ctr"/>
                </a:tc>
                <a:extLst>
                  <a:ext uri="{0D108BD9-81ED-4DB2-BD59-A6C34878D82A}">
                    <a16:rowId xmlns:a16="http://schemas.microsoft.com/office/drawing/2014/main" val="230361236"/>
                  </a:ext>
                </a:extLst>
              </a:tr>
              <a:tr h="327111">
                <a:tc>
                  <a:txBody>
                    <a:bodyPr/>
                    <a:lstStyle/>
                    <a:p>
                      <a:r>
                        <a:rPr lang="en-US" sz="1200" dirty="0"/>
                        <a:t>Lab: Aggregates and Windows</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3509656054"/>
                  </a:ext>
                </a:extLst>
              </a:tr>
              <a:tr h="327111">
                <a:tc>
                  <a:txBody>
                    <a:bodyPr/>
                    <a:lstStyle/>
                    <a:p>
                      <a:r>
                        <a:rPr lang="en-US" sz="1200" dirty="0"/>
                        <a:t>Lunch Break</a:t>
                      </a:r>
                    </a:p>
                  </a:txBody>
                  <a:tcPr anchor="ctr"/>
                </a:tc>
                <a:tc>
                  <a:txBody>
                    <a:bodyPr/>
                    <a:lstStyle/>
                    <a:p>
                      <a:r>
                        <a:rPr lang="en-US" sz="1200" dirty="0"/>
                        <a:t>60 minutes</a:t>
                      </a:r>
                    </a:p>
                  </a:txBody>
                  <a:tcPr anchor="ctr"/>
                </a:tc>
                <a:tc>
                  <a:txBody>
                    <a:bodyPr/>
                    <a:lstStyle/>
                    <a:p>
                      <a:r>
                        <a:rPr lang="en-US" sz="1200" dirty="0"/>
                        <a:t>12:00 PM</a:t>
                      </a:r>
                    </a:p>
                  </a:txBody>
                  <a:tcPr anchor="ctr"/>
                </a:tc>
                <a:extLst>
                  <a:ext uri="{0D108BD9-81ED-4DB2-BD59-A6C34878D82A}">
                    <a16:rowId xmlns:a16="http://schemas.microsoft.com/office/drawing/2014/main" val="3222308176"/>
                  </a:ext>
                </a:extLst>
              </a:tr>
              <a:tr h="327111">
                <a:tc>
                  <a:txBody>
                    <a:bodyPr/>
                    <a:lstStyle/>
                    <a:p>
                      <a:r>
                        <a:rPr lang="en-US" sz="1200" dirty="0"/>
                        <a:t>Grouping</a:t>
                      </a:r>
                    </a:p>
                  </a:txBody>
                  <a:tcPr anchor="ctr"/>
                </a:tc>
                <a:tc>
                  <a:txBody>
                    <a:bodyPr/>
                    <a:lstStyle/>
                    <a:p>
                      <a:r>
                        <a:rPr lang="en-US" sz="1200" dirty="0"/>
                        <a:t>  5 minutes</a:t>
                      </a:r>
                    </a:p>
                  </a:txBody>
                  <a:tcPr anchor="ctr"/>
                </a:tc>
                <a:tc>
                  <a:txBody>
                    <a:bodyPr/>
                    <a:lstStyle/>
                    <a:p>
                      <a:endParaRPr lang="en-US" sz="1200" dirty="0"/>
                    </a:p>
                  </a:txBody>
                  <a:tcPr anchor="ctr"/>
                </a:tc>
                <a:extLst>
                  <a:ext uri="{0D108BD9-81ED-4DB2-BD59-A6C34878D82A}">
                    <a16:rowId xmlns:a16="http://schemas.microsoft.com/office/drawing/2014/main" val="2080803157"/>
                  </a:ext>
                </a:extLst>
              </a:tr>
              <a:tr h="327111">
                <a:tc>
                  <a:txBody>
                    <a:bodyPr/>
                    <a:lstStyle/>
                    <a:p>
                      <a:r>
                        <a:rPr lang="en-US" sz="1200" dirty="0"/>
                        <a:t>Lab: Grouping</a:t>
                      </a:r>
                    </a:p>
                  </a:txBody>
                  <a:tcPr anchor="ctr"/>
                </a:tc>
                <a:tc>
                  <a:txBody>
                    <a:bodyPr/>
                    <a:lstStyle/>
                    <a:p>
                      <a:r>
                        <a:rPr lang="en-US" sz="1200" dirty="0"/>
                        <a:t>10 minutes</a:t>
                      </a:r>
                    </a:p>
                  </a:txBody>
                  <a:tcPr anchor="ctr"/>
                </a:tc>
                <a:tc>
                  <a:txBody>
                    <a:bodyPr/>
                    <a:lstStyle/>
                    <a:p>
                      <a:endParaRPr lang="en-US" sz="1200" dirty="0"/>
                    </a:p>
                  </a:txBody>
                  <a:tcPr anchor="ctr"/>
                </a:tc>
                <a:extLst>
                  <a:ext uri="{0D108BD9-81ED-4DB2-BD59-A6C34878D82A}">
                    <a16:rowId xmlns:a16="http://schemas.microsoft.com/office/drawing/2014/main" val="3892026965"/>
                  </a:ext>
                </a:extLst>
              </a:tr>
              <a:tr h="327111">
                <a:tc>
                  <a:txBody>
                    <a:bodyPr/>
                    <a:lstStyle/>
                    <a:p>
                      <a:r>
                        <a:rPr lang="en-US" sz="1200" dirty="0"/>
                        <a:t>Scaling and Operations</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2947478066"/>
                  </a:ext>
                </a:extLst>
              </a:tr>
              <a:tr h="329184">
                <a:tc>
                  <a:txBody>
                    <a:bodyPr/>
                    <a:lstStyle/>
                    <a:p>
                      <a:r>
                        <a:rPr lang="en-US" sz="1200" b="1" dirty="0"/>
                        <a:t>Q and A (end of Introduction to Stream Processing)</a:t>
                      </a:r>
                    </a:p>
                  </a:txBody>
                  <a:tcPr anchor="ctr"/>
                </a:tc>
                <a:tc>
                  <a:txBody>
                    <a:bodyPr/>
                    <a:lstStyle/>
                    <a:p>
                      <a:r>
                        <a:rPr lang="en-US" sz="1200" dirty="0"/>
                        <a:t>10 minutes</a:t>
                      </a:r>
                    </a:p>
                  </a:txBody>
                  <a:tcPr anchor="ctr"/>
                </a:tc>
                <a:tc>
                  <a:txBody>
                    <a:bodyPr/>
                    <a:lstStyle/>
                    <a:p>
                      <a:endParaRPr lang="en-US" sz="1200" dirty="0"/>
                    </a:p>
                  </a:txBody>
                  <a:tcPr anchor="ctr"/>
                </a:tc>
                <a:extLst>
                  <a:ext uri="{0D108BD9-81ED-4DB2-BD59-A6C34878D82A}">
                    <a16:rowId xmlns:a16="http://schemas.microsoft.com/office/drawing/2014/main" val="3582286820"/>
                  </a:ext>
                </a:extLst>
              </a:tr>
            </a:tbl>
          </a:graphicData>
        </a:graphic>
      </p:graphicFrame>
    </p:spTree>
    <p:extLst>
      <p:ext uri="{BB962C8B-B14F-4D97-AF65-F5344CB8AC3E}">
        <p14:creationId xmlns:p14="http://schemas.microsoft.com/office/powerpoint/2010/main" val="417148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A436E57-FB1C-A643-9BCB-F78573A73669}"/>
              </a:ext>
            </a:extLst>
          </p:cNvPr>
          <p:cNvGrpSpPr/>
          <p:nvPr/>
        </p:nvGrpSpPr>
        <p:grpSpPr>
          <a:xfrm>
            <a:off x="3618521" y="2634761"/>
            <a:ext cx="1889663" cy="1442900"/>
            <a:chOff x="1259475" y="1910432"/>
            <a:chExt cx="1889663" cy="1442900"/>
          </a:xfrm>
        </p:grpSpPr>
        <p:sp>
          <p:nvSpPr>
            <p:cNvPr id="70" name="Shape 3102">
              <a:extLst>
                <a:ext uri="{FF2B5EF4-FFF2-40B4-BE49-F238E27FC236}">
                  <a16:creationId xmlns:a16="http://schemas.microsoft.com/office/drawing/2014/main" id="{813738AA-28BA-A747-98B8-DF3F006760A2}"/>
                </a:ext>
              </a:extLst>
            </p:cNvPr>
            <p:cNvSpPr/>
            <p:nvPr/>
          </p:nvSpPr>
          <p:spPr>
            <a:xfrm>
              <a:off x="1578569" y="2115867"/>
              <a:ext cx="1212344" cy="1032030"/>
            </a:xfrm>
            <a:prstGeom prst="ellipse">
              <a:avLst/>
            </a:prstGeom>
            <a:noFill/>
            <a:ln w="12700" cap="flat" cmpd="sng">
              <a:solidFill>
                <a:schemeClr val="tx1"/>
              </a:solidFill>
              <a:prstDash val="dash"/>
              <a:round/>
            </a:ln>
            <a:effectLst/>
          </p:spPr>
          <p:txBody>
            <a:bodyPr wrap="square" lIns="34289" tIns="34289" rIns="34289" bIns="34289" numCol="1" anchor="ctr">
              <a:noAutofit/>
            </a:bodyPr>
            <a:lstStyle/>
            <a:p>
              <a:pPr defTabSz="336947">
                <a:lnSpc>
                  <a:spcPct val="93000"/>
                </a:lnSpc>
              </a:pPr>
              <a:endParaRPr sz="825" dirty="0">
                <a:latin typeface="Ubuntu" panose="020B0504030602030204" pitchFamily="34" charset="0"/>
              </a:endParaRPr>
            </a:p>
          </p:txBody>
        </p:sp>
        <p:grpSp>
          <p:nvGrpSpPr>
            <p:cNvPr id="71" name="Group 70">
              <a:extLst>
                <a:ext uri="{FF2B5EF4-FFF2-40B4-BE49-F238E27FC236}">
                  <a16:creationId xmlns:a16="http://schemas.microsoft.com/office/drawing/2014/main" id="{D0F58454-F254-8D4E-8AD0-01A513D5447C}"/>
                </a:ext>
              </a:extLst>
            </p:cNvPr>
            <p:cNvGrpSpPr/>
            <p:nvPr/>
          </p:nvGrpSpPr>
          <p:grpSpPr>
            <a:xfrm>
              <a:off x="2561936" y="2818917"/>
              <a:ext cx="358583" cy="359430"/>
              <a:chOff x="3010664" y="4282491"/>
              <a:chExt cx="1545941" cy="1549596"/>
            </a:xfrm>
            <a:solidFill>
              <a:schemeClr val="bg1"/>
            </a:solidFill>
          </p:grpSpPr>
          <p:sp>
            <p:nvSpPr>
              <p:cNvPr id="103" name="Freeform 18">
                <a:extLst>
                  <a:ext uri="{FF2B5EF4-FFF2-40B4-BE49-F238E27FC236}">
                    <a16:creationId xmlns:a16="http://schemas.microsoft.com/office/drawing/2014/main" id="{B8A97900-18C6-0D43-ABEC-40277392A948}"/>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04" name="Freeform 19">
                <a:extLst>
                  <a:ext uri="{FF2B5EF4-FFF2-40B4-BE49-F238E27FC236}">
                    <a16:creationId xmlns:a16="http://schemas.microsoft.com/office/drawing/2014/main" id="{AF45E637-8A3A-B444-A73D-4BD9891FA7F9}"/>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05" name="Freeform 20">
                <a:extLst>
                  <a:ext uri="{FF2B5EF4-FFF2-40B4-BE49-F238E27FC236}">
                    <a16:creationId xmlns:a16="http://schemas.microsoft.com/office/drawing/2014/main" id="{7C6D21AB-65A4-6E40-84EE-0C055F9A1440}"/>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06" name="Freeform 21">
                <a:extLst>
                  <a:ext uri="{FF2B5EF4-FFF2-40B4-BE49-F238E27FC236}">
                    <a16:creationId xmlns:a16="http://schemas.microsoft.com/office/drawing/2014/main" id="{77E92D74-3307-4941-BCB3-AACBBAC73EF1}"/>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07" name="Freeform 22">
                <a:extLst>
                  <a:ext uri="{FF2B5EF4-FFF2-40B4-BE49-F238E27FC236}">
                    <a16:creationId xmlns:a16="http://schemas.microsoft.com/office/drawing/2014/main" id="{E34B5A9A-6C18-4F4D-A31E-83AEAC74A3BB}"/>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08" name="Freeform 23">
                <a:extLst>
                  <a:ext uri="{FF2B5EF4-FFF2-40B4-BE49-F238E27FC236}">
                    <a16:creationId xmlns:a16="http://schemas.microsoft.com/office/drawing/2014/main" id="{2BE093A8-45C5-324D-936B-EB5ACB83157A}"/>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09" name="Freeform 24">
                <a:extLst>
                  <a:ext uri="{FF2B5EF4-FFF2-40B4-BE49-F238E27FC236}">
                    <a16:creationId xmlns:a16="http://schemas.microsoft.com/office/drawing/2014/main" id="{677CDFD6-BBAA-184D-BA92-BF6329434184}"/>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0" name="Freeform 25">
                <a:extLst>
                  <a:ext uri="{FF2B5EF4-FFF2-40B4-BE49-F238E27FC236}">
                    <a16:creationId xmlns:a16="http://schemas.microsoft.com/office/drawing/2014/main" id="{8F6D4AC7-5A80-3C4C-A5F7-5D722CF06CF7}"/>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1" name="Freeform 26">
                <a:extLst>
                  <a:ext uri="{FF2B5EF4-FFF2-40B4-BE49-F238E27FC236}">
                    <a16:creationId xmlns:a16="http://schemas.microsoft.com/office/drawing/2014/main" id="{69F0F63C-74F9-1C44-B1CC-04B7E8432738}"/>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2" name="Freeform 27">
                <a:extLst>
                  <a:ext uri="{FF2B5EF4-FFF2-40B4-BE49-F238E27FC236}">
                    <a16:creationId xmlns:a16="http://schemas.microsoft.com/office/drawing/2014/main" id="{6470E093-4C7C-4E45-9349-30E1BDC2EA4B}"/>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3" name="Freeform 28">
                <a:extLst>
                  <a:ext uri="{FF2B5EF4-FFF2-40B4-BE49-F238E27FC236}">
                    <a16:creationId xmlns:a16="http://schemas.microsoft.com/office/drawing/2014/main" id="{BDD49BA2-6AC9-CB45-8BF3-82896E559568}"/>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4" name="Freeform 29">
                <a:extLst>
                  <a:ext uri="{FF2B5EF4-FFF2-40B4-BE49-F238E27FC236}">
                    <a16:creationId xmlns:a16="http://schemas.microsoft.com/office/drawing/2014/main" id="{083B3FC5-38A5-D742-B7DA-58473A756117}"/>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5" name="Freeform 30">
                <a:extLst>
                  <a:ext uri="{FF2B5EF4-FFF2-40B4-BE49-F238E27FC236}">
                    <a16:creationId xmlns:a16="http://schemas.microsoft.com/office/drawing/2014/main" id="{E2D54CAC-DF30-1246-9F53-82E967C9FF2A}"/>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6" name="Freeform 31">
                <a:extLst>
                  <a:ext uri="{FF2B5EF4-FFF2-40B4-BE49-F238E27FC236}">
                    <a16:creationId xmlns:a16="http://schemas.microsoft.com/office/drawing/2014/main" id="{2AB31262-193A-B344-BA44-F78A0258F85D}"/>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7" name="Freeform 32">
                <a:extLst>
                  <a:ext uri="{FF2B5EF4-FFF2-40B4-BE49-F238E27FC236}">
                    <a16:creationId xmlns:a16="http://schemas.microsoft.com/office/drawing/2014/main" id="{40FF6F23-5554-CB40-95A1-522CFD9CE082}"/>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8" name="Freeform 33">
                <a:extLst>
                  <a:ext uri="{FF2B5EF4-FFF2-40B4-BE49-F238E27FC236}">
                    <a16:creationId xmlns:a16="http://schemas.microsoft.com/office/drawing/2014/main" id="{DEC00438-5A63-F44C-B519-56404CC42597}"/>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19" name="Freeform 34">
                <a:extLst>
                  <a:ext uri="{FF2B5EF4-FFF2-40B4-BE49-F238E27FC236}">
                    <a16:creationId xmlns:a16="http://schemas.microsoft.com/office/drawing/2014/main" id="{3E3BAFAC-1EAA-D14D-A28B-CC7DFAC852AD}"/>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0" name="Freeform 35">
                <a:extLst>
                  <a:ext uri="{FF2B5EF4-FFF2-40B4-BE49-F238E27FC236}">
                    <a16:creationId xmlns:a16="http://schemas.microsoft.com/office/drawing/2014/main" id="{E3A16522-CA49-C148-A932-0946D4A73562}"/>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72" name="Group 71">
              <a:extLst>
                <a:ext uri="{FF2B5EF4-FFF2-40B4-BE49-F238E27FC236}">
                  <a16:creationId xmlns:a16="http://schemas.microsoft.com/office/drawing/2014/main" id="{10AE06ED-CF76-B54F-901B-1ED4BA88AF01}"/>
                </a:ext>
              </a:extLst>
            </p:cNvPr>
            <p:cNvGrpSpPr/>
            <p:nvPr/>
          </p:nvGrpSpPr>
          <p:grpSpPr>
            <a:xfrm>
              <a:off x="1456686" y="2819664"/>
              <a:ext cx="358583" cy="359430"/>
              <a:chOff x="3010664" y="4282491"/>
              <a:chExt cx="1545941" cy="1549596"/>
            </a:xfrm>
            <a:solidFill>
              <a:schemeClr val="bg1"/>
            </a:solidFill>
          </p:grpSpPr>
          <p:sp>
            <p:nvSpPr>
              <p:cNvPr id="85" name="Freeform 18">
                <a:extLst>
                  <a:ext uri="{FF2B5EF4-FFF2-40B4-BE49-F238E27FC236}">
                    <a16:creationId xmlns:a16="http://schemas.microsoft.com/office/drawing/2014/main" id="{F1B94638-F748-1C4F-A59E-64FE3592D78A}"/>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86" name="Freeform 19">
                <a:extLst>
                  <a:ext uri="{FF2B5EF4-FFF2-40B4-BE49-F238E27FC236}">
                    <a16:creationId xmlns:a16="http://schemas.microsoft.com/office/drawing/2014/main" id="{33EEB3D4-4BAD-6D44-8897-05F96EA97FC4}"/>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87" name="Freeform 20">
                <a:extLst>
                  <a:ext uri="{FF2B5EF4-FFF2-40B4-BE49-F238E27FC236}">
                    <a16:creationId xmlns:a16="http://schemas.microsoft.com/office/drawing/2014/main" id="{D9928112-6C4C-D040-AC7B-ED253E8305EF}"/>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88" name="Freeform 21">
                <a:extLst>
                  <a:ext uri="{FF2B5EF4-FFF2-40B4-BE49-F238E27FC236}">
                    <a16:creationId xmlns:a16="http://schemas.microsoft.com/office/drawing/2014/main" id="{E5F52958-3B74-4648-A63F-A44A45ED8E52}"/>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89" name="Freeform 22">
                <a:extLst>
                  <a:ext uri="{FF2B5EF4-FFF2-40B4-BE49-F238E27FC236}">
                    <a16:creationId xmlns:a16="http://schemas.microsoft.com/office/drawing/2014/main" id="{43FAD857-12D7-7549-A549-ED0F37631893}"/>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0" name="Freeform 23">
                <a:extLst>
                  <a:ext uri="{FF2B5EF4-FFF2-40B4-BE49-F238E27FC236}">
                    <a16:creationId xmlns:a16="http://schemas.microsoft.com/office/drawing/2014/main" id="{F4FB83A7-5655-2040-8166-37B3145FFD11}"/>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1" name="Freeform 24">
                <a:extLst>
                  <a:ext uri="{FF2B5EF4-FFF2-40B4-BE49-F238E27FC236}">
                    <a16:creationId xmlns:a16="http://schemas.microsoft.com/office/drawing/2014/main" id="{EB0F7EAA-4893-4D45-AFE8-3AACF27A622A}"/>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2" name="Freeform 25">
                <a:extLst>
                  <a:ext uri="{FF2B5EF4-FFF2-40B4-BE49-F238E27FC236}">
                    <a16:creationId xmlns:a16="http://schemas.microsoft.com/office/drawing/2014/main" id="{7BDC7815-4D2B-7842-A232-19577F590688}"/>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3" name="Freeform 26">
                <a:extLst>
                  <a:ext uri="{FF2B5EF4-FFF2-40B4-BE49-F238E27FC236}">
                    <a16:creationId xmlns:a16="http://schemas.microsoft.com/office/drawing/2014/main" id="{076127F0-7A3C-FC49-B879-A4A43D72241E}"/>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4" name="Freeform 27">
                <a:extLst>
                  <a:ext uri="{FF2B5EF4-FFF2-40B4-BE49-F238E27FC236}">
                    <a16:creationId xmlns:a16="http://schemas.microsoft.com/office/drawing/2014/main" id="{BAAD5A15-859B-FC48-A89B-9FEFF8651EAA}"/>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5" name="Freeform 28">
                <a:extLst>
                  <a:ext uri="{FF2B5EF4-FFF2-40B4-BE49-F238E27FC236}">
                    <a16:creationId xmlns:a16="http://schemas.microsoft.com/office/drawing/2014/main" id="{774D5C44-3E4E-944B-80FD-A540767E33A1}"/>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6" name="Freeform 29">
                <a:extLst>
                  <a:ext uri="{FF2B5EF4-FFF2-40B4-BE49-F238E27FC236}">
                    <a16:creationId xmlns:a16="http://schemas.microsoft.com/office/drawing/2014/main" id="{52A3DB8D-D17B-5847-B4C6-9FF9CA19DFB6}"/>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7" name="Freeform 30">
                <a:extLst>
                  <a:ext uri="{FF2B5EF4-FFF2-40B4-BE49-F238E27FC236}">
                    <a16:creationId xmlns:a16="http://schemas.microsoft.com/office/drawing/2014/main" id="{8D7DC973-6DC4-BB4D-9473-377DF0ABCA41}"/>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8" name="Freeform 31">
                <a:extLst>
                  <a:ext uri="{FF2B5EF4-FFF2-40B4-BE49-F238E27FC236}">
                    <a16:creationId xmlns:a16="http://schemas.microsoft.com/office/drawing/2014/main" id="{607DF54D-AAD9-2640-9636-D0FBC0BDD07C}"/>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99" name="Freeform 32">
                <a:extLst>
                  <a:ext uri="{FF2B5EF4-FFF2-40B4-BE49-F238E27FC236}">
                    <a16:creationId xmlns:a16="http://schemas.microsoft.com/office/drawing/2014/main" id="{50020A4D-8EC2-DC48-8AC4-79B1458A70BA}"/>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00" name="Freeform 33">
                <a:extLst>
                  <a:ext uri="{FF2B5EF4-FFF2-40B4-BE49-F238E27FC236}">
                    <a16:creationId xmlns:a16="http://schemas.microsoft.com/office/drawing/2014/main" id="{087D9FB2-698C-9D4C-B62C-9D336ACAED46}"/>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01" name="Freeform 34">
                <a:extLst>
                  <a:ext uri="{FF2B5EF4-FFF2-40B4-BE49-F238E27FC236}">
                    <a16:creationId xmlns:a16="http://schemas.microsoft.com/office/drawing/2014/main" id="{ACD90D95-1E4C-024C-A14E-391205C955AF}"/>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02" name="Freeform 35">
                <a:extLst>
                  <a:ext uri="{FF2B5EF4-FFF2-40B4-BE49-F238E27FC236}">
                    <a16:creationId xmlns:a16="http://schemas.microsoft.com/office/drawing/2014/main" id="{21CF4BE6-34A1-FE46-8B00-3581FFEF6EE1}"/>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73" name="Group 72">
              <a:extLst>
                <a:ext uri="{FF2B5EF4-FFF2-40B4-BE49-F238E27FC236}">
                  <a16:creationId xmlns:a16="http://schemas.microsoft.com/office/drawing/2014/main" id="{9C3DF22B-D583-9C4E-B6E0-5B64C9CF7F15}"/>
                </a:ext>
              </a:extLst>
            </p:cNvPr>
            <p:cNvGrpSpPr/>
            <p:nvPr/>
          </p:nvGrpSpPr>
          <p:grpSpPr>
            <a:xfrm>
              <a:off x="1792699" y="1910432"/>
              <a:ext cx="803905" cy="706838"/>
              <a:chOff x="1792700" y="1910432"/>
              <a:chExt cx="803905" cy="706838"/>
            </a:xfrm>
          </p:grpSpPr>
          <p:sp>
            <p:nvSpPr>
              <p:cNvPr id="82" name="Shape 3103">
                <a:extLst>
                  <a:ext uri="{FF2B5EF4-FFF2-40B4-BE49-F238E27FC236}">
                    <a16:creationId xmlns:a16="http://schemas.microsoft.com/office/drawing/2014/main" id="{95B61717-0438-174B-8DA9-AE8C97B3176F}"/>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83" name="Shape 3104">
                <a:extLst>
                  <a:ext uri="{FF2B5EF4-FFF2-40B4-BE49-F238E27FC236}">
                    <a16:creationId xmlns:a16="http://schemas.microsoft.com/office/drawing/2014/main" id="{60478144-46FC-9844-AE31-BEC8B2D95ED9}"/>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84" name="Picture 83" descr="A close up of a wheel&#10;&#10;Description automatically generated">
                <a:extLst>
                  <a:ext uri="{FF2B5EF4-FFF2-40B4-BE49-F238E27FC236}">
                    <a16:creationId xmlns:a16="http://schemas.microsoft.com/office/drawing/2014/main" id="{968D2FFC-FCE7-AC4B-A830-AA6356982048}"/>
                  </a:ext>
                </a:extLst>
              </p:cNvPr>
              <p:cNvPicPr>
                <a:picLocks noChangeAspect="1"/>
              </p:cNvPicPr>
              <p:nvPr/>
            </p:nvPicPr>
            <p:blipFill>
              <a:blip r:embed="rId3"/>
              <a:stretch>
                <a:fillRect/>
              </a:stretch>
            </p:blipFill>
            <p:spPr>
              <a:xfrm>
                <a:off x="1992749" y="2061948"/>
                <a:ext cx="403807" cy="403807"/>
              </a:xfrm>
              <a:prstGeom prst="rect">
                <a:avLst/>
              </a:prstGeom>
            </p:spPr>
          </p:pic>
        </p:grpSp>
        <p:grpSp>
          <p:nvGrpSpPr>
            <p:cNvPr id="74" name="Group 73">
              <a:extLst>
                <a:ext uri="{FF2B5EF4-FFF2-40B4-BE49-F238E27FC236}">
                  <a16:creationId xmlns:a16="http://schemas.microsoft.com/office/drawing/2014/main" id="{8169E7A7-A177-A344-8DC7-F517805C4A06}"/>
                </a:ext>
              </a:extLst>
            </p:cNvPr>
            <p:cNvGrpSpPr/>
            <p:nvPr/>
          </p:nvGrpSpPr>
          <p:grpSpPr>
            <a:xfrm>
              <a:off x="2345233" y="2646494"/>
              <a:ext cx="803905" cy="706838"/>
              <a:chOff x="1792700" y="1910432"/>
              <a:chExt cx="803905" cy="706838"/>
            </a:xfrm>
          </p:grpSpPr>
          <p:sp>
            <p:nvSpPr>
              <p:cNvPr id="79" name="Shape 3103">
                <a:extLst>
                  <a:ext uri="{FF2B5EF4-FFF2-40B4-BE49-F238E27FC236}">
                    <a16:creationId xmlns:a16="http://schemas.microsoft.com/office/drawing/2014/main" id="{100A4EF3-E652-8A48-8F0A-55AF3393D96E}"/>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80" name="Shape 3104">
                <a:extLst>
                  <a:ext uri="{FF2B5EF4-FFF2-40B4-BE49-F238E27FC236}">
                    <a16:creationId xmlns:a16="http://schemas.microsoft.com/office/drawing/2014/main" id="{23EB271E-0FF8-6C43-9772-623FDE916B56}"/>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81" name="Picture 80" descr="A close up of a wheel&#10;&#10;Description automatically generated">
                <a:extLst>
                  <a:ext uri="{FF2B5EF4-FFF2-40B4-BE49-F238E27FC236}">
                    <a16:creationId xmlns:a16="http://schemas.microsoft.com/office/drawing/2014/main" id="{0C77E369-E0F1-5D40-BBB1-25878F941BCF}"/>
                  </a:ext>
                </a:extLst>
              </p:cNvPr>
              <p:cNvPicPr>
                <a:picLocks noChangeAspect="1"/>
              </p:cNvPicPr>
              <p:nvPr/>
            </p:nvPicPr>
            <p:blipFill>
              <a:blip r:embed="rId3"/>
              <a:stretch>
                <a:fillRect/>
              </a:stretch>
            </p:blipFill>
            <p:spPr>
              <a:xfrm>
                <a:off x="1992749" y="2061948"/>
                <a:ext cx="403807" cy="403807"/>
              </a:xfrm>
              <a:prstGeom prst="rect">
                <a:avLst/>
              </a:prstGeom>
            </p:spPr>
          </p:pic>
        </p:grpSp>
        <p:grpSp>
          <p:nvGrpSpPr>
            <p:cNvPr id="75" name="Group 74">
              <a:extLst>
                <a:ext uri="{FF2B5EF4-FFF2-40B4-BE49-F238E27FC236}">
                  <a16:creationId xmlns:a16="http://schemas.microsoft.com/office/drawing/2014/main" id="{7C007767-65E9-8D45-B784-C7A3D64ED997}"/>
                </a:ext>
              </a:extLst>
            </p:cNvPr>
            <p:cNvGrpSpPr/>
            <p:nvPr/>
          </p:nvGrpSpPr>
          <p:grpSpPr>
            <a:xfrm>
              <a:off x="1259475" y="2646494"/>
              <a:ext cx="803905" cy="706838"/>
              <a:chOff x="1792700" y="1910432"/>
              <a:chExt cx="803905" cy="706838"/>
            </a:xfrm>
          </p:grpSpPr>
          <p:sp>
            <p:nvSpPr>
              <p:cNvPr id="76" name="Shape 3103">
                <a:extLst>
                  <a:ext uri="{FF2B5EF4-FFF2-40B4-BE49-F238E27FC236}">
                    <a16:creationId xmlns:a16="http://schemas.microsoft.com/office/drawing/2014/main" id="{E3CDD2DF-F156-E749-94E3-BF88398E54A1}"/>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77" name="Shape 3104">
                <a:extLst>
                  <a:ext uri="{FF2B5EF4-FFF2-40B4-BE49-F238E27FC236}">
                    <a16:creationId xmlns:a16="http://schemas.microsoft.com/office/drawing/2014/main" id="{7D3B4AE8-865E-0E49-9CF9-8B81F5EB92A5}"/>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78" name="Picture 77" descr="A close up of a wheel&#10;&#10;Description automatically generated">
                <a:extLst>
                  <a:ext uri="{FF2B5EF4-FFF2-40B4-BE49-F238E27FC236}">
                    <a16:creationId xmlns:a16="http://schemas.microsoft.com/office/drawing/2014/main" id="{7E524074-162F-C641-8E7D-7FB66EBF399C}"/>
                  </a:ext>
                </a:extLst>
              </p:cNvPr>
              <p:cNvPicPr>
                <a:picLocks noChangeAspect="1"/>
              </p:cNvPicPr>
              <p:nvPr/>
            </p:nvPicPr>
            <p:blipFill>
              <a:blip r:embed="rId3"/>
              <a:stretch>
                <a:fillRect/>
              </a:stretch>
            </p:blipFill>
            <p:spPr>
              <a:xfrm>
                <a:off x="1992749" y="2061948"/>
                <a:ext cx="403807" cy="403807"/>
              </a:xfrm>
              <a:prstGeom prst="rect">
                <a:avLst/>
              </a:prstGeom>
            </p:spPr>
          </p:pic>
        </p:grpSp>
      </p:grpSp>
      <p:sp>
        <p:nvSpPr>
          <p:cNvPr id="2" name="Title 1">
            <a:extLst>
              <a:ext uri="{FF2B5EF4-FFF2-40B4-BE49-F238E27FC236}">
                <a16:creationId xmlns:a16="http://schemas.microsoft.com/office/drawing/2014/main" id="{55B6AE0E-4DD8-754B-97C9-380F6A35ADF4}"/>
              </a:ext>
            </a:extLst>
          </p:cNvPr>
          <p:cNvSpPr>
            <a:spLocks noGrp="1"/>
          </p:cNvSpPr>
          <p:nvPr>
            <p:ph type="title"/>
          </p:nvPr>
        </p:nvSpPr>
        <p:spPr/>
        <p:txBody>
          <a:bodyPr/>
          <a:lstStyle/>
          <a:p>
            <a:r>
              <a:rPr lang="en-US" dirty="0"/>
              <a:t>All the Building Blocks</a:t>
            </a:r>
          </a:p>
        </p:txBody>
      </p:sp>
      <p:sp>
        <p:nvSpPr>
          <p:cNvPr id="17" name="Right Arrow 16">
            <a:extLst>
              <a:ext uri="{FF2B5EF4-FFF2-40B4-BE49-F238E27FC236}">
                <a16:creationId xmlns:a16="http://schemas.microsoft.com/office/drawing/2014/main" id="{226ECC5A-5A11-EE40-B69D-9C29175A35D6}"/>
              </a:ext>
            </a:extLst>
          </p:cNvPr>
          <p:cNvSpPr/>
          <p:nvPr/>
        </p:nvSpPr>
        <p:spPr>
          <a:xfrm rot="2590034">
            <a:off x="2407130" y="2330451"/>
            <a:ext cx="1442439" cy="2241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638D277-070A-7142-AEFA-4A1A0BEDED91}"/>
              </a:ext>
            </a:extLst>
          </p:cNvPr>
          <p:cNvGrpSpPr/>
          <p:nvPr/>
        </p:nvGrpSpPr>
        <p:grpSpPr>
          <a:xfrm>
            <a:off x="350988" y="1218263"/>
            <a:ext cx="2249334" cy="1412489"/>
            <a:chOff x="350988" y="1218263"/>
            <a:chExt cx="2249334" cy="1412489"/>
          </a:xfrm>
        </p:grpSpPr>
        <p:pic>
          <p:nvPicPr>
            <p:cNvPr id="5" name="Picture 4">
              <a:extLst>
                <a:ext uri="{FF2B5EF4-FFF2-40B4-BE49-F238E27FC236}">
                  <a16:creationId xmlns:a16="http://schemas.microsoft.com/office/drawing/2014/main" id="{5C348A71-4B9A-574F-8865-9EE97680F932}"/>
                </a:ext>
              </a:extLst>
            </p:cNvPr>
            <p:cNvPicPr>
              <a:picLocks noChangeAspect="1"/>
            </p:cNvPicPr>
            <p:nvPr/>
          </p:nvPicPr>
          <p:blipFill>
            <a:blip r:embed="rId4"/>
            <a:stretch>
              <a:fillRect/>
            </a:stretch>
          </p:blipFill>
          <p:spPr>
            <a:xfrm>
              <a:off x="970630" y="1218263"/>
              <a:ext cx="1010050" cy="1010050"/>
            </a:xfrm>
            <a:prstGeom prst="rect">
              <a:avLst/>
            </a:prstGeom>
          </p:spPr>
        </p:pic>
        <p:sp>
          <p:nvSpPr>
            <p:cNvPr id="18" name="TextBox 17">
              <a:extLst>
                <a:ext uri="{FF2B5EF4-FFF2-40B4-BE49-F238E27FC236}">
                  <a16:creationId xmlns:a16="http://schemas.microsoft.com/office/drawing/2014/main" id="{17B6A64D-8C05-8A4B-A5C8-7E27F0E252C9}"/>
                </a:ext>
              </a:extLst>
            </p:cNvPr>
            <p:cNvSpPr txBox="1"/>
            <p:nvPr/>
          </p:nvSpPr>
          <p:spPr>
            <a:xfrm>
              <a:off x="350988" y="2322975"/>
              <a:ext cx="2249334" cy="307777"/>
            </a:xfrm>
            <a:prstGeom prst="rect">
              <a:avLst/>
            </a:prstGeom>
            <a:noFill/>
          </p:spPr>
          <p:txBody>
            <a:bodyPr wrap="none" rtlCol="0">
              <a:spAutoFit/>
            </a:bodyPr>
            <a:lstStyle/>
            <a:p>
              <a:r>
                <a:rPr lang="en-US" dirty="0">
                  <a:latin typeface="Ubuntu" panose="020B0504030602030204" pitchFamily="34" charset="0"/>
                </a:rPr>
                <a:t>Pipeline: declarative, JDK</a:t>
              </a:r>
            </a:p>
          </p:txBody>
        </p:sp>
      </p:grpSp>
      <p:sp>
        <p:nvSpPr>
          <p:cNvPr id="21" name="TextBox 20">
            <a:extLst>
              <a:ext uri="{FF2B5EF4-FFF2-40B4-BE49-F238E27FC236}">
                <a16:creationId xmlns:a16="http://schemas.microsoft.com/office/drawing/2014/main" id="{FFBD0DCF-26CD-D34A-A33E-C16CA271AB5B}"/>
              </a:ext>
            </a:extLst>
          </p:cNvPr>
          <p:cNvSpPr txBox="1"/>
          <p:nvPr/>
        </p:nvSpPr>
        <p:spPr>
          <a:xfrm>
            <a:off x="3447332" y="4041988"/>
            <a:ext cx="2291012" cy="307777"/>
          </a:xfrm>
          <a:prstGeom prst="rect">
            <a:avLst/>
          </a:prstGeom>
          <a:noFill/>
        </p:spPr>
        <p:txBody>
          <a:bodyPr wrap="none" rtlCol="0">
            <a:spAutoFit/>
          </a:bodyPr>
          <a:lstStyle/>
          <a:p>
            <a:pPr algn="ctr"/>
            <a:r>
              <a:rPr lang="en-US" dirty="0">
                <a:latin typeface="Ubuntu" panose="020B0504030602030204" pitchFamily="34" charset="0"/>
              </a:rPr>
              <a:t>Stream Processing Engine</a:t>
            </a:r>
          </a:p>
        </p:txBody>
      </p:sp>
      <p:grpSp>
        <p:nvGrpSpPr>
          <p:cNvPr id="33" name="Group 32">
            <a:extLst>
              <a:ext uri="{FF2B5EF4-FFF2-40B4-BE49-F238E27FC236}">
                <a16:creationId xmlns:a16="http://schemas.microsoft.com/office/drawing/2014/main" id="{0D1FC107-D8E3-BE41-BD0F-CAE757E2ACD1}"/>
              </a:ext>
            </a:extLst>
          </p:cNvPr>
          <p:cNvGrpSpPr/>
          <p:nvPr/>
        </p:nvGrpSpPr>
        <p:grpSpPr>
          <a:xfrm>
            <a:off x="1835997" y="2876144"/>
            <a:ext cx="1207887" cy="1240929"/>
            <a:chOff x="1835997" y="2876144"/>
            <a:chExt cx="1207887" cy="1240929"/>
          </a:xfrm>
        </p:grpSpPr>
        <p:sp>
          <p:nvSpPr>
            <p:cNvPr id="32" name="Rectangle 31">
              <a:extLst>
                <a:ext uri="{FF2B5EF4-FFF2-40B4-BE49-F238E27FC236}">
                  <a16:creationId xmlns:a16="http://schemas.microsoft.com/office/drawing/2014/main" id="{187E2D5A-56C6-2043-88DE-5474320687DB}"/>
                </a:ext>
              </a:extLst>
            </p:cNvPr>
            <p:cNvSpPr/>
            <p:nvPr/>
          </p:nvSpPr>
          <p:spPr>
            <a:xfrm>
              <a:off x="1835997" y="2876144"/>
              <a:ext cx="1207887" cy="1240929"/>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Ubuntu" panose="020B0504030602030204" pitchFamily="34" charset="0"/>
                </a:rPr>
                <a:t>Source</a:t>
              </a:r>
            </a:p>
          </p:txBody>
        </p:sp>
        <p:pic>
          <p:nvPicPr>
            <p:cNvPr id="22" name="Picture 21">
              <a:extLst>
                <a:ext uri="{FF2B5EF4-FFF2-40B4-BE49-F238E27FC236}">
                  <a16:creationId xmlns:a16="http://schemas.microsoft.com/office/drawing/2014/main" id="{EC3280F6-B9A5-7548-AA8A-5BDA91358207}"/>
                </a:ext>
              </a:extLst>
            </p:cNvPr>
            <p:cNvPicPr>
              <a:picLocks noChangeAspect="1"/>
            </p:cNvPicPr>
            <p:nvPr/>
          </p:nvPicPr>
          <p:blipFill>
            <a:blip r:embed="rId5"/>
            <a:stretch>
              <a:fillRect/>
            </a:stretch>
          </p:blipFill>
          <p:spPr>
            <a:xfrm>
              <a:off x="2024906" y="2942878"/>
              <a:ext cx="388028" cy="413333"/>
            </a:xfrm>
            <a:prstGeom prst="rect">
              <a:avLst/>
            </a:prstGeom>
          </p:spPr>
        </p:pic>
        <p:pic>
          <p:nvPicPr>
            <p:cNvPr id="23" name="Picture 22">
              <a:extLst>
                <a:ext uri="{FF2B5EF4-FFF2-40B4-BE49-F238E27FC236}">
                  <a16:creationId xmlns:a16="http://schemas.microsoft.com/office/drawing/2014/main" id="{917F39FF-CB3A-9A4E-A0F8-63D68590A919}"/>
                </a:ext>
              </a:extLst>
            </p:cNvPr>
            <p:cNvPicPr>
              <a:picLocks noChangeAspect="1"/>
            </p:cNvPicPr>
            <p:nvPr/>
          </p:nvPicPr>
          <p:blipFill>
            <a:blip r:embed="rId6"/>
            <a:stretch>
              <a:fillRect/>
            </a:stretch>
          </p:blipFill>
          <p:spPr>
            <a:xfrm>
              <a:off x="2036158" y="3509099"/>
              <a:ext cx="371156" cy="328980"/>
            </a:xfrm>
            <a:prstGeom prst="rect">
              <a:avLst/>
            </a:prstGeom>
          </p:spPr>
        </p:pic>
        <p:pic>
          <p:nvPicPr>
            <p:cNvPr id="24" name="Picture 23">
              <a:extLst>
                <a:ext uri="{FF2B5EF4-FFF2-40B4-BE49-F238E27FC236}">
                  <a16:creationId xmlns:a16="http://schemas.microsoft.com/office/drawing/2014/main" id="{ADB8B4B1-A274-4941-A80F-8B8D6ECF187F}"/>
                </a:ext>
              </a:extLst>
            </p:cNvPr>
            <p:cNvPicPr>
              <a:picLocks noChangeAspect="1"/>
            </p:cNvPicPr>
            <p:nvPr/>
          </p:nvPicPr>
          <p:blipFill>
            <a:blip r:embed="rId7"/>
            <a:stretch>
              <a:fillRect/>
            </a:stretch>
          </p:blipFill>
          <p:spPr>
            <a:xfrm>
              <a:off x="2522756" y="3320063"/>
              <a:ext cx="354287" cy="320545"/>
            </a:xfrm>
            <a:prstGeom prst="rect">
              <a:avLst/>
            </a:prstGeom>
          </p:spPr>
        </p:pic>
      </p:grpSp>
      <p:grpSp>
        <p:nvGrpSpPr>
          <p:cNvPr id="35" name="Group 34">
            <a:extLst>
              <a:ext uri="{FF2B5EF4-FFF2-40B4-BE49-F238E27FC236}">
                <a16:creationId xmlns:a16="http://schemas.microsoft.com/office/drawing/2014/main" id="{A69CA90B-FC67-1347-8667-3A1CF38E0A72}"/>
              </a:ext>
            </a:extLst>
          </p:cNvPr>
          <p:cNvGrpSpPr/>
          <p:nvPr/>
        </p:nvGrpSpPr>
        <p:grpSpPr>
          <a:xfrm>
            <a:off x="6141792" y="2871090"/>
            <a:ext cx="1207887" cy="1240929"/>
            <a:chOff x="1835997" y="2876144"/>
            <a:chExt cx="1207887" cy="1240929"/>
          </a:xfrm>
        </p:grpSpPr>
        <p:sp>
          <p:nvSpPr>
            <p:cNvPr id="36" name="Rectangle 35">
              <a:extLst>
                <a:ext uri="{FF2B5EF4-FFF2-40B4-BE49-F238E27FC236}">
                  <a16:creationId xmlns:a16="http://schemas.microsoft.com/office/drawing/2014/main" id="{8102E95E-F894-2B40-95A4-113E247DE190}"/>
                </a:ext>
              </a:extLst>
            </p:cNvPr>
            <p:cNvSpPr/>
            <p:nvPr/>
          </p:nvSpPr>
          <p:spPr>
            <a:xfrm>
              <a:off x="1835997" y="2876144"/>
              <a:ext cx="1207887" cy="1240929"/>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Ubuntu" panose="020B0504030602030204" pitchFamily="34" charset="0"/>
                </a:rPr>
                <a:t>Sink</a:t>
              </a:r>
            </a:p>
          </p:txBody>
        </p:sp>
        <p:pic>
          <p:nvPicPr>
            <p:cNvPr id="37" name="Picture 36">
              <a:extLst>
                <a:ext uri="{FF2B5EF4-FFF2-40B4-BE49-F238E27FC236}">
                  <a16:creationId xmlns:a16="http://schemas.microsoft.com/office/drawing/2014/main" id="{94BEB5E1-24BF-2740-B6AE-BC2FFF3FCB7C}"/>
                </a:ext>
              </a:extLst>
            </p:cNvPr>
            <p:cNvPicPr>
              <a:picLocks noChangeAspect="1"/>
            </p:cNvPicPr>
            <p:nvPr/>
          </p:nvPicPr>
          <p:blipFill>
            <a:blip r:embed="rId5"/>
            <a:stretch>
              <a:fillRect/>
            </a:stretch>
          </p:blipFill>
          <p:spPr>
            <a:xfrm>
              <a:off x="2024906" y="2942878"/>
              <a:ext cx="388028" cy="413333"/>
            </a:xfrm>
            <a:prstGeom prst="rect">
              <a:avLst/>
            </a:prstGeom>
          </p:spPr>
        </p:pic>
        <p:pic>
          <p:nvPicPr>
            <p:cNvPr id="38" name="Picture 37">
              <a:extLst>
                <a:ext uri="{FF2B5EF4-FFF2-40B4-BE49-F238E27FC236}">
                  <a16:creationId xmlns:a16="http://schemas.microsoft.com/office/drawing/2014/main" id="{AB3F56A8-A56B-1848-B662-EA25E4310B3D}"/>
                </a:ext>
              </a:extLst>
            </p:cNvPr>
            <p:cNvPicPr>
              <a:picLocks noChangeAspect="1"/>
            </p:cNvPicPr>
            <p:nvPr/>
          </p:nvPicPr>
          <p:blipFill>
            <a:blip r:embed="rId6"/>
            <a:stretch>
              <a:fillRect/>
            </a:stretch>
          </p:blipFill>
          <p:spPr>
            <a:xfrm>
              <a:off x="2036158" y="3509099"/>
              <a:ext cx="371156" cy="328980"/>
            </a:xfrm>
            <a:prstGeom prst="rect">
              <a:avLst/>
            </a:prstGeom>
          </p:spPr>
        </p:pic>
        <p:pic>
          <p:nvPicPr>
            <p:cNvPr id="39" name="Picture 38">
              <a:extLst>
                <a:ext uri="{FF2B5EF4-FFF2-40B4-BE49-F238E27FC236}">
                  <a16:creationId xmlns:a16="http://schemas.microsoft.com/office/drawing/2014/main" id="{2BFD9C4D-5821-F148-BD52-3A75E097C0BA}"/>
                </a:ext>
              </a:extLst>
            </p:cNvPr>
            <p:cNvPicPr>
              <a:picLocks noChangeAspect="1"/>
            </p:cNvPicPr>
            <p:nvPr/>
          </p:nvPicPr>
          <p:blipFill>
            <a:blip r:embed="rId7"/>
            <a:stretch>
              <a:fillRect/>
            </a:stretch>
          </p:blipFill>
          <p:spPr>
            <a:xfrm>
              <a:off x="2522756" y="3320063"/>
              <a:ext cx="354287" cy="320545"/>
            </a:xfrm>
            <a:prstGeom prst="rect">
              <a:avLst/>
            </a:prstGeom>
          </p:spPr>
        </p:pic>
      </p:grpSp>
      <p:sp>
        <p:nvSpPr>
          <p:cNvPr id="40" name="Can 39">
            <a:extLst>
              <a:ext uri="{FF2B5EF4-FFF2-40B4-BE49-F238E27FC236}">
                <a16:creationId xmlns:a16="http://schemas.microsoft.com/office/drawing/2014/main" id="{4FE01B83-C8B8-7C47-BAC3-33CB16A66509}"/>
              </a:ext>
            </a:extLst>
          </p:cNvPr>
          <p:cNvSpPr/>
          <p:nvPr/>
        </p:nvSpPr>
        <p:spPr>
          <a:xfrm rot="5400000">
            <a:off x="3414812" y="3004269"/>
            <a:ext cx="375532" cy="87115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r>
              <a:rPr lang="en-US" sz="1200" dirty="0">
                <a:solidFill>
                  <a:schemeClr val="accent5"/>
                </a:solidFill>
                <a:latin typeface="Ubuntu" panose="020B0504030602030204" pitchFamily="34" charset="0"/>
              </a:rPr>
              <a:t>Stream</a:t>
            </a:r>
          </a:p>
        </p:txBody>
      </p:sp>
      <p:sp>
        <p:nvSpPr>
          <p:cNvPr id="41" name="Can 40">
            <a:extLst>
              <a:ext uri="{FF2B5EF4-FFF2-40B4-BE49-F238E27FC236}">
                <a16:creationId xmlns:a16="http://schemas.microsoft.com/office/drawing/2014/main" id="{7B5553CA-E806-7F47-9699-1940AA51976F}"/>
              </a:ext>
            </a:extLst>
          </p:cNvPr>
          <p:cNvSpPr/>
          <p:nvPr/>
        </p:nvSpPr>
        <p:spPr>
          <a:xfrm rot="5400000">
            <a:off x="5353657" y="3020339"/>
            <a:ext cx="375532" cy="871157"/>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0" forceAA="0" compatLnSpc="1">
            <a:prstTxWarp prst="textNoShape">
              <a:avLst/>
            </a:prstTxWarp>
            <a:noAutofit/>
          </a:bodyPr>
          <a:lstStyle/>
          <a:p>
            <a:pPr algn="ctr"/>
            <a:r>
              <a:rPr lang="en-US" sz="1200" dirty="0">
                <a:solidFill>
                  <a:schemeClr val="accent5"/>
                </a:solidFill>
                <a:latin typeface="Ubuntu" panose="020B0504030602030204" pitchFamily="34" charset="0"/>
              </a:rPr>
              <a:t>Stream</a:t>
            </a:r>
          </a:p>
        </p:txBody>
      </p:sp>
      <p:grpSp>
        <p:nvGrpSpPr>
          <p:cNvPr id="52" name="Group 51">
            <a:extLst>
              <a:ext uri="{FF2B5EF4-FFF2-40B4-BE49-F238E27FC236}">
                <a16:creationId xmlns:a16="http://schemas.microsoft.com/office/drawing/2014/main" id="{F8A68EAF-EDA8-4148-BAF2-C87B19CCA045}"/>
              </a:ext>
            </a:extLst>
          </p:cNvPr>
          <p:cNvGrpSpPr/>
          <p:nvPr/>
        </p:nvGrpSpPr>
        <p:grpSpPr>
          <a:xfrm>
            <a:off x="4077908" y="3017719"/>
            <a:ext cx="937590" cy="833028"/>
            <a:chOff x="4077908" y="3017719"/>
            <a:chExt cx="937590" cy="833028"/>
          </a:xfrm>
        </p:grpSpPr>
        <p:grpSp>
          <p:nvGrpSpPr>
            <p:cNvPr id="45" name="Group 44">
              <a:extLst>
                <a:ext uri="{FF2B5EF4-FFF2-40B4-BE49-F238E27FC236}">
                  <a16:creationId xmlns:a16="http://schemas.microsoft.com/office/drawing/2014/main" id="{E16C1760-120C-9949-A10B-48D1F5E7AA51}"/>
                </a:ext>
              </a:extLst>
            </p:cNvPr>
            <p:cNvGrpSpPr/>
            <p:nvPr/>
          </p:nvGrpSpPr>
          <p:grpSpPr>
            <a:xfrm>
              <a:off x="4356290" y="3017719"/>
              <a:ext cx="414127" cy="414127"/>
              <a:chOff x="6474059" y="738466"/>
              <a:chExt cx="1089292" cy="1089292"/>
            </a:xfrm>
          </p:grpSpPr>
          <p:sp>
            <p:nvSpPr>
              <p:cNvPr id="44" name="Oval 43">
                <a:extLst>
                  <a:ext uri="{FF2B5EF4-FFF2-40B4-BE49-F238E27FC236}">
                    <a16:creationId xmlns:a16="http://schemas.microsoft.com/office/drawing/2014/main" id="{B9788D6C-FAAD-C04E-BA64-08AE8515C4A7}"/>
                  </a:ext>
                </a:extLst>
              </p:cNvPr>
              <p:cNvSpPr/>
              <p:nvPr/>
            </p:nvSpPr>
            <p:spPr>
              <a:xfrm>
                <a:off x="6474059" y="738466"/>
                <a:ext cx="1089292" cy="1089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pic>
            <p:nvPicPr>
              <p:cNvPr id="43" name="Google Shape;192;p31">
                <a:extLst>
                  <a:ext uri="{FF2B5EF4-FFF2-40B4-BE49-F238E27FC236}">
                    <a16:creationId xmlns:a16="http://schemas.microsoft.com/office/drawing/2014/main" id="{8E705526-6A7C-A74C-B6E2-28970D6666ED}"/>
                  </a:ext>
                </a:extLst>
              </p:cNvPr>
              <p:cNvPicPr preferRelativeResize="0"/>
              <p:nvPr/>
            </p:nvPicPr>
            <p:blipFill>
              <a:blip r:embed="rId8">
                <a:alphaModFix/>
              </a:blip>
              <a:stretch>
                <a:fillRect/>
              </a:stretch>
            </p:blipFill>
            <p:spPr>
              <a:xfrm>
                <a:off x="6513680" y="778089"/>
                <a:ext cx="1010050" cy="1010047"/>
              </a:xfrm>
              <a:prstGeom prst="rect">
                <a:avLst/>
              </a:prstGeom>
              <a:noFill/>
              <a:ln>
                <a:noFill/>
              </a:ln>
            </p:spPr>
          </p:pic>
        </p:grpSp>
        <p:grpSp>
          <p:nvGrpSpPr>
            <p:cNvPr id="46" name="Group 45">
              <a:extLst>
                <a:ext uri="{FF2B5EF4-FFF2-40B4-BE49-F238E27FC236}">
                  <a16:creationId xmlns:a16="http://schemas.microsoft.com/office/drawing/2014/main" id="{8A194D96-7516-E74E-8EEA-37D3A1AF0D84}"/>
                </a:ext>
              </a:extLst>
            </p:cNvPr>
            <p:cNvGrpSpPr/>
            <p:nvPr/>
          </p:nvGrpSpPr>
          <p:grpSpPr>
            <a:xfrm>
              <a:off x="4077908" y="3436620"/>
              <a:ext cx="414127" cy="414127"/>
              <a:chOff x="6474059" y="738466"/>
              <a:chExt cx="1089292" cy="1089292"/>
            </a:xfrm>
          </p:grpSpPr>
          <p:sp>
            <p:nvSpPr>
              <p:cNvPr id="47" name="Oval 46">
                <a:extLst>
                  <a:ext uri="{FF2B5EF4-FFF2-40B4-BE49-F238E27FC236}">
                    <a16:creationId xmlns:a16="http://schemas.microsoft.com/office/drawing/2014/main" id="{58423E9F-50CE-0C4D-A776-5C8B0B518328}"/>
                  </a:ext>
                </a:extLst>
              </p:cNvPr>
              <p:cNvSpPr/>
              <p:nvPr/>
            </p:nvSpPr>
            <p:spPr>
              <a:xfrm>
                <a:off x="6474059" y="738466"/>
                <a:ext cx="1089292" cy="1089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pic>
            <p:nvPicPr>
              <p:cNvPr id="48" name="Google Shape;192;p31">
                <a:extLst>
                  <a:ext uri="{FF2B5EF4-FFF2-40B4-BE49-F238E27FC236}">
                    <a16:creationId xmlns:a16="http://schemas.microsoft.com/office/drawing/2014/main" id="{FF0392DD-C167-5A47-B938-4174A604F67B}"/>
                  </a:ext>
                </a:extLst>
              </p:cNvPr>
              <p:cNvPicPr preferRelativeResize="0"/>
              <p:nvPr/>
            </p:nvPicPr>
            <p:blipFill>
              <a:blip r:embed="rId8">
                <a:alphaModFix/>
              </a:blip>
              <a:stretch>
                <a:fillRect/>
              </a:stretch>
            </p:blipFill>
            <p:spPr>
              <a:xfrm>
                <a:off x="6513680" y="778089"/>
                <a:ext cx="1010050" cy="1010047"/>
              </a:xfrm>
              <a:prstGeom prst="rect">
                <a:avLst/>
              </a:prstGeom>
              <a:noFill/>
              <a:ln>
                <a:noFill/>
              </a:ln>
            </p:spPr>
          </p:pic>
        </p:grpSp>
        <p:grpSp>
          <p:nvGrpSpPr>
            <p:cNvPr id="49" name="Group 48">
              <a:extLst>
                <a:ext uri="{FF2B5EF4-FFF2-40B4-BE49-F238E27FC236}">
                  <a16:creationId xmlns:a16="http://schemas.microsoft.com/office/drawing/2014/main" id="{8FBADD77-E11B-0F42-84E5-651EE687DE6C}"/>
                </a:ext>
              </a:extLst>
            </p:cNvPr>
            <p:cNvGrpSpPr/>
            <p:nvPr/>
          </p:nvGrpSpPr>
          <p:grpSpPr>
            <a:xfrm>
              <a:off x="4601371" y="3408132"/>
              <a:ext cx="414127" cy="414127"/>
              <a:chOff x="6474059" y="738466"/>
              <a:chExt cx="1089292" cy="1089292"/>
            </a:xfrm>
          </p:grpSpPr>
          <p:sp>
            <p:nvSpPr>
              <p:cNvPr id="50" name="Oval 49">
                <a:extLst>
                  <a:ext uri="{FF2B5EF4-FFF2-40B4-BE49-F238E27FC236}">
                    <a16:creationId xmlns:a16="http://schemas.microsoft.com/office/drawing/2014/main" id="{A35ABF9B-0639-6F4C-A88F-56F0F586B785}"/>
                  </a:ext>
                </a:extLst>
              </p:cNvPr>
              <p:cNvSpPr/>
              <p:nvPr/>
            </p:nvSpPr>
            <p:spPr>
              <a:xfrm>
                <a:off x="6474059" y="738466"/>
                <a:ext cx="1089292" cy="10892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pic>
            <p:nvPicPr>
              <p:cNvPr id="51" name="Google Shape;192;p31">
                <a:extLst>
                  <a:ext uri="{FF2B5EF4-FFF2-40B4-BE49-F238E27FC236}">
                    <a16:creationId xmlns:a16="http://schemas.microsoft.com/office/drawing/2014/main" id="{A1536AFA-CC1B-FF44-8DB7-49796811D150}"/>
                  </a:ext>
                </a:extLst>
              </p:cNvPr>
              <p:cNvPicPr preferRelativeResize="0"/>
              <p:nvPr/>
            </p:nvPicPr>
            <p:blipFill>
              <a:blip r:embed="rId8">
                <a:alphaModFix/>
              </a:blip>
              <a:stretch>
                <a:fillRect/>
              </a:stretch>
            </p:blipFill>
            <p:spPr>
              <a:xfrm>
                <a:off x="6513680" y="778089"/>
                <a:ext cx="1010050" cy="1010047"/>
              </a:xfrm>
              <a:prstGeom prst="rect">
                <a:avLst/>
              </a:prstGeom>
              <a:noFill/>
              <a:ln>
                <a:noFill/>
              </a:ln>
            </p:spPr>
          </p:pic>
        </p:grpSp>
      </p:grpSp>
      <p:grpSp>
        <p:nvGrpSpPr>
          <p:cNvPr id="60" name="Group 59">
            <a:extLst>
              <a:ext uri="{FF2B5EF4-FFF2-40B4-BE49-F238E27FC236}">
                <a16:creationId xmlns:a16="http://schemas.microsoft.com/office/drawing/2014/main" id="{29A49114-A369-144B-9EEE-862C2EEA39F9}"/>
              </a:ext>
            </a:extLst>
          </p:cNvPr>
          <p:cNvGrpSpPr/>
          <p:nvPr/>
        </p:nvGrpSpPr>
        <p:grpSpPr>
          <a:xfrm>
            <a:off x="3266987" y="3279099"/>
            <a:ext cx="624993" cy="305494"/>
            <a:chOff x="3731069" y="1676144"/>
            <a:chExt cx="624993" cy="305494"/>
          </a:xfrm>
        </p:grpSpPr>
        <p:sp>
          <p:nvSpPr>
            <p:cNvPr id="59" name="Rectangle 58">
              <a:extLst>
                <a:ext uri="{FF2B5EF4-FFF2-40B4-BE49-F238E27FC236}">
                  <a16:creationId xmlns:a16="http://schemas.microsoft.com/office/drawing/2014/main" id="{ED25A98F-799E-BA46-AB38-39923FF3B5F6}"/>
                </a:ext>
              </a:extLst>
            </p:cNvPr>
            <p:cNvSpPr/>
            <p:nvPr/>
          </p:nvSpPr>
          <p:spPr>
            <a:xfrm>
              <a:off x="3731069" y="1676144"/>
              <a:ext cx="624993" cy="305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nvGrpSpPr>
            <p:cNvPr id="53" name="Group 52">
              <a:extLst>
                <a:ext uri="{FF2B5EF4-FFF2-40B4-BE49-F238E27FC236}">
                  <a16:creationId xmlns:a16="http://schemas.microsoft.com/office/drawing/2014/main" id="{D65560D1-5D2A-F543-B321-EA26FF491A2D}"/>
                </a:ext>
              </a:extLst>
            </p:cNvPr>
            <p:cNvGrpSpPr/>
            <p:nvPr/>
          </p:nvGrpSpPr>
          <p:grpSpPr>
            <a:xfrm>
              <a:off x="3766580" y="1727463"/>
              <a:ext cx="543154" cy="219067"/>
              <a:chOff x="4450081" y="4576442"/>
              <a:chExt cx="543154" cy="219067"/>
            </a:xfrm>
          </p:grpSpPr>
          <p:sp>
            <p:nvSpPr>
              <p:cNvPr id="54" name="Rounded Rectangle 53">
                <a:extLst>
                  <a:ext uri="{FF2B5EF4-FFF2-40B4-BE49-F238E27FC236}">
                    <a16:creationId xmlns:a16="http://schemas.microsoft.com/office/drawing/2014/main" id="{4216FAD2-2532-0B4A-8199-2C4069484BD7}"/>
                  </a:ext>
                </a:extLst>
              </p:cNvPr>
              <p:cNvSpPr/>
              <p:nvPr/>
            </p:nvSpPr>
            <p:spPr>
              <a:xfrm>
                <a:off x="4574440"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55" name="Rounded Rectangle 54">
                <a:extLst>
                  <a:ext uri="{FF2B5EF4-FFF2-40B4-BE49-F238E27FC236}">
                    <a16:creationId xmlns:a16="http://schemas.microsoft.com/office/drawing/2014/main" id="{7D54458C-C8D6-8947-BD43-D67F016CABBD}"/>
                  </a:ext>
                </a:extLst>
              </p:cNvPr>
              <p:cNvSpPr/>
              <p:nvPr/>
            </p:nvSpPr>
            <p:spPr>
              <a:xfrm>
                <a:off x="4698799"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56" name="Rounded Rectangle 55">
                <a:extLst>
                  <a:ext uri="{FF2B5EF4-FFF2-40B4-BE49-F238E27FC236}">
                    <a16:creationId xmlns:a16="http://schemas.microsoft.com/office/drawing/2014/main" id="{3ACDDF4F-02D3-314E-995A-9C5B6C13C6C9}"/>
                  </a:ext>
                </a:extLst>
              </p:cNvPr>
              <p:cNvSpPr/>
              <p:nvPr/>
            </p:nvSpPr>
            <p:spPr>
              <a:xfrm>
                <a:off x="4823158"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57" name="Rounded Rectangle 56">
                <a:extLst>
                  <a:ext uri="{FF2B5EF4-FFF2-40B4-BE49-F238E27FC236}">
                    <a16:creationId xmlns:a16="http://schemas.microsoft.com/office/drawing/2014/main" id="{35073529-B168-D14F-831D-C75449980485}"/>
                  </a:ext>
                </a:extLst>
              </p:cNvPr>
              <p:cNvSpPr/>
              <p:nvPr/>
            </p:nvSpPr>
            <p:spPr>
              <a:xfrm>
                <a:off x="4947516"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58" name="Rounded Rectangle 57">
                <a:extLst>
                  <a:ext uri="{FF2B5EF4-FFF2-40B4-BE49-F238E27FC236}">
                    <a16:creationId xmlns:a16="http://schemas.microsoft.com/office/drawing/2014/main" id="{56E4172D-2816-F54F-81EE-E716E8768592}"/>
                  </a:ext>
                </a:extLst>
              </p:cNvPr>
              <p:cNvSpPr/>
              <p:nvPr/>
            </p:nvSpPr>
            <p:spPr>
              <a:xfrm>
                <a:off x="4450081"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grpSp>
      <p:grpSp>
        <p:nvGrpSpPr>
          <p:cNvPr id="61" name="Group 60">
            <a:extLst>
              <a:ext uri="{FF2B5EF4-FFF2-40B4-BE49-F238E27FC236}">
                <a16:creationId xmlns:a16="http://schemas.microsoft.com/office/drawing/2014/main" id="{98FE557F-B0B8-BF48-9A32-8404B452046B}"/>
              </a:ext>
            </a:extLst>
          </p:cNvPr>
          <p:cNvGrpSpPr/>
          <p:nvPr/>
        </p:nvGrpSpPr>
        <p:grpSpPr>
          <a:xfrm>
            <a:off x="5215629" y="3296113"/>
            <a:ext cx="624993" cy="305494"/>
            <a:chOff x="3731069" y="1676144"/>
            <a:chExt cx="624993" cy="305494"/>
          </a:xfrm>
        </p:grpSpPr>
        <p:sp>
          <p:nvSpPr>
            <p:cNvPr id="62" name="Rectangle 61">
              <a:extLst>
                <a:ext uri="{FF2B5EF4-FFF2-40B4-BE49-F238E27FC236}">
                  <a16:creationId xmlns:a16="http://schemas.microsoft.com/office/drawing/2014/main" id="{DAB16E88-F9D3-4E4D-8C93-ECCD0720F60C}"/>
                </a:ext>
              </a:extLst>
            </p:cNvPr>
            <p:cNvSpPr/>
            <p:nvPr/>
          </p:nvSpPr>
          <p:spPr>
            <a:xfrm>
              <a:off x="3731069" y="1676144"/>
              <a:ext cx="624993" cy="305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nvGrpSpPr>
            <p:cNvPr id="63" name="Group 62">
              <a:extLst>
                <a:ext uri="{FF2B5EF4-FFF2-40B4-BE49-F238E27FC236}">
                  <a16:creationId xmlns:a16="http://schemas.microsoft.com/office/drawing/2014/main" id="{81C4CA2A-B9D4-B144-99B4-3691C0189391}"/>
                </a:ext>
              </a:extLst>
            </p:cNvPr>
            <p:cNvGrpSpPr/>
            <p:nvPr/>
          </p:nvGrpSpPr>
          <p:grpSpPr>
            <a:xfrm>
              <a:off x="3766580" y="1727463"/>
              <a:ext cx="543154" cy="219067"/>
              <a:chOff x="4450081" y="4576442"/>
              <a:chExt cx="543154" cy="219067"/>
            </a:xfrm>
          </p:grpSpPr>
          <p:sp>
            <p:nvSpPr>
              <p:cNvPr id="64" name="Rounded Rectangle 63">
                <a:extLst>
                  <a:ext uri="{FF2B5EF4-FFF2-40B4-BE49-F238E27FC236}">
                    <a16:creationId xmlns:a16="http://schemas.microsoft.com/office/drawing/2014/main" id="{609A2FB7-B78A-C941-A144-638A2E79F220}"/>
                  </a:ext>
                </a:extLst>
              </p:cNvPr>
              <p:cNvSpPr/>
              <p:nvPr/>
            </p:nvSpPr>
            <p:spPr>
              <a:xfrm>
                <a:off x="4574440"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65" name="Rounded Rectangle 64">
                <a:extLst>
                  <a:ext uri="{FF2B5EF4-FFF2-40B4-BE49-F238E27FC236}">
                    <a16:creationId xmlns:a16="http://schemas.microsoft.com/office/drawing/2014/main" id="{63124859-82EF-C447-8787-D1D53EE13EB5}"/>
                  </a:ext>
                </a:extLst>
              </p:cNvPr>
              <p:cNvSpPr/>
              <p:nvPr/>
            </p:nvSpPr>
            <p:spPr>
              <a:xfrm>
                <a:off x="4698799"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66" name="Rounded Rectangle 65">
                <a:extLst>
                  <a:ext uri="{FF2B5EF4-FFF2-40B4-BE49-F238E27FC236}">
                    <a16:creationId xmlns:a16="http://schemas.microsoft.com/office/drawing/2014/main" id="{748B25C4-367C-744A-8EEC-F3745CAC1574}"/>
                  </a:ext>
                </a:extLst>
              </p:cNvPr>
              <p:cNvSpPr/>
              <p:nvPr/>
            </p:nvSpPr>
            <p:spPr>
              <a:xfrm>
                <a:off x="4823158"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67" name="Rounded Rectangle 66">
                <a:extLst>
                  <a:ext uri="{FF2B5EF4-FFF2-40B4-BE49-F238E27FC236}">
                    <a16:creationId xmlns:a16="http://schemas.microsoft.com/office/drawing/2014/main" id="{F5330CDF-1E02-4A45-8242-4949DEFB5957}"/>
                  </a:ext>
                </a:extLst>
              </p:cNvPr>
              <p:cNvSpPr/>
              <p:nvPr/>
            </p:nvSpPr>
            <p:spPr>
              <a:xfrm>
                <a:off x="4947516"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sp>
            <p:nvSpPr>
              <p:cNvPr id="68" name="Rounded Rectangle 67">
                <a:extLst>
                  <a:ext uri="{FF2B5EF4-FFF2-40B4-BE49-F238E27FC236}">
                    <a16:creationId xmlns:a16="http://schemas.microsoft.com/office/drawing/2014/main" id="{3CA7E81E-DA92-5E4E-ABE3-0C98BB0B3FDC}"/>
                  </a:ext>
                </a:extLst>
              </p:cNvPr>
              <p:cNvSpPr/>
              <p:nvPr/>
            </p:nvSpPr>
            <p:spPr>
              <a:xfrm>
                <a:off x="4450081" y="4576442"/>
                <a:ext cx="45719" cy="219067"/>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Ubuntu" panose="020B0504030602030204" pitchFamily="34" charset="0"/>
                </a:endParaRPr>
              </a:p>
            </p:txBody>
          </p:sp>
        </p:grpSp>
      </p:grpSp>
    </p:spTree>
    <p:extLst>
      <p:ext uri="{BB962C8B-B14F-4D97-AF65-F5344CB8AC3E}">
        <p14:creationId xmlns:p14="http://schemas.microsoft.com/office/powerpoint/2010/main" val="208686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40" grpId="0" animBg="1"/>
      <p:bldP spid="4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subTitle" idx="1"/>
          </p:nvPr>
        </p:nvSpPr>
        <p:spPr>
          <a:xfrm>
            <a:off x="658363" y="3374937"/>
            <a:ext cx="5122800" cy="280800"/>
          </a:xfrm>
          <a:prstGeom prst="rect">
            <a:avLst/>
          </a:prstGeom>
        </p:spPr>
        <p:txBody>
          <a:bodyPr spcFirstLastPara="1" wrap="square" lIns="0" tIns="34275" rIns="0" bIns="34275" anchor="t" anchorCtr="0">
            <a:noAutofit/>
          </a:bodyPr>
          <a:lstStyle/>
          <a:p>
            <a:pPr marL="0" lvl="0" indent="0" algn="l" rtl="0">
              <a:spcBef>
                <a:spcPts val="500"/>
              </a:spcBef>
              <a:spcAft>
                <a:spcPts val="500"/>
              </a:spcAft>
              <a:buNone/>
            </a:pPr>
            <a:endParaRPr/>
          </a:p>
        </p:txBody>
      </p:sp>
      <p:sp>
        <p:nvSpPr>
          <p:cNvPr id="227" name="Google Shape;227;p35"/>
          <p:cNvSpPr txBox="1">
            <a:spLocks noGrp="1"/>
          </p:cNvSpPr>
          <p:nvPr>
            <p:ph type="ctrTitle"/>
          </p:nvPr>
        </p:nvSpPr>
        <p:spPr>
          <a:xfrm>
            <a:off x="655390" y="1766413"/>
            <a:ext cx="7495552" cy="121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Introducing the Jet Pipeline API</a:t>
            </a:r>
            <a:endParaRPr dirty="0"/>
          </a:p>
        </p:txBody>
      </p:sp>
    </p:spTree>
    <p:extLst>
      <p:ext uri="{BB962C8B-B14F-4D97-AF65-F5344CB8AC3E}">
        <p14:creationId xmlns:p14="http://schemas.microsoft.com/office/powerpoint/2010/main" val="3134686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B2404FD-3B9C-A24B-B5E8-D52F61AEE587}"/>
              </a:ext>
            </a:extLst>
          </p:cNvPr>
          <p:cNvSpPr>
            <a:spLocks noGrp="1"/>
          </p:cNvSpPr>
          <p:nvPr>
            <p:ph type="body" sz="quarter" idx="10"/>
          </p:nvPr>
        </p:nvSpPr>
        <p:spPr/>
        <p:txBody>
          <a:bodyPr/>
          <a:lstStyle/>
          <a:p>
            <a:r>
              <a:rPr lang="en-US" dirty="0"/>
              <a:t>Remember our building blocks?</a:t>
            </a:r>
          </a:p>
          <a:p>
            <a:pPr lvl="3"/>
            <a:endParaRPr lang="en-US" dirty="0"/>
          </a:p>
          <a:p>
            <a:pPr marL="95250" indent="0">
              <a:buNone/>
            </a:pPr>
            <a:r>
              <a:rPr lang="en-US" dirty="0"/>
              <a:t>			</a:t>
            </a:r>
          </a:p>
          <a:p>
            <a:r>
              <a:rPr lang="en-US" dirty="0"/>
              <a:t>API follows same pattern</a:t>
            </a:r>
          </a:p>
          <a:p>
            <a:endParaRPr lang="en-US" dirty="0"/>
          </a:p>
          <a:p>
            <a:endParaRPr lang="en-US" dirty="0"/>
          </a:p>
        </p:txBody>
      </p:sp>
      <p:sp>
        <p:nvSpPr>
          <p:cNvPr id="2" name="Title 1">
            <a:extLst>
              <a:ext uri="{FF2B5EF4-FFF2-40B4-BE49-F238E27FC236}">
                <a16:creationId xmlns:a16="http://schemas.microsoft.com/office/drawing/2014/main" id="{CF874CED-A151-8F44-A91A-B27DB9831B31}"/>
              </a:ext>
            </a:extLst>
          </p:cNvPr>
          <p:cNvSpPr>
            <a:spLocks noGrp="1"/>
          </p:cNvSpPr>
          <p:nvPr>
            <p:ph type="title"/>
          </p:nvPr>
        </p:nvSpPr>
        <p:spPr/>
        <p:txBody>
          <a:bodyPr/>
          <a:lstStyle/>
          <a:p>
            <a:r>
              <a:rPr lang="en-US" dirty="0"/>
              <a:t>Pipeline API</a:t>
            </a:r>
          </a:p>
        </p:txBody>
      </p:sp>
      <p:grpSp>
        <p:nvGrpSpPr>
          <p:cNvPr id="65" name="Group 64">
            <a:extLst>
              <a:ext uri="{FF2B5EF4-FFF2-40B4-BE49-F238E27FC236}">
                <a16:creationId xmlns:a16="http://schemas.microsoft.com/office/drawing/2014/main" id="{C6B8327C-5458-A849-A0DB-0893F22BB579}"/>
              </a:ext>
            </a:extLst>
          </p:cNvPr>
          <p:cNvGrpSpPr/>
          <p:nvPr/>
        </p:nvGrpSpPr>
        <p:grpSpPr>
          <a:xfrm>
            <a:off x="1808252" y="1520576"/>
            <a:ext cx="3703779" cy="513707"/>
            <a:chOff x="1808252" y="1520576"/>
            <a:chExt cx="3703779" cy="513707"/>
          </a:xfrm>
        </p:grpSpPr>
        <p:sp>
          <p:nvSpPr>
            <p:cNvPr id="32" name="Rectangle 31">
              <a:extLst>
                <a:ext uri="{FF2B5EF4-FFF2-40B4-BE49-F238E27FC236}">
                  <a16:creationId xmlns:a16="http://schemas.microsoft.com/office/drawing/2014/main" id="{F955A5F6-24C7-5E43-99AE-B4D285725BF1}"/>
                </a:ext>
              </a:extLst>
            </p:cNvPr>
            <p:cNvSpPr/>
            <p:nvPr/>
          </p:nvSpPr>
          <p:spPr>
            <a:xfrm>
              <a:off x="1808252" y="1520576"/>
              <a:ext cx="739739" cy="513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Ubuntu" panose="020B0504030602030204" pitchFamily="34" charset="0"/>
                </a:rPr>
                <a:t>Source</a:t>
              </a:r>
            </a:p>
          </p:txBody>
        </p:sp>
        <p:sp>
          <p:nvSpPr>
            <p:cNvPr id="55" name="Rectangle 54">
              <a:extLst>
                <a:ext uri="{FF2B5EF4-FFF2-40B4-BE49-F238E27FC236}">
                  <a16:creationId xmlns:a16="http://schemas.microsoft.com/office/drawing/2014/main" id="{C20B408F-6D12-194D-9393-29DD7D530393}"/>
                </a:ext>
              </a:extLst>
            </p:cNvPr>
            <p:cNvSpPr/>
            <p:nvPr/>
          </p:nvSpPr>
          <p:spPr>
            <a:xfrm>
              <a:off x="4772292" y="1520576"/>
              <a:ext cx="739739" cy="513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Ubuntu" panose="020B0504030602030204" pitchFamily="34" charset="0"/>
                </a:rPr>
                <a:t>Sink</a:t>
              </a:r>
            </a:p>
          </p:txBody>
        </p:sp>
        <p:sp>
          <p:nvSpPr>
            <p:cNvPr id="56" name="Rectangle 55">
              <a:extLst>
                <a:ext uri="{FF2B5EF4-FFF2-40B4-BE49-F238E27FC236}">
                  <a16:creationId xmlns:a16="http://schemas.microsoft.com/office/drawing/2014/main" id="{E6D0E332-E0AD-2449-B9C2-A1E4AFC597BC}"/>
                </a:ext>
              </a:extLst>
            </p:cNvPr>
            <p:cNvSpPr/>
            <p:nvPr/>
          </p:nvSpPr>
          <p:spPr>
            <a:xfrm>
              <a:off x="3087330" y="1520576"/>
              <a:ext cx="1145623" cy="513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Ubuntu" panose="020B0504030602030204" pitchFamily="34" charset="0"/>
                </a:rPr>
                <a:t>SPE (Transform)</a:t>
              </a:r>
            </a:p>
          </p:txBody>
        </p:sp>
        <p:cxnSp>
          <p:nvCxnSpPr>
            <p:cNvPr id="58" name="Straight Arrow Connector 57">
              <a:extLst>
                <a:ext uri="{FF2B5EF4-FFF2-40B4-BE49-F238E27FC236}">
                  <a16:creationId xmlns:a16="http://schemas.microsoft.com/office/drawing/2014/main" id="{4927AFE6-6C26-B548-A0F2-BEBB0B970F21}"/>
                </a:ext>
              </a:extLst>
            </p:cNvPr>
            <p:cNvCxnSpPr>
              <a:cxnSpLocks/>
              <a:stCxn id="32" idx="3"/>
              <a:endCxn id="56" idx="1"/>
            </p:cNvCxnSpPr>
            <p:nvPr/>
          </p:nvCxnSpPr>
          <p:spPr>
            <a:xfrm>
              <a:off x="2547991" y="1777430"/>
              <a:ext cx="539339"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600F4E-5B0B-CD4B-B29C-2A49E2D91343}"/>
                </a:ext>
              </a:extLst>
            </p:cNvPr>
            <p:cNvCxnSpPr>
              <a:cxnSpLocks/>
              <a:stCxn id="56" idx="3"/>
              <a:endCxn id="55" idx="1"/>
            </p:cNvCxnSpPr>
            <p:nvPr/>
          </p:nvCxnSpPr>
          <p:spPr>
            <a:xfrm>
              <a:off x="4232953" y="1777430"/>
              <a:ext cx="539339"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312989D5-41DB-FB44-A480-D6F411BEBFB6}"/>
              </a:ext>
            </a:extLst>
          </p:cNvPr>
          <p:cNvSpPr/>
          <p:nvPr/>
        </p:nvSpPr>
        <p:spPr>
          <a:xfrm>
            <a:off x="1676612" y="2651056"/>
            <a:ext cx="4581022" cy="2246769"/>
          </a:xfrm>
          <a:prstGeom prst="rect">
            <a:avLst/>
          </a:prstGeom>
          <a:solidFill>
            <a:srgbClr val="F3F3F3"/>
          </a:solidFill>
          <a:ln>
            <a:solidFill>
              <a:schemeClr val="tx1"/>
            </a:solidFill>
          </a:ln>
        </p:spPr>
        <p:txBody>
          <a:bodyPr wrap="square">
            <a:spAutoFit/>
          </a:bodyPr>
          <a:lstStyle/>
          <a:p>
            <a:r>
              <a:rPr lang="en-US" dirty="0">
                <a:latin typeface="Courier" pitchFamily="2" charset="0"/>
              </a:rPr>
              <a:t>Pipeline p = </a:t>
            </a:r>
            <a:r>
              <a:rPr lang="en-US" dirty="0" err="1">
                <a:latin typeface="Courier" pitchFamily="2" charset="0"/>
              </a:rPr>
              <a:t>Pipeline.create</a:t>
            </a:r>
            <a:r>
              <a:rPr lang="en-US" dirty="0">
                <a:latin typeface="Courier" pitchFamily="2" charset="0"/>
              </a:rPr>
              <a:t>(); </a:t>
            </a:r>
          </a:p>
          <a:p>
            <a:br>
              <a:rPr lang="en-US" dirty="0">
                <a:latin typeface="Courier" pitchFamily="2" charset="0"/>
              </a:rPr>
            </a:br>
            <a:r>
              <a:rPr lang="en-US" i="1" dirty="0">
                <a:solidFill>
                  <a:schemeClr val="tx1">
                    <a:lumMod val="60000"/>
                    <a:lumOff val="40000"/>
                  </a:schemeClr>
                </a:solidFill>
                <a:latin typeface="Courier" pitchFamily="2" charset="0"/>
              </a:rPr>
              <a:t>//specify source(s) for stream</a:t>
            </a:r>
            <a:br>
              <a:rPr lang="en-US" i="1" dirty="0">
                <a:latin typeface="Courier" pitchFamily="2" charset="0"/>
              </a:rPr>
            </a:br>
            <a:r>
              <a:rPr lang="en-US" dirty="0" err="1">
                <a:latin typeface="Courier" pitchFamily="2" charset="0"/>
              </a:rPr>
              <a:t>p.drawFrom</a:t>
            </a:r>
            <a:r>
              <a:rPr lang="en-US" dirty="0">
                <a:latin typeface="Courier" pitchFamily="2" charset="0"/>
              </a:rPr>
              <a:t>(Sources.&lt;String&gt;list(</a:t>
            </a:r>
            <a:r>
              <a:rPr lang="en-US" b="1" dirty="0">
                <a:solidFill>
                  <a:srgbClr val="00B050"/>
                </a:solidFill>
                <a:latin typeface="Courier" pitchFamily="2" charset="0"/>
              </a:rPr>
              <a:t>"input"</a:t>
            </a:r>
            <a:r>
              <a:rPr lang="en-US" dirty="0">
                <a:latin typeface="Courier" pitchFamily="2" charset="0"/>
              </a:rPr>
              <a:t>)) </a:t>
            </a:r>
          </a:p>
          <a:p>
            <a:br>
              <a:rPr lang="en-US" dirty="0">
                <a:latin typeface="Courier" pitchFamily="2" charset="0"/>
              </a:rPr>
            </a:br>
            <a:r>
              <a:rPr lang="en-US" i="1" dirty="0">
                <a:solidFill>
                  <a:schemeClr val="bg1">
                    <a:lumMod val="65000"/>
                  </a:schemeClr>
                </a:solidFill>
                <a:latin typeface="Courier" pitchFamily="2" charset="0"/>
              </a:rPr>
              <a:t>//specify transform operation(s)</a:t>
            </a:r>
            <a:br>
              <a:rPr lang="en-US" i="1" dirty="0">
                <a:solidFill>
                  <a:schemeClr val="bg1">
                    <a:lumMod val="65000"/>
                  </a:schemeClr>
                </a:solidFill>
                <a:latin typeface="Courier" pitchFamily="2" charset="0"/>
              </a:rPr>
            </a:br>
            <a:r>
              <a:rPr lang="en-US" i="1" dirty="0">
                <a:latin typeface="Courier" pitchFamily="2" charset="0"/>
              </a:rPr>
              <a:t>        </a:t>
            </a:r>
            <a:r>
              <a:rPr lang="en-US" dirty="0">
                <a:latin typeface="Courier" pitchFamily="2" charset="0"/>
              </a:rPr>
              <a:t>.map(String::</a:t>
            </a:r>
            <a:r>
              <a:rPr lang="en-US" dirty="0" err="1">
                <a:latin typeface="Courier" pitchFamily="2" charset="0"/>
              </a:rPr>
              <a:t>toUpperCase</a:t>
            </a:r>
            <a:r>
              <a:rPr lang="en-US" dirty="0">
                <a:latin typeface="Courier" pitchFamily="2" charset="0"/>
              </a:rPr>
              <a:t>) </a:t>
            </a:r>
          </a:p>
          <a:p>
            <a:br>
              <a:rPr lang="en-US" dirty="0">
                <a:latin typeface="Courier" pitchFamily="2" charset="0"/>
              </a:rPr>
            </a:br>
            <a:r>
              <a:rPr lang="en-US" i="1" dirty="0">
                <a:solidFill>
                  <a:schemeClr val="bg1">
                    <a:lumMod val="65000"/>
                  </a:schemeClr>
                </a:solidFill>
                <a:latin typeface="Courier" pitchFamily="2" charset="0"/>
              </a:rPr>
              <a:t>//specify sink(s) for transform results</a:t>
            </a:r>
            <a:br>
              <a:rPr lang="en-US" i="1" dirty="0">
                <a:latin typeface="Courier" pitchFamily="2" charset="0"/>
              </a:rPr>
            </a:br>
            <a:r>
              <a:rPr lang="en-US" i="1" dirty="0">
                <a:latin typeface="Courier" pitchFamily="2" charset="0"/>
              </a:rPr>
              <a:t>        </a:t>
            </a:r>
            <a:r>
              <a:rPr lang="en-US" dirty="0">
                <a:latin typeface="Courier" pitchFamily="2" charset="0"/>
              </a:rPr>
              <a:t>.</a:t>
            </a:r>
            <a:r>
              <a:rPr lang="en-US" dirty="0" err="1">
                <a:latin typeface="Courier" pitchFamily="2" charset="0"/>
              </a:rPr>
              <a:t>drainTo</a:t>
            </a:r>
            <a:r>
              <a:rPr lang="en-US" dirty="0">
                <a:latin typeface="Courier" pitchFamily="2" charset="0"/>
              </a:rPr>
              <a:t>(</a:t>
            </a:r>
            <a:r>
              <a:rPr lang="en-US" dirty="0" err="1">
                <a:latin typeface="Courier" pitchFamily="2" charset="0"/>
              </a:rPr>
              <a:t>Sinks.list</a:t>
            </a:r>
            <a:r>
              <a:rPr lang="en-US" dirty="0">
                <a:latin typeface="Courier" pitchFamily="2" charset="0"/>
              </a:rPr>
              <a:t>(</a:t>
            </a:r>
            <a:r>
              <a:rPr lang="en-US" b="1" dirty="0">
                <a:solidFill>
                  <a:srgbClr val="00B050"/>
                </a:solidFill>
                <a:latin typeface="Courier" pitchFamily="2" charset="0"/>
              </a:rPr>
              <a:t>"result"</a:t>
            </a:r>
            <a:r>
              <a:rPr lang="en-US" dirty="0">
                <a:latin typeface="Courier" pitchFamily="2" charset="0"/>
              </a:rPr>
              <a:t>));</a:t>
            </a:r>
          </a:p>
        </p:txBody>
      </p:sp>
    </p:spTree>
    <p:extLst>
      <p:ext uri="{BB962C8B-B14F-4D97-AF65-F5344CB8AC3E}">
        <p14:creationId xmlns:p14="http://schemas.microsoft.com/office/powerpoint/2010/main" val="3451085391"/>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6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B2404FD-3B9C-A24B-B5E8-D52F61AEE587}"/>
              </a:ext>
            </a:extLst>
          </p:cNvPr>
          <p:cNvSpPr>
            <a:spLocks noGrp="1"/>
          </p:cNvSpPr>
          <p:nvPr>
            <p:ph type="body" sz="quarter" idx="10"/>
          </p:nvPr>
        </p:nvSpPr>
        <p:spPr/>
        <p:txBody>
          <a:bodyPr/>
          <a:lstStyle/>
          <a:p>
            <a:r>
              <a:rPr lang="en-US" dirty="0" err="1"/>
              <a:t>drawFrom</a:t>
            </a:r>
            <a:r>
              <a:rPr lang="en-US" dirty="0"/>
              <a:t> and </a:t>
            </a:r>
            <a:r>
              <a:rPr lang="en-US" dirty="0" err="1"/>
              <a:t>drainTo</a:t>
            </a:r>
            <a:r>
              <a:rPr lang="en-US" dirty="0"/>
              <a:t> require a source as a parameter</a:t>
            </a:r>
            <a:br>
              <a:rPr lang="en-US" dirty="0"/>
            </a:br>
            <a:br>
              <a:rPr lang="en-US" dirty="0"/>
            </a:br>
            <a:endParaRPr lang="en-US" dirty="0"/>
          </a:p>
          <a:p>
            <a:r>
              <a:rPr lang="en-US" dirty="0"/>
              <a:t>Libraries with sources and sinks available out-of-the-box</a:t>
            </a:r>
          </a:p>
          <a:p>
            <a:pPr lvl="1"/>
            <a:endParaRPr lang="en-US" dirty="0"/>
          </a:p>
          <a:p>
            <a:pPr lvl="1"/>
            <a:endParaRPr lang="en-US" dirty="0"/>
          </a:p>
          <a:p>
            <a:pPr lvl="1"/>
            <a:endParaRPr lang="en-US" dirty="0"/>
          </a:p>
          <a:p>
            <a:r>
              <a:rPr lang="en-US" dirty="0" err="1"/>
              <a:t>SourceBuilder</a:t>
            </a:r>
            <a:r>
              <a:rPr lang="en-US" dirty="0"/>
              <a:t> and </a:t>
            </a:r>
            <a:r>
              <a:rPr lang="en-US" dirty="0" err="1"/>
              <a:t>SinkBuilder</a:t>
            </a:r>
            <a:r>
              <a:rPr lang="en-US" dirty="0"/>
              <a:t> classes for custom sources/sinks</a:t>
            </a:r>
            <a:br>
              <a:rPr lang="en-US" dirty="0"/>
            </a:br>
            <a:br>
              <a:rPr lang="cs-CZ" dirty="0">
                <a:latin typeface="Courier" pitchFamily="2" charset="0"/>
              </a:rPr>
            </a:br>
            <a:endParaRPr lang="en-US" dirty="0">
              <a:latin typeface="Courier" pitchFamily="2" charset="0"/>
            </a:endParaRPr>
          </a:p>
        </p:txBody>
      </p:sp>
      <p:sp>
        <p:nvSpPr>
          <p:cNvPr id="2" name="Title 1">
            <a:extLst>
              <a:ext uri="{FF2B5EF4-FFF2-40B4-BE49-F238E27FC236}">
                <a16:creationId xmlns:a16="http://schemas.microsoft.com/office/drawing/2014/main" id="{CF874CED-A151-8F44-A91A-B27DB9831B31}"/>
              </a:ext>
            </a:extLst>
          </p:cNvPr>
          <p:cNvSpPr>
            <a:spLocks noGrp="1"/>
          </p:cNvSpPr>
          <p:nvPr>
            <p:ph type="title"/>
          </p:nvPr>
        </p:nvSpPr>
        <p:spPr/>
        <p:txBody>
          <a:bodyPr/>
          <a:lstStyle/>
          <a:p>
            <a:r>
              <a:rPr lang="en-US" dirty="0"/>
              <a:t>Sources and Sinks</a:t>
            </a:r>
          </a:p>
        </p:txBody>
      </p:sp>
      <p:sp>
        <p:nvSpPr>
          <p:cNvPr id="3" name="TextBox 2">
            <a:extLst>
              <a:ext uri="{FF2B5EF4-FFF2-40B4-BE49-F238E27FC236}">
                <a16:creationId xmlns:a16="http://schemas.microsoft.com/office/drawing/2014/main" id="{1FC4EDF7-EA28-9C4B-AD2F-549EE18979C2}"/>
              </a:ext>
            </a:extLst>
          </p:cNvPr>
          <p:cNvSpPr txBox="1"/>
          <p:nvPr/>
        </p:nvSpPr>
        <p:spPr>
          <a:xfrm>
            <a:off x="1057896" y="1549400"/>
            <a:ext cx="4011034" cy="338554"/>
          </a:xfrm>
          <a:prstGeom prst="rect">
            <a:avLst/>
          </a:prstGeom>
          <a:solidFill>
            <a:schemeClr val="bg1">
              <a:lumMod val="95000"/>
            </a:schemeClr>
          </a:solidFill>
          <a:ln>
            <a:solidFill>
              <a:schemeClr val="tx1"/>
            </a:solidFill>
          </a:ln>
        </p:spPr>
        <p:txBody>
          <a:bodyPr wrap="none" rtlCol="0">
            <a:spAutoFit/>
          </a:bodyPr>
          <a:lstStyle/>
          <a:p>
            <a:r>
              <a:rPr lang="en-US" sz="1600" dirty="0" err="1">
                <a:latin typeface="Courier" pitchFamily="2" charset="0"/>
              </a:rPr>
              <a:t>p.drawFrom</a:t>
            </a:r>
            <a:r>
              <a:rPr lang="en-US" sz="1600" dirty="0">
                <a:latin typeface="Courier" pitchFamily="2" charset="0"/>
              </a:rPr>
              <a:t>( Source definition )</a:t>
            </a:r>
            <a:endParaRPr lang="en-US" sz="1600" dirty="0"/>
          </a:p>
        </p:txBody>
      </p:sp>
      <p:sp>
        <p:nvSpPr>
          <p:cNvPr id="5" name="Rectangle 4">
            <a:extLst>
              <a:ext uri="{FF2B5EF4-FFF2-40B4-BE49-F238E27FC236}">
                <a16:creationId xmlns:a16="http://schemas.microsoft.com/office/drawing/2014/main" id="{E3493525-D8B3-1D40-921F-A0D157A9ADC8}"/>
              </a:ext>
            </a:extLst>
          </p:cNvPr>
          <p:cNvSpPr/>
          <p:nvPr/>
        </p:nvSpPr>
        <p:spPr>
          <a:xfrm>
            <a:off x="1057896" y="2571750"/>
            <a:ext cx="4542804" cy="830997"/>
          </a:xfrm>
          <a:prstGeom prst="rect">
            <a:avLst/>
          </a:prstGeom>
          <a:solidFill>
            <a:schemeClr val="bg1">
              <a:lumMod val="95000"/>
            </a:schemeClr>
          </a:solidFill>
          <a:ln>
            <a:solidFill>
              <a:schemeClr val="tx1"/>
            </a:solidFill>
          </a:ln>
        </p:spPr>
        <p:txBody>
          <a:bodyPr wrap="square">
            <a:spAutoFit/>
          </a:bodyPr>
          <a:lstStyle/>
          <a:p>
            <a:r>
              <a:rPr lang="cs-CZ" sz="1600" dirty="0" err="1">
                <a:latin typeface="Courier" pitchFamily="2" charset="0"/>
              </a:rPr>
              <a:t>com.hazelcast.jet.pipeline.Sources</a:t>
            </a:r>
            <a:br>
              <a:rPr lang="cs-CZ" sz="1600" i="1" dirty="0">
                <a:latin typeface="Courier" pitchFamily="2" charset="0"/>
              </a:rPr>
            </a:br>
            <a:r>
              <a:rPr lang="en-US" sz="1600" dirty="0">
                <a:latin typeface="Courier" pitchFamily="2" charset="0"/>
              </a:rPr>
              <a:t>		</a:t>
            </a:r>
            <a:br>
              <a:rPr lang="en-US" sz="1600" dirty="0">
                <a:latin typeface="Courier" pitchFamily="2" charset="0"/>
              </a:rPr>
            </a:br>
            <a:r>
              <a:rPr lang="cs-CZ" sz="1600" dirty="0" err="1">
                <a:latin typeface="Courier" pitchFamily="2" charset="0"/>
              </a:rPr>
              <a:t>com.hazelcast.jet.pipeline.Sinks</a:t>
            </a:r>
            <a:endParaRPr lang="en-US" sz="1600" dirty="0">
              <a:latin typeface="Courier" pitchFamily="2" charset="0"/>
            </a:endParaRPr>
          </a:p>
        </p:txBody>
      </p:sp>
      <p:pic>
        <p:nvPicPr>
          <p:cNvPr id="6" name="Audio 5">
            <a:hlinkClick r:id="" action="ppaction://media"/>
            <a:extLst>
              <a:ext uri="{FF2B5EF4-FFF2-40B4-BE49-F238E27FC236}">
                <a16:creationId xmlns:a16="http://schemas.microsoft.com/office/drawing/2014/main" id="{CCABB69B-1BD4-0946-9E17-250590CE0A0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3708939398"/>
      </p:ext>
    </p:extLst>
  </p:cSld>
  <p:clrMapOvr>
    <a:masterClrMapping/>
  </p:clrMapOvr>
  <p:transition spd="med" advTm="242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6"/>
                </p:tgtEl>
              </p:cMediaNode>
            </p:audio>
          </p:childTnLst>
        </p:cTn>
      </p:par>
    </p:tnLst>
    <p:bldLst>
      <p:bldP spid="7" grpId="0" uiExpand="1" build="p"/>
      <p:bldP spid="3"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B2404FD-3B9C-A24B-B5E8-D52F61AEE587}"/>
              </a:ext>
            </a:extLst>
          </p:cNvPr>
          <p:cNvSpPr>
            <a:spLocks noGrp="1"/>
          </p:cNvSpPr>
          <p:nvPr>
            <p:ph type="body" sz="quarter" idx="10"/>
          </p:nvPr>
        </p:nvSpPr>
        <p:spPr/>
        <p:txBody>
          <a:bodyPr/>
          <a:lstStyle/>
          <a:p>
            <a:r>
              <a:rPr lang="en-US" dirty="0"/>
              <a:t>Turn off event-time processing for now</a:t>
            </a:r>
          </a:p>
          <a:p>
            <a:pPr marL="95250" indent="0">
              <a:buNone/>
            </a:pPr>
            <a:br>
              <a:rPr lang="en-US" dirty="0"/>
            </a:br>
            <a:r>
              <a:rPr lang="en-US" dirty="0"/>
              <a:t>      </a:t>
            </a:r>
          </a:p>
          <a:p>
            <a:pPr lvl="1"/>
            <a:r>
              <a:rPr lang="en-US" dirty="0"/>
              <a:t>We’ll explain this when talking about windowing and event-time processing</a:t>
            </a:r>
            <a:endParaRPr lang="en-US" dirty="0">
              <a:latin typeface="Courier" pitchFamily="2" charset="0"/>
            </a:endParaRPr>
          </a:p>
        </p:txBody>
      </p:sp>
      <p:sp>
        <p:nvSpPr>
          <p:cNvPr id="2" name="Title 1">
            <a:extLst>
              <a:ext uri="{FF2B5EF4-FFF2-40B4-BE49-F238E27FC236}">
                <a16:creationId xmlns:a16="http://schemas.microsoft.com/office/drawing/2014/main" id="{CF874CED-A151-8F44-A91A-B27DB9831B31}"/>
              </a:ext>
            </a:extLst>
          </p:cNvPr>
          <p:cNvSpPr>
            <a:spLocks noGrp="1"/>
          </p:cNvSpPr>
          <p:nvPr>
            <p:ph type="title"/>
          </p:nvPr>
        </p:nvSpPr>
        <p:spPr/>
        <p:txBody>
          <a:bodyPr/>
          <a:lstStyle/>
          <a:p>
            <a:r>
              <a:rPr lang="en-US" dirty="0"/>
              <a:t>We’ll Start Simple</a:t>
            </a:r>
          </a:p>
        </p:txBody>
      </p:sp>
      <p:sp>
        <p:nvSpPr>
          <p:cNvPr id="3" name="Rectangle 2">
            <a:extLst>
              <a:ext uri="{FF2B5EF4-FFF2-40B4-BE49-F238E27FC236}">
                <a16:creationId xmlns:a16="http://schemas.microsoft.com/office/drawing/2014/main" id="{83266E38-5A34-E040-A0E5-CF3DE8292F3B}"/>
              </a:ext>
            </a:extLst>
          </p:cNvPr>
          <p:cNvSpPr/>
          <p:nvPr/>
        </p:nvSpPr>
        <p:spPr>
          <a:xfrm>
            <a:off x="1099457" y="1517095"/>
            <a:ext cx="4572000" cy="523220"/>
          </a:xfrm>
          <a:prstGeom prst="rect">
            <a:avLst/>
          </a:prstGeom>
          <a:solidFill>
            <a:schemeClr val="bg1">
              <a:lumMod val="95000"/>
            </a:schemeClr>
          </a:solidFill>
          <a:ln>
            <a:solidFill>
              <a:schemeClr val="tx1"/>
            </a:solidFill>
          </a:ln>
        </p:spPr>
        <p:txBody>
          <a:bodyPr>
            <a:spAutoFit/>
          </a:bodyPr>
          <a:lstStyle/>
          <a:p>
            <a:pPr marL="95250" indent="0">
              <a:buNone/>
            </a:pPr>
            <a:r>
              <a:rPr lang="en-US" dirty="0" err="1">
                <a:latin typeface="Courier" pitchFamily="2" charset="0"/>
              </a:rPr>
              <a:t>p.drawFrom</a:t>
            </a:r>
            <a:r>
              <a:rPr lang="en-US" dirty="0">
                <a:latin typeface="Courier" pitchFamily="2" charset="0"/>
              </a:rPr>
              <a:t>( Source definition )</a:t>
            </a:r>
            <a:br>
              <a:rPr lang="en-US" dirty="0">
                <a:latin typeface="Courier" pitchFamily="2" charset="0"/>
              </a:rPr>
            </a:br>
            <a:r>
              <a:rPr lang="en-US" dirty="0">
                <a:latin typeface="Courier" pitchFamily="2" charset="0"/>
              </a:rPr>
              <a:t>	</a:t>
            </a:r>
            <a:r>
              <a:rPr lang="cs-CZ" dirty="0">
                <a:latin typeface="Courier" pitchFamily="2" charset="0"/>
              </a:rPr>
              <a:t>.</a:t>
            </a:r>
            <a:r>
              <a:rPr lang="cs-CZ" dirty="0" err="1">
                <a:latin typeface="Courier" pitchFamily="2" charset="0"/>
              </a:rPr>
              <a:t>withoutTimestamps</a:t>
            </a:r>
            <a:r>
              <a:rPr lang="cs-CZ" dirty="0">
                <a:latin typeface="Courier" pitchFamily="2" charset="0"/>
              </a:rPr>
              <a:t>()</a:t>
            </a:r>
            <a:endParaRPr lang="en-US" dirty="0">
              <a:latin typeface="Courier" pitchFamily="2" charset="0"/>
            </a:endParaRPr>
          </a:p>
        </p:txBody>
      </p:sp>
    </p:spTree>
    <p:extLst>
      <p:ext uri="{BB962C8B-B14F-4D97-AF65-F5344CB8AC3E}">
        <p14:creationId xmlns:p14="http://schemas.microsoft.com/office/powerpoint/2010/main" val="1427825989"/>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302D6-FBC9-DD4D-B42D-EB8B45BBAF19}"/>
              </a:ext>
            </a:extLst>
          </p:cNvPr>
          <p:cNvSpPr>
            <a:spLocks noGrp="1"/>
          </p:cNvSpPr>
          <p:nvPr>
            <p:ph type="title"/>
          </p:nvPr>
        </p:nvSpPr>
        <p:spPr/>
        <p:txBody>
          <a:bodyPr/>
          <a:lstStyle/>
          <a:p>
            <a:r>
              <a:rPr lang="en-US" dirty="0"/>
              <a:t>Basic Transformation Operations</a:t>
            </a:r>
          </a:p>
        </p:txBody>
      </p:sp>
      <p:sp>
        <p:nvSpPr>
          <p:cNvPr id="5" name="Text Placeholder 4">
            <a:extLst>
              <a:ext uri="{FF2B5EF4-FFF2-40B4-BE49-F238E27FC236}">
                <a16:creationId xmlns:a16="http://schemas.microsoft.com/office/drawing/2014/main" id="{F4D55783-B041-9F4D-B3D3-7EB53447053A}"/>
              </a:ext>
            </a:extLst>
          </p:cNvPr>
          <p:cNvSpPr>
            <a:spLocks noGrp="1"/>
          </p:cNvSpPr>
          <p:nvPr>
            <p:ph type="body" sz="quarter" idx="10"/>
          </p:nvPr>
        </p:nvSpPr>
        <p:spPr/>
        <p:txBody>
          <a:bodyPr/>
          <a:lstStyle/>
          <a:p>
            <a:r>
              <a:rPr lang="en-US" dirty="0"/>
              <a:t>Filter: discards items that don’t match the predicate</a:t>
            </a:r>
          </a:p>
          <a:p>
            <a:pPr lvl="1"/>
            <a:r>
              <a:rPr lang="en-US" dirty="0"/>
              <a:t>Data cleaning, reformatting, etc.</a:t>
            </a:r>
          </a:p>
          <a:p>
            <a:r>
              <a:rPr lang="en-US" dirty="0"/>
              <a:t>Map: transforms each item to another item</a:t>
            </a:r>
          </a:p>
          <a:p>
            <a:pPr lvl="1"/>
            <a:r>
              <a:rPr lang="en-US" dirty="0"/>
              <a:t>Trim records to only required data</a:t>
            </a:r>
          </a:p>
          <a:p>
            <a:r>
              <a:rPr lang="en-US" dirty="0" err="1"/>
              <a:t>flatMap</a:t>
            </a:r>
            <a:r>
              <a:rPr lang="en-US" dirty="0"/>
              <a:t>: transforms each item into 0 or more output items</a:t>
            </a:r>
          </a:p>
          <a:p>
            <a:pPr lvl="1"/>
            <a:r>
              <a:rPr lang="en-US" dirty="0"/>
              <a:t>Example: separate a line of text into individual words</a:t>
            </a:r>
          </a:p>
        </p:txBody>
      </p:sp>
    </p:spTree>
    <p:extLst>
      <p:ext uri="{BB962C8B-B14F-4D97-AF65-F5344CB8AC3E}">
        <p14:creationId xmlns:p14="http://schemas.microsoft.com/office/powerpoint/2010/main" val="3298494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503B-00B1-D841-8520-C05A92847E20}"/>
              </a:ext>
            </a:extLst>
          </p:cNvPr>
          <p:cNvSpPr>
            <a:spLocks noGrp="1"/>
          </p:cNvSpPr>
          <p:nvPr>
            <p:ph type="title"/>
          </p:nvPr>
        </p:nvSpPr>
        <p:spPr/>
        <p:txBody>
          <a:bodyPr/>
          <a:lstStyle/>
          <a:p>
            <a:r>
              <a:rPr lang="en-US" dirty="0"/>
              <a:t>Transformation Examples</a:t>
            </a:r>
          </a:p>
        </p:txBody>
      </p:sp>
      <p:sp>
        <p:nvSpPr>
          <p:cNvPr id="3" name="Text Placeholder 2">
            <a:extLst>
              <a:ext uri="{FF2B5EF4-FFF2-40B4-BE49-F238E27FC236}">
                <a16:creationId xmlns:a16="http://schemas.microsoft.com/office/drawing/2014/main" id="{6542134E-4F38-264F-AC84-AD93C36EC182}"/>
              </a:ext>
            </a:extLst>
          </p:cNvPr>
          <p:cNvSpPr>
            <a:spLocks noGrp="1"/>
          </p:cNvSpPr>
          <p:nvPr>
            <p:ph type="body" sz="quarter" idx="10"/>
          </p:nvPr>
        </p:nvSpPr>
        <p:spPr/>
        <p:txBody>
          <a:bodyPr>
            <a:normAutofit fontScale="92500" lnSpcReduction="10000"/>
          </a:bodyPr>
          <a:lstStyle/>
          <a:p>
            <a:r>
              <a:rPr lang="en-US" dirty="0" err="1"/>
              <a:t>NewPowerCo</a:t>
            </a:r>
            <a:r>
              <a:rPr lang="en-US" dirty="0"/>
              <a:t> has installed smart meters at all homes in a service area</a:t>
            </a:r>
          </a:p>
          <a:p>
            <a:pPr lvl="1"/>
            <a:r>
              <a:rPr lang="en-US" dirty="0"/>
              <a:t>Meters stream constant usage data: address, region code, kw/hour consumption, etc.</a:t>
            </a:r>
          </a:p>
          <a:p>
            <a:r>
              <a:rPr lang="en-US" dirty="0"/>
              <a:t>Filter example</a:t>
            </a:r>
          </a:p>
          <a:p>
            <a:pPr lvl="1"/>
            <a:r>
              <a:rPr lang="en-US" dirty="0"/>
              <a:t>Keep all records exceeding a given kw/hour rate</a:t>
            </a:r>
          </a:p>
          <a:p>
            <a:r>
              <a:rPr lang="en-US" dirty="0"/>
              <a:t>Map example</a:t>
            </a:r>
          </a:p>
          <a:p>
            <a:pPr lvl="1"/>
            <a:r>
              <a:rPr lang="en-US" dirty="0"/>
              <a:t>Strip addresses – keep only region code and kw/hour data</a:t>
            </a:r>
          </a:p>
          <a:p>
            <a:r>
              <a:rPr lang="en-US" dirty="0" err="1"/>
              <a:t>flatMap</a:t>
            </a:r>
            <a:r>
              <a:rPr lang="en-US" dirty="0"/>
              <a:t> example</a:t>
            </a:r>
          </a:p>
          <a:p>
            <a:pPr lvl="1"/>
            <a:r>
              <a:rPr lang="en-US" dirty="0"/>
              <a:t>Separate record with multiple measurements to multiple records</a:t>
            </a:r>
          </a:p>
        </p:txBody>
      </p:sp>
    </p:spTree>
    <p:extLst>
      <p:ext uri="{BB962C8B-B14F-4D97-AF65-F5344CB8AC3E}">
        <p14:creationId xmlns:p14="http://schemas.microsoft.com/office/powerpoint/2010/main" val="3013598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E8D268-75C5-CB46-8214-7F173A98B83C}"/>
              </a:ext>
            </a:extLst>
          </p:cNvPr>
          <p:cNvSpPr>
            <a:spLocks noGrp="1"/>
          </p:cNvSpPr>
          <p:nvPr>
            <p:ph type="title"/>
          </p:nvPr>
        </p:nvSpPr>
        <p:spPr/>
        <p:txBody>
          <a:bodyPr/>
          <a:lstStyle/>
          <a:p>
            <a:r>
              <a:rPr lang="en-US" dirty="0"/>
              <a:t>Interacting with the Cluster</a:t>
            </a:r>
          </a:p>
        </p:txBody>
      </p:sp>
      <p:sp>
        <p:nvSpPr>
          <p:cNvPr id="31" name="Text Placeholder 30">
            <a:extLst>
              <a:ext uri="{FF2B5EF4-FFF2-40B4-BE49-F238E27FC236}">
                <a16:creationId xmlns:a16="http://schemas.microsoft.com/office/drawing/2014/main" id="{A378B34B-C332-584D-B75A-47899A027E9C}"/>
              </a:ext>
            </a:extLst>
          </p:cNvPr>
          <p:cNvSpPr>
            <a:spLocks noGrp="1"/>
          </p:cNvSpPr>
          <p:nvPr>
            <p:ph type="body" sz="quarter" idx="10"/>
          </p:nvPr>
        </p:nvSpPr>
        <p:spPr>
          <a:xfrm>
            <a:off x="214494" y="3744264"/>
            <a:ext cx="4125644" cy="861603"/>
          </a:xfrm>
          <a:solidFill>
            <a:schemeClr val="bg1">
              <a:lumMod val="95000"/>
            </a:schemeClr>
          </a:solidFill>
          <a:ln>
            <a:solidFill>
              <a:schemeClr val="tx1"/>
            </a:solidFill>
          </a:ln>
        </p:spPr>
        <p:txBody>
          <a:bodyPr>
            <a:normAutofit/>
          </a:bodyPr>
          <a:lstStyle/>
          <a:p>
            <a:pPr marL="95250" indent="0">
              <a:lnSpc>
                <a:spcPct val="150000"/>
              </a:lnSpc>
              <a:buNone/>
            </a:pPr>
            <a:r>
              <a:rPr lang="cs-CZ" sz="1200" dirty="0">
                <a:solidFill>
                  <a:schemeClr val="bg1">
                    <a:lumMod val="50000"/>
                  </a:schemeClr>
                </a:solidFill>
                <a:latin typeface="Courier" pitchFamily="2" charset="0"/>
              </a:rPr>
              <a:t>// </a:t>
            </a:r>
            <a:r>
              <a:rPr lang="cs-CZ" sz="1200" dirty="0" err="1">
                <a:solidFill>
                  <a:schemeClr val="bg1">
                    <a:lumMod val="50000"/>
                  </a:schemeClr>
                </a:solidFill>
                <a:latin typeface="Courier" pitchFamily="2" charset="0"/>
              </a:rPr>
              <a:t>Create</a:t>
            </a:r>
            <a:r>
              <a:rPr lang="cs-CZ" sz="1200" dirty="0">
                <a:solidFill>
                  <a:schemeClr val="bg1">
                    <a:lumMod val="50000"/>
                  </a:schemeClr>
                </a:solidFill>
                <a:latin typeface="Courier" pitchFamily="2" charset="0"/>
              </a:rPr>
              <a:t> </a:t>
            </a:r>
            <a:r>
              <a:rPr lang="cs-CZ" sz="1200" dirty="0" err="1">
                <a:solidFill>
                  <a:schemeClr val="bg1">
                    <a:lumMod val="50000"/>
                  </a:schemeClr>
                </a:solidFill>
                <a:latin typeface="Courier" pitchFamily="2" charset="0"/>
              </a:rPr>
              <a:t>new</a:t>
            </a:r>
            <a:r>
              <a:rPr lang="cs-CZ" sz="1200" dirty="0">
                <a:solidFill>
                  <a:schemeClr val="bg1">
                    <a:lumMod val="50000"/>
                  </a:schemeClr>
                </a:solidFill>
                <a:latin typeface="Courier" pitchFamily="2" charset="0"/>
              </a:rPr>
              <a:t> cluster </a:t>
            </a:r>
            <a:r>
              <a:rPr lang="cs-CZ" sz="1200" dirty="0" err="1">
                <a:solidFill>
                  <a:schemeClr val="bg1">
                    <a:lumMod val="50000"/>
                  </a:schemeClr>
                </a:solidFill>
                <a:latin typeface="Courier" pitchFamily="2" charset="0"/>
              </a:rPr>
              <a:t>member</a:t>
            </a:r>
            <a:endParaRPr lang="cs-CZ" sz="1200" dirty="0">
              <a:solidFill>
                <a:schemeClr val="bg1">
                  <a:lumMod val="50000"/>
                </a:schemeClr>
              </a:solidFill>
              <a:latin typeface="Courier" pitchFamily="2" charset="0"/>
            </a:endParaRPr>
          </a:p>
          <a:p>
            <a:pPr marL="95250" indent="0">
              <a:lnSpc>
                <a:spcPct val="150000"/>
              </a:lnSpc>
              <a:buNone/>
            </a:pPr>
            <a:r>
              <a:rPr lang="cs-CZ" sz="1200" dirty="0" err="1">
                <a:latin typeface="Courier" pitchFamily="2" charset="0"/>
              </a:rPr>
              <a:t>JetInstance</a:t>
            </a:r>
            <a:r>
              <a:rPr lang="cs-CZ" sz="1200" dirty="0">
                <a:latin typeface="Courier" pitchFamily="2" charset="0"/>
              </a:rPr>
              <a:t> jet = </a:t>
            </a:r>
            <a:r>
              <a:rPr lang="cs-CZ" sz="1200" dirty="0" err="1">
                <a:latin typeface="Courier" pitchFamily="2" charset="0"/>
              </a:rPr>
              <a:t>Jet.newJetInstance</a:t>
            </a:r>
            <a:r>
              <a:rPr lang="cs-CZ" sz="1200" dirty="0">
                <a:latin typeface="Courier" pitchFamily="2" charset="0"/>
              </a:rPr>
              <a:t>();</a:t>
            </a:r>
            <a:endParaRPr lang="en-US" sz="1200" dirty="0">
              <a:latin typeface="Courier" pitchFamily="2" charset="0"/>
            </a:endParaRPr>
          </a:p>
        </p:txBody>
      </p:sp>
      <p:cxnSp>
        <p:nvCxnSpPr>
          <p:cNvPr id="8" name="Straight Connector 7">
            <a:extLst>
              <a:ext uri="{FF2B5EF4-FFF2-40B4-BE49-F238E27FC236}">
                <a16:creationId xmlns:a16="http://schemas.microsoft.com/office/drawing/2014/main" id="{064470A8-8A15-1A46-8D67-7EEA5E285A88}"/>
              </a:ext>
            </a:extLst>
          </p:cNvPr>
          <p:cNvCxnSpPr/>
          <p:nvPr/>
        </p:nvCxnSpPr>
        <p:spPr>
          <a:xfrm>
            <a:off x="4475181" y="1140984"/>
            <a:ext cx="0" cy="3184263"/>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Text Placeholder 30">
            <a:extLst>
              <a:ext uri="{FF2B5EF4-FFF2-40B4-BE49-F238E27FC236}">
                <a16:creationId xmlns:a16="http://schemas.microsoft.com/office/drawing/2014/main" id="{E939DB03-15B9-F14D-8D13-EB0DB498EB3B}"/>
              </a:ext>
            </a:extLst>
          </p:cNvPr>
          <p:cNvSpPr txBox="1">
            <a:spLocks/>
          </p:cNvSpPr>
          <p:nvPr/>
        </p:nvSpPr>
        <p:spPr>
          <a:xfrm>
            <a:off x="4792110" y="3719916"/>
            <a:ext cx="4001928" cy="861603"/>
          </a:xfrm>
          <a:prstGeom prst="rect">
            <a:avLst/>
          </a:prstGeom>
          <a:solidFill>
            <a:schemeClr val="bg1">
              <a:lumMod val="95000"/>
            </a:schemeClr>
          </a:solidFill>
          <a:ln>
            <a:solidFill>
              <a:schemeClr val="tx1"/>
            </a:solid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l" rtl="0">
              <a:lnSpc>
                <a:spcPct val="100000"/>
              </a:lnSpc>
              <a:spcBef>
                <a:spcPts val="0"/>
              </a:spcBef>
              <a:spcAft>
                <a:spcPts val="900"/>
              </a:spcAft>
              <a:buClr>
                <a:schemeClr val="dk1"/>
              </a:buClr>
              <a:buSzPts val="2100"/>
              <a:buFont typeface="Ubuntu"/>
              <a:buChar char="•"/>
              <a:defRPr sz="2100" b="0" i="0" u="none" strike="noStrike" cap="none">
                <a:solidFill>
                  <a:schemeClr val="dk1"/>
                </a:solidFill>
                <a:latin typeface="Ubuntu"/>
                <a:ea typeface="Ubuntu"/>
                <a:cs typeface="Ubuntu"/>
                <a:sym typeface="Ubuntu"/>
              </a:defRPr>
            </a:lvl1pPr>
            <a:lvl2pPr marL="914400" marR="0" lvl="1" indent="-342900" algn="l" rtl="0">
              <a:lnSpc>
                <a:spcPct val="100000"/>
              </a:lnSpc>
              <a:spcBef>
                <a:spcPts val="0"/>
              </a:spcBef>
              <a:spcAft>
                <a:spcPts val="900"/>
              </a:spcAft>
              <a:buClr>
                <a:schemeClr val="dk1"/>
              </a:buClr>
              <a:buSzPts val="1800"/>
              <a:buFont typeface="Ubuntu"/>
              <a:buChar char="•"/>
              <a:defRPr sz="1800" b="0" i="0" u="none" strike="noStrike" cap="none">
                <a:solidFill>
                  <a:schemeClr val="dk1"/>
                </a:solidFill>
                <a:latin typeface="Ubuntu"/>
                <a:ea typeface="Ubuntu"/>
                <a:cs typeface="Ubuntu"/>
                <a:sym typeface="Ubuntu"/>
              </a:defRPr>
            </a:lvl2pPr>
            <a:lvl3pPr marL="1371600" marR="0" lvl="2" indent="-323850" algn="l" rtl="0">
              <a:lnSpc>
                <a:spcPct val="100000"/>
              </a:lnSpc>
              <a:spcBef>
                <a:spcPts val="0"/>
              </a:spcBef>
              <a:spcAft>
                <a:spcPts val="900"/>
              </a:spcAft>
              <a:buClr>
                <a:schemeClr val="dk1"/>
              </a:buClr>
              <a:buSzPts val="1500"/>
              <a:buFont typeface="Ubuntu"/>
              <a:buChar char="•"/>
              <a:defRPr sz="1500" b="0" i="0" u="none" strike="noStrike" cap="none">
                <a:solidFill>
                  <a:schemeClr val="dk1"/>
                </a:solidFill>
                <a:latin typeface="Ubuntu"/>
                <a:ea typeface="Ubuntu"/>
                <a:cs typeface="Ubuntu"/>
                <a:sym typeface="Ubuntu"/>
              </a:defRPr>
            </a:lvl3pPr>
            <a:lvl4pPr marL="1828800" marR="0" lvl="3" indent="-317500" algn="l" rtl="0">
              <a:lnSpc>
                <a:spcPct val="100000"/>
              </a:lnSpc>
              <a:spcBef>
                <a:spcPts val="0"/>
              </a:spcBef>
              <a:spcAft>
                <a:spcPts val="900"/>
              </a:spcAft>
              <a:buClr>
                <a:schemeClr val="dk1"/>
              </a:buClr>
              <a:buSzPts val="1400"/>
              <a:buFont typeface="Ubuntu"/>
              <a:buChar char="•"/>
              <a:defRPr sz="1400" b="0" i="0" u="none" strike="noStrike" cap="none">
                <a:solidFill>
                  <a:schemeClr val="dk1"/>
                </a:solidFill>
                <a:latin typeface="Ubuntu"/>
                <a:ea typeface="Ubuntu"/>
                <a:cs typeface="Ubuntu"/>
                <a:sym typeface="Ubuntu"/>
              </a:defRPr>
            </a:lvl4pPr>
            <a:lvl5pPr marL="2286000" marR="0" lvl="4" indent="-317500" algn="l" rtl="0">
              <a:lnSpc>
                <a:spcPct val="100000"/>
              </a:lnSpc>
              <a:spcBef>
                <a:spcPts val="0"/>
              </a:spcBef>
              <a:spcAft>
                <a:spcPts val="900"/>
              </a:spcAft>
              <a:buClr>
                <a:schemeClr val="dk1"/>
              </a:buClr>
              <a:buSzPts val="1400"/>
              <a:buFont typeface="Ubuntu"/>
              <a:buChar char="•"/>
              <a:defRPr sz="1400" b="0" i="0" u="none" strike="noStrike" cap="none">
                <a:solidFill>
                  <a:schemeClr val="dk1"/>
                </a:solidFill>
                <a:latin typeface="Ubuntu"/>
                <a:ea typeface="Ubuntu"/>
                <a:cs typeface="Ubuntu"/>
                <a:sym typeface="Ubuntu"/>
              </a:defRPr>
            </a:lvl5pPr>
            <a:lvl6pPr marL="2743200" marR="0" lvl="5"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6pPr>
            <a:lvl7pPr marL="3200400" marR="0" lvl="6"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7pPr>
            <a:lvl8pPr marL="3657600" marR="0" lvl="7"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8pPr>
            <a:lvl9pPr marL="4114800" marR="0" lvl="8" indent="-317500" algn="l" rtl="0">
              <a:lnSpc>
                <a:spcPct val="90000"/>
              </a:lnSpc>
              <a:spcBef>
                <a:spcPts val="1000"/>
              </a:spcBef>
              <a:spcAft>
                <a:spcPts val="1000"/>
              </a:spcAft>
              <a:buClr>
                <a:schemeClr val="dk1"/>
              </a:buClr>
              <a:buSzPts val="1400"/>
              <a:buFont typeface="Ubuntu"/>
              <a:buChar char="•"/>
              <a:defRPr sz="1400" b="0" i="0" u="none" strike="noStrike" cap="none">
                <a:solidFill>
                  <a:schemeClr val="dk1"/>
                </a:solidFill>
                <a:latin typeface="Ubuntu"/>
                <a:ea typeface="Ubuntu"/>
                <a:cs typeface="Ubuntu"/>
                <a:sym typeface="Ubuntu"/>
              </a:defRPr>
            </a:lvl9pPr>
          </a:lstStyle>
          <a:p>
            <a:pPr marL="95250" indent="0">
              <a:lnSpc>
                <a:spcPct val="150000"/>
              </a:lnSpc>
              <a:buNone/>
            </a:pPr>
            <a:r>
              <a:rPr lang="en-US" sz="1200" dirty="0">
                <a:solidFill>
                  <a:schemeClr val="bg1">
                    <a:lumMod val="50000"/>
                  </a:schemeClr>
                </a:solidFill>
                <a:latin typeface="Courier" pitchFamily="2" charset="0"/>
              </a:rPr>
              <a:t>// Connect to  running cluster</a:t>
            </a:r>
          </a:p>
          <a:p>
            <a:pPr marL="95250" indent="0">
              <a:lnSpc>
                <a:spcPct val="150000"/>
              </a:lnSpc>
              <a:buNone/>
            </a:pPr>
            <a:r>
              <a:rPr lang="en-US" sz="1200" dirty="0" err="1">
                <a:latin typeface="Courier" pitchFamily="2" charset="0"/>
              </a:rPr>
              <a:t>JetInstance</a:t>
            </a:r>
            <a:r>
              <a:rPr lang="en-US" sz="1200" dirty="0">
                <a:latin typeface="Courier" pitchFamily="2" charset="0"/>
              </a:rPr>
              <a:t> jet = </a:t>
            </a:r>
            <a:r>
              <a:rPr lang="en-US" sz="1200" dirty="0" err="1">
                <a:latin typeface="Courier" pitchFamily="2" charset="0"/>
              </a:rPr>
              <a:t>Jet.newJetClient</a:t>
            </a:r>
            <a:r>
              <a:rPr lang="en-US" sz="1200" dirty="0">
                <a:latin typeface="Courier" pitchFamily="2" charset="0"/>
              </a:rPr>
              <a:t>();</a:t>
            </a:r>
          </a:p>
        </p:txBody>
      </p:sp>
      <p:sp>
        <p:nvSpPr>
          <p:cNvPr id="104" name="TextBox 103">
            <a:extLst>
              <a:ext uri="{FF2B5EF4-FFF2-40B4-BE49-F238E27FC236}">
                <a16:creationId xmlns:a16="http://schemas.microsoft.com/office/drawing/2014/main" id="{5AE18029-C807-5944-AE75-6E7CE84143F1}"/>
              </a:ext>
            </a:extLst>
          </p:cNvPr>
          <p:cNvSpPr txBox="1"/>
          <p:nvPr/>
        </p:nvSpPr>
        <p:spPr>
          <a:xfrm>
            <a:off x="6003252" y="965184"/>
            <a:ext cx="1260281" cy="307777"/>
          </a:xfrm>
          <a:prstGeom prst="rect">
            <a:avLst/>
          </a:prstGeom>
          <a:noFill/>
        </p:spPr>
        <p:txBody>
          <a:bodyPr wrap="none" rtlCol="0">
            <a:spAutoFit/>
          </a:bodyPr>
          <a:lstStyle/>
          <a:p>
            <a:pPr algn="ctr"/>
            <a:r>
              <a:rPr lang="en-US" dirty="0">
                <a:latin typeface="Ubuntu" panose="020B0504030602030204" pitchFamily="34" charset="0"/>
              </a:rPr>
              <a:t>Client/Server</a:t>
            </a:r>
          </a:p>
        </p:txBody>
      </p:sp>
      <p:sp>
        <p:nvSpPr>
          <p:cNvPr id="103" name="TextBox 102">
            <a:extLst>
              <a:ext uri="{FF2B5EF4-FFF2-40B4-BE49-F238E27FC236}">
                <a16:creationId xmlns:a16="http://schemas.microsoft.com/office/drawing/2014/main" id="{F80EA29C-748E-EA45-8ECA-795064125916}"/>
              </a:ext>
            </a:extLst>
          </p:cNvPr>
          <p:cNvSpPr txBox="1"/>
          <p:nvPr/>
        </p:nvSpPr>
        <p:spPr>
          <a:xfrm>
            <a:off x="1728284" y="971398"/>
            <a:ext cx="1066318" cy="307777"/>
          </a:xfrm>
          <a:prstGeom prst="rect">
            <a:avLst/>
          </a:prstGeom>
          <a:noFill/>
        </p:spPr>
        <p:txBody>
          <a:bodyPr wrap="square" rtlCol="0">
            <a:spAutoFit/>
          </a:bodyPr>
          <a:lstStyle/>
          <a:p>
            <a:pPr algn="l"/>
            <a:r>
              <a:rPr lang="en-US" dirty="0">
                <a:latin typeface="Ubuntu" panose="020B0504030602030204" pitchFamily="34" charset="0"/>
              </a:rPr>
              <a:t>Embedded</a:t>
            </a:r>
          </a:p>
        </p:txBody>
      </p:sp>
      <p:grpSp>
        <p:nvGrpSpPr>
          <p:cNvPr id="185" name="Group 184">
            <a:extLst>
              <a:ext uri="{FF2B5EF4-FFF2-40B4-BE49-F238E27FC236}">
                <a16:creationId xmlns:a16="http://schemas.microsoft.com/office/drawing/2014/main" id="{FE018C71-E304-F147-B50E-03FC92F3C075}"/>
              </a:ext>
            </a:extLst>
          </p:cNvPr>
          <p:cNvGrpSpPr/>
          <p:nvPr/>
        </p:nvGrpSpPr>
        <p:grpSpPr>
          <a:xfrm>
            <a:off x="779103" y="1309763"/>
            <a:ext cx="2837512" cy="2206596"/>
            <a:chOff x="779103" y="1309763"/>
            <a:chExt cx="2837512" cy="2206596"/>
          </a:xfrm>
        </p:grpSpPr>
        <p:sp>
          <p:nvSpPr>
            <p:cNvPr id="37" name="Oval 36">
              <a:extLst>
                <a:ext uri="{FF2B5EF4-FFF2-40B4-BE49-F238E27FC236}">
                  <a16:creationId xmlns:a16="http://schemas.microsoft.com/office/drawing/2014/main" id="{F95AB3B2-F58F-C044-8B5B-803770AF7697}"/>
                </a:ext>
              </a:extLst>
            </p:cNvPr>
            <p:cNvSpPr/>
            <p:nvPr/>
          </p:nvSpPr>
          <p:spPr>
            <a:xfrm>
              <a:off x="1498510" y="1825585"/>
              <a:ext cx="1464720" cy="146472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grpSp>
          <p:nvGrpSpPr>
            <p:cNvPr id="164" name="Group 163">
              <a:extLst>
                <a:ext uri="{FF2B5EF4-FFF2-40B4-BE49-F238E27FC236}">
                  <a16:creationId xmlns:a16="http://schemas.microsoft.com/office/drawing/2014/main" id="{A8CEB639-030D-EE44-AFEB-64C9251CA69E}"/>
                </a:ext>
              </a:extLst>
            </p:cNvPr>
            <p:cNvGrpSpPr/>
            <p:nvPr/>
          </p:nvGrpSpPr>
          <p:grpSpPr>
            <a:xfrm>
              <a:off x="1730272" y="1309763"/>
              <a:ext cx="1001196" cy="967718"/>
              <a:chOff x="67380" y="1475519"/>
              <a:chExt cx="1001196" cy="967718"/>
            </a:xfrm>
          </p:grpSpPr>
          <p:sp>
            <p:nvSpPr>
              <p:cNvPr id="158" name="Shape 1898">
                <a:extLst>
                  <a:ext uri="{FF2B5EF4-FFF2-40B4-BE49-F238E27FC236}">
                    <a16:creationId xmlns:a16="http://schemas.microsoft.com/office/drawing/2014/main" id="{7061FA1A-4B74-174B-AABC-15DE15867E5A}"/>
                  </a:ext>
                </a:extLst>
              </p:cNvPr>
              <p:cNvSpPr/>
              <p:nvPr/>
            </p:nvSpPr>
            <p:spPr>
              <a:xfrm>
                <a:off x="67380" y="1475519"/>
                <a:ext cx="1001196" cy="96771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grpSp>
            <p:nvGrpSpPr>
              <p:cNvPr id="163" name="Group 162">
                <a:extLst>
                  <a:ext uri="{FF2B5EF4-FFF2-40B4-BE49-F238E27FC236}">
                    <a16:creationId xmlns:a16="http://schemas.microsoft.com/office/drawing/2014/main" id="{B40DEA00-983C-A64D-B531-B6698F91E747}"/>
                  </a:ext>
                </a:extLst>
              </p:cNvPr>
              <p:cNvGrpSpPr/>
              <p:nvPr/>
            </p:nvGrpSpPr>
            <p:grpSpPr>
              <a:xfrm>
                <a:off x="125165" y="1561368"/>
                <a:ext cx="885627" cy="812298"/>
                <a:chOff x="1155629" y="1033355"/>
                <a:chExt cx="885627" cy="812298"/>
              </a:xfrm>
            </p:grpSpPr>
            <p:grpSp>
              <p:nvGrpSpPr>
                <p:cNvPr id="15" name="Group 14">
                  <a:extLst>
                    <a:ext uri="{FF2B5EF4-FFF2-40B4-BE49-F238E27FC236}">
                      <a16:creationId xmlns:a16="http://schemas.microsoft.com/office/drawing/2014/main" id="{3A7EC210-A9E3-1D45-843A-68697A238A57}"/>
                    </a:ext>
                  </a:extLst>
                </p:cNvPr>
                <p:cNvGrpSpPr/>
                <p:nvPr/>
              </p:nvGrpSpPr>
              <p:grpSpPr>
                <a:xfrm>
                  <a:off x="1155629" y="1098685"/>
                  <a:ext cx="875235" cy="746968"/>
                  <a:chOff x="1409253" y="1430309"/>
                  <a:chExt cx="1111202" cy="948353"/>
                </a:xfrm>
              </p:grpSpPr>
              <p:sp>
                <p:nvSpPr>
                  <p:cNvPr id="10" name="TextBox 9">
                    <a:extLst>
                      <a:ext uri="{FF2B5EF4-FFF2-40B4-BE49-F238E27FC236}">
                        <a16:creationId xmlns:a16="http://schemas.microsoft.com/office/drawing/2014/main" id="{A9BE9E65-5350-0E4F-903B-FEFC197C7471}"/>
                      </a:ext>
                    </a:extLst>
                  </p:cNvPr>
                  <p:cNvSpPr txBox="1"/>
                  <p:nvPr/>
                </p:nvSpPr>
                <p:spPr>
                  <a:xfrm>
                    <a:off x="1409253" y="1737859"/>
                    <a:ext cx="1111202" cy="307777"/>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1" name="TextBox 10">
                    <a:extLst>
                      <a:ext uri="{FF2B5EF4-FFF2-40B4-BE49-F238E27FC236}">
                        <a16:creationId xmlns:a16="http://schemas.microsoft.com/office/drawing/2014/main" id="{8665FDB5-6096-8242-965A-DF0BBDE4D287}"/>
                      </a:ext>
                    </a:extLst>
                  </p:cNvPr>
                  <p:cNvSpPr txBox="1"/>
                  <p:nvPr/>
                </p:nvSpPr>
                <p:spPr>
                  <a:xfrm>
                    <a:off x="1409253" y="2070885"/>
                    <a:ext cx="1111202" cy="307777"/>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sp>
                <p:nvSpPr>
                  <p:cNvPr id="13" name="Oval 12">
                    <a:extLst>
                      <a:ext uri="{FF2B5EF4-FFF2-40B4-BE49-F238E27FC236}">
                        <a16:creationId xmlns:a16="http://schemas.microsoft.com/office/drawing/2014/main" id="{5B4C26AE-DD88-1D41-8FFA-A435CAC26067}"/>
                      </a:ext>
                    </a:extLst>
                  </p:cNvPr>
                  <p:cNvSpPr/>
                  <p:nvPr/>
                </p:nvSpPr>
                <p:spPr>
                  <a:xfrm>
                    <a:off x="1964850" y="1430309"/>
                    <a:ext cx="296906"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Ubuntu" panose="020B0504030602030204" pitchFamily="34" charset="0"/>
                    </a:endParaRPr>
                  </a:p>
                </p:txBody>
              </p:sp>
            </p:grpSp>
            <p:grpSp>
              <p:nvGrpSpPr>
                <p:cNvPr id="162" name="Group 161">
                  <a:extLst>
                    <a:ext uri="{FF2B5EF4-FFF2-40B4-BE49-F238E27FC236}">
                      <a16:creationId xmlns:a16="http://schemas.microsoft.com/office/drawing/2014/main" id="{2611AFE3-4635-8C46-8ED0-BA1386AE2222}"/>
                    </a:ext>
                  </a:extLst>
                </p:cNvPr>
                <p:cNvGrpSpPr/>
                <p:nvPr/>
              </p:nvGrpSpPr>
              <p:grpSpPr>
                <a:xfrm>
                  <a:off x="1166021" y="1033355"/>
                  <a:ext cx="875235" cy="291842"/>
                  <a:chOff x="2808651" y="1364572"/>
                  <a:chExt cx="1206083" cy="402162"/>
                </a:xfrm>
              </p:grpSpPr>
              <p:sp>
                <p:nvSpPr>
                  <p:cNvPr id="159" name="Shape 3104">
                    <a:extLst>
                      <a:ext uri="{FF2B5EF4-FFF2-40B4-BE49-F238E27FC236}">
                        <a16:creationId xmlns:a16="http://schemas.microsoft.com/office/drawing/2014/main" id="{B4981EBA-2A7D-D845-ADF0-715B154F5455}"/>
                      </a:ext>
                    </a:extLst>
                  </p:cNvPr>
                  <p:cNvSpPr/>
                  <p:nvPr/>
                </p:nvSpPr>
                <p:spPr>
                  <a:xfrm>
                    <a:off x="2808651" y="1364572"/>
                    <a:ext cx="1206083" cy="402162"/>
                  </a:xfrm>
                  <a:prstGeom prst="rect">
                    <a:avLst/>
                  </a:prstGeom>
                  <a:solidFill>
                    <a:schemeClr val="bg2"/>
                  </a:solidFill>
                  <a:ln w="28575" cap="flat" cmpd="sng">
                    <a:no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60" name="Picture 159" descr="A close up of a wheel&#10;&#10;Description automatically generated">
                    <a:extLst>
                      <a:ext uri="{FF2B5EF4-FFF2-40B4-BE49-F238E27FC236}">
                        <a16:creationId xmlns:a16="http://schemas.microsoft.com/office/drawing/2014/main" id="{A1569B1B-9EB2-1A47-AAAA-9EDDDD1095BB}"/>
                      </a:ext>
                    </a:extLst>
                  </p:cNvPr>
                  <p:cNvPicPr>
                    <a:picLocks noChangeAspect="1"/>
                  </p:cNvPicPr>
                  <p:nvPr/>
                </p:nvPicPr>
                <p:blipFill>
                  <a:blip r:embed="rId3"/>
                  <a:stretch>
                    <a:fillRect/>
                  </a:stretch>
                </p:blipFill>
                <p:spPr>
                  <a:xfrm>
                    <a:off x="3214052" y="1368012"/>
                    <a:ext cx="395280" cy="395283"/>
                  </a:xfrm>
                  <a:prstGeom prst="rect">
                    <a:avLst/>
                  </a:prstGeom>
                </p:spPr>
              </p:pic>
            </p:grpSp>
          </p:grpSp>
        </p:grpSp>
        <p:grpSp>
          <p:nvGrpSpPr>
            <p:cNvPr id="165" name="Group 164">
              <a:extLst>
                <a:ext uri="{FF2B5EF4-FFF2-40B4-BE49-F238E27FC236}">
                  <a16:creationId xmlns:a16="http://schemas.microsoft.com/office/drawing/2014/main" id="{24C87AAE-573E-3F40-B394-DD04B971D13C}"/>
                </a:ext>
              </a:extLst>
            </p:cNvPr>
            <p:cNvGrpSpPr/>
            <p:nvPr/>
          </p:nvGrpSpPr>
          <p:grpSpPr>
            <a:xfrm>
              <a:off x="2615419" y="2543327"/>
              <a:ext cx="1001196" cy="967718"/>
              <a:chOff x="67380" y="1475519"/>
              <a:chExt cx="1001196" cy="967718"/>
            </a:xfrm>
          </p:grpSpPr>
          <p:sp>
            <p:nvSpPr>
              <p:cNvPr id="166" name="Shape 1898">
                <a:extLst>
                  <a:ext uri="{FF2B5EF4-FFF2-40B4-BE49-F238E27FC236}">
                    <a16:creationId xmlns:a16="http://schemas.microsoft.com/office/drawing/2014/main" id="{54F0D692-A5AE-1448-994C-379FA99B1532}"/>
                  </a:ext>
                </a:extLst>
              </p:cNvPr>
              <p:cNvSpPr/>
              <p:nvPr/>
            </p:nvSpPr>
            <p:spPr>
              <a:xfrm>
                <a:off x="67380" y="1475519"/>
                <a:ext cx="1001196" cy="96771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grpSp>
            <p:nvGrpSpPr>
              <p:cNvPr id="167" name="Group 166">
                <a:extLst>
                  <a:ext uri="{FF2B5EF4-FFF2-40B4-BE49-F238E27FC236}">
                    <a16:creationId xmlns:a16="http://schemas.microsoft.com/office/drawing/2014/main" id="{95EE12CC-21C1-B540-AC45-5957694A0544}"/>
                  </a:ext>
                </a:extLst>
              </p:cNvPr>
              <p:cNvGrpSpPr/>
              <p:nvPr/>
            </p:nvGrpSpPr>
            <p:grpSpPr>
              <a:xfrm>
                <a:off x="125165" y="1561368"/>
                <a:ext cx="885627" cy="812298"/>
                <a:chOff x="1155629" y="1033355"/>
                <a:chExt cx="885627" cy="812298"/>
              </a:xfrm>
            </p:grpSpPr>
            <p:grpSp>
              <p:nvGrpSpPr>
                <p:cNvPr id="168" name="Group 167">
                  <a:extLst>
                    <a:ext uri="{FF2B5EF4-FFF2-40B4-BE49-F238E27FC236}">
                      <a16:creationId xmlns:a16="http://schemas.microsoft.com/office/drawing/2014/main" id="{83A91DD7-DBBD-9F4F-935C-91022166BF20}"/>
                    </a:ext>
                  </a:extLst>
                </p:cNvPr>
                <p:cNvGrpSpPr/>
                <p:nvPr/>
              </p:nvGrpSpPr>
              <p:grpSpPr>
                <a:xfrm>
                  <a:off x="1155629" y="1098685"/>
                  <a:ext cx="875235" cy="746968"/>
                  <a:chOff x="1409253" y="1430309"/>
                  <a:chExt cx="1111202" cy="948353"/>
                </a:xfrm>
              </p:grpSpPr>
              <p:sp>
                <p:nvSpPr>
                  <p:cNvPr id="172" name="TextBox 171">
                    <a:extLst>
                      <a:ext uri="{FF2B5EF4-FFF2-40B4-BE49-F238E27FC236}">
                        <a16:creationId xmlns:a16="http://schemas.microsoft.com/office/drawing/2014/main" id="{8DF2A2C5-9EB7-704A-96BF-78266CB59C13}"/>
                      </a:ext>
                    </a:extLst>
                  </p:cNvPr>
                  <p:cNvSpPr txBox="1"/>
                  <p:nvPr/>
                </p:nvSpPr>
                <p:spPr>
                  <a:xfrm>
                    <a:off x="1409253" y="1737859"/>
                    <a:ext cx="1111202" cy="307777"/>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73" name="TextBox 172">
                    <a:extLst>
                      <a:ext uri="{FF2B5EF4-FFF2-40B4-BE49-F238E27FC236}">
                        <a16:creationId xmlns:a16="http://schemas.microsoft.com/office/drawing/2014/main" id="{3DFAD930-C304-744E-9A4D-819878F081B6}"/>
                      </a:ext>
                    </a:extLst>
                  </p:cNvPr>
                  <p:cNvSpPr txBox="1"/>
                  <p:nvPr/>
                </p:nvSpPr>
                <p:spPr>
                  <a:xfrm>
                    <a:off x="1409253" y="2070885"/>
                    <a:ext cx="1111202" cy="307777"/>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sp>
                <p:nvSpPr>
                  <p:cNvPr id="174" name="Oval 173">
                    <a:extLst>
                      <a:ext uri="{FF2B5EF4-FFF2-40B4-BE49-F238E27FC236}">
                        <a16:creationId xmlns:a16="http://schemas.microsoft.com/office/drawing/2014/main" id="{8F1CD3D8-DC66-D540-AE57-4C0A23B9F550}"/>
                      </a:ext>
                    </a:extLst>
                  </p:cNvPr>
                  <p:cNvSpPr/>
                  <p:nvPr/>
                </p:nvSpPr>
                <p:spPr>
                  <a:xfrm>
                    <a:off x="1964850" y="1430309"/>
                    <a:ext cx="296906"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Ubuntu" panose="020B0504030602030204" pitchFamily="34" charset="0"/>
                    </a:endParaRPr>
                  </a:p>
                </p:txBody>
              </p:sp>
            </p:grpSp>
            <p:grpSp>
              <p:nvGrpSpPr>
                <p:cNvPr id="169" name="Group 168">
                  <a:extLst>
                    <a:ext uri="{FF2B5EF4-FFF2-40B4-BE49-F238E27FC236}">
                      <a16:creationId xmlns:a16="http://schemas.microsoft.com/office/drawing/2014/main" id="{175C3CD3-3968-704B-8AED-F33A590AB84A}"/>
                    </a:ext>
                  </a:extLst>
                </p:cNvPr>
                <p:cNvGrpSpPr/>
                <p:nvPr/>
              </p:nvGrpSpPr>
              <p:grpSpPr>
                <a:xfrm>
                  <a:off x="1166021" y="1033355"/>
                  <a:ext cx="875235" cy="291842"/>
                  <a:chOff x="2808651" y="1364572"/>
                  <a:chExt cx="1206083" cy="402162"/>
                </a:xfrm>
              </p:grpSpPr>
              <p:sp>
                <p:nvSpPr>
                  <p:cNvPr id="170" name="Shape 3104">
                    <a:extLst>
                      <a:ext uri="{FF2B5EF4-FFF2-40B4-BE49-F238E27FC236}">
                        <a16:creationId xmlns:a16="http://schemas.microsoft.com/office/drawing/2014/main" id="{43334A1B-D111-F647-8B1C-7B0F1D00D5E0}"/>
                      </a:ext>
                    </a:extLst>
                  </p:cNvPr>
                  <p:cNvSpPr/>
                  <p:nvPr/>
                </p:nvSpPr>
                <p:spPr>
                  <a:xfrm>
                    <a:off x="2808651" y="1364572"/>
                    <a:ext cx="1206083" cy="402162"/>
                  </a:xfrm>
                  <a:prstGeom prst="rect">
                    <a:avLst/>
                  </a:prstGeom>
                  <a:solidFill>
                    <a:schemeClr val="bg2"/>
                  </a:solidFill>
                  <a:ln w="28575" cap="flat" cmpd="sng">
                    <a:no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71" name="Picture 170" descr="A close up of a wheel&#10;&#10;Description automatically generated">
                    <a:extLst>
                      <a:ext uri="{FF2B5EF4-FFF2-40B4-BE49-F238E27FC236}">
                        <a16:creationId xmlns:a16="http://schemas.microsoft.com/office/drawing/2014/main" id="{A0701FCB-66E1-574E-A7A8-48C9A8E2664B}"/>
                      </a:ext>
                    </a:extLst>
                  </p:cNvPr>
                  <p:cNvPicPr>
                    <a:picLocks noChangeAspect="1"/>
                  </p:cNvPicPr>
                  <p:nvPr/>
                </p:nvPicPr>
                <p:blipFill>
                  <a:blip r:embed="rId3"/>
                  <a:stretch>
                    <a:fillRect/>
                  </a:stretch>
                </p:blipFill>
                <p:spPr>
                  <a:xfrm>
                    <a:off x="3214052" y="1368012"/>
                    <a:ext cx="395280" cy="395283"/>
                  </a:xfrm>
                  <a:prstGeom prst="rect">
                    <a:avLst/>
                  </a:prstGeom>
                </p:spPr>
              </p:pic>
            </p:grpSp>
          </p:grpSp>
        </p:grpSp>
        <p:grpSp>
          <p:nvGrpSpPr>
            <p:cNvPr id="175" name="Group 174">
              <a:extLst>
                <a:ext uri="{FF2B5EF4-FFF2-40B4-BE49-F238E27FC236}">
                  <a16:creationId xmlns:a16="http://schemas.microsoft.com/office/drawing/2014/main" id="{D0442EA6-430D-8946-AFE2-5CA1E97BC8F0}"/>
                </a:ext>
              </a:extLst>
            </p:cNvPr>
            <p:cNvGrpSpPr/>
            <p:nvPr/>
          </p:nvGrpSpPr>
          <p:grpSpPr>
            <a:xfrm>
              <a:off x="779103" y="2548641"/>
              <a:ext cx="1001196" cy="967718"/>
              <a:chOff x="67380" y="1475519"/>
              <a:chExt cx="1001196" cy="967718"/>
            </a:xfrm>
          </p:grpSpPr>
          <p:sp>
            <p:nvSpPr>
              <p:cNvPr id="176" name="Shape 1898">
                <a:extLst>
                  <a:ext uri="{FF2B5EF4-FFF2-40B4-BE49-F238E27FC236}">
                    <a16:creationId xmlns:a16="http://schemas.microsoft.com/office/drawing/2014/main" id="{B43E4990-CCF5-9542-8391-D678D0C0804F}"/>
                  </a:ext>
                </a:extLst>
              </p:cNvPr>
              <p:cNvSpPr/>
              <p:nvPr/>
            </p:nvSpPr>
            <p:spPr>
              <a:xfrm>
                <a:off x="67380" y="1475519"/>
                <a:ext cx="1001196" cy="96771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grpSp>
            <p:nvGrpSpPr>
              <p:cNvPr id="177" name="Group 176">
                <a:extLst>
                  <a:ext uri="{FF2B5EF4-FFF2-40B4-BE49-F238E27FC236}">
                    <a16:creationId xmlns:a16="http://schemas.microsoft.com/office/drawing/2014/main" id="{E7962033-4881-1F48-B9EC-47665AA511A7}"/>
                  </a:ext>
                </a:extLst>
              </p:cNvPr>
              <p:cNvGrpSpPr/>
              <p:nvPr/>
            </p:nvGrpSpPr>
            <p:grpSpPr>
              <a:xfrm>
                <a:off x="125165" y="1561368"/>
                <a:ext cx="885627" cy="812298"/>
                <a:chOff x="1155629" y="1033355"/>
                <a:chExt cx="885627" cy="812298"/>
              </a:xfrm>
            </p:grpSpPr>
            <p:grpSp>
              <p:nvGrpSpPr>
                <p:cNvPr id="178" name="Group 177">
                  <a:extLst>
                    <a:ext uri="{FF2B5EF4-FFF2-40B4-BE49-F238E27FC236}">
                      <a16:creationId xmlns:a16="http://schemas.microsoft.com/office/drawing/2014/main" id="{A46BAFD8-3C8D-9546-8C49-AFEFD759D6A4}"/>
                    </a:ext>
                  </a:extLst>
                </p:cNvPr>
                <p:cNvGrpSpPr/>
                <p:nvPr/>
              </p:nvGrpSpPr>
              <p:grpSpPr>
                <a:xfrm>
                  <a:off x="1155629" y="1098685"/>
                  <a:ext cx="875235" cy="746968"/>
                  <a:chOff x="1409253" y="1430309"/>
                  <a:chExt cx="1111202" cy="948353"/>
                </a:xfrm>
              </p:grpSpPr>
              <p:sp>
                <p:nvSpPr>
                  <p:cNvPr id="182" name="TextBox 181">
                    <a:extLst>
                      <a:ext uri="{FF2B5EF4-FFF2-40B4-BE49-F238E27FC236}">
                        <a16:creationId xmlns:a16="http://schemas.microsoft.com/office/drawing/2014/main" id="{18E2CDDB-9274-5649-A179-2AAE07766A3C}"/>
                      </a:ext>
                    </a:extLst>
                  </p:cNvPr>
                  <p:cNvSpPr txBox="1"/>
                  <p:nvPr/>
                </p:nvSpPr>
                <p:spPr>
                  <a:xfrm>
                    <a:off x="1409253" y="1737859"/>
                    <a:ext cx="1111202" cy="307777"/>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83" name="TextBox 182">
                    <a:extLst>
                      <a:ext uri="{FF2B5EF4-FFF2-40B4-BE49-F238E27FC236}">
                        <a16:creationId xmlns:a16="http://schemas.microsoft.com/office/drawing/2014/main" id="{EAD9DE9C-E955-7C4A-801B-77FA1778737A}"/>
                      </a:ext>
                    </a:extLst>
                  </p:cNvPr>
                  <p:cNvSpPr txBox="1"/>
                  <p:nvPr/>
                </p:nvSpPr>
                <p:spPr>
                  <a:xfrm>
                    <a:off x="1409253" y="2070885"/>
                    <a:ext cx="1111202" cy="307777"/>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sp>
                <p:nvSpPr>
                  <p:cNvPr id="184" name="Oval 183">
                    <a:extLst>
                      <a:ext uri="{FF2B5EF4-FFF2-40B4-BE49-F238E27FC236}">
                        <a16:creationId xmlns:a16="http://schemas.microsoft.com/office/drawing/2014/main" id="{60B6BEF1-1608-A248-AEEB-56DB4CEA20A3}"/>
                      </a:ext>
                    </a:extLst>
                  </p:cNvPr>
                  <p:cNvSpPr/>
                  <p:nvPr/>
                </p:nvSpPr>
                <p:spPr>
                  <a:xfrm>
                    <a:off x="1964850" y="1430309"/>
                    <a:ext cx="296906"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Ubuntu" panose="020B0504030602030204" pitchFamily="34" charset="0"/>
                    </a:endParaRPr>
                  </a:p>
                </p:txBody>
              </p:sp>
            </p:grpSp>
            <p:grpSp>
              <p:nvGrpSpPr>
                <p:cNvPr id="179" name="Group 178">
                  <a:extLst>
                    <a:ext uri="{FF2B5EF4-FFF2-40B4-BE49-F238E27FC236}">
                      <a16:creationId xmlns:a16="http://schemas.microsoft.com/office/drawing/2014/main" id="{313F0D94-C85A-7846-85FE-98BF19C45EC6}"/>
                    </a:ext>
                  </a:extLst>
                </p:cNvPr>
                <p:cNvGrpSpPr/>
                <p:nvPr/>
              </p:nvGrpSpPr>
              <p:grpSpPr>
                <a:xfrm>
                  <a:off x="1166021" y="1033355"/>
                  <a:ext cx="875235" cy="291842"/>
                  <a:chOff x="2808651" y="1364572"/>
                  <a:chExt cx="1206083" cy="402162"/>
                </a:xfrm>
              </p:grpSpPr>
              <p:sp>
                <p:nvSpPr>
                  <p:cNvPr id="180" name="Shape 3104">
                    <a:extLst>
                      <a:ext uri="{FF2B5EF4-FFF2-40B4-BE49-F238E27FC236}">
                        <a16:creationId xmlns:a16="http://schemas.microsoft.com/office/drawing/2014/main" id="{E4D94E83-00E7-D04B-A5D5-6C50288B2A70}"/>
                      </a:ext>
                    </a:extLst>
                  </p:cNvPr>
                  <p:cNvSpPr/>
                  <p:nvPr/>
                </p:nvSpPr>
                <p:spPr>
                  <a:xfrm>
                    <a:off x="2808651" y="1364572"/>
                    <a:ext cx="1206083" cy="402162"/>
                  </a:xfrm>
                  <a:prstGeom prst="rect">
                    <a:avLst/>
                  </a:prstGeom>
                  <a:solidFill>
                    <a:schemeClr val="bg2"/>
                  </a:solidFill>
                  <a:ln w="28575" cap="flat" cmpd="sng">
                    <a:no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81" name="Picture 180" descr="A close up of a wheel&#10;&#10;Description automatically generated">
                    <a:extLst>
                      <a:ext uri="{FF2B5EF4-FFF2-40B4-BE49-F238E27FC236}">
                        <a16:creationId xmlns:a16="http://schemas.microsoft.com/office/drawing/2014/main" id="{2044AD52-44E6-0F47-89E1-B5565EE142B9}"/>
                      </a:ext>
                    </a:extLst>
                  </p:cNvPr>
                  <p:cNvPicPr>
                    <a:picLocks noChangeAspect="1"/>
                  </p:cNvPicPr>
                  <p:nvPr/>
                </p:nvPicPr>
                <p:blipFill>
                  <a:blip r:embed="rId3"/>
                  <a:stretch>
                    <a:fillRect/>
                  </a:stretch>
                </p:blipFill>
                <p:spPr>
                  <a:xfrm>
                    <a:off x="3214052" y="1368012"/>
                    <a:ext cx="395280" cy="395283"/>
                  </a:xfrm>
                  <a:prstGeom prst="rect">
                    <a:avLst/>
                  </a:prstGeom>
                </p:spPr>
              </p:pic>
            </p:grpSp>
          </p:grpSp>
        </p:grpSp>
      </p:grpSp>
      <p:grpSp>
        <p:nvGrpSpPr>
          <p:cNvPr id="202" name="Group 201">
            <a:extLst>
              <a:ext uri="{FF2B5EF4-FFF2-40B4-BE49-F238E27FC236}">
                <a16:creationId xmlns:a16="http://schemas.microsoft.com/office/drawing/2014/main" id="{48B14EB8-F7F2-6C4E-B474-1BED73842812}"/>
              </a:ext>
            </a:extLst>
          </p:cNvPr>
          <p:cNvGrpSpPr/>
          <p:nvPr/>
        </p:nvGrpSpPr>
        <p:grpSpPr>
          <a:xfrm>
            <a:off x="4593361" y="1282089"/>
            <a:ext cx="4426185" cy="2408504"/>
            <a:chOff x="4593361" y="1282089"/>
            <a:chExt cx="4426185" cy="2408504"/>
          </a:xfrm>
        </p:grpSpPr>
        <p:pic>
          <p:nvPicPr>
            <p:cNvPr id="66" name="Graphic 65">
              <a:extLst>
                <a:ext uri="{FF2B5EF4-FFF2-40B4-BE49-F238E27FC236}">
                  <a16:creationId xmlns:a16="http://schemas.microsoft.com/office/drawing/2014/main" id="{67831ABE-F8EB-9841-BEF4-C38C57B1C79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3762"/>
            <a:stretch/>
          </p:blipFill>
          <p:spPr>
            <a:xfrm>
              <a:off x="6429255" y="2468803"/>
              <a:ext cx="569356" cy="490999"/>
            </a:xfrm>
            <a:prstGeom prst="rect">
              <a:avLst/>
            </a:prstGeom>
          </p:spPr>
        </p:pic>
        <p:cxnSp>
          <p:nvCxnSpPr>
            <p:cNvPr id="68" name="Straight Connector 67">
              <a:extLst>
                <a:ext uri="{FF2B5EF4-FFF2-40B4-BE49-F238E27FC236}">
                  <a16:creationId xmlns:a16="http://schemas.microsoft.com/office/drawing/2014/main" id="{C56DC62C-FBE2-5C4A-A148-BCC7E7D53DE0}"/>
                </a:ext>
              </a:extLst>
            </p:cNvPr>
            <p:cNvCxnSpPr>
              <a:cxnSpLocks/>
              <a:endCxn id="66" idx="1"/>
            </p:cNvCxnSpPr>
            <p:nvPr/>
          </p:nvCxnSpPr>
          <p:spPr>
            <a:xfrm flipV="1">
              <a:off x="5218374" y="2714303"/>
              <a:ext cx="1210881" cy="3228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0CCE75-5B67-6C48-A6E7-8F43F32B0E54}"/>
                </a:ext>
              </a:extLst>
            </p:cNvPr>
            <p:cNvCxnSpPr>
              <a:cxnSpLocks/>
            </p:cNvCxnSpPr>
            <p:nvPr/>
          </p:nvCxnSpPr>
          <p:spPr>
            <a:xfrm flipV="1">
              <a:off x="6254612" y="2860697"/>
              <a:ext cx="244667" cy="176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8D9250E-9E04-AF46-BE08-98933C770946}"/>
                </a:ext>
              </a:extLst>
            </p:cNvPr>
            <p:cNvCxnSpPr>
              <a:cxnSpLocks/>
            </p:cNvCxnSpPr>
            <p:nvPr/>
          </p:nvCxnSpPr>
          <p:spPr>
            <a:xfrm flipH="1" flipV="1">
              <a:off x="6928586" y="2860697"/>
              <a:ext cx="362264" cy="176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D98B4FC-042B-3840-935B-82EB023A57FD}"/>
                </a:ext>
              </a:extLst>
            </p:cNvPr>
            <p:cNvCxnSpPr>
              <a:cxnSpLocks/>
              <a:endCxn id="66" idx="3"/>
            </p:cNvCxnSpPr>
            <p:nvPr/>
          </p:nvCxnSpPr>
          <p:spPr>
            <a:xfrm flipH="1" flipV="1">
              <a:off x="6998611" y="2714303"/>
              <a:ext cx="1328478" cy="3228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F79812-83C9-A44F-923D-90EB64775D11}"/>
                </a:ext>
              </a:extLst>
            </p:cNvPr>
            <p:cNvCxnSpPr>
              <a:cxnSpLocks/>
              <a:endCxn id="66" idx="0"/>
            </p:cNvCxnSpPr>
            <p:nvPr/>
          </p:nvCxnSpPr>
          <p:spPr>
            <a:xfrm>
              <a:off x="6713933" y="2284846"/>
              <a:ext cx="0" cy="1839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816EA590-D99D-F74B-8B10-2CD2AA93BA3E}"/>
                </a:ext>
              </a:extLst>
            </p:cNvPr>
            <p:cNvGrpSpPr/>
            <p:nvPr/>
          </p:nvGrpSpPr>
          <p:grpSpPr>
            <a:xfrm>
              <a:off x="6036306" y="1282089"/>
              <a:ext cx="1313239" cy="1002757"/>
              <a:chOff x="1259475" y="1910432"/>
              <a:chExt cx="1889663" cy="1442900"/>
            </a:xfrm>
          </p:grpSpPr>
          <p:sp>
            <p:nvSpPr>
              <p:cNvPr id="106" name="Shape 3102">
                <a:extLst>
                  <a:ext uri="{FF2B5EF4-FFF2-40B4-BE49-F238E27FC236}">
                    <a16:creationId xmlns:a16="http://schemas.microsoft.com/office/drawing/2014/main" id="{122FDA2E-3127-124F-8050-57FA27A82117}"/>
                  </a:ext>
                </a:extLst>
              </p:cNvPr>
              <p:cNvSpPr/>
              <p:nvPr/>
            </p:nvSpPr>
            <p:spPr>
              <a:xfrm>
                <a:off x="1578569" y="2115867"/>
                <a:ext cx="1212344" cy="1032030"/>
              </a:xfrm>
              <a:prstGeom prst="ellipse">
                <a:avLst/>
              </a:prstGeom>
              <a:noFill/>
              <a:ln w="12700" cap="flat" cmpd="sng">
                <a:solidFill>
                  <a:schemeClr val="tx1"/>
                </a:solidFill>
                <a:prstDash val="dash"/>
                <a:round/>
              </a:ln>
              <a:effectLst/>
            </p:spPr>
            <p:txBody>
              <a:bodyPr wrap="square" lIns="34289" tIns="34289" rIns="34289" bIns="34289" numCol="1" anchor="ctr">
                <a:noAutofit/>
              </a:bodyPr>
              <a:lstStyle/>
              <a:p>
                <a:pPr defTabSz="336947">
                  <a:lnSpc>
                    <a:spcPct val="93000"/>
                  </a:lnSpc>
                </a:pPr>
                <a:endParaRPr sz="825" dirty="0">
                  <a:latin typeface="Ubuntu" panose="020B0504030602030204" pitchFamily="34" charset="0"/>
                </a:endParaRPr>
              </a:p>
            </p:txBody>
          </p:sp>
          <p:grpSp>
            <p:nvGrpSpPr>
              <p:cNvPr id="107" name="Group 106">
                <a:extLst>
                  <a:ext uri="{FF2B5EF4-FFF2-40B4-BE49-F238E27FC236}">
                    <a16:creationId xmlns:a16="http://schemas.microsoft.com/office/drawing/2014/main" id="{FE474535-D395-884E-9A8F-FD050758E7FF}"/>
                  </a:ext>
                </a:extLst>
              </p:cNvPr>
              <p:cNvGrpSpPr/>
              <p:nvPr/>
            </p:nvGrpSpPr>
            <p:grpSpPr>
              <a:xfrm>
                <a:off x="2561936" y="2818917"/>
                <a:ext cx="358583" cy="359430"/>
                <a:chOff x="3010664" y="4282491"/>
                <a:chExt cx="1545941" cy="1549596"/>
              </a:xfrm>
              <a:solidFill>
                <a:schemeClr val="bg1"/>
              </a:solidFill>
            </p:grpSpPr>
            <p:sp>
              <p:nvSpPr>
                <p:cNvPr id="139" name="Freeform 18">
                  <a:extLst>
                    <a:ext uri="{FF2B5EF4-FFF2-40B4-BE49-F238E27FC236}">
                      <a16:creationId xmlns:a16="http://schemas.microsoft.com/office/drawing/2014/main" id="{FFA32342-24FA-4B48-A178-4BFA77C172D2}"/>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0" name="Freeform 19">
                  <a:extLst>
                    <a:ext uri="{FF2B5EF4-FFF2-40B4-BE49-F238E27FC236}">
                      <a16:creationId xmlns:a16="http://schemas.microsoft.com/office/drawing/2014/main" id="{D342819A-E105-7545-98A5-85EA6412A735}"/>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1" name="Freeform 20">
                  <a:extLst>
                    <a:ext uri="{FF2B5EF4-FFF2-40B4-BE49-F238E27FC236}">
                      <a16:creationId xmlns:a16="http://schemas.microsoft.com/office/drawing/2014/main" id="{7610C2AF-A310-2549-A29C-C6EE1CB5DA5C}"/>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2" name="Freeform 21">
                  <a:extLst>
                    <a:ext uri="{FF2B5EF4-FFF2-40B4-BE49-F238E27FC236}">
                      <a16:creationId xmlns:a16="http://schemas.microsoft.com/office/drawing/2014/main" id="{438E895D-E857-9342-94FA-C76DFC07B25F}"/>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3" name="Freeform 22">
                  <a:extLst>
                    <a:ext uri="{FF2B5EF4-FFF2-40B4-BE49-F238E27FC236}">
                      <a16:creationId xmlns:a16="http://schemas.microsoft.com/office/drawing/2014/main" id="{A6BCCE0E-0B46-7A4E-8182-CCCBA84C6A97}"/>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4" name="Freeform 23">
                  <a:extLst>
                    <a:ext uri="{FF2B5EF4-FFF2-40B4-BE49-F238E27FC236}">
                      <a16:creationId xmlns:a16="http://schemas.microsoft.com/office/drawing/2014/main" id="{CBA86E16-08A1-104E-956A-3199D828F58C}"/>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5" name="Freeform 24">
                  <a:extLst>
                    <a:ext uri="{FF2B5EF4-FFF2-40B4-BE49-F238E27FC236}">
                      <a16:creationId xmlns:a16="http://schemas.microsoft.com/office/drawing/2014/main" id="{4FC426F5-ED72-A145-9F61-5E9ED6AD129F}"/>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6" name="Freeform 25">
                  <a:extLst>
                    <a:ext uri="{FF2B5EF4-FFF2-40B4-BE49-F238E27FC236}">
                      <a16:creationId xmlns:a16="http://schemas.microsoft.com/office/drawing/2014/main" id="{25AA68A6-5A5E-4E43-8127-941603A5A3C9}"/>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7" name="Freeform 26">
                  <a:extLst>
                    <a:ext uri="{FF2B5EF4-FFF2-40B4-BE49-F238E27FC236}">
                      <a16:creationId xmlns:a16="http://schemas.microsoft.com/office/drawing/2014/main" id="{5C696A41-8EE1-2D44-A4D4-DC8095316E37}"/>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8" name="Freeform 27">
                  <a:extLst>
                    <a:ext uri="{FF2B5EF4-FFF2-40B4-BE49-F238E27FC236}">
                      <a16:creationId xmlns:a16="http://schemas.microsoft.com/office/drawing/2014/main" id="{1B730643-27C6-D54D-9C55-5336E59079E9}"/>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9" name="Freeform 28">
                  <a:extLst>
                    <a:ext uri="{FF2B5EF4-FFF2-40B4-BE49-F238E27FC236}">
                      <a16:creationId xmlns:a16="http://schemas.microsoft.com/office/drawing/2014/main" id="{513FAF12-82DD-3B41-A6D8-C99DA3147746}"/>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0" name="Freeform 29">
                  <a:extLst>
                    <a:ext uri="{FF2B5EF4-FFF2-40B4-BE49-F238E27FC236}">
                      <a16:creationId xmlns:a16="http://schemas.microsoft.com/office/drawing/2014/main" id="{5BD4B971-B090-1F40-AD68-EFF15FFE8312}"/>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1" name="Freeform 30">
                  <a:extLst>
                    <a:ext uri="{FF2B5EF4-FFF2-40B4-BE49-F238E27FC236}">
                      <a16:creationId xmlns:a16="http://schemas.microsoft.com/office/drawing/2014/main" id="{D5D000F6-7301-0946-A166-D7699241A4EC}"/>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2" name="Freeform 31">
                  <a:extLst>
                    <a:ext uri="{FF2B5EF4-FFF2-40B4-BE49-F238E27FC236}">
                      <a16:creationId xmlns:a16="http://schemas.microsoft.com/office/drawing/2014/main" id="{78ED5E4B-7F53-EE41-A3AF-9F068C1A3118}"/>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3" name="Freeform 32">
                  <a:extLst>
                    <a:ext uri="{FF2B5EF4-FFF2-40B4-BE49-F238E27FC236}">
                      <a16:creationId xmlns:a16="http://schemas.microsoft.com/office/drawing/2014/main" id="{604710B1-D508-914E-8CD6-9D0B85893921}"/>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4" name="Freeform 33">
                  <a:extLst>
                    <a:ext uri="{FF2B5EF4-FFF2-40B4-BE49-F238E27FC236}">
                      <a16:creationId xmlns:a16="http://schemas.microsoft.com/office/drawing/2014/main" id="{3D6575FB-508C-4640-9582-0A590BA98DC9}"/>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5" name="Freeform 34">
                  <a:extLst>
                    <a:ext uri="{FF2B5EF4-FFF2-40B4-BE49-F238E27FC236}">
                      <a16:creationId xmlns:a16="http://schemas.microsoft.com/office/drawing/2014/main" id="{0F4CC24F-7E61-334D-AE73-0BD25143661C}"/>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6" name="Freeform 35">
                  <a:extLst>
                    <a:ext uri="{FF2B5EF4-FFF2-40B4-BE49-F238E27FC236}">
                      <a16:creationId xmlns:a16="http://schemas.microsoft.com/office/drawing/2014/main" id="{76C9FE25-3359-934A-9F7A-ED8274E85424}"/>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108" name="Group 107">
                <a:extLst>
                  <a:ext uri="{FF2B5EF4-FFF2-40B4-BE49-F238E27FC236}">
                    <a16:creationId xmlns:a16="http://schemas.microsoft.com/office/drawing/2014/main" id="{CEE412E4-F3D6-3F4A-8F68-92EBA889FFDD}"/>
                  </a:ext>
                </a:extLst>
              </p:cNvPr>
              <p:cNvGrpSpPr/>
              <p:nvPr/>
            </p:nvGrpSpPr>
            <p:grpSpPr>
              <a:xfrm>
                <a:off x="1456686" y="2819664"/>
                <a:ext cx="358583" cy="359430"/>
                <a:chOff x="3010664" y="4282491"/>
                <a:chExt cx="1545941" cy="1549596"/>
              </a:xfrm>
              <a:solidFill>
                <a:schemeClr val="bg1"/>
              </a:solidFill>
            </p:grpSpPr>
            <p:sp>
              <p:nvSpPr>
                <p:cNvPr id="121" name="Freeform 18">
                  <a:extLst>
                    <a:ext uri="{FF2B5EF4-FFF2-40B4-BE49-F238E27FC236}">
                      <a16:creationId xmlns:a16="http://schemas.microsoft.com/office/drawing/2014/main" id="{203019F0-F13B-8C46-BE8F-06FB897AB3F1}"/>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2" name="Freeform 19">
                  <a:extLst>
                    <a:ext uri="{FF2B5EF4-FFF2-40B4-BE49-F238E27FC236}">
                      <a16:creationId xmlns:a16="http://schemas.microsoft.com/office/drawing/2014/main" id="{70E8D69C-543B-FE43-9013-223306CF1673}"/>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3" name="Freeform 20">
                  <a:extLst>
                    <a:ext uri="{FF2B5EF4-FFF2-40B4-BE49-F238E27FC236}">
                      <a16:creationId xmlns:a16="http://schemas.microsoft.com/office/drawing/2014/main" id="{AAC3B2D6-4A55-ED40-B689-14B8EC1FB778}"/>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4" name="Freeform 21">
                  <a:extLst>
                    <a:ext uri="{FF2B5EF4-FFF2-40B4-BE49-F238E27FC236}">
                      <a16:creationId xmlns:a16="http://schemas.microsoft.com/office/drawing/2014/main" id="{286D46FB-4C61-5643-9173-4D2D044A3C69}"/>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5" name="Freeform 22">
                  <a:extLst>
                    <a:ext uri="{FF2B5EF4-FFF2-40B4-BE49-F238E27FC236}">
                      <a16:creationId xmlns:a16="http://schemas.microsoft.com/office/drawing/2014/main" id="{FCC4C67D-D8A1-8E4B-96EC-9CF33FDFAB51}"/>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6" name="Freeform 23">
                  <a:extLst>
                    <a:ext uri="{FF2B5EF4-FFF2-40B4-BE49-F238E27FC236}">
                      <a16:creationId xmlns:a16="http://schemas.microsoft.com/office/drawing/2014/main" id="{DDAF280F-587A-8249-88CD-C01C6C668A82}"/>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7" name="Freeform 24">
                  <a:extLst>
                    <a:ext uri="{FF2B5EF4-FFF2-40B4-BE49-F238E27FC236}">
                      <a16:creationId xmlns:a16="http://schemas.microsoft.com/office/drawing/2014/main" id="{4E456122-6BBB-E343-BA9E-7985F8143D9D}"/>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8" name="Freeform 25">
                  <a:extLst>
                    <a:ext uri="{FF2B5EF4-FFF2-40B4-BE49-F238E27FC236}">
                      <a16:creationId xmlns:a16="http://schemas.microsoft.com/office/drawing/2014/main" id="{F686C072-D953-EC44-B271-D0AD4D43B4A4}"/>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9" name="Freeform 26">
                  <a:extLst>
                    <a:ext uri="{FF2B5EF4-FFF2-40B4-BE49-F238E27FC236}">
                      <a16:creationId xmlns:a16="http://schemas.microsoft.com/office/drawing/2014/main" id="{C7221C97-F7EB-EB49-8814-25810C869D64}"/>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0" name="Freeform 27">
                  <a:extLst>
                    <a:ext uri="{FF2B5EF4-FFF2-40B4-BE49-F238E27FC236}">
                      <a16:creationId xmlns:a16="http://schemas.microsoft.com/office/drawing/2014/main" id="{7906D89B-DB8B-074D-A965-F1BA37F7284E}"/>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1" name="Freeform 28">
                  <a:extLst>
                    <a:ext uri="{FF2B5EF4-FFF2-40B4-BE49-F238E27FC236}">
                      <a16:creationId xmlns:a16="http://schemas.microsoft.com/office/drawing/2014/main" id="{0089BDA4-A05D-0A40-BB9F-F55E505CF199}"/>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2" name="Freeform 29">
                  <a:extLst>
                    <a:ext uri="{FF2B5EF4-FFF2-40B4-BE49-F238E27FC236}">
                      <a16:creationId xmlns:a16="http://schemas.microsoft.com/office/drawing/2014/main" id="{5303609C-F6D7-9C41-898E-596214A5961E}"/>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3" name="Freeform 30">
                  <a:extLst>
                    <a:ext uri="{FF2B5EF4-FFF2-40B4-BE49-F238E27FC236}">
                      <a16:creationId xmlns:a16="http://schemas.microsoft.com/office/drawing/2014/main" id="{159AD288-8861-5944-BB7D-38B0524C6780}"/>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4" name="Freeform 31">
                  <a:extLst>
                    <a:ext uri="{FF2B5EF4-FFF2-40B4-BE49-F238E27FC236}">
                      <a16:creationId xmlns:a16="http://schemas.microsoft.com/office/drawing/2014/main" id="{9D9518A3-EA01-4E4F-BC1C-D0F0B2779138}"/>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5" name="Freeform 32">
                  <a:extLst>
                    <a:ext uri="{FF2B5EF4-FFF2-40B4-BE49-F238E27FC236}">
                      <a16:creationId xmlns:a16="http://schemas.microsoft.com/office/drawing/2014/main" id="{F5CCB33D-AF4A-A749-891B-FF3B08C4AB58}"/>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6" name="Freeform 33">
                  <a:extLst>
                    <a:ext uri="{FF2B5EF4-FFF2-40B4-BE49-F238E27FC236}">
                      <a16:creationId xmlns:a16="http://schemas.microsoft.com/office/drawing/2014/main" id="{74C655DE-6CC8-C347-913C-18058C34B8BB}"/>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7" name="Freeform 34">
                  <a:extLst>
                    <a:ext uri="{FF2B5EF4-FFF2-40B4-BE49-F238E27FC236}">
                      <a16:creationId xmlns:a16="http://schemas.microsoft.com/office/drawing/2014/main" id="{CA73979E-CD8F-294E-B93B-DC8FF929C064}"/>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8" name="Freeform 35">
                  <a:extLst>
                    <a:ext uri="{FF2B5EF4-FFF2-40B4-BE49-F238E27FC236}">
                      <a16:creationId xmlns:a16="http://schemas.microsoft.com/office/drawing/2014/main" id="{32DCBD45-9FB7-4542-A0CF-A8D1815B16B0}"/>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109" name="Group 108">
                <a:extLst>
                  <a:ext uri="{FF2B5EF4-FFF2-40B4-BE49-F238E27FC236}">
                    <a16:creationId xmlns:a16="http://schemas.microsoft.com/office/drawing/2014/main" id="{F13B6FC1-AFA3-C549-8426-2CC191AD2F04}"/>
                  </a:ext>
                </a:extLst>
              </p:cNvPr>
              <p:cNvGrpSpPr/>
              <p:nvPr/>
            </p:nvGrpSpPr>
            <p:grpSpPr>
              <a:xfrm>
                <a:off x="1792699" y="1910432"/>
                <a:ext cx="803905" cy="706838"/>
                <a:chOff x="1792700" y="1910432"/>
                <a:chExt cx="803905" cy="706838"/>
              </a:xfrm>
            </p:grpSpPr>
            <p:sp>
              <p:nvSpPr>
                <p:cNvPr id="118" name="Shape 3103">
                  <a:extLst>
                    <a:ext uri="{FF2B5EF4-FFF2-40B4-BE49-F238E27FC236}">
                      <a16:creationId xmlns:a16="http://schemas.microsoft.com/office/drawing/2014/main" id="{FA92004D-0F1D-E94B-91EF-18A21485B10F}"/>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119" name="Shape 3104">
                  <a:extLst>
                    <a:ext uri="{FF2B5EF4-FFF2-40B4-BE49-F238E27FC236}">
                      <a16:creationId xmlns:a16="http://schemas.microsoft.com/office/drawing/2014/main" id="{711EAF24-ED45-E442-96D2-D36833F42296}"/>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20" name="Picture 119" descr="A close up of a wheel&#10;&#10;Description automatically generated">
                  <a:extLst>
                    <a:ext uri="{FF2B5EF4-FFF2-40B4-BE49-F238E27FC236}">
                      <a16:creationId xmlns:a16="http://schemas.microsoft.com/office/drawing/2014/main" id="{83B1834C-D32C-B840-97E5-BBFCA311CDB4}"/>
                    </a:ext>
                  </a:extLst>
                </p:cNvPr>
                <p:cNvPicPr>
                  <a:picLocks noChangeAspect="1"/>
                </p:cNvPicPr>
                <p:nvPr/>
              </p:nvPicPr>
              <p:blipFill>
                <a:blip r:embed="rId3"/>
                <a:stretch>
                  <a:fillRect/>
                </a:stretch>
              </p:blipFill>
              <p:spPr>
                <a:xfrm>
                  <a:off x="1992749" y="2061948"/>
                  <a:ext cx="403807" cy="403807"/>
                </a:xfrm>
                <a:prstGeom prst="rect">
                  <a:avLst/>
                </a:prstGeom>
              </p:spPr>
            </p:pic>
          </p:grpSp>
          <p:grpSp>
            <p:nvGrpSpPr>
              <p:cNvPr id="110" name="Group 109">
                <a:extLst>
                  <a:ext uri="{FF2B5EF4-FFF2-40B4-BE49-F238E27FC236}">
                    <a16:creationId xmlns:a16="http://schemas.microsoft.com/office/drawing/2014/main" id="{8D66F69A-6BE4-8240-B943-2081A6784EEB}"/>
                  </a:ext>
                </a:extLst>
              </p:cNvPr>
              <p:cNvGrpSpPr/>
              <p:nvPr/>
            </p:nvGrpSpPr>
            <p:grpSpPr>
              <a:xfrm>
                <a:off x="2345233" y="2646494"/>
                <a:ext cx="803905" cy="706838"/>
                <a:chOff x="1792700" y="1910432"/>
                <a:chExt cx="803905" cy="706838"/>
              </a:xfrm>
            </p:grpSpPr>
            <p:sp>
              <p:nvSpPr>
                <p:cNvPr id="115" name="Shape 3103">
                  <a:extLst>
                    <a:ext uri="{FF2B5EF4-FFF2-40B4-BE49-F238E27FC236}">
                      <a16:creationId xmlns:a16="http://schemas.microsoft.com/office/drawing/2014/main" id="{E12B1859-EACF-E345-A630-A1AF8B4EFB22}"/>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116" name="Shape 3104">
                  <a:extLst>
                    <a:ext uri="{FF2B5EF4-FFF2-40B4-BE49-F238E27FC236}">
                      <a16:creationId xmlns:a16="http://schemas.microsoft.com/office/drawing/2014/main" id="{08D7D5F7-4C54-5447-ADE6-8BE7A967EF31}"/>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17" name="Picture 116" descr="A close up of a wheel&#10;&#10;Description automatically generated">
                  <a:extLst>
                    <a:ext uri="{FF2B5EF4-FFF2-40B4-BE49-F238E27FC236}">
                      <a16:creationId xmlns:a16="http://schemas.microsoft.com/office/drawing/2014/main" id="{54ECC778-1D57-F345-89D8-308B0079B16A}"/>
                    </a:ext>
                  </a:extLst>
                </p:cNvPr>
                <p:cNvPicPr>
                  <a:picLocks noChangeAspect="1"/>
                </p:cNvPicPr>
                <p:nvPr/>
              </p:nvPicPr>
              <p:blipFill>
                <a:blip r:embed="rId3"/>
                <a:stretch>
                  <a:fillRect/>
                </a:stretch>
              </p:blipFill>
              <p:spPr>
                <a:xfrm>
                  <a:off x="1992749" y="2061948"/>
                  <a:ext cx="403807" cy="403807"/>
                </a:xfrm>
                <a:prstGeom prst="rect">
                  <a:avLst/>
                </a:prstGeom>
              </p:spPr>
            </p:pic>
          </p:grpSp>
          <p:grpSp>
            <p:nvGrpSpPr>
              <p:cNvPr id="111" name="Group 110">
                <a:extLst>
                  <a:ext uri="{FF2B5EF4-FFF2-40B4-BE49-F238E27FC236}">
                    <a16:creationId xmlns:a16="http://schemas.microsoft.com/office/drawing/2014/main" id="{D3354848-88BA-4E4C-8506-708CE886AC41}"/>
                  </a:ext>
                </a:extLst>
              </p:cNvPr>
              <p:cNvGrpSpPr/>
              <p:nvPr/>
            </p:nvGrpSpPr>
            <p:grpSpPr>
              <a:xfrm>
                <a:off x="1259475" y="2646494"/>
                <a:ext cx="803905" cy="706838"/>
                <a:chOff x="1792700" y="1910432"/>
                <a:chExt cx="803905" cy="706838"/>
              </a:xfrm>
            </p:grpSpPr>
            <p:sp>
              <p:nvSpPr>
                <p:cNvPr id="112" name="Shape 3103">
                  <a:extLst>
                    <a:ext uri="{FF2B5EF4-FFF2-40B4-BE49-F238E27FC236}">
                      <a16:creationId xmlns:a16="http://schemas.microsoft.com/office/drawing/2014/main" id="{705F8EB5-4536-0045-BFE4-FCC447914CD9}"/>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113" name="Shape 3104">
                  <a:extLst>
                    <a:ext uri="{FF2B5EF4-FFF2-40B4-BE49-F238E27FC236}">
                      <a16:creationId xmlns:a16="http://schemas.microsoft.com/office/drawing/2014/main" id="{7CC91CB3-D43A-FC4E-B82E-93313C8840BD}"/>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14" name="Picture 113" descr="A close up of a wheel&#10;&#10;Description automatically generated">
                  <a:extLst>
                    <a:ext uri="{FF2B5EF4-FFF2-40B4-BE49-F238E27FC236}">
                      <a16:creationId xmlns:a16="http://schemas.microsoft.com/office/drawing/2014/main" id="{A27EB417-7486-5941-BD49-2C478F4DFEC6}"/>
                    </a:ext>
                  </a:extLst>
                </p:cNvPr>
                <p:cNvPicPr>
                  <a:picLocks noChangeAspect="1"/>
                </p:cNvPicPr>
                <p:nvPr/>
              </p:nvPicPr>
              <p:blipFill>
                <a:blip r:embed="rId3"/>
                <a:stretch>
                  <a:fillRect/>
                </a:stretch>
              </p:blipFill>
              <p:spPr>
                <a:xfrm>
                  <a:off x="1992749" y="2061948"/>
                  <a:ext cx="403807" cy="403807"/>
                </a:xfrm>
                <a:prstGeom prst="rect">
                  <a:avLst/>
                </a:prstGeom>
              </p:spPr>
            </p:pic>
          </p:grpSp>
        </p:grpSp>
        <p:grpSp>
          <p:nvGrpSpPr>
            <p:cNvPr id="189" name="Group 188">
              <a:extLst>
                <a:ext uri="{FF2B5EF4-FFF2-40B4-BE49-F238E27FC236}">
                  <a16:creationId xmlns:a16="http://schemas.microsoft.com/office/drawing/2014/main" id="{C053D2A5-42E5-A440-B808-489B7957FFDA}"/>
                </a:ext>
              </a:extLst>
            </p:cNvPr>
            <p:cNvGrpSpPr/>
            <p:nvPr/>
          </p:nvGrpSpPr>
          <p:grpSpPr>
            <a:xfrm>
              <a:off x="4593361" y="3030295"/>
              <a:ext cx="1001196" cy="660298"/>
              <a:chOff x="4989076" y="2860697"/>
              <a:chExt cx="1001196" cy="660298"/>
            </a:xfrm>
          </p:grpSpPr>
          <p:sp>
            <p:nvSpPr>
              <p:cNvPr id="186" name="Shape 1898">
                <a:extLst>
                  <a:ext uri="{FF2B5EF4-FFF2-40B4-BE49-F238E27FC236}">
                    <a16:creationId xmlns:a16="http://schemas.microsoft.com/office/drawing/2014/main" id="{33936911-989D-2944-9B8C-A11C766A9ABF}"/>
                  </a:ext>
                </a:extLst>
              </p:cNvPr>
              <p:cNvSpPr/>
              <p:nvPr/>
            </p:nvSpPr>
            <p:spPr>
              <a:xfrm>
                <a:off x="4989076" y="2860697"/>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sp>
            <p:nvSpPr>
              <p:cNvPr id="187" name="TextBox 186">
                <a:extLst>
                  <a:ext uri="{FF2B5EF4-FFF2-40B4-BE49-F238E27FC236}">
                    <a16:creationId xmlns:a16="http://schemas.microsoft.com/office/drawing/2014/main" id="{16F2B2D5-1F53-2D48-A0BB-C097D8B539D1}"/>
                  </a:ext>
                </a:extLst>
              </p:cNvPr>
              <p:cNvSpPr txBox="1"/>
              <p:nvPr/>
            </p:nvSpPr>
            <p:spPr>
              <a:xfrm>
                <a:off x="5046861" y="2946697"/>
                <a:ext cx="875235" cy="242420"/>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88" name="TextBox 187">
                <a:extLst>
                  <a:ext uri="{FF2B5EF4-FFF2-40B4-BE49-F238E27FC236}">
                    <a16:creationId xmlns:a16="http://schemas.microsoft.com/office/drawing/2014/main" id="{4E04DE70-4179-3143-8A56-09544B8B6213}"/>
                  </a:ext>
                </a:extLst>
              </p:cNvPr>
              <p:cNvSpPr txBox="1"/>
              <p:nvPr/>
            </p:nvSpPr>
            <p:spPr>
              <a:xfrm>
                <a:off x="5046861" y="3209004"/>
                <a:ext cx="875235" cy="242420"/>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grpSp>
        <p:grpSp>
          <p:nvGrpSpPr>
            <p:cNvPr id="190" name="Group 189">
              <a:extLst>
                <a:ext uri="{FF2B5EF4-FFF2-40B4-BE49-F238E27FC236}">
                  <a16:creationId xmlns:a16="http://schemas.microsoft.com/office/drawing/2014/main" id="{806C2B73-07E6-F041-AA6F-2C7122349D6A}"/>
                </a:ext>
              </a:extLst>
            </p:cNvPr>
            <p:cNvGrpSpPr/>
            <p:nvPr/>
          </p:nvGrpSpPr>
          <p:grpSpPr>
            <a:xfrm>
              <a:off x="8018350" y="3030295"/>
              <a:ext cx="1001196" cy="660298"/>
              <a:chOff x="4989076" y="2860697"/>
              <a:chExt cx="1001196" cy="660298"/>
            </a:xfrm>
          </p:grpSpPr>
          <p:sp>
            <p:nvSpPr>
              <p:cNvPr id="191" name="Shape 1898">
                <a:extLst>
                  <a:ext uri="{FF2B5EF4-FFF2-40B4-BE49-F238E27FC236}">
                    <a16:creationId xmlns:a16="http://schemas.microsoft.com/office/drawing/2014/main" id="{A03A50EF-8608-2C46-84A7-206A6939DFDF}"/>
                  </a:ext>
                </a:extLst>
              </p:cNvPr>
              <p:cNvSpPr/>
              <p:nvPr/>
            </p:nvSpPr>
            <p:spPr>
              <a:xfrm>
                <a:off x="4989076" y="2860697"/>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sp>
            <p:nvSpPr>
              <p:cNvPr id="192" name="TextBox 191">
                <a:extLst>
                  <a:ext uri="{FF2B5EF4-FFF2-40B4-BE49-F238E27FC236}">
                    <a16:creationId xmlns:a16="http://schemas.microsoft.com/office/drawing/2014/main" id="{4FF03AF7-95A0-7941-A363-812D3E6B44CD}"/>
                  </a:ext>
                </a:extLst>
              </p:cNvPr>
              <p:cNvSpPr txBox="1"/>
              <p:nvPr/>
            </p:nvSpPr>
            <p:spPr>
              <a:xfrm>
                <a:off x="5046861" y="2946697"/>
                <a:ext cx="875235" cy="242420"/>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93" name="TextBox 192">
                <a:extLst>
                  <a:ext uri="{FF2B5EF4-FFF2-40B4-BE49-F238E27FC236}">
                    <a16:creationId xmlns:a16="http://schemas.microsoft.com/office/drawing/2014/main" id="{A8A0878A-4B17-3D4B-8549-C1FD17A69406}"/>
                  </a:ext>
                </a:extLst>
              </p:cNvPr>
              <p:cNvSpPr txBox="1"/>
              <p:nvPr/>
            </p:nvSpPr>
            <p:spPr>
              <a:xfrm>
                <a:off x="5046861" y="3209004"/>
                <a:ext cx="875235" cy="242420"/>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grpSp>
        <p:grpSp>
          <p:nvGrpSpPr>
            <p:cNvPr id="194" name="Group 193">
              <a:extLst>
                <a:ext uri="{FF2B5EF4-FFF2-40B4-BE49-F238E27FC236}">
                  <a16:creationId xmlns:a16="http://schemas.microsoft.com/office/drawing/2014/main" id="{D723CFE0-8CCB-9242-A864-4AF107D802D0}"/>
                </a:ext>
              </a:extLst>
            </p:cNvPr>
            <p:cNvGrpSpPr/>
            <p:nvPr/>
          </p:nvGrpSpPr>
          <p:grpSpPr>
            <a:xfrm>
              <a:off x="6876687" y="3030295"/>
              <a:ext cx="1001196" cy="660298"/>
              <a:chOff x="4989076" y="2860697"/>
              <a:chExt cx="1001196" cy="660298"/>
            </a:xfrm>
          </p:grpSpPr>
          <p:sp>
            <p:nvSpPr>
              <p:cNvPr id="195" name="Shape 1898">
                <a:extLst>
                  <a:ext uri="{FF2B5EF4-FFF2-40B4-BE49-F238E27FC236}">
                    <a16:creationId xmlns:a16="http://schemas.microsoft.com/office/drawing/2014/main" id="{AE398D31-D1E5-064E-8740-2D1EB2BC9EE8}"/>
                  </a:ext>
                </a:extLst>
              </p:cNvPr>
              <p:cNvSpPr/>
              <p:nvPr/>
            </p:nvSpPr>
            <p:spPr>
              <a:xfrm>
                <a:off x="4989076" y="2860697"/>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dirty="0"/>
              </a:p>
            </p:txBody>
          </p:sp>
          <p:sp>
            <p:nvSpPr>
              <p:cNvPr id="196" name="TextBox 195">
                <a:extLst>
                  <a:ext uri="{FF2B5EF4-FFF2-40B4-BE49-F238E27FC236}">
                    <a16:creationId xmlns:a16="http://schemas.microsoft.com/office/drawing/2014/main" id="{E397B5C2-B698-4B42-89E6-8B7DD91831BF}"/>
                  </a:ext>
                </a:extLst>
              </p:cNvPr>
              <p:cNvSpPr txBox="1"/>
              <p:nvPr/>
            </p:nvSpPr>
            <p:spPr>
              <a:xfrm>
                <a:off x="5046861" y="2946697"/>
                <a:ext cx="875235" cy="242420"/>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97" name="TextBox 196">
                <a:extLst>
                  <a:ext uri="{FF2B5EF4-FFF2-40B4-BE49-F238E27FC236}">
                    <a16:creationId xmlns:a16="http://schemas.microsoft.com/office/drawing/2014/main" id="{DAB48E89-5F59-FE47-937D-D4CC84C2F3F7}"/>
                  </a:ext>
                </a:extLst>
              </p:cNvPr>
              <p:cNvSpPr txBox="1"/>
              <p:nvPr/>
            </p:nvSpPr>
            <p:spPr>
              <a:xfrm>
                <a:off x="5046861" y="3209004"/>
                <a:ext cx="875235" cy="242420"/>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grpSp>
        <p:grpSp>
          <p:nvGrpSpPr>
            <p:cNvPr id="198" name="Group 197">
              <a:extLst>
                <a:ext uri="{FF2B5EF4-FFF2-40B4-BE49-F238E27FC236}">
                  <a16:creationId xmlns:a16="http://schemas.microsoft.com/office/drawing/2014/main" id="{1C610317-2D19-5943-833C-E1EBEF84BE04}"/>
                </a:ext>
              </a:extLst>
            </p:cNvPr>
            <p:cNvGrpSpPr/>
            <p:nvPr/>
          </p:nvGrpSpPr>
          <p:grpSpPr>
            <a:xfrm>
              <a:off x="5735024" y="3030295"/>
              <a:ext cx="1001196" cy="660298"/>
              <a:chOff x="4989076" y="2860697"/>
              <a:chExt cx="1001196" cy="660298"/>
            </a:xfrm>
          </p:grpSpPr>
          <p:sp>
            <p:nvSpPr>
              <p:cNvPr id="199" name="Shape 1898">
                <a:extLst>
                  <a:ext uri="{FF2B5EF4-FFF2-40B4-BE49-F238E27FC236}">
                    <a16:creationId xmlns:a16="http://schemas.microsoft.com/office/drawing/2014/main" id="{B1B3D180-F8E9-3546-87D0-16C535AA7066}"/>
                  </a:ext>
                </a:extLst>
              </p:cNvPr>
              <p:cNvSpPr/>
              <p:nvPr/>
            </p:nvSpPr>
            <p:spPr>
              <a:xfrm>
                <a:off x="4989076" y="2860697"/>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sp>
            <p:nvSpPr>
              <p:cNvPr id="200" name="TextBox 199">
                <a:extLst>
                  <a:ext uri="{FF2B5EF4-FFF2-40B4-BE49-F238E27FC236}">
                    <a16:creationId xmlns:a16="http://schemas.microsoft.com/office/drawing/2014/main" id="{C20E2C16-F7F0-B44A-88F6-721EA72D2BC3}"/>
                  </a:ext>
                </a:extLst>
              </p:cNvPr>
              <p:cNvSpPr txBox="1"/>
              <p:nvPr/>
            </p:nvSpPr>
            <p:spPr>
              <a:xfrm>
                <a:off x="5046861" y="2946697"/>
                <a:ext cx="875235" cy="242420"/>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201" name="TextBox 200">
                <a:extLst>
                  <a:ext uri="{FF2B5EF4-FFF2-40B4-BE49-F238E27FC236}">
                    <a16:creationId xmlns:a16="http://schemas.microsoft.com/office/drawing/2014/main" id="{28245262-2BFA-E14D-90D2-62C148989896}"/>
                  </a:ext>
                </a:extLst>
              </p:cNvPr>
              <p:cNvSpPr txBox="1"/>
              <p:nvPr/>
            </p:nvSpPr>
            <p:spPr>
              <a:xfrm>
                <a:off x="5046861" y="3209004"/>
                <a:ext cx="875235" cy="242420"/>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grpSp>
      </p:grpSp>
      <p:sp>
        <p:nvSpPr>
          <p:cNvPr id="2" name="TextBox 1">
            <a:extLst>
              <a:ext uri="{FF2B5EF4-FFF2-40B4-BE49-F238E27FC236}">
                <a16:creationId xmlns:a16="http://schemas.microsoft.com/office/drawing/2014/main" id="{90D2F368-D94A-2143-BBE6-DB03A25E9CEE}"/>
              </a:ext>
            </a:extLst>
          </p:cNvPr>
          <p:cNvSpPr txBox="1"/>
          <p:nvPr/>
        </p:nvSpPr>
        <p:spPr>
          <a:xfrm>
            <a:off x="3040032" y="1294201"/>
            <a:ext cx="1300109" cy="738664"/>
          </a:xfrm>
          <a:prstGeom prst="rect">
            <a:avLst/>
          </a:prstGeom>
          <a:noFill/>
        </p:spPr>
        <p:txBody>
          <a:bodyPr wrap="square" rtlCol="0">
            <a:spAutoFit/>
          </a:bodyPr>
          <a:lstStyle/>
          <a:p>
            <a:pPr algn="ctr"/>
            <a:r>
              <a:rPr lang="en-US" dirty="0">
                <a:latin typeface="Open Sans" panose="020B0606030504020204" pitchFamily="34" charset="0"/>
              </a:rPr>
              <a:t>We use embedded in the labs</a:t>
            </a:r>
          </a:p>
        </p:txBody>
      </p:sp>
    </p:spTree>
    <p:extLst>
      <p:ext uri="{BB962C8B-B14F-4D97-AF65-F5344CB8AC3E}">
        <p14:creationId xmlns:p14="http://schemas.microsoft.com/office/powerpoint/2010/main" val="225353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bg/>
                                          </p:spTgt>
                                        </p:tgtEl>
                                        <p:attrNameLst>
                                          <p:attrName>style.visibility</p:attrName>
                                        </p:attrNameLst>
                                      </p:cBhvr>
                                      <p:to>
                                        <p:strVal val="visible"/>
                                      </p:to>
                                    </p:set>
                                    <p:animEffect transition="in" filter="fade">
                                      <p:cBhvr>
                                        <p:cTn id="13" dur="500"/>
                                        <p:tgtEl>
                                          <p:spTgt spid="31">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fade">
                                      <p:cBhvr>
                                        <p:cTn id="18" dur="500"/>
                                        <p:tgtEl>
                                          <p:spTgt spid="3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xEl>
                                              <p:pRg st="1" end="1"/>
                                            </p:txEl>
                                          </p:spTgt>
                                        </p:tgtEl>
                                        <p:attrNameLst>
                                          <p:attrName>style.visibility</p:attrName>
                                        </p:attrNameLst>
                                      </p:cBhvr>
                                      <p:to>
                                        <p:strVal val="visible"/>
                                      </p:to>
                                    </p:set>
                                    <p:animEffect transition="in" filter="fade">
                                      <p:cBhvr>
                                        <p:cTn id="21" dur="500"/>
                                        <p:tgtEl>
                                          <p:spTgt spid="3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fade">
                                      <p:cBhvr>
                                        <p:cTn id="26" dur="500"/>
                                        <p:tgtEl>
                                          <p:spTgt spid="10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fade">
                                      <p:cBhvr>
                                        <p:cTn id="32" dur="500"/>
                                        <p:tgtEl>
                                          <p:spTgt spid="2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animBg="1"/>
      <p:bldP spid="36" grpId="0" animBg="1"/>
      <p:bldP spid="104" grpId="0"/>
      <p:bldP spid="103"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ADBC3-83EF-2B4E-BE6A-8DF4D9507218}"/>
              </a:ext>
            </a:extLst>
          </p:cNvPr>
          <p:cNvSpPr>
            <a:spLocks noGrp="1"/>
          </p:cNvSpPr>
          <p:nvPr>
            <p:ph type="title"/>
          </p:nvPr>
        </p:nvSpPr>
        <p:spPr/>
        <p:txBody>
          <a:bodyPr/>
          <a:lstStyle/>
          <a:p>
            <a:r>
              <a:rPr lang="en-US" dirty="0"/>
              <a:t>Submitting the Pipeline</a:t>
            </a:r>
          </a:p>
        </p:txBody>
      </p:sp>
      <p:sp>
        <p:nvSpPr>
          <p:cNvPr id="5" name="Text Placeholder 4">
            <a:extLst>
              <a:ext uri="{FF2B5EF4-FFF2-40B4-BE49-F238E27FC236}">
                <a16:creationId xmlns:a16="http://schemas.microsoft.com/office/drawing/2014/main" id="{7ED14840-42AF-6640-A69D-B62DAAC1BEC6}"/>
              </a:ext>
            </a:extLst>
          </p:cNvPr>
          <p:cNvSpPr>
            <a:spLocks noGrp="1"/>
          </p:cNvSpPr>
          <p:nvPr>
            <p:ph type="body" idx="10"/>
          </p:nvPr>
        </p:nvSpPr>
        <p:spPr>
          <a:xfrm>
            <a:off x="4673599" y="812800"/>
            <a:ext cx="4144425" cy="4087888"/>
          </a:xfrm>
        </p:spPr>
        <p:txBody>
          <a:bodyPr>
            <a:normAutofit/>
          </a:bodyPr>
          <a:lstStyle/>
          <a:p>
            <a:r>
              <a:rPr lang="en-US" dirty="0"/>
              <a:t>Use the cluster handle </a:t>
            </a:r>
          </a:p>
          <a:p>
            <a:r>
              <a:rPr lang="en-US" dirty="0"/>
              <a:t>Submit the job</a:t>
            </a:r>
          </a:p>
          <a:p>
            <a:pPr lvl="1"/>
            <a:r>
              <a:rPr lang="en-US" dirty="0"/>
              <a:t>Submit and return</a:t>
            </a:r>
          </a:p>
          <a:p>
            <a:pPr lvl="1"/>
            <a:endParaRPr lang="en-US" dirty="0"/>
          </a:p>
          <a:p>
            <a:pPr lvl="1"/>
            <a:r>
              <a:rPr lang="en-US" dirty="0"/>
              <a:t>Submit and block</a:t>
            </a:r>
          </a:p>
          <a:p>
            <a:endParaRPr lang="en-US" dirty="0"/>
          </a:p>
          <a:p>
            <a:r>
              <a:rPr lang="en-US" dirty="0"/>
              <a:t>Stop cluster when processing is done</a:t>
            </a:r>
          </a:p>
        </p:txBody>
      </p:sp>
      <p:sp>
        <p:nvSpPr>
          <p:cNvPr id="9" name="Rectangle 8">
            <a:extLst>
              <a:ext uri="{FF2B5EF4-FFF2-40B4-BE49-F238E27FC236}">
                <a16:creationId xmlns:a16="http://schemas.microsoft.com/office/drawing/2014/main" id="{A3B54ECA-5093-094E-8ACE-D69CB50557B0}"/>
              </a:ext>
            </a:extLst>
          </p:cNvPr>
          <p:cNvSpPr/>
          <p:nvPr/>
        </p:nvSpPr>
        <p:spPr>
          <a:xfrm>
            <a:off x="5678433" y="2488850"/>
            <a:ext cx="2440092" cy="307777"/>
          </a:xfrm>
          <a:prstGeom prst="rect">
            <a:avLst/>
          </a:prstGeom>
          <a:solidFill>
            <a:schemeClr val="bg1">
              <a:lumMod val="95000"/>
            </a:schemeClr>
          </a:solidFill>
          <a:ln>
            <a:solidFill>
              <a:schemeClr val="tx1"/>
            </a:solidFill>
          </a:ln>
        </p:spPr>
        <p:txBody>
          <a:bodyPr wrap="none">
            <a:spAutoFit/>
          </a:bodyPr>
          <a:lstStyle/>
          <a:p>
            <a:r>
              <a:rPr lang="cs-CZ" dirty="0" err="1">
                <a:latin typeface="Courier" pitchFamily="2" charset="0"/>
              </a:rPr>
              <a:t>jet.newJob</a:t>
            </a:r>
            <a:r>
              <a:rPr lang="cs-CZ" dirty="0">
                <a:latin typeface="Courier" pitchFamily="2" charset="0"/>
              </a:rPr>
              <a:t>(</a:t>
            </a:r>
            <a:r>
              <a:rPr lang="cs-CZ" dirty="0" err="1">
                <a:latin typeface="Courier" pitchFamily="2" charset="0"/>
              </a:rPr>
              <a:t>pipeline</a:t>
            </a:r>
            <a:r>
              <a:rPr lang="cs-CZ" dirty="0">
                <a:latin typeface="Courier" pitchFamily="2" charset="0"/>
              </a:rPr>
              <a:t>);</a:t>
            </a:r>
            <a:endParaRPr lang="en-US" dirty="0">
              <a:latin typeface="Courier" pitchFamily="2" charset="0"/>
            </a:endParaRPr>
          </a:p>
        </p:txBody>
      </p:sp>
      <p:sp>
        <p:nvSpPr>
          <p:cNvPr id="24" name="Rectangle 23">
            <a:extLst>
              <a:ext uri="{FF2B5EF4-FFF2-40B4-BE49-F238E27FC236}">
                <a16:creationId xmlns:a16="http://schemas.microsoft.com/office/drawing/2014/main" id="{C760F3C7-37D1-AA41-9321-FD4CB35A5189}"/>
              </a:ext>
            </a:extLst>
          </p:cNvPr>
          <p:cNvSpPr/>
          <p:nvPr/>
        </p:nvSpPr>
        <p:spPr>
          <a:xfrm>
            <a:off x="5678433" y="4024411"/>
            <a:ext cx="3299301" cy="307777"/>
          </a:xfrm>
          <a:prstGeom prst="rect">
            <a:avLst/>
          </a:prstGeom>
          <a:solidFill>
            <a:schemeClr val="bg1">
              <a:lumMod val="95000"/>
            </a:schemeClr>
          </a:solidFill>
          <a:ln>
            <a:solidFill>
              <a:schemeClr val="tx1"/>
            </a:solidFill>
          </a:ln>
        </p:spPr>
        <p:txBody>
          <a:bodyPr wrap="none">
            <a:spAutoFit/>
          </a:bodyPr>
          <a:lstStyle/>
          <a:p>
            <a:r>
              <a:rPr lang="cs-CZ" dirty="0" err="1">
                <a:latin typeface="Courier" pitchFamily="2" charset="0"/>
              </a:rPr>
              <a:t>jet.newJob</a:t>
            </a:r>
            <a:r>
              <a:rPr lang="cs-CZ" dirty="0">
                <a:latin typeface="Courier" pitchFamily="2" charset="0"/>
              </a:rPr>
              <a:t>(</a:t>
            </a:r>
            <a:r>
              <a:rPr lang="cs-CZ" dirty="0" err="1">
                <a:latin typeface="Courier" pitchFamily="2" charset="0"/>
              </a:rPr>
              <a:t>pipeline</a:t>
            </a:r>
            <a:r>
              <a:rPr lang="cs-CZ" dirty="0">
                <a:latin typeface="Courier" pitchFamily="2" charset="0"/>
              </a:rPr>
              <a:t>).</a:t>
            </a:r>
            <a:r>
              <a:rPr lang="cs-CZ" dirty="0" err="1">
                <a:latin typeface="Courier" pitchFamily="2" charset="0"/>
              </a:rPr>
              <a:t>join</a:t>
            </a:r>
            <a:r>
              <a:rPr lang="cs-CZ" dirty="0">
                <a:latin typeface="Courier" pitchFamily="2" charset="0"/>
              </a:rPr>
              <a:t>();</a:t>
            </a:r>
            <a:endParaRPr lang="en-US" dirty="0">
              <a:latin typeface="Courier" pitchFamily="2" charset="0"/>
            </a:endParaRPr>
          </a:p>
        </p:txBody>
      </p:sp>
      <p:sp>
        <p:nvSpPr>
          <p:cNvPr id="10" name="TextBox 9">
            <a:extLst>
              <a:ext uri="{FF2B5EF4-FFF2-40B4-BE49-F238E27FC236}">
                <a16:creationId xmlns:a16="http://schemas.microsoft.com/office/drawing/2014/main" id="{13C8CF60-B9CC-7A4F-8E0E-033948FF6E5F}"/>
              </a:ext>
            </a:extLst>
          </p:cNvPr>
          <p:cNvSpPr txBox="1"/>
          <p:nvPr/>
        </p:nvSpPr>
        <p:spPr>
          <a:xfrm>
            <a:off x="191666" y="1152515"/>
            <a:ext cx="4278735" cy="2838469"/>
          </a:xfrm>
          <a:prstGeom prst="rect">
            <a:avLst/>
          </a:prstGeom>
          <a:solidFill>
            <a:schemeClr val="bg1">
              <a:lumMod val="95000"/>
            </a:schemeClr>
          </a:solidFill>
          <a:ln>
            <a:solidFill>
              <a:schemeClr val="tx1"/>
            </a:solidFill>
          </a:ln>
        </p:spPr>
        <p:txBody>
          <a:bodyPr wrap="none" rtlCol="0">
            <a:spAutoFit/>
          </a:bodyPr>
          <a:lstStyle/>
          <a:p>
            <a:pPr marL="95250" indent="0">
              <a:lnSpc>
                <a:spcPct val="150000"/>
              </a:lnSpc>
              <a:buNone/>
            </a:pPr>
            <a:r>
              <a:rPr lang="en-US" sz="1200" b="1" dirty="0">
                <a:latin typeface="Courier" pitchFamily="2" charset="0"/>
              </a:rPr>
              <a:t>public static void </a:t>
            </a:r>
            <a:r>
              <a:rPr lang="en-US" sz="1200" dirty="0">
                <a:latin typeface="Courier" pitchFamily="2" charset="0"/>
              </a:rPr>
              <a:t>main (String[] </a:t>
            </a:r>
            <a:r>
              <a:rPr lang="en-US" sz="1200" dirty="0" err="1">
                <a:latin typeface="Courier" pitchFamily="2" charset="0"/>
              </a:rPr>
              <a:t>args</a:t>
            </a:r>
            <a:r>
              <a:rPr lang="en-US" sz="1200" dirty="0">
                <a:latin typeface="Courier" pitchFamily="2" charset="0"/>
              </a:rPr>
              <a:t>) {</a:t>
            </a:r>
          </a:p>
          <a:p>
            <a:pPr marL="95250" indent="0">
              <a:lnSpc>
                <a:spcPct val="150000"/>
              </a:lnSpc>
              <a:buNone/>
            </a:pPr>
            <a:r>
              <a:rPr lang="en-US" sz="1200" dirty="0">
                <a:latin typeface="Courier" pitchFamily="2" charset="0"/>
              </a:rPr>
              <a:t>    </a:t>
            </a:r>
            <a:r>
              <a:rPr lang="en-US" sz="1200" dirty="0" err="1">
                <a:latin typeface="Courier" pitchFamily="2" charset="0"/>
              </a:rPr>
              <a:t>JetInstance</a:t>
            </a:r>
            <a:r>
              <a:rPr lang="en-US" sz="1200" dirty="0">
                <a:latin typeface="Courier" pitchFamily="2" charset="0"/>
              </a:rPr>
              <a:t> jet = </a:t>
            </a:r>
            <a:r>
              <a:rPr lang="en-US" sz="1200" dirty="0" err="1">
                <a:latin typeface="Courier" pitchFamily="2" charset="0"/>
              </a:rPr>
              <a:t>Jet.</a:t>
            </a:r>
            <a:r>
              <a:rPr lang="en-US" sz="1200" i="1" dirty="0" err="1">
                <a:latin typeface="Courier" pitchFamily="2" charset="0"/>
              </a:rPr>
              <a:t>newJetInstance</a:t>
            </a:r>
            <a:r>
              <a:rPr lang="en-US" sz="1200" dirty="0">
                <a:latin typeface="Courier" pitchFamily="2" charset="0"/>
              </a:rPr>
              <a:t>();</a:t>
            </a:r>
          </a:p>
          <a:p>
            <a:pPr marL="95250" indent="0">
              <a:lnSpc>
                <a:spcPct val="150000"/>
              </a:lnSpc>
              <a:buNone/>
            </a:pPr>
            <a:r>
              <a:rPr lang="en-US" sz="1200" dirty="0">
                <a:latin typeface="Courier" pitchFamily="2" charset="0"/>
              </a:rPr>
              <a:t>    Pipeline p = </a:t>
            </a:r>
            <a:r>
              <a:rPr lang="en-US" sz="1200" i="1" dirty="0" err="1">
                <a:latin typeface="Courier" pitchFamily="2" charset="0"/>
              </a:rPr>
              <a:t>buildPipeline</a:t>
            </a:r>
            <a:r>
              <a:rPr lang="en-US" sz="1200" dirty="0">
                <a:latin typeface="Courier" pitchFamily="2" charset="0"/>
              </a:rPr>
              <a:t>();</a:t>
            </a:r>
          </a:p>
          <a:p>
            <a:pPr marL="95250" indent="0">
              <a:lnSpc>
                <a:spcPct val="150000"/>
              </a:lnSpc>
              <a:buNone/>
            </a:pPr>
            <a:r>
              <a:rPr lang="en-US" sz="1200" b="1" dirty="0">
                <a:latin typeface="Courier" pitchFamily="2" charset="0"/>
              </a:rPr>
              <a:t>    try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dirty="0" err="1">
                <a:latin typeface="Courier" pitchFamily="2" charset="0"/>
              </a:rPr>
              <a:t>jet.newJob</a:t>
            </a:r>
            <a:r>
              <a:rPr lang="en-US" sz="1200" dirty="0">
                <a:latin typeface="Courier" pitchFamily="2" charset="0"/>
              </a:rPr>
              <a:t>(p).join();</a:t>
            </a:r>
            <a:br>
              <a:rPr lang="en-US" sz="1200" dirty="0">
                <a:latin typeface="Courier" pitchFamily="2" charset="0"/>
              </a:rPr>
            </a:br>
            <a:r>
              <a:rPr lang="en-US" sz="1200" dirty="0">
                <a:latin typeface="Courier" pitchFamily="2" charset="0"/>
              </a:rPr>
              <a:t>    }</a:t>
            </a:r>
          </a:p>
          <a:p>
            <a:pPr marL="95250" indent="0">
              <a:lnSpc>
                <a:spcPct val="150000"/>
              </a:lnSpc>
              <a:buNone/>
            </a:pPr>
            <a:r>
              <a:rPr lang="en-US" sz="1200" b="1" dirty="0">
                <a:latin typeface="Courier" pitchFamily="2" charset="0"/>
              </a:rPr>
              <a:t>    finally </a:t>
            </a:r>
            <a:r>
              <a:rPr lang="en-US" sz="1200" dirty="0">
                <a:latin typeface="Courier" pitchFamily="2" charset="0"/>
              </a:rPr>
              <a:t>{</a:t>
            </a:r>
            <a:br>
              <a:rPr lang="en-US" sz="1200" dirty="0">
                <a:latin typeface="Courier" pitchFamily="2" charset="0"/>
              </a:rPr>
            </a:br>
            <a:r>
              <a:rPr lang="en-US" sz="1200" dirty="0">
                <a:latin typeface="Courier" pitchFamily="2" charset="0"/>
              </a:rPr>
              <a:t>        </a:t>
            </a:r>
            <a:r>
              <a:rPr lang="en-US" sz="1200" dirty="0" err="1">
                <a:latin typeface="Courier" pitchFamily="2" charset="0"/>
              </a:rPr>
              <a:t>jet.shutdown</a:t>
            </a:r>
            <a:r>
              <a:rPr lang="en-US" sz="1200" dirty="0">
                <a:latin typeface="Courier" pitchFamily="2" charset="0"/>
              </a:rPr>
              <a:t>();</a:t>
            </a:r>
            <a:br>
              <a:rPr lang="en-US" sz="1200" dirty="0">
                <a:latin typeface="Courier" pitchFamily="2" charset="0"/>
              </a:rPr>
            </a:br>
            <a:r>
              <a:rPr lang="en-US" sz="1200" dirty="0">
                <a:latin typeface="Courier" pitchFamily="2" charset="0"/>
              </a:rPr>
              <a:t>    }</a:t>
            </a:r>
            <a:br>
              <a:rPr lang="en-US" sz="1200" dirty="0">
                <a:latin typeface="Courier" pitchFamily="2" charset="0"/>
              </a:rPr>
            </a:br>
            <a:r>
              <a:rPr lang="en-US" sz="1200" dirty="0">
                <a:latin typeface="Courier" pitchFamily="2" charset="0"/>
              </a:rPr>
              <a:t>}</a:t>
            </a:r>
          </a:p>
        </p:txBody>
      </p:sp>
      <p:pic>
        <p:nvPicPr>
          <p:cNvPr id="2" name="Audio 1">
            <a:hlinkClick r:id="" action="ppaction://media"/>
            <a:extLst>
              <a:ext uri="{FF2B5EF4-FFF2-40B4-BE49-F238E27FC236}">
                <a16:creationId xmlns:a16="http://schemas.microsoft.com/office/drawing/2014/main" id="{577A1E68-2A0F-A64D-8611-52C91A6D176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4210512620"/>
      </p:ext>
    </p:extLst>
  </p:cSld>
  <p:clrMapOvr>
    <a:masterClrMapping/>
  </p:clrMapOvr>
  <p:transition spd="med" advTm="4057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500"/>
                                        <p:tgtEl>
                                          <p:spTgt spid="10">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fade">
                                      <p:cBhvr>
                                        <p:cTn id="33" dur="500"/>
                                        <p:tgtEl>
                                          <p:spTgt spid="5">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Effect transition="in" filter="fade">
                                      <p:cBhvr>
                                        <p:cTn id="39" dur="500"/>
                                        <p:tgtEl>
                                          <p:spTgt spid="5">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fade">
                                      <p:cBhvr>
                                        <p:cTn id="47" dur="500"/>
                                        <p:tgtEl>
                                          <p:spTgt spid="5">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4" end="4"/>
                                            </p:txEl>
                                          </p:spTgt>
                                        </p:tgtEl>
                                        <p:attrNameLst>
                                          <p:attrName>style.visibility</p:attrName>
                                        </p:attrNameLst>
                                      </p:cBhvr>
                                      <p:to>
                                        <p:strVal val="visible"/>
                                      </p:to>
                                    </p:set>
                                    <p:animEffect transition="in" filter="fade">
                                      <p:cBhvr>
                                        <p:cTn id="5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2"/>
                </p:tgtEl>
              </p:cMediaNode>
            </p:audio>
          </p:childTnLst>
        </p:cTn>
      </p:par>
    </p:tnLst>
    <p:bldLst>
      <p:bldP spid="5" grpId="0" uiExpand="1" build="p"/>
      <p:bldP spid="9" grpId="0" animBg="1"/>
      <p:bldP spid="24"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42E92-DC8F-5B4F-AA09-95C55A198BBB}"/>
              </a:ext>
            </a:extLst>
          </p:cNvPr>
          <p:cNvSpPr>
            <a:spLocks noGrp="1"/>
          </p:cNvSpPr>
          <p:nvPr>
            <p:ph type="title"/>
          </p:nvPr>
        </p:nvSpPr>
        <p:spPr/>
        <p:txBody>
          <a:bodyPr/>
          <a:lstStyle/>
          <a:p>
            <a:r>
              <a:rPr lang="en-US" dirty="0"/>
              <a:t>Lab 1: Filter Records from Stream</a:t>
            </a:r>
          </a:p>
        </p:txBody>
      </p:sp>
      <p:sp>
        <p:nvSpPr>
          <p:cNvPr id="3" name="Text Placeholder 2">
            <a:extLst>
              <a:ext uri="{FF2B5EF4-FFF2-40B4-BE49-F238E27FC236}">
                <a16:creationId xmlns:a16="http://schemas.microsoft.com/office/drawing/2014/main" id="{8E74CE4B-FCDB-7B4F-9EE7-E7E548CCABCE}"/>
              </a:ext>
            </a:extLst>
          </p:cNvPr>
          <p:cNvSpPr>
            <a:spLocks noGrp="1"/>
          </p:cNvSpPr>
          <p:nvPr>
            <p:ph type="body" sz="quarter" idx="10"/>
          </p:nvPr>
        </p:nvSpPr>
        <p:spPr>
          <a:xfrm>
            <a:off x="529174" y="1047964"/>
            <a:ext cx="6652572" cy="3524036"/>
          </a:xfrm>
        </p:spPr>
        <p:txBody>
          <a:bodyPr>
            <a:normAutofit/>
          </a:bodyPr>
          <a:lstStyle/>
          <a:p>
            <a:r>
              <a:rPr lang="en" dirty="0"/>
              <a:t>Step 1: log new lines</a:t>
            </a:r>
          </a:p>
          <a:p>
            <a:pPr lvl="1"/>
            <a:r>
              <a:rPr lang="en" dirty="0"/>
              <a:t>file watcher (infinite), it’s</a:t>
            </a:r>
            <a:br>
              <a:rPr lang="en" dirty="0"/>
            </a:br>
            <a:r>
              <a:rPr lang="en" dirty="0"/>
              <a:t> like </a:t>
            </a:r>
            <a:r>
              <a:rPr lang="cs-CZ" dirty="0" err="1">
                <a:latin typeface="Courier" pitchFamily="2" charset="0"/>
              </a:rPr>
              <a:t>tail</a:t>
            </a:r>
            <a:r>
              <a:rPr lang="cs-CZ" dirty="0">
                <a:latin typeface="Courier" pitchFamily="2" charset="0"/>
              </a:rPr>
              <a:t> -f</a:t>
            </a:r>
            <a:endParaRPr lang="en" dirty="0">
              <a:latin typeface="Courier" pitchFamily="2" charset="0"/>
            </a:endParaRPr>
          </a:p>
          <a:p>
            <a:pPr lvl="1"/>
            <a:r>
              <a:rPr lang="en" dirty="0"/>
              <a:t>log sink</a:t>
            </a:r>
          </a:p>
          <a:p>
            <a:pPr lvl="1"/>
            <a:r>
              <a:rPr lang="en" dirty="0"/>
              <a:t>manually adding data to the </a:t>
            </a:r>
            <a:br>
              <a:rPr lang="en" dirty="0"/>
            </a:br>
            <a:r>
              <a:rPr lang="en" dirty="0"/>
              <a:t>directory to see the results</a:t>
            </a:r>
          </a:p>
          <a:p>
            <a:r>
              <a:rPr lang="en" dirty="0"/>
              <a:t>Step 2: Filter out </a:t>
            </a:r>
            <a:r>
              <a:rPr lang="en-US" dirty="0"/>
              <a:t>“word” </a:t>
            </a:r>
            <a:br>
              <a:rPr lang="en-US" dirty="0"/>
            </a:br>
            <a:r>
              <a:rPr lang="en-US" dirty="0"/>
              <a:t>records</a:t>
            </a:r>
            <a:endParaRPr lang="en" dirty="0"/>
          </a:p>
        </p:txBody>
      </p:sp>
      <p:pic>
        <p:nvPicPr>
          <p:cNvPr id="5" name="Picture 4">
            <a:extLst>
              <a:ext uri="{FF2B5EF4-FFF2-40B4-BE49-F238E27FC236}">
                <a16:creationId xmlns:a16="http://schemas.microsoft.com/office/drawing/2014/main" id="{42B934BA-C971-D54B-A52F-2FC50EAA794B}"/>
              </a:ext>
            </a:extLst>
          </p:cNvPr>
          <p:cNvPicPr>
            <a:picLocks/>
          </p:cNvPicPr>
          <p:nvPr/>
        </p:nvPicPr>
        <p:blipFill>
          <a:blip r:embed="rId3"/>
          <a:stretch>
            <a:fillRect/>
          </a:stretch>
        </p:blipFill>
        <p:spPr>
          <a:xfrm>
            <a:off x="7192496" y="297674"/>
            <a:ext cx="1422329" cy="1422329"/>
          </a:xfrm>
          <a:prstGeom prst="rect">
            <a:avLst/>
          </a:prstGeom>
        </p:spPr>
      </p:pic>
      <p:pic>
        <p:nvPicPr>
          <p:cNvPr id="6" name="Picture 5">
            <a:extLst>
              <a:ext uri="{FF2B5EF4-FFF2-40B4-BE49-F238E27FC236}">
                <a16:creationId xmlns:a16="http://schemas.microsoft.com/office/drawing/2014/main" id="{F82A8BDA-921F-504F-AB45-90FBEDAF08FA}"/>
              </a:ext>
            </a:extLst>
          </p:cNvPr>
          <p:cNvPicPr>
            <a:picLocks noChangeAspect="1"/>
          </p:cNvPicPr>
          <p:nvPr/>
        </p:nvPicPr>
        <p:blipFill>
          <a:blip r:embed="rId4"/>
          <a:stretch>
            <a:fillRect/>
          </a:stretch>
        </p:blipFill>
        <p:spPr>
          <a:xfrm>
            <a:off x="4479404" y="2029427"/>
            <a:ext cx="4279900" cy="2438400"/>
          </a:xfrm>
          <a:prstGeom prst="rect">
            <a:avLst/>
          </a:prstGeom>
        </p:spPr>
      </p:pic>
    </p:spTree>
    <p:extLst>
      <p:ext uri="{BB962C8B-B14F-4D97-AF65-F5344CB8AC3E}">
        <p14:creationId xmlns:p14="http://schemas.microsoft.com/office/powerpoint/2010/main" val="417509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Detailed Agenda – Day 1 (Continued)</a:t>
            </a:r>
          </a:p>
        </p:txBody>
      </p:sp>
      <p:sp>
        <p:nvSpPr>
          <p:cNvPr id="121" name="Google Shape;121;p21"/>
          <p:cNvSpPr txBox="1">
            <a:spLocks noGrp="1"/>
          </p:cNvSpPr>
          <p:nvPr>
            <p:ph type="body" sz="quarter" idx="10"/>
          </p:nvPr>
        </p:nvSpPr>
        <p:spPr>
          <a:xfrm>
            <a:off x="518425" y="969712"/>
            <a:ext cx="8096400" cy="3524036"/>
          </a:xfrm>
        </p:spPr>
        <p:txBody>
          <a:bodyPr/>
          <a:lstStyle/>
          <a:p>
            <a:pPr marL="95250" lvl="0" indent="0">
              <a:buNone/>
            </a:pPr>
            <a:endParaRPr lang="en-US" sz="1400" dirty="0"/>
          </a:p>
          <a:p>
            <a:pPr marL="95250" lvl="0" indent="0">
              <a:buNone/>
            </a:pPr>
            <a:endParaRPr lang="en-US" sz="1400" dirty="0"/>
          </a:p>
          <a:p>
            <a:pPr marL="95250" lvl="0" indent="0">
              <a:buNone/>
            </a:pPr>
            <a:endParaRPr lang="en-US" sz="1400" dirty="0"/>
          </a:p>
        </p:txBody>
      </p:sp>
      <p:graphicFrame>
        <p:nvGraphicFramePr>
          <p:cNvPr id="2" name="Table 1">
            <a:extLst>
              <a:ext uri="{FF2B5EF4-FFF2-40B4-BE49-F238E27FC236}">
                <a16:creationId xmlns:a16="http://schemas.microsoft.com/office/drawing/2014/main" id="{A901D3DA-A356-6C49-876A-0C72F4097B73}"/>
              </a:ext>
            </a:extLst>
          </p:cNvPr>
          <p:cNvGraphicFramePr>
            <a:graphicFrameLocks noGrp="1"/>
          </p:cNvGraphicFramePr>
          <p:nvPr>
            <p:extLst>
              <p:ext uri="{D42A27DB-BD31-4B8C-83A1-F6EECF244321}">
                <p14:modId xmlns:p14="http://schemas.microsoft.com/office/powerpoint/2010/main" val="4172217239"/>
              </p:ext>
            </p:extLst>
          </p:nvPr>
        </p:nvGraphicFramePr>
        <p:xfrm>
          <a:off x="518425" y="969712"/>
          <a:ext cx="7965895" cy="3273183"/>
        </p:xfrm>
        <a:graphic>
          <a:graphicData uri="http://schemas.openxmlformats.org/drawingml/2006/table">
            <a:tbl>
              <a:tblPr firstRow="1" bandRow="1">
                <a:tableStyleId>{5C22544A-7EE6-4342-B048-85BDC9FD1C3A}</a:tableStyleId>
              </a:tblPr>
              <a:tblGrid>
                <a:gridCol w="5313805">
                  <a:extLst>
                    <a:ext uri="{9D8B030D-6E8A-4147-A177-3AD203B41FA5}">
                      <a16:colId xmlns:a16="http://schemas.microsoft.com/office/drawing/2014/main" val="3250079560"/>
                    </a:ext>
                  </a:extLst>
                </a:gridCol>
                <a:gridCol w="1326045">
                  <a:extLst>
                    <a:ext uri="{9D8B030D-6E8A-4147-A177-3AD203B41FA5}">
                      <a16:colId xmlns:a16="http://schemas.microsoft.com/office/drawing/2014/main" val="1441134292"/>
                    </a:ext>
                  </a:extLst>
                </a:gridCol>
                <a:gridCol w="1326045">
                  <a:extLst>
                    <a:ext uri="{9D8B030D-6E8A-4147-A177-3AD203B41FA5}">
                      <a16:colId xmlns:a16="http://schemas.microsoft.com/office/drawing/2014/main" val="2821160474"/>
                    </a:ext>
                  </a:extLst>
                </a:gridCol>
              </a:tblGrid>
              <a:tr h="327111">
                <a:tc gridSpan="2">
                  <a:txBody>
                    <a:bodyPr/>
                    <a:lstStyle/>
                    <a:p>
                      <a:r>
                        <a:rPr lang="en-US" sz="1200" dirty="0"/>
                        <a:t>Processing Data in Memory with Hazelcast IMDG</a:t>
                      </a:r>
                    </a:p>
                  </a:txBody>
                  <a:tcPr/>
                </a:tc>
                <a:tc hMerge="1">
                  <a:txBody>
                    <a:bodyPr/>
                    <a:lstStyle/>
                    <a:p>
                      <a:endParaRPr lang="en-US" dirty="0"/>
                    </a:p>
                  </a:txBody>
                  <a:tcPr/>
                </a:tc>
                <a:tc>
                  <a:txBody>
                    <a:bodyPr/>
                    <a:lstStyle/>
                    <a:p>
                      <a:r>
                        <a:rPr lang="en-US" sz="1200" dirty="0"/>
                        <a:t>Starts At</a:t>
                      </a:r>
                    </a:p>
                  </a:txBody>
                  <a:tcPr/>
                </a:tc>
                <a:extLst>
                  <a:ext uri="{0D108BD9-81ED-4DB2-BD59-A6C34878D82A}">
                    <a16:rowId xmlns:a16="http://schemas.microsoft.com/office/drawing/2014/main" val="3476256911"/>
                  </a:ext>
                </a:extLst>
              </a:tr>
              <a:tr h="327111">
                <a:tc>
                  <a:txBody>
                    <a:bodyPr/>
                    <a:lstStyle/>
                    <a:p>
                      <a:r>
                        <a:rPr lang="en-US" sz="1200" dirty="0"/>
                        <a:t>IMDG Introduction</a:t>
                      </a:r>
                    </a:p>
                  </a:txBody>
                  <a:tcPr anchor="ctr"/>
                </a:tc>
                <a:tc>
                  <a:txBody>
                    <a:bodyPr/>
                    <a:lstStyle/>
                    <a:p>
                      <a:pPr algn="l"/>
                      <a:r>
                        <a:rPr lang="en-US" sz="1200" dirty="0"/>
                        <a:t> 5 minutes</a:t>
                      </a:r>
                    </a:p>
                  </a:txBody>
                  <a:tcPr anchor="ctr"/>
                </a:tc>
                <a:tc>
                  <a:txBody>
                    <a:bodyPr/>
                    <a:lstStyle/>
                    <a:p>
                      <a:pPr algn="l"/>
                      <a:r>
                        <a:rPr lang="en-US" sz="1200" dirty="0"/>
                        <a:t>  1:45 PM</a:t>
                      </a:r>
                    </a:p>
                  </a:txBody>
                  <a:tcPr anchor="ctr"/>
                </a:tc>
                <a:extLst>
                  <a:ext uri="{0D108BD9-81ED-4DB2-BD59-A6C34878D82A}">
                    <a16:rowId xmlns:a16="http://schemas.microsoft.com/office/drawing/2014/main" val="3527370727"/>
                  </a:ext>
                </a:extLst>
              </a:tr>
              <a:tr h="327111">
                <a:tc>
                  <a:txBody>
                    <a:bodyPr/>
                    <a:lstStyle/>
                    <a:p>
                      <a:r>
                        <a:rPr lang="en-US" sz="1200" dirty="0"/>
                        <a:t>Topologies</a:t>
                      </a:r>
                    </a:p>
                  </a:txBody>
                  <a:tcPr anchor="ctr"/>
                </a:tc>
                <a:tc>
                  <a:txBody>
                    <a:bodyPr/>
                    <a:lstStyle/>
                    <a:p>
                      <a:r>
                        <a:rPr lang="en-US" sz="1200" dirty="0"/>
                        <a:t> 5 minutes</a:t>
                      </a:r>
                    </a:p>
                  </a:txBody>
                  <a:tcPr anchor="ctr"/>
                </a:tc>
                <a:tc>
                  <a:txBody>
                    <a:bodyPr/>
                    <a:lstStyle/>
                    <a:p>
                      <a:endParaRPr lang="en-US" sz="1200" dirty="0"/>
                    </a:p>
                  </a:txBody>
                  <a:tcPr anchor="ctr"/>
                </a:tc>
                <a:extLst>
                  <a:ext uri="{0D108BD9-81ED-4DB2-BD59-A6C34878D82A}">
                    <a16:rowId xmlns:a16="http://schemas.microsoft.com/office/drawing/2014/main" val="3197829683"/>
                  </a:ext>
                </a:extLst>
              </a:tr>
              <a:tr h="327111">
                <a:tc>
                  <a:txBody>
                    <a:bodyPr/>
                    <a:lstStyle/>
                    <a:p>
                      <a:r>
                        <a:rPr lang="en-US" sz="1200" dirty="0"/>
                        <a:t>Discovery</a:t>
                      </a:r>
                    </a:p>
                  </a:txBody>
                  <a:tcPr anchor="ctr"/>
                </a:tc>
                <a:tc>
                  <a:txBody>
                    <a:bodyPr/>
                    <a:lstStyle/>
                    <a:p>
                      <a:r>
                        <a:rPr lang="en-US" sz="1200" dirty="0"/>
                        <a:t>10 minutes</a:t>
                      </a:r>
                    </a:p>
                  </a:txBody>
                  <a:tcPr anchor="ctr"/>
                </a:tc>
                <a:tc>
                  <a:txBody>
                    <a:bodyPr/>
                    <a:lstStyle/>
                    <a:p>
                      <a:endParaRPr lang="en-US" sz="1200" dirty="0"/>
                    </a:p>
                  </a:txBody>
                  <a:tcPr anchor="ctr"/>
                </a:tc>
                <a:extLst>
                  <a:ext uri="{0D108BD9-81ED-4DB2-BD59-A6C34878D82A}">
                    <a16:rowId xmlns:a16="http://schemas.microsoft.com/office/drawing/2014/main" val="230361236"/>
                  </a:ext>
                </a:extLst>
              </a:tr>
              <a:tr h="327111">
                <a:tc>
                  <a:txBody>
                    <a:bodyPr/>
                    <a:lstStyle/>
                    <a:p>
                      <a:r>
                        <a:rPr lang="en-US" sz="1200" dirty="0"/>
                        <a:t>Partitioning</a:t>
                      </a:r>
                    </a:p>
                  </a:txBody>
                  <a:tcPr anchor="ctr"/>
                </a:tc>
                <a:tc>
                  <a:txBody>
                    <a:bodyPr/>
                    <a:lstStyle/>
                    <a:p>
                      <a:r>
                        <a:rPr lang="en-US" sz="1200" dirty="0"/>
                        <a:t>25 minutes</a:t>
                      </a:r>
                    </a:p>
                  </a:txBody>
                  <a:tcPr anchor="ctr"/>
                </a:tc>
                <a:tc>
                  <a:txBody>
                    <a:bodyPr/>
                    <a:lstStyle/>
                    <a:p>
                      <a:endParaRPr lang="en-US" sz="1200" dirty="0"/>
                    </a:p>
                  </a:txBody>
                  <a:tcPr anchor="ctr"/>
                </a:tc>
                <a:extLst>
                  <a:ext uri="{0D108BD9-81ED-4DB2-BD59-A6C34878D82A}">
                    <a16:rowId xmlns:a16="http://schemas.microsoft.com/office/drawing/2014/main" val="3509656054"/>
                  </a:ext>
                </a:extLst>
              </a:tr>
              <a:tr h="327111">
                <a:tc>
                  <a:txBody>
                    <a:bodyPr/>
                    <a:lstStyle/>
                    <a:p>
                      <a:r>
                        <a:rPr lang="en-US" sz="1200" dirty="0"/>
                        <a:t>Lab: Partitioning</a:t>
                      </a:r>
                    </a:p>
                  </a:txBody>
                  <a:tcPr anchor="ctr"/>
                </a:tc>
                <a:tc>
                  <a:txBody>
                    <a:bodyPr/>
                    <a:lstStyle/>
                    <a:p>
                      <a:r>
                        <a:rPr lang="en-US" sz="1200" dirty="0"/>
                        <a:t>15 minutes</a:t>
                      </a:r>
                    </a:p>
                  </a:txBody>
                  <a:tcPr anchor="ctr"/>
                </a:tc>
                <a:tc>
                  <a:txBody>
                    <a:bodyPr/>
                    <a:lstStyle/>
                    <a:p>
                      <a:endParaRPr lang="en-US" sz="1200" dirty="0"/>
                    </a:p>
                  </a:txBody>
                  <a:tcPr anchor="ctr"/>
                </a:tc>
                <a:extLst>
                  <a:ext uri="{0D108BD9-81ED-4DB2-BD59-A6C34878D82A}">
                    <a16:rowId xmlns:a16="http://schemas.microsoft.com/office/drawing/2014/main" val="3222308176"/>
                  </a:ext>
                </a:extLst>
              </a:tr>
              <a:tr h="327111">
                <a:tc>
                  <a:txBody>
                    <a:bodyPr/>
                    <a:lstStyle/>
                    <a:p>
                      <a:r>
                        <a:rPr lang="en-US" sz="1200" dirty="0"/>
                        <a:t>Afternoon Break</a:t>
                      </a:r>
                    </a:p>
                  </a:txBody>
                  <a:tcPr anchor="ctr"/>
                </a:tc>
                <a:tc>
                  <a:txBody>
                    <a:bodyPr/>
                    <a:lstStyle/>
                    <a:p>
                      <a:r>
                        <a:rPr lang="en-US" sz="1200" dirty="0"/>
                        <a:t>15 minutes</a:t>
                      </a:r>
                    </a:p>
                  </a:txBody>
                  <a:tcPr anchor="ctr"/>
                </a:tc>
                <a:tc>
                  <a:txBody>
                    <a:bodyPr/>
                    <a:lstStyle/>
                    <a:p>
                      <a:r>
                        <a:rPr lang="en-US" sz="1200" dirty="0"/>
                        <a:t>  2:45 PM</a:t>
                      </a:r>
                    </a:p>
                  </a:txBody>
                  <a:tcPr anchor="ctr"/>
                </a:tc>
                <a:extLst>
                  <a:ext uri="{0D108BD9-81ED-4DB2-BD59-A6C34878D82A}">
                    <a16:rowId xmlns:a16="http://schemas.microsoft.com/office/drawing/2014/main" val="2080803157"/>
                  </a:ext>
                </a:extLst>
              </a:tr>
              <a:tr h="327111">
                <a:tc>
                  <a:txBody>
                    <a:bodyPr/>
                    <a:lstStyle/>
                    <a:p>
                      <a:r>
                        <a:rPr lang="en-US" sz="1200" dirty="0"/>
                        <a:t>Expiration and Eviction</a:t>
                      </a:r>
                    </a:p>
                  </a:txBody>
                  <a:tcPr anchor="ctr"/>
                </a:tc>
                <a:tc>
                  <a:txBody>
                    <a:bodyPr/>
                    <a:lstStyle/>
                    <a:p>
                      <a:r>
                        <a:rPr lang="en-US" sz="1200" dirty="0"/>
                        <a:t>15 minutes</a:t>
                      </a:r>
                    </a:p>
                  </a:txBody>
                  <a:tcPr anchor="ctr"/>
                </a:tc>
                <a:tc>
                  <a:txBody>
                    <a:bodyPr/>
                    <a:lstStyle/>
                    <a:p>
                      <a:endParaRPr lang="en-US" sz="1200" dirty="0"/>
                    </a:p>
                  </a:txBody>
                  <a:tcPr anchor="ctr"/>
                </a:tc>
                <a:extLst>
                  <a:ext uri="{0D108BD9-81ED-4DB2-BD59-A6C34878D82A}">
                    <a16:rowId xmlns:a16="http://schemas.microsoft.com/office/drawing/2014/main" val="3892026965"/>
                  </a:ext>
                </a:extLst>
              </a:tr>
              <a:tr h="327111">
                <a:tc>
                  <a:txBody>
                    <a:bodyPr/>
                    <a:lstStyle/>
                    <a:p>
                      <a:r>
                        <a:rPr lang="en-US" sz="1200" dirty="0"/>
                        <a:t>Lab: Eviction</a:t>
                      </a:r>
                    </a:p>
                  </a:txBody>
                  <a:tcPr anchor="ctr"/>
                </a:tc>
                <a:tc>
                  <a:txBody>
                    <a:bodyPr/>
                    <a:lstStyle/>
                    <a:p>
                      <a:r>
                        <a:rPr lang="en-US" sz="1200" dirty="0"/>
                        <a:t>15 minutes</a:t>
                      </a:r>
                    </a:p>
                  </a:txBody>
                  <a:tcPr anchor="ctr"/>
                </a:tc>
                <a:tc>
                  <a:txBody>
                    <a:bodyPr/>
                    <a:lstStyle/>
                    <a:p>
                      <a:endParaRPr lang="en-US" sz="1200" dirty="0"/>
                    </a:p>
                  </a:txBody>
                  <a:tcPr anchor="ctr"/>
                </a:tc>
                <a:extLst>
                  <a:ext uri="{0D108BD9-81ED-4DB2-BD59-A6C34878D82A}">
                    <a16:rowId xmlns:a16="http://schemas.microsoft.com/office/drawing/2014/main" val="2947478066"/>
                  </a:ext>
                </a:extLst>
              </a:tr>
              <a:tr h="329184">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3582286820"/>
                  </a:ext>
                </a:extLst>
              </a:tr>
            </a:tbl>
          </a:graphicData>
        </a:graphic>
      </p:graphicFrame>
    </p:spTree>
    <p:extLst>
      <p:ext uri="{BB962C8B-B14F-4D97-AF65-F5344CB8AC3E}">
        <p14:creationId xmlns:p14="http://schemas.microsoft.com/office/powerpoint/2010/main" val="628950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318F-1706-8442-B66E-C0834AABD4B0}"/>
              </a:ext>
            </a:extLst>
          </p:cNvPr>
          <p:cNvSpPr>
            <a:spLocks noGrp="1"/>
          </p:cNvSpPr>
          <p:nvPr>
            <p:ph type="title"/>
          </p:nvPr>
        </p:nvSpPr>
        <p:spPr/>
        <p:txBody>
          <a:bodyPr/>
          <a:lstStyle/>
          <a:p>
            <a:r>
              <a:rPr lang="en-US" dirty="0"/>
              <a:t>What We Learned…</a:t>
            </a:r>
          </a:p>
        </p:txBody>
      </p:sp>
      <p:sp>
        <p:nvSpPr>
          <p:cNvPr id="3" name="Text Placeholder 2">
            <a:extLst>
              <a:ext uri="{FF2B5EF4-FFF2-40B4-BE49-F238E27FC236}">
                <a16:creationId xmlns:a16="http://schemas.microsoft.com/office/drawing/2014/main" id="{157DB9D2-23B6-F549-9B43-1B586A79BB0C}"/>
              </a:ext>
            </a:extLst>
          </p:cNvPr>
          <p:cNvSpPr>
            <a:spLocks noGrp="1"/>
          </p:cNvSpPr>
          <p:nvPr>
            <p:ph type="body" sz="quarter" idx="10"/>
          </p:nvPr>
        </p:nvSpPr>
        <p:spPr/>
        <p:txBody>
          <a:bodyPr/>
          <a:lstStyle/>
          <a:p>
            <a:r>
              <a:rPr lang="en" dirty="0"/>
              <a:t>The Pipeline</a:t>
            </a:r>
          </a:p>
          <a:p>
            <a:r>
              <a:rPr lang="en" dirty="0"/>
              <a:t>Basic connectors: </a:t>
            </a:r>
            <a:r>
              <a:rPr lang="en" dirty="0" err="1"/>
              <a:t>fileWatcher</a:t>
            </a:r>
            <a:r>
              <a:rPr lang="en" dirty="0"/>
              <a:t>, logging sink</a:t>
            </a:r>
          </a:p>
          <a:p>
            <a:r>
              <a:rPr lang="en" dirty="0"/>
              <a:t>Basic operators: filter, map, </a:t>
            </a:r>
            <a:r>
              <a:rPr lang="en" dirty="0" err="1"/>
              <a:t>flatMap</a:t>
            </a:r>
            <a:endParaRPr lang="en" dirty="0"/>
          </a:p>
          <a:p>
            <a:r>
              <a:rPr lang="en" dirty="0"/>
              <a:t>Lambdas (serializable)</a:t>
            </a:r>
          </a:p>
          <a:p>
            <a:r>
              <a:rPr lang="en" dirty="0"/>
              <a:t>Embedded (in-process) </a:t>
            </a:r>
            <a:r>
              <a:rPr lang="en" dirty="0" err="1"/>
              <a:t>JetInstance</a:t>
            </a:r>
            <a:endParaRPr lang="en" dirty="0"/>
          </a:p>
          <a:p>
            <a:r>
              <a:rPr lang="en-GB" dirty="0"/>
              <a:t>Obtaining a cluster handle</a:t>
            </a:r>
            <a:r>
              <a:rPr lang="en" dirty="0"/>
              <a:t> and submitting </a:t>
            </a:r>
            <a:r>
              <a:rPr lang="cs-CZ" dirty="0" err="1"/>
              <a:t>th</a:t>
            </a:r>
            <a:r>
              <a:rPr lang="en" dirty="0"/>
              <a:t>e job</a:t>
            </a:r>
          </a:p>
        </p:txBody>
      </p:sp>
    </p:spTree>
    <p:extLst>
      <p:ext uri="{BB962C8B-B14F-4D97-AF65-F5344CB8AC3E}">
        <p14:creationId xmlns:p14="http://schemas.microsoft.com/office/powerpoint/2010/main" val="3392007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p:txBody>
          <a:bodyPr/>
          <a:lstStyle/>
          <a:p>
            <a:r>
              <a:rPr lang="en-US" dirty="0"/>
              <a:t>Great for Moving Data to IMDG</a:t>
            </a:r>
          </a:p>
        </p:txBody>
      </p:sp>
      <p:sp>
        <p:nvSpPr>
          <p:cNvPr id="104" name="Shape 104"/>
          <p:cNvSpPr txBox="1">
            <a:spLocks noGrp="1"/>
          </p:cNvSpPr>
          <p:nvPr>
            <p:ph type="body" sz="quarter" idx="10"/>
          </p:nvPr>
        </p:nvSpPr>
        <p:spPr>
          <a:xfrm>
            <a:off x="529174" y="1047964"/>
            <a:ext cx="5250731" cy="3524036"/>
          </a:xfrm>
        </p:spPr>
        <p:txBody>
          <a:bodyPr/>
          <a:lstStyle/>
          <a:p>
            <a:r>
              <a:rPr lang="en-US" dirty="0"/>
              <a:t>Frequent solutions: </a:t>
            </a:r>
          </a:p>
          <a:p>
            <a:pPr lvl="1"/>
            <a:r>
              <a:rPr lang="en-US" dirty="0"/>
              <a:t>Custom data pumps</a:t>
            </a:r>
          </a:p>
          <a:p>
            <a:pPr lvl="1"/>
            <a:r>
              <a:rPr lang="en-US" dirty="0"/>
              <a:t>ETL tools with GUI</a:t>
            </a:r>
          </a:p>
          <a:p>
            <a:r>
              <a:rPr lang="en-US" dirty="0"/>
              <a:t>Jet brings:</a:t>
            </a:r>
          </a:p>
          <a:p>
            <a:pPr lvl="1"/>
            <a:r>
              <a:rPr lang="en-US" dirty="0"/>
              <a:t>Speed (works in parallel)</a:t>
            </a:r>
          </a:p>
          <a:p>
            <a:pPr lvl="1"/>
            <a:r>
              <a:rPr lang="en-US" dirty="0"/>
              <a:t>Fault Tolerance</a:t>
            </a:r>
          </a:p>
          <a:p>
            <a:pPr lvl="1"/>
            <a:r>
              <a:rPr lang="en-US" dirty="0"/>
              <a:t>Focus on business logic, not on infrastructure / integration</a:t>
            </a:r>
          </a:p>
          <a:p>
            <a:pPr lvl="1"/>
            <a:r>
              <a:rPr lang="en-US" dirty="0"/>
              <a:t>Java API</a:t>
            </a:r>
          </a:p>
        </p:txBody>
      </p:sp>
      <p:sp>
        <p:nvSpPr>
          <p:cNvPr id="105" name="Shape 105"/>
          <p:cNvSpPr/>
          <p:nvPr/>
        </p:nvSpPr>
        <p:spPr>
          <a:xfrm>
            <a:off x="6035874" y="2609177"/>
            <a:ext cx="1442925" cy="507150"/>
          </a:xfrm>
          <a:prstGeom prst="flowChartAlternateProcess">
            <a:avLst/>
          </a:prstGeom>
          <a:solidFill>
            <a:schemeClr val="tx1"/>
          </a:solidFill>
          <a:ln w="9525" cap="flat" cmpd="sng">
            <a:solidFill>
              <a:schemeClr val="bg1"/>
            </a:solidFill>
            <a:prstDash val="solid"/>
            <a:round/>
            <a:headEnd type="none" w="med" len="med"/>
            <a:tailEnd type="none" w="med" len="med"/>
          </a:ln>
        </p:spPr>
        <p:txBody>
          <a:bodyPr spcFirstLastPara="1" wrap="square" lIns="68569" tIns="68569" rIns="68569" bIns="68569" anchor="ctr" anchorCtr="0">
            <a:noAutofit/>
          </a:bodyPr>
          <a:lstStyle/>
          <a:p>
            <a:pPr algn="ctr"/>
            <a:r>
              <a:rPr lang="en-US" sz="1050" dirty="0">
                <a:solidFill>
                  <a:srgbClr val="FFFFFF"/>
                </a:solidFill>
                <a:latin typeface="Ubuntu" panose="020B0504030602030204" pitchFamily="34" charset="0"/>
                <a:ea typeface="Open Sans" panose="020B0606030504020204" pitchFamily="34" charset="0"/>
                <a:cs typeface="Open Sans" panose="020B0606030504020204" pitchFamily="34" charset="0"/>
              </a:rPr>
              <a:t>ETL</a:t>
            </a:r>
          </a:p>
        </p:txBody>
      </p:sp>
      <p:sp>
        <p:nvSpPr>
          <p:cNvPr id="106" name="Shape 106"/>
          <p:cNvSpPr/>
          <p:nvPr/>
        </p:nvSpPr>
        <p:spPr>
          <a:xfrm>
            <a:off x="6035874" y="3509289"/>
            <a:ext cx="1442925" cy="671513"/>
          </a:xfrm>
          <a:prstGeom prst="flowChartMagneticDisk">
            <a:avLst/>
          </a:prstGeom>
          <a:solidFill>
            <a:schemeClr val="tx1"/>
          </a:solidFill>
          <a:ln w="9525" cap="flat" cmpd="sng">
            <a:solidFill>
              <a:schemeClr val="bg1"/>
            </a:solidFill>
            <a:prstDash val="solid"/>
            <a:round/>
            <a:headEnd type="none" w="med" len="med"/>
            <a:tailEnd type="none" w="med" len="med"/>
          </a:ln>
        </p:spPr>
        <p:txBody>
          <a:bodyPr spcFirstLastPara="1" wrap="square" lIns="68569" tIns="68569" rIns="68569" bIns="68569" anchor="ctr" anchorCtr="0">
            <a:noAutofit/>
          </a:bodyPr>
          <a:lstStyle/>
          <a:p>
            <a:pPr algn="ctr"/>
            <a:r>
              <a:rPr lang="en-US" sz="1050" dirty="0">
                <a:solidFill>
                  <a:srgbClr val="FFFFFF"/>
                </a:solidFill>
                <a:latin typeface="Ubuntu" panose="020B0504030602030204" pitchFamily="34" charset="0"/>
                <a:ea typeface="Open Sans" panose="020B0606030504020204" pitchFamily="34" charset="0"/>
                <a:cs typeface="Open Sans" panose="020B0606030504020204" pitchFamily="34" charset="0"/>
              </a:rPr>
              <a:t>Cache, Map, List</a:t>
            </a:r>
          </a:p>
        </p:txBody>
      </p:sp>
      <p:cxnSp>
        <p:nvCxnSpPr>
          <p:cNvPr id="107" name="Shape 107"/>
          <p:cNvCxnSpPr>
            <a:cxnSpLocks/>
            <a:endCxn id="105" idx="0"/>
          </p:cNvCxnSpPr>
          <p:nvPr/>
        </p:nvCxnSpPr>
        <p:spPr>
          <a:xfrm>
            <a:off x="6757337" y="2216327"/>
            <a:ext cx="0" cy="392850"/>
          </a:xfrm>
          <a:prstGeom prst="straightConnector1">
            <a:avLst/>
          </a:prstGeom>
          <a:noFill/>
          <a:ln w="9525" cap="flat" cmpd="sng">
            <a:solidFill>
              <a:schemeClr val="dk2"/>
            </a:solidFill>
            <a:prstDash val="solid"/>
            <a:round/>
            <a:headEnd type="none" w="lg" len="lg"/>
            <a:tailEnd type="triangle" w="lg" len="lg"/>
          </a:ln>
        </p:spPr>
      </p:cxnSp>
      <p:cxnSp>
        <p:nvCxnSpPr>
          <p:cNvPr id="109" name="Shape 109"/>
          <p:cNvCxnSpPr>
            <a:stCxn id="105" idx="2"/>
            <a:endCxn id="106" idx="1"/>
          </p:cNvCxnSpPr>
          <p:nvPr/>
        </p:nvCxnSpPr>
        <p:spPr>
          <a:xfrm>
            <a:off x="6757337" y="3116327"/>
            <a:ext cx="0" cy="393075"/>
          </a:xfrm>
          <a:prstGeom prst="straightConnector1">
            <a:avLst/>
          </a:prstGeom>
          <a:noFill/>
          <a:ln w="9525" cap="flat" cmpd="sng">
            <a:solidFill>
              <a:schemeClr val="dk2"/>
            </a:solidFill>
            <a:prstDash val="solid"/>
            <a:round/>
            <a:headEnd type="none" w="lg" len="lg"/>
            <a:tailEnd type="triangle" w="lg" len="lg"/>
          </a:ln>
        </p:spPr>
      </p:cxnSp>
      <p:sp>
        <p:nvSpPr>
          <p:cNvPr id="110" name="Shape 110"/>
          <p:cNvSpPr/>
          <p:nvPr/>
        </p:nvSpPr>
        <p:spPr>
          <a:xfrm>
            <a:off x="6035874" y="1544589"/>
            <a:ext cx="1442925" cy="671513"/>
          </a:xfrm>
          <a:prstGeom prst="flowChartMagneticDisk">
            <a:avLst/>
          </a:prstGeom>
          <a:solidFill>
            <a:schemeClr val="tx1"/>
          </a:solidFill>
          <a:ln w="9525" cap="flat" cmpd="sng">
            <a:solidFill>
              <a:schemeClr val="bg1"/>
            </a:solidFill>
            <a:prstDash val="solid"/>
            <a:round/>
            <a:headEnd type="none" w="med" len="med"/>
            <a:tailEnd type="none" w="med" len="med"/>
          </a:ln>
        </p:spPr>
        <p:txBody>
          <a:bodyPr spcFirstLastPara="1" wrap="square" lIns="68569" tIns="68569" rIns="68569" bIns="68569" anchor="ctr" anchorCtr="0">
            <a:noAutofit/>
          </a:bodyPr>
          <a:lstStyle/>
          <a:p>
            <a:pPr algn="ctr"/>
            <a:r>
              <a:rPr lang="en-US" sz="1050" dirty="0">
                <a:solidFill>
                  <a:schemeClr val="bg1"/>
                </a:solidFill>
                <a:latin typeface="Ubuntu" panose="020B0504030602030204" pitchFamily="34" charset="0"/>
                <a:ea typeface="Open Sans" panose="020B0606030504020204" pitchFamily="34" charset="0"/>
                <a:cs typeface="Open Sans" panose="020B0606030504020204" pitchFamily="34" charset="0"/>
              </a:rPr>
              <a:t>System of Record</a:t>
            </a:r>
          </a:p>
        </p:txBody>
      </p:sp>
      <p:pic>
        <p:nvPicPr>
          <p:cNvPr id="112" name="Shape 112"/>
          <p:cNvPicPr preferRelativeResize="0"/>
          <p:nvPr/>
        </p:nvPicPr>
        <p:blipFill>
          <a:blip r:embed="rId3">
            <a:alphaModFix/>
          </a:blip>
          <a:stretch>
            <a:fillRect/>
          </a:stretch>
        </p:blipFill>
        <p:spPr>
          <a:xfrm>
            <a:off x="7642590" y="2609120"/>
            <a:ext cx="507150" cy="507150"/>
          </a:xfrm>
          <a:prstGeom prst="rect">
            <a:avLst/>
          </a:prstGeom>
          <a:noFill/>
          <a:ln>
            <a:noFill/>
          </a:ln>
        </p:spPr>
      </p:pic>
      <p:pic>
        <p:nvPicPr>
          <p:cNvPr id="113" name="Shape 113"/>
          <p:cNvPicPr preferRelativeResize="0"/>
          <p:nvPr/>
        </p:nvPicPr>
        <p:blipFill>
          <a:blip r:embed="rId4">
            <a:alphaModFix/>
          </a:blip>
          <a:stretch>
            <a:fillRect/>
          </a:stretch>
        </p:blipFill>
        <p:spPr>
          <a:xfrm>
            <a:off x="7654463" y="3630283"/>
            <a:ext cx="434635" cy="429525"/>
          </a:xfrm>
          <a:prstGeom prst="rect">
            <a:avLst/>
          </a:prstGeom>
          <a:noFill/>
          <a:ln>
            <a:noFill/>
          </a:ln>
        </p:spPr>
      </p:pic>
      <p:sp>
        <p:nvSpPr>
          <p:cNvPr id="2" name="TextovéPole 1">
            <a:extLst>
              <a:ext uri="{FF2B5EF4-FFF2-40B4-BE49-F238E27FC236}">
                <a16:creationId xmlns:a16="http://schemas.microsoft.com/office/drawing/2014/main" id="{32F0FFE0-26B5-C640-AC31-69206D1973DB}"/>
              </a:ext>
            </a:extLst>
          </p:cNvPr>
          <p:cNvSpPr txBox="1"/>
          <p:nvPr/>
        </p:nvSpPr>
        <p:spPr>
          <a:xfrm>
            <a:off x="7626412" y="1360974"/>
            <a:ext cx="1024008" cy="1038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hangingPunct="0">
              <a:lnSpc>
                <a:spcPct val="150000"/>
              </a:lnSpc>
            </a:pPr>
            <a:r>
              <a:rPr lang="en-US" sz="1050" dirty="0">
                <a:latin typeface="Ubuntu" panose="020B0504030602030204" pitchFamily="34" charset="0"/>
                <a:ea typeface="Open Sans" panose="020B0606030504020204" pitchFamily="34" charset="0"/>
                <a:cs typeface="Open Sans" panose="020B0606030504020204" pitchFamily="34" charset="0"/>
                <a:sym typeface="Menlo"/>
              </a:rPr>
              <a:t>Kafka</a:t>
            </a:r>
          </a:p>
          <a:p>
            <a:pPr hangingPunct="0">
              <a:lnSpc>
                <a:spcPct val="150000"/>
              </a:lnSpc>
            </a:pPr>
            <a:r>
              <a:rPr lang="en-US" sz="1050" dirty="0">
                <a:latin typeface="Ubuntu" panose="020B0504030602030204" pitchFamily="34" charset="0"/>
                <a:ea typeface="Open Sans" panose="020B0606030504020204" pitchFamily="34" charset="0"/>
                <a:cs typeface="Open Sans" panose="020B0606030504020204" pitchFamily="34" charset="0"/>
                <a:sym typeface="Menlo"/>
              </a:rPr>
              <a:t>Databases</a:t>
            </a:r>
          </a:p>
          <a:p>
            <a:pPr hangingPunct="0">
              <a:lnSpc>
                <a:spcPct val="150000"/>
              </a:lnSpc>
            </a:pPr>
            <a:r>
              <a:rPr lang="en-US" sz="1050" dirty="0">
                <a:latin typeface="Ubuntu" panose="020B0504030602030204" pitchFamily="34" charset="0"/>
                <a:ea typeface="Open Sans" panose="020B0606030504020204" pitchFamily="34" charset="0"/>
                <a:cs typeface="Open Sans" panose="020B0606030504020204" pitchFamily="34" charset="0"/>
              </a:rPr>
              <a:t>Files</a:t>
            </a:r>
          </a:p>
          <a:p>
            <a:pPr hangingPunct="0">
              <a:lnSpc>
                <a:spcPct val="150000"/>
              </a:lnSpc>
            </a:pPr>
            <a:r>
              <a:rPr lang="en-US" sz="1050" dirty="0">
                <a:latin typeface="Ubuntu" panose="020B0504030602030204" pitchFamily="34" charset="0"/>
                <a:ea typeface="Open Sans" panose="020B0606030504020204" pitchFamily="34" charset="0"/>
                <a:cs typeface="Open Sans" panose="020B0606030504020204" pitchFamily="34" charset="0"/>
                <a:sym typeface="Menlo"/>
              </a:rPr>
              <a:t>Hadoop</a:t>
            </a:r>
          </a:p>
        </p:txBody>
      </p:sp>
    </p:spTree>
    <p:extLst>
      <p:ext uri="{BB962C8B-B14F-4D97-AF65-F5344CB8AC3E}">
        <p14:creationId xmlns:p14="http://schemas.microsoft.com/office/powerpoint/2010/main" val="323617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15137-FAF7-824F-992F-AD58A352A0E5}"/>
              </a:ext>
            </a:extLst>
          </p:cNvPr>
          <p:cNvSpPr>
            <a:spLocks noGrp="1"/>
          </p:cNvSpPr>
          <p:nvPr>
            <p:ph type="title"/>
          </p:nvPr>
        </p:nvSpPr>
        <p:spPr/>
        <p:txBody>
          <a:bodyPr/>
          <a:lstStyle/>
          <a:p>
            <a:r>
              <a:rPr lang="en-US" dirty="0"/>
              <a:t>Honorable Mentions</a:t>
            </a:r>
          </a:p>
        </p:txBody>
      </p:sp>
      <p:sp>
        <p:nvSpPr>
          <p:cNvPr id="3" name="Text Placeholder 2">
            <a:extLst>
              <a:ext uri="{FF2B5EF4-FFF2-40B4-BE49-F238E27FC236}">
                <a16:creationId xmlns:a16="http://schemas.microsoft.com/office/drawing/2014/main" id="{EC9D6455-FDDA-7C42-AA02-027378ABF818}"/>
              </a:ext>
            </a:extLst>
          </p:cNvPr>
          <p:cNvSpPr>
            <a:spLocks noGrp="1"/>
          </p:cNvSpPr>
          <p:nvPr>
            <p:ph type="body" sz="quarter" idx="10"/>
          </p:nvPr>
        </p:nvSpPr>
        <p:spPr/>
        <p:txBody>
          <a:bodyPr/>
          <a:lstStyle/>
          <a:p>
            <a:r>
              <a:rPr lang="en-GB" dirty="0"/>
              <a:t>Connectors in Jet Library</a:t>
            </a:r>
          </a:p>
          <a:p>
            <a:pPr lvl="1"/>
            <a:r>
              <a:rPr lang="en-GB" dirty="0" err="1"/>
              <a:t>Hazelcast</a:t>
            </a:r>
            <a:r>
              <a:rPr lang="en-GB" dirty="0"/>
              <a:t>, Journal, Kafka, HDFS, JMS, JDBC, Elasticsearch, MongoDB, </a:t>
            </a:r>
            <a:r>
              <a:rPr lang="en-GB" dirty="0" err="1"/>
              <a:t>InfluxDB</a:t>
            </a:r>
            <a:r>
              <a:rPr lang="en-GB" dirty="0"/>
              <a:t>, Redis, Socket, File </a:t>
            </a:r>
          </a:p>
          <a:p>
            <a:pPr lvl="1"/>
            <a:r>
              <a:rPr lang="en-GB" dirty="0"/>
              <a:t>The list is growing fast!</a:t>
            </a:r>
          </a:p>
          <a:p>
            <a:r>
              <a:rPr lang="en-GB" dirty="0"/>
              <a:t>Custom connectors</a:t>
            </a:r>
          </a:p>
          <a:p>
            <a:pPr lvl="1"/>
            <a:r>
              <a:rPr lang="en-GB" dirty="0"/>
              <a:t>Builders: see the code samples</a:t>
            </a:r>
          </a:p>
          <a:p>
            <a:pPr lvl="1"/>
            <a:r>
              <a:rPr lang="en-GB" dirty="0"/>
              <a:t>Examples: </a:t>
            </a:r>
            <a:r>
              <a:rPr lang="en-GB" dirty="0">
                <a:hlinkClick r:id="rId3"/>
              </a:rPr>
              <a:t>Twitter Source</a:t>
            </a:r>
            <a:r>
              <a:rPr lang="en-GB" dirty="0"/>
              <a:t>, </a:t>
            </a:r>
            <a:r>
              <a:rPr lang="en-GB" dirty="0">
                <a:hlinkClick r:id="rId4"/>
              </a:rPr>
              <a:t>REST JSON Service Source</a:t>
            </a:r>
            <a:r>
              <a:rPr lang="en-GB" dirty="0"/>
              <a:t>, </a:t>
            </a:r>
            <a:r>
              <a:rPr lang="en-GB" dirty="0">
                <a:hlinkClick r:id="rId5"/>
              </a:rPr>
              <a:t>Web Camera Source</a:t>
            </a:r>
            <a:endParaRPr lang="en-GB" dirty="0"/>
          </a:p>
          <a:p>
            <a:r>
              <a:rPr lang="en-GB" dirty="0">
                <a:hlinkClick r:id="rId6"/>
              </a:rPr>
              <a:t>Pipeline</a:t>
            </a:r>
            <a:r>
              <a:rPr lang="en-GB" dirty="0"/>
              <a:t> can have multiple sources, sinks and branches</a:t>
            </a:r>
          </a:p>
          <a:p>
            <a:pPr lvl="1"/>
            <a:endParaRPr lang="en-GB" dirty="0"/>
          </a:p>
          <a:p>
            <a:pPr lvl="1"/>
            <a:endParaRPr lang="en-GB" dirty="0"/>
          </a:p>
          <a:p>
            <a:pPr lvl="1"/>
            <a:endParaRPr lang="en-GB" dirty="0"/>
          </a:p>
          <a:p>
            <a:endParaRPr lang="en-GB" dirty="0"/>
          </a:p>
          <a:p>
            <a:endParaRPr lang="en-GB" dirty="0"/>
          </a:p>
          <a:p>
            <a:endParaRPr lang="en-US" dirty="0"/>
          </a:p>
        </p:txBody>
      </p:sp>
    </p:spTree>
    <p:extLst>
      <p:ext uri="{BB962C8B-B14F-4D97-AF65-F5344CB8AC3E}">
        <p14:creationId xmlns:p14="http://schemas.microsoft.com/office/powerpoint/2010/main" val="390904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9B9B-8C6B-9D4A-9320-5A92CAC40057}"/>
              </a:ext>
            </a:extLst>
          </p:cNvPr>
          <p:cNvSpPr>
            <a:spLocks noGrp="1"/>
          </p:cNvSpPr>
          <p:nvPr>
            <p:ph type="title"/>
          </p:nvPr>
        </p:nvSpPr>
        <p:spPr/>
        <p:txBody>
          <a:bodyPr/>
          <a:lstStyle/>
          <a:p>
            <a:r>
              <a:rPr lang="en-US" dirty="0"/>
              <a:t>Stretch/Bio Break</a:t>
            </a:r>
          </a:p>
        </p:txBody>
      </p:sp>
      <p:sp>
        <p:nvSpPr>
          <p:cNvPr id="14" name="TextBox 13">
            <a:extLst>
              <a:ext uri="{FF2B5EF4-FFF2-40B4-BE49-F238E27FC236}">
                <a16:creationId xmlns:a16="http://schemas.microsoft.com/office/drawing/2014/main" id="{EFAB48CB-2AD4-B548-9C07-31D9FF3D2459}"/>
              </a:ext>
            </a:extLst>
          </p:cNvPr>
          <p:cNvSpPr txBox="1"/>
          <p:nvPr/>
        </p:nvSpPr>
        <p:spPr>
          <a:xfrm>
            <a:off x="4633279" y="2091852"/>
            <a:ext cx="3624710" cy="646331"/>
          </a:xfrm>
          <a:prstGeom prst="rect">
            <a:avLst/>
          </a:prstGeom>
          <a:noFill/>
        </p:spPr>
        <p:txBody>
          <a:bodyPr wrap="none" rtlCol="0">
            <a:spAutoFit/>
          </a:bodyPr>
          <a:lstStyle/>
          <a:p>
            <a:pPr algn="l"/>
            <a:r>
              <a:rPr lang="en-US" sz="3600" dirty="0">
                <a:effectLst>
                  <a:glow rad="279400">
                    <a:schemeClr val="bg1"/>
                  </a:glow>
                </a:effectLst>
                <a:latin typeface="Ubuntu" panose="020B0504030602030204" pitchFamily="34" charset="0"/>
              </a:rPr>
              <a:t>15 Minute Break</a:t>
            </a:r>
          </a:p>
        </p:txBody>
      </p:sp>
      <p:pic>
        <p:nvPicPr>
          <p:cNvPr id="5" name="Picture 4">
            <a:extLst>
              <a:ext uri="{FF2B5EF4-FFF2-40B4-BE49-F238E27FC236}">
                <a16:creationId xmlns:a16="http://schemas.microsoft.com/office/drawing/2014/main" id="{3747F31A-DF96-AA4B-B10A-85F7C22E29B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9767" y="1036307"/>
            <a:ext cx="3963512" cy="3431309"/>
          </a:xfrm>
          <a:prstGeom prst="rect">
            <a:avLst/>
          </a:prstGeom>
        </p:spPr>
      </p:pic>
    </p:spTree>
    <p:extLst>
      <p:ext uri="{BB962C8B-B14F-4D97-AF65-F5344CB8AC3E}">
        <p14:creationId xmlns:p14="http://schemas.microsoft.com/office/powerpoint/2010/main" val="1896872138"/>
      </p:ext>
    </p:extLst>
  </p:cSld>
  <p:clrMapOvr>
    <a:masterClrMapping/>
  </p:clrMapOvr>
  <p:transition spd="med">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subTitle" idx="1"/>
          </p:nvPr>
        </p:nvSpPr>
        <p:spPr>
          <a:xfrm>
            <a:off x="658363" y="3374937"/>
            <a:ext cx="5122800" cy="280800"/>
          </a:xfrm>
          <a:prstGeom prst="rect">
            <a:avLst/>
          </a:prstGeom>
        </p:spPr>
        <p:txBody>
          <a:bodyPr spcFirstLastPara="1" wrap="square" lIns="0" tIns="34275" rIns="0" bIns="34275" anchor="t" anchorCtr="0">
            <a:noAutofit/>
          </a:bodyPr>
          <a:lstStyle/>
          <a:p>
            <a:pPr marL="0" lvl="0" indent="0" algn="l" rtl="0">
              <a:spcBef>
                <a:spcPts val="500"/>
              </a:spcBef>
              <a:spcAft>
                <a:spcPts val="500"/>
              </a:spcAft>
              <a:buNone/>
            </a:pPr>
            <a:endParaRPr/>
          </a:p>
        </p:txBody>
      </p:sp>
      <p:sp>
        <p:nvSpPr>
          <p:cNvPr id="233" name="Google Shape;233;p36"/>
          <p:cNvSpPr txBox="1">
            <a:spLocks noGrp="1"/>
          </p:cNvSpPr>
          <p:nvPr>
            <p:ph type="ctrTitle"/>
          </p:nvPr>
        </p:nvSpPr>
        <p:spPr>
          <a:xfrm>
            <a:off x="655390" y="1766413"/>
            <a:ext cx="5758200" cy="121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Enrichment</a:t>
            </a:r>
            <a:endParaRPr/>
          </a:p>
        </p:txBody>
      </p:sp>
    </p:spTree>
    <p:extLst>
      <p:ext uri="{BB962C8B-B14F-4D97-AF65-F5344CB8AC3E}">
        <p14:creationId xmlns:p14="http://schemas.microsoft.com/office/powerpoint/2010/main" val="3302110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99C05A-CA6C-EC47-95C4-EE27FFCAB697}"/>
              </a:ext>
            </a:extLst>
          </p:cNvPr>
          <p:cNvSpPr>
            <a:spLocks noGrp="1"/>
          </p:cNvSpPr>
          <p:nvPr>
            <p:ph type="title"/>
          </p:nvPr>
        </p:nvSpPr>
        <p:spPr/>
        <p:txBody>
          <a:bodyPr/>
          <a:lstStyle/>
          <a:p>
            <a:r>
              <a:rPr lang="en-US" dirty="0"/>
              <a:t>Enriching the Stream</a:t>
            </a:r>
          </a:p>
        </p:txBody>
      </p:sp>
      <p:sp>
        <p:nvSpPr>
          <p:cNvPr id="5" name="Text Placeholder 4">
            <a:extLst>
              <a:ext uri="{FF2B5EF4-FFF2-40B4-BE49-F238E27FC236}">
                <a16:creationId xmlns:a16="http://schemas.microsoft.com/office/drawing/2014/main" id="{5E8865EB-A01A-6441-B7C9-3F74F69C05DD}"/>
              </a:ext>
            </a:extLst>
          </p:cNvPr>
          <p:cNvSpPr>
            <a:spLocks noGrp="1"/>
          </p:cNvSpPr>
          <p:nvPr>
            <p:ph type="body" sz="quarter" idx="10"/>
          </p:nvPr>
        </p:nvSpPr>
        <p:spPr>
          <a:xfrm>
            <a:off x="529174" y="969712"/>
            <a:ext cx="8085652" cy="3602287"/>
          </a:xfrm>
        </p:spPr>
        <p:txBody>
          <a:bodyPr/>
          <a:lstStyle/>
          <a:p>
            <a:r>
              <a:rPr lang="en-US" dirty="0"/>
              <a:t>Do a lookup to enrich the stream</a:t>
            </a:r>
          </a:p>
          <a:p>
            <a:r>
              <a:rPr lang="en-US" dirty="0"/>
              <a:t>Similar to relations in RDBMS</a:t>
            </a:r>
          </a:p>
        </p:txBody>
      </p:sp>
      <p:grpSp>
        <p:nvGrpSpPr>
          <p:cNvPr id="31" name="Group 30">
            <a:extLst>
              <a:ext uri="{FF2B5EF4-FFF2-40B4-BE49-F238E27FC236}">
                <a16:creationId xmlns:a16="http://schemas.microsoft.com/office/drawing/2014/main" id="{C5E2DAF7-B88C-BE41-BEF4-90D4D38A728B}"/>
              </a:ext>
            </a:extLst>
          </p:cNvPr>
          <p:cNvGrpSpPr/>
          <p:nvPr/>
        </p:nvGrpSpPr>
        <p:grpSpPr>
          <a:xfrm>
            <a:off x="1103574" y="1786197"/>
            <a:ext cx="6110254" cy="3114491"/>
            <a:chOff x="1439241" y="548818"/>
            <a:chExt cx="6110254" cy="3114491"/>
          </a:xfrm>
        </p:grpSpPr>
        <p:grpSp>
          <p:nvGrpSpPr>
            <p:cNvPr id="8" name="Group 7">
              <a:extLst>
                <a:ext uri="{FF2B5EF4-FFF2-40B4-BE49-F238E27FC236}">
                  <a16:creationId xmlns:a16="http://schemas.microsoft.com/office/drawing/2014/main" id="{3B98705B-2451-4945-953C-11E8191CF81B}"/>
                </a:ext>
              </a:extLst>
            </p:cNvPr>
            <p:cNvGrpSpPr/>
            <p:nvPr/>
          </p:nvGrpSpPr>
          <p:grpSpPr>
            <a:xfrm>
              <a:off x="3663984" y="1730803"/>
              <a:ext cx="1114408" cy="1069324"/>
              <a:chOff x="6423948" y="1486301"/>
              <a:chExt cx="1114408" cy="1069324"/>
            </a:xfrm>
          </p:grpSpPr>
          <p:sp>
            <p:nvSpPr>
              <p:cNvPr id="3" name="TextBox 2">
                <a:extLst>
                  <a:ext uri="{FF2B5EF4-FFF2-40B4-BE49-F238E27FC236}">
                    <a16:creationId xmlns:a16="http://schemas.microsoft.com/office/drawing/2014/main" id="{D4E4A589-437F-5A49-A372-7D204AE82DF8}"/>
                  </a:ext>
                </a:extLst>
              </p:cNvPr>
              <p:cNvSpPr txBox="1"/>
              <p:nvPr/>
            </p:nvSpPr>
            <p:spPr>
              <a:xfrm>
                <a:off x="6423948" y="1724628"/>
                <a:ext cx="1114408" cy="830997"/>
              </a:xfrm>
              <a:prstGeom prst="rect">
                <a:avLst/>
              </a:prstGeom>
              <a:solidFill>
                <a:schemeClr val="accent2"/>
              </a:solidFill>
              <a:ln>
                <a:solidFill>
                  <a:schemeClr val="tx1"/>
                </a:solidFill>
              </a:ln>
            </p:spPr>
            <p:txBody>
              <a:bodyPr wrap="none" rtlCol="0">
                <a:spAutoFit/>
              </a:bodyPr>
              <a:lstStyle/>
              <a:p>
                <a:pPr algn="l"/>
                <a:r>
                  <a:rPr lang="en-US" sz="1200" dirty="0" err="1">
                    <a:latin typeface="Courier" pitchFamily="2" charset="0"/>
                  </a:rPr>
                  <a:t>Date_id</a:t>
                </a:r>
                <a:endParaRPr lang="en-US" sz="1200" dirty="0">
                  <a:latin typeface="Courier" pitchFamily="2" charset="0"/>
                </a:endParaRPr>
              </a:p>
              <a:p>
                <a:pPr algn="l"/>
                <a:r>
                  <a:rPr lang="en-US" sz="1200" dirty="0" err="1">
                    <a:latin typeface="Courier" pitchFamily="2" charset="0"/>
                  </a:rPr>
                  <a:t>Store_id</a:t>
                </a:r>
                <a:endParaRPr lang="en-US" sz="1200" dirty="0">
                  <a:latin typeface="Courier" pitchFamily="2" charset="0"/>
                </a:endParaRPr>
              </a:p>
              <a:p>
                <a:pPr algn="l"/>
                <a:r>
                  <a:rPr lang="en-US" sz="1200" dirty="0" err="1">
                    <a:latin typeface="Courier" pitchFamily="2" charset="0"/>
                  </a:rPr>
                  <a:t>Product_id</a:t>
                </a:r>
                <a:endParaRPr lang="en-US" sz="1200" dirty="0">
                  <a:latin typeface="Courier" pitchFamily="2" charset="0"/>
                </a:endParaRPr>
              </a:p>
              <a:p>
                <a:pPr algn="l"/>
                <a:r>
                  <a:rPr lang="en-US" sz="1200" dirty="0" err="1">
                    <a:latin typeface="Courier" pitchFamily="2" charset="0"/>
                  </a:rPr>
                  <a:t>Units_sold</a:t>
                </a:r>
                <a:endParaRPr lang="en-US" sz="1200" dirty="0">
                  <a:latin typeface="Courier" pitchFamily="2" charset="0"/>
                </a:endParaRPr>
              </a:p>
            </p:txBody>
          </p:sp>
          <p:sp>
            <p:nvSpPr>
              <p:cNvPr id="7" name="TextBox 6">
                <a:extLst>
                  <a:ext uri="{FF2B5EF4-FFF2-40B4-BE49-F238E27FC236}">
                    <a16:creationId xmlns:a16="http://schemas.microsoft.com/office/drawing/2014/main" id="{F31943F0-C675-0343-A9AB-D20E437136E7}"/>
                  </a:ext>
                </a:extLst>
              </p:cNvPr>
              <p:cNvSpPr txBox="1"/>
              <p:nvPr/>
            </p:nvSpPr>
            <p:spPr>
              <a:xfrm>
                <a:off x="6423948" y="1486301"/>
                <a:ext cx="1114408" cy="276999"/>
              </a:xfrm>
              <a:prstGeom prst="rect">
                <a:avLst/>
              </a:prstGeom>
              <a:noFill/>
            </p:spPr>
            <p:txBody>
              <a:bodyPr wrap="none" rtlCol="0">
                <a:spAutoFit/>
              </a:bodyPr>
              <a:lstStyle/>
              <a:p>
                <a:pPr algn="l"/>
                <a:r>
                  <a:rPr lang="en-US" sz="1200" dirty="0" err="1">
                    <a:latin typeface="Courier" pitchFamily="2" charset="0"/>
                  </a:rPr>
                  <a:t>sales_fact</a:t>
                </a:r>
                <a:endParaRPr lang="en-US" sz="1200" dirty="0">
                  <a:latin typeface="Courier" pitchFamily="2" charset="0"/>
                </a:endParaRPr>
              </a:p>
            </p:txBody>
          </p:sp>
        </p:grpSp>
        <p:grpSp>
          <p:nvGrpSpPr>
            <p:cNvPr id="9" name="Group 8">
              <a:extLst>
                <a:ext uri="{FF2B5EF4-FFF2-40B4-BE49-F238E27FC236}">
                  <a16:creationId xmlns:a16="http://schemas.microsoft.com/office/drawing/2014/main" id="{150CF5BD-0B08-0F49-AD3E-7F0EE684A9C7}"/>
                </a:ext>
              </a:extLst>
            </p:cNvPr>
            <p:cNvGrpSpPr/>
            <p:nvPr/>
          </p:nvGrpSpPr>
          <p:grpSpPr>
            <a:xfrm>
              <a:off x="1439241" y="1036817"/>
              <a:ext cx="1300356" cy="1992653"/>
              <a:chOff x="6423948" y="1486301"/>
              <a:chExt cx="1300356" cy="1992653"/>
            </a:xfrm>
          </p:grpSpPr>
          <p:sp>
            <p:nvSpPr>
              <p:cNvPr id="10" name="TextBox 9">
                <a:extLst>
                  <a:ext uri="{FF2B5EF4-FFF2-40B4-BE49-F238E27FC236}">
                    <a16:creationId xmlns:a16="http://schemas.microsoft.com/office/drawing/2014/main" id="{02029E73-43DE-B245-9C6A-7058ADFC3DD7}"/>
                  </a:ext>
                </a:extLst>
              </p:cNvPr>
              <p:cNvSpPr txBox="1"/>
              <p:nvPr/>
            </p:nvSpPr>
            <p:spPr>
              <a:xfrm>
                <a:off x="6423948" y="1724628"/>
                <a:ext cx="1300356" cy="1754326"/>
              </a:xfrm>
              <a:prstGeom prst="rect">
                <a:avLst/>
              </a:prstGeom>
              <a:solidFill>
                <a:schemeClr val="accent2"/>
              </a:solidFill>
              <a:ln>
                <a:solidFill>
                  <a:schemeClr val="tx1"/>
                </a:solidFill>
              </a:ln>
            </p:spPr>
            <p:txBody>
              <a:bodyPr wrap="none" rtlCol="0">
                <a:spAutoFit/>
              </a:bodyPr>
              <a:lstStyle/>
              <a:p>
                <a:pPr algn="l"/>
                <a:r>
                  <a:rPr lang="en-US" sz="1200" dirty="0">
                    <a:latin typeface="Courier" pitchFamily="2" charset="0"/>
                  </a:rPr>
                  <a:t>Id</a:t>
                </a:r>
              </a:p>
              <a:p>
                <a:pPr algn="l"/>
                <a:r>
                  <a:rPr lang="en-US" sz="1200" dirty="0">
                    <a:latin typeface="Courier" pitchFamily="2" charset="0"/>
                  </a:rPr>
                  <a:t>Date</a:t>
                </a:r>
              </a:p>
              <a:p>
                <a:pPr algn="l"/>
                <a:r>
                  <a:rPr lang="en-US" sz="1200" dirty="0">
                    <a:latin typeface="Courier" pitchFamily="2" charset="0"/>
                  </a:rPr>
                  <a:t>Day</a:t>
                </a:r>
              </a:p>
              <a:p>
                <a:pPr algn="l"/>
                <a:r>
                  <a:rPr lang="en-US" sz="1200" dirty="0" err="1">
                    <a:latin typeface="Courier" pitchFamily="2" charset="0"/>
                  </a:rPr>
                  <a:t>Day_of_week</a:t>
                </a:r>
                <a:endParaRPr lang="en-US" sz="1200" dirty="0">
                  <a:latin typeface="Courier" pitchFamily="2" charset="0"/>
                </a:endParaRPr>
              </a:p>
              <a:p>
                <a:pPr algn="l"/>
                <a:r>
                  <a:rPr lang="en-US" sz="1200" dirty="0">
                    <a:latin typeface="Courier" pitchFamily="2" charset="0"/>
                  </a:rPr>
                  <a:t>Month</a:t>
                </a:r>
              </a:p>
              <a:p>
                <a:pPr algn="l"/>
                <a:r>
                  <a:rPr lang="en-US" sz="1200" dirty="0" err="1">
                    <a:latin typeface="Courier" pitchFamily="2" charset="0"/>
                  </a:rPr>
                  <a:t>Month_name</a:t>
                </a:r>
                <a:endParaRPr lang="en-US" sz="1200" dirty="0">
                  <a:latin typeface="Courier" pitchFamily="2" charset="0"/>
                </a:endParaRPr>
              </a:p>
              <a:p>
                <a:pPr algn="l"/>
                <a:r>
                  <a:rPr lang="en-US" sz="1200" dirty="0">
                    <a:latin typeface="Courier" pitchFamily="2" charset="0"/>
                  </a:rPr>
                  <a:t>Quarter</a:t>
                </a:r>
              </a:p>
              <a:p>
                <a:pPr algn="l"/>
                <a:r>
                  <a:rPr lang="en-US" sz="1200" dirty="0" err="1">
                    <a:latin typeface="Courier" pitchFamily="2" charset="0"/>
                  </a:rPr>
                  <a:t>Quarter_name</a:t>
                </a:r>
                <a:endParaRPr lang="en-US" sz="1200" dirty="0">
                  <a:latin typeface="Courier" pitchFamily="2" charset="0"/>
                </a:endParaRPr>
              </a:p>
              <a:p>
                <a:pPr algn="l"/>
                <a:r>
                  <a:rPr lang="en-US" sz="1200" dirty="0">
                    <a:latin typeface="Courier" pitchFamily="2" charset="0"/>
                  </a:rPr>
                  <a:t>Year</a:t>
                </a:r>
              </a:p>
            </p:txBody>
          </p:sp>
          <p:sp>
            <p:nvSpPr>
              <p:cNvPr id="11" name="TextBox 10">
                <a:extLst>
                  <a:ext uri="{FF2B5EF4-FFF2-40B4-BE49-F238E27FC236}">
                    <a16:creationId xmlns:a16="http://schemas.microsoft.com/office/drawing/2014/main" id="{BB90472F-BB54-5D4A-87A6-6268C90CE0BB}"/>
                  </a:ext>
                </a:extLst>
              </p:cNvPr>
              <p:cNvSpPr txBox="1"/>
              <p:nvPr/>
            </p:nvSpPr>
            <p:spPr>
              <a:xfrm>
                <a:off x="6423948" y="1486301"/>
                <a:ext cx="928459" cy="276999"/>
              </a:xfrm>
              <a:prstGeom prst="rect">
                <a:avLst/>
              </a:prstGeom>
              <a:noFill/>
            </p:spPr>
            <p:txBody>
              <a:bodyPr wrap="none" rtlCol="0">
                <a:spAutoFit/>
              </a:bodyPr>
              <a:lstStyle/>
              <a:p>
                <a:pPr algn="l"/>
                <a:r>
                  <a:rPr lang="en-US" sz="1200" dirty="0" err="1">
                    <a:latin typeface="Courier" pitchFamily="2" charset="0"/>
                  </a:rPr>
                  <a:t>dim_date</a:t>
                </a:r>
                <a:endParaRPr lang="en-US" sz="1200" dirty="0">
                  <a:latin typeface="Courier" pitchFamily="2" charset="0"/>
                </a:endParaRPr>
              </a:p>
            </p:txBody>
          </p:sp>
        </p:grpSp>
        <p:grpSp>
          <p:nvGrpSpPr>
            <p:cNvPr id="13" name="Group 12">
              <a:extLst>
                <a:ext uri="{FF2B5EF4-FFF2-40B4-BE49-F238E27FC236}">
                  <a16:creationId xmlns:a16="http://schemas.microsoft.com/office/drawing/2014/main" id="{B2D10804-0DD1-8543-AF3F-343AB3A42AD9}"/>
                </a:ext>
              </a:extLst>
            </p:cNvPr>
            <p:cNvGrpSpPr/>
            <p:nvPr/>
          </p:nvGrpSpPr>
          <p:grpSpPr>
            <a:xfrm>
              <a:off x="5691936" y="548818"/>
              <a:ext cx="1486304" cy="1069324"/>
              <a:chOff x="6423948" y="1486301"/>
              <a:chExt cx="1486304" cy="1069324"/>
            </a:xfrm>
          </p:grpSpPr>
          <p:sp>
            <p:nvSpPr>
              <p:cNvPr id="14" name="TextBox 13">
                <a:extLst>
                  <a:ext uri="{FF2B5EF4-FFF2-40B4-BE49-F238E27FC236}">
                    <a16:creationId xmlns:a16="http://schemas.microsoft.com/office/drawing/2014/main" id="{121D53D1-FEE6-8049-8FA3-1F994873ABDB}"/>
                  </a:ext>
                </a:extLst>
              </p:cNvPr>
              <p:cNvSpPr txBox="1"/>
              <p:nvPr/>
            </p:nvSpPr>
            <p:spPr>
              <a:xfrm>
                <a:off x="6423948" y="1724628"/>
                <a:ext cx="1486304" cy="830997"/>
              </a:xfrm>
              <a:prstGeom prst="rect">
                <a:avLst/>
              </a:prstGeom>
              <a:solidFill>
                <a:schemeClr val="accent2"/>
              </a:solidFill>
              <a:ln>
                <a:solidFill>
                  <a:schemeClr val="tx1"/>
                </a:solidFill>
              </a:ln>
            </p:spPr>
            <p:txBody>
              <a:bodyPr wrap="none" rtlCol="0">
                <a:spAutoFit/>
              </a:bodyPr>
              <a:lstStyle/>
              <a:p>
                <a:pPr algn="l"/>
                <a:r>
                  <a:rPr lang="en-US" sz="1200" dirty="0">
                    <a:latin typeface="Courier" pitchFamily="2" charset="0"/>
                  </a:rPr>
                  <a:t>Id</a:t>
                </a:r>
              </a:p>
              <a:p>
                <a:pPr algn="l"/>
                <a:r>
                  <a:rPr lang="en-US" sz="1200" dirty="0" err="1">
                    <a:latin typeface="Courier" pitchFamily="2" charset="0"/>
                  </a:rPr>
                  <a:t>Store_number</a:t>
                </a:r>
                <a:endParaRPr lang="en-US" sz="1200" dirty="0">
                  <a:latin typeface="Courier" pitchFamily="2" charset="0"/>
                </a:endParaRPr>
              </a:p>
              <a:p>
                <a:pPr algn="l"/>
                <a:r>
                  <a:rPr lang="en-US" sz="1200" dirty="0" err="1">
                    <a:latin typeface="Courier" pitchFamily="2" charset="0"/>
                  </a:rPr>
                  <a:t>State_Province</a:t>
                </a:r>
                <a:endParaRPr lang="en-US" sz="1200" dirty="0">
                  <a:latin typeface="Courier" pitchFamily="2" charset="0"/>
                </a:endParaRPr>
              </a:p>
              <a:p>
                <a:pPr algn="l"/>
                <a:r>
                  <a:rPr lang="en-US" sz="1200" dirty="0">
                    <a:latin typeface="Courier" pitchFamily="2" charset="0"/>
                  </a:rPr>
                  <a:t>Country</a:t>
                </a:r>
              </a:p>
            </p:txBody>
          </p:sp>
          <p:sp>
            <p:nvSpPr>
              <p:cNvPr id="15" name="TextBox 14">
                <a:extLst>
                  <a:ext uri="{FF2B5EF4-FFF2-40B4-BE49-F238E27FC236}">
                    <a16:creationId xmlns:a16="http://schemas.microsoft.com/office/drawing/2014/main" id="{6D35EBD5-B889-224C-8364-B0C95288C696}"/>
                  </a:ext>
                </a:extLst>
              </p:cNvPr>
              <p:cNvSpPr txBox="1"/>
              <p:nvPr/>
            </p:nvSpPr>
            <p:spPr>
              <a:xfrm>
                <a:off x="6423948" y="1486301"/>
                <a:ext cx="1021433" cy="276999"/>
              </a:xfrm>
              <a:prstGeom prst="rect">
                <a:avLst/>
              </a:prstGeom>
              <a:noFill/>
            </p:spPr>
            <p:txBody>
              <a:bodyPr wrap="none" rtlCol="0">
                <a:spAutoFit/>
              </a:bodyPr>
              <a:lstStyle/>
              <a:p>
                <a:pPr algn="l"/>
                <a:r>
                  <a:rPr lang="en-US" sz="1200" dirty="0" err="1">
                    <a:latin typeface="Courier" pitchFamily="2" charset="0"/>
                  </a:rPr>
                  <a:t>dim_store</a:t>
                </a:r>
                <a:endParaRPr lang="en-US" sz="1200" dirty="0">
                  <a:latin typeface="Courier" pitchFamily="2" charset="0"/>
                </a:endParaRPr>
              </a:p>
            </p:txBody>
          </p:sp>
        </p:grpSp>
        <p:grpSp>
          <p:nvGrpSpPr>
            <p:cNvPr id="16" name="Group 15">
              <a:extLst>
                <a:ext uri="{FF2B5EF4-FFF2-40B4-BE49-F238E27FC236}">
                  <a16:creationId xmlns:a16="http://schemas.microsoft.com/office/drawing/2014/main" id="{3F8E10F7-A9EB-D140-BCBB-5DB4DF93F765}"/>
                </a:ext>
              </a:extLst>
            </p:cNvPr>
            <p:cNvGrpSpPr/>
            <p:nvPr/>
          </p:nvGrpSpPr>
          <p:grpSpPr>
            <a:xfrm>
              <a:off x="5877242" y="2409319"/>
              <a:ext cx="1672253" cy="1253990"/>
              <a:chOff x="6423948" y="1486301"/>
              <a:chExt cx="1672253" cy="1253990"/>
            </a:xfrm>
          </p:grpSpPr>
          <p:sp>
            <p:nvSpPr>
              <p:cNvPr id="17" name="TextBox 16">
                <a:extLst>
                  <a:ext uri="{FF2B5EF4-FFF2-40B4-BE49-F238E27FC236}">
                    <a16:creationId xmlns:a16="http://schemas.microsoft.com/office/drawing/2014/main" id="{93CEDE4E-88D1-C840-A792-84EF6CC38C5E}"/>
                  </a:ext>
                </a:extLst>
              </p:cNvPr>
              <p:cNvSpPr txBox="1"/>
              <p:nvPr/>
            </p:nvSpPr>
            <p:spPr>
              <a:xfrm>
                <a:off x="6423948" y="1724628"/>
                <a:ext cx="1672253" cy="1015663"/>
              </a:xfrm>
              <a:prstGeom prst="rect">
                <a:avLst/>
              </a:prstGeom>
              <a:solidFill>
                <a:schemeClr val="accent2"/>
              </a:solidFill>
              <a:ln>
                <a:solidFill>
                  <a:schemeClr val="tx1"/>
                </a:solidFill>
              </a:ln>
            </p:spPr>
            <p:txBody>
              <a:bodyPr wrap="none" rtlCol="0">
                <a:spAutoFit/>
              </a:bodyPr>
              <a:lstStyle/>
              <a:p>
                <a:pPr algn="l"/>
                <a:r>
                  <a:rPr lang="en-US" sz="1200" dirty="0">
                    <a:latin typeface="Courier" pitchFamily="2" charset="0"/>
                  </a:rPr>
                  <a:t>Id</a:t>
                </a:r>
              </a:p>
              <a:p>
                <a:pPr algn="l"/>
                <a:r>
                  <a:rPr lang="en-US" sz="1200" dirty="0" err="1">
                    <a:latin typeface="Courier" pitchFamily="2" charset="0"/>
                  </a:rPr>
                  <a:t>EAN_code</a:t>
                </a:r>
                <a:endParaRPr lang="en-US" sz="1200" dirty="0">
                  <a:latin typeface="Courier" pitchFamily="2" charset="0"/>
                </a:endParaRPr>
              </a:p>
              <a:p>
                <a:pPr algn="l"/>
                <a:r>
                  <a:rPr lang="en-US" sz="1200" dirty="0" err="1">
                    <a:latin typeface="Courier" pitchFamily="2" charset="0"/>
                  </a:rPr>
                  <a:t>Product_name</a:t>
                </a:r>
                <a:endParaRPr lang="en-US" sz="1200" dirty="0">
                  <a:latin typeface="Courier" pitchFamily="2" charset="0"/>
                </a:endParaRPr>
              </a:p>
              <a:p>
                <a:pPr algn="l"/>
                <a:r>
                  <a:rPr lang="en-US" sz="1200" dirty="0">
                    <a:latin typeface="Courier" pitchFamily="2" charset="0"/>
                  </a:rPr>
                  <a:t>Brand</a:t>
                </a:r>
              </a:p>
              <a:p>
                <a:pPr algn="l"/>
                <a:r>
                  <a:rPr lang="en-US" sz="1200" dirty="0" err="1">
                    <a:latin typeface="Courier" pitchFamily="2" charset="0"/>
                  </a:rPr>
                  <a:t>Product_category</a:t>
                </a:r>
                <a:endParaRPr lang="en-US" sz="1200" dirty="0">
                  <a:latin typeface="Courier" pitchFamily="2" charset="0"/>
                </a:endParaRPr>
              </a:p>
            </p:txBody>
          </p:sp>
          <p:sp>
            <p:nvSpPr>
              <p:cNvPr id="18" name="TextBox 17">
                <a:extLst>
                  <a:ext uri="{FF2B5EF4-FFF2-40B4-BE49-F238E27FC236}">
                    <a16:creationId xmlns:a16="http://schemas.microsoft.com/office/drawing/2014/main" id="{2150679F-79B8-4241-ADF6-8B694686CEF8}"/>
                  </a:ext>
                </a:extLst>
              </p:cNvPr>
              <p:cNvSpPr txBox="1"/>
              <p:nvPr/>
            </p:nvSpPr>
            <p:spPr>
              <a:xfrm>
                <a:off x="6423948" y="1486301"/>
                <a:ext cx="1207382" cy="276999"/>
              </a:xfrm>
              <a:prstGeom prst="rect">
                <a:avLst/>
              </a:prstGeom>
              <a:noFill/>
            </p:spPr>
            <p:txBody>
              <a:bodyPr wrap="none" rtlCol="0">
                <a:spAutoFit/>
              </a:bodyPr>
              <a:lstStyle/>
              <a:p>
                <a:pPr algn="l"/>
                <a:r>
                  <a:rPr lang="en-US" sz="1200" dirty="0" err="1">
                    <a:latin typeface="Courier" pitchFamily="2" charset="0"/>
                  </a:rPr>
                  <a:t>dim_product</a:t>
                </a:r>
                <a:endParaRPr lang="en-US" sz="1200" dirty="0">
                  <a:latin typeface="Courier" pitchFamily="2" charset="0"/>
                </a:endParaRPr>
              </a:p>
            </p:txBody>
          </p:sp>
        </p:grpSp>
        <p:cxnSp>
          <p:nvCxnSpPr>
            <p:cNvPr id="20" name="Elbow Connector 19">
              <a:extLst>
                <a:ext uri="{FF2B5EF4-FFF2-40B4-BE49-F238E27FC236}">
                  <a16:creationId xmlns:a16="http://schemas.microsoft.com/office/drawing/2014/main" id="{4592B9C3-801F-8C43-9944-E341DA04C0E7}"/>
                </a:ext>
              </a:extLst>
            </p:cNvPr>
            <p:cNvCxnSpPr>
              <a:stCxn id="10" idx="3"/>
              <a:endCxn id="3" idx="1"/>
            </p:cNvCxnSpPr>
            <p:nvPr/>
          </p:nvCxnSpPr>
          <p:spPr>
            <a:xfrm>
              <a:off x="2739597" y="2152307"/>
              <a:ext cx="924387" cy="23232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981003EF-C8D6-0746-90AD-7ADF9B6CAE57}"/>
                </a:ext>
              </a:extLst>
            </p:cNvPr>
            <p:cNvCxnSpPr>
              <a:cxnSpLocks/>
              <a:stCxn id="14" idx="1"/>
              <a:endCxn id="24" idx="6"/>
            </p:cNvCxnSpPr>
            <p:nvPr/>
          </p:nvCxnSpPr>
          <p:spPr>
            <a:xfrm rot="10800000" flipV="1">
              <a:off x="4778392" y="1202643"/>
              <a:ext cx="913545" cy="94966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7BC3AA51-F848-4F4D-AD05-D3B8D26965F2}"/>
                </a:ext>
              </a:extLst>
            </p:cNvPr>
            <p:cNvSpPr/>
            <p:nvPr/>
          </p:nvSpPr>
          <p:spPr>
            <a:xfrm>
              <a:off x="4546898" y="1954551"/>
              <a:ext cx="231493" cy="39551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27" name="Oval 26">
              <a:extLst>
                <a:ext uri="{FF2B5EF4-FFF2-40B4-BE49-F238E27FC236}">
                  <a16:creationId xmlns:a16="http://schemas.microsoft.com/office/drawing/2014/main" id="{592496CD-20F0-674B-A33A-A31E530E0567}"/>
                </a:ext>
              </a:extLst>
            </p:cNvPr>
            <p:cNvSpPr/>
            <p:nvPr/>
          </p:nvSpPr>
          <p:spPr>
            <a:xfrm>
              <a:off x="4699298" y="2106951"/>
              <a:ext cx="231493" cy="39551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cxnSp>
          <p:nvCxnSpPr>
            <p:cNvPr id="28" name="Elbow Connector 27">
              <a:extLst>
                <a:ext uri="{FF2B5EF4-FFF2-40B4-BE49-F238E27FC236}">
                  <a16:creationId xmlns:a16="http://schemas.microsoft.com/office/drawing/2014/main" id="{1D8B20BB-5977-A242-9040-A693B59394B8}"/>
                </a:ext>
              </a:extLst>
            </p:cNvPr>
            <p:cNvCxnSpPr>
              <a:cxnSpLocks/>
              <a:stCxn id="17" idx="1"/>
              <a:endCxn id="3" idx="3"/>
            </p:cNvCxnSpPr>
            <p:nvPr/>
          </p:nvCxnSpPr>
          <p:spPr>
            <a:xfrm rot="10800000">
              <a:off x="4778392" y="2384630"/>
              <a:ext cx="1098850" cy="77084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 name="Audio 1">
            <a:hlinkClick r:id="" action="ppaction://media"/>
            <a:extLst>
              <a:ext uri="{FF2B5EF4-FFF2-40B4-BE49-F238E27FC236}">
                <a16:creationId xmlns:a16="http://schemas.microsoft.com/office/drawing/2014/main" id="{E9103B0F-E9A8-FE4D-9FDB-7CD08CF422E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1381761103"/>
      </p:ext>
    </p:extLst>
  </p:cSld>
  <p:clrMapOvr>
    <a:masterClrMapping/>
  </p:clrMapOvr>
  <p:transition spd="med" advTm="316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
                </p:tgtEl>
              </p:cMediaNode>
            </p:audio>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78C44-B686-FE45-AFBF-EBBC3F5C0DFC}"/>
              </a:ext>
            </a:extLst>
          </p:cNvPr>
          <p:cNvSpPr>
            <a:spLocks noGrp="1"/>
          </p:cNvSpPr>
          <p:nvPr>
            <p:ph type="title"/>
          </p:nvPr>
        </p:nvSpPr>
        <p:spPr/>
        <p:txBody>
          <a:bodyPr/>
          <a:lstStyle/>
          <a:p>
            <a:r>
              <a:rPr lang="en-US" dirty="0"/>
              <a:t>Enrichment Options</a:t>
            </a:r>
          </a:p>
        </p:txBody>
      </p:sp>
      <p:sp>
        <p:nvSpPr>
          <p:cNvPr id="3" name="Text Placeholder 2">
            <a:extLst>
              <a:ext uri="{FF2B5EF4-FFF2-40B4-BE49-F238E27FC236}">
                <a16:creationId xmlns:a16="http://schemas.microsoft.com/office/drawing/2014/main" id="{3C03C8F8-92E9-2642-8403-EFC735F17B66}"/>
              </a:ext>
            </a:extLst>
          </p:cNvPr>
          <p:cNvSpPr>
            <a:spLocks noGrp="1"/>
          </p:cNvSpPr>
          <p:nvPr>
            <p:ph type="body" sz="quarter" idx="10"/>
          </p:nvPr>
        </p:nvSpPr>
        <p:spPr/>
        <p:txBody>
          <a:bodyPr>
            <a:normAutofit fontScale="85000" lnSpcReduction="10000"/>
          </a:bodyPr>
          <a:lstStyle/>
          <a:p>
            <a:r>
              <a:rPr lang="cs-CZ" dirty="0" err="1">
                <a:sym typeface="Calibri"/>
              </a:rPr>
              <a:t>Local</a:t>
            </a:r>
            <a:r>
              <a:rPr lang="cs-CZ" dirty="0">
                <a:sym typeface="Calibri"/>
              </a:rPr>
              <a:t> map </a:t>
            </a:r>
          </a:p>
          <a:p>
            <a:pPr lvl="1"/>
            <a:r>
              <a:rPr lang="cs-CZ" dirty="0" err="1">
                <a:sym typeface="Calibri"/>
              </a:rPr>
              <a:t>Advantage</a:t>
            </a:r>
            <a:r>
              <a:rPr lang="cs-CZ" dirty="0">
                <a:sym typeface="Calibri"/>
              </a:rPr>
              <a:t>: fast, hard-</a:t>
            </a:r>
            <a:r>
              <a:rPr lang="cs-CZ" dirty="0" err="1">
                <a:sym typeface="Calibri"/>
              </a:rPr>
              <a:t>coded</a:t>
            </a:r>
            <a:r>
              <a:rPr lang="cs-CZ" dirty="0">
                <a:sym typeface="Calibri"/>
              </a:rPr>
              <a:t> </a:t>
            </a:r>
          </a:p>
          <a:p>
            <a:pPr lvl="1"/>
            <a:r>
              <a:rPr lang="cs-CZ" dirty="0" err="1">
                <a:sym typeface="Calibri"/>
              </a:rPr>
              <a:t>Disadvantage</a:t>
            </a:r>
            <a:r>
              <a:rPr lang="cs-CZ" dirty="0">
                <a:sym typeface="Calibri"/>
              </a:rPr>
              <a:t>: </a:t>
            </a:r>
            <a:r>
              <a:rPr lang="cs-CZ" dirty="0" err="1">
                <a:sym typeface="Calibri"/>
              </a:rPr>
              <a:t>change</a:t>
            </a:r>
            <a:r>
              <a:rPr lang="cs-CZ" dirty="0">
                <a:sym typeface="Calibri"/>
              </a:rPr>
              <a:t> = </a:t>
            </a:r>
            <a:r>
              <a:rPr lang="cs-CZ" dirty="0" err="1">
                <a:sym typeface="Calibri"/>
              </a:rPr>
              <a:t>redeploy</a:t>
            </a:r>
            <a:endParaRPr lang="cs-CZ" dirty="0">
              <a:sym typeface="Calibri"/>
            </a:endParaRPr>
          </a:p>
          <a:p>
            <a:r>
              <a:rPr lang="cs-CZ" dirty="0" err="1">
                <a:sym typeface="Calibri"/>
              </a:rPr>
              <a:t>Remote</a:t>
            </a:r>
            <a:r>
              <a:rPr lang="cs-CZ" dirty="0">
                <a:sym typeface="Calibri"/>
              </a:rPr>
              <a:t> </a:t>
            </a:r>
            <a:r>
              <a:rPr lang="cs-CZ" dirty="0" err="1">
                <a:sym typeface="Calibri"/>
              </a:rPr>
              <a:t>service</a:t>
            </a:r>
            <a:r>
              <a:rPr lang="cs-CZ" dirty="0">
                <a:sym typeface="Calibri"/>
              </a:rPr>
              <a:t> </a:t>
            </a:r>
            <a:r>
              <a:rPr lang="cs-CZ" dirty="0" err="1">
                <a:sym typeface="Calibri"/>
              </a:rPr>
              <a:t>lookup</a:t>
            </a:r>
            <a:r>
              <a:rPr lang="cs-CZ" dirty="0">
                <a:sym typeface="Calibri"/>
              </a:rPr>
              <a:t> (database, RPC call)</a:t>
            </a:r>
          </a:p>
          <a:p>
            <a:pPr lvl="1"/>
            <a:r>
              <a:rPr lang="cs-CZ" dirty="0" err="1">
                <a:sym typeface="Calibri"/>
              </a:rPr>
              <a:t>Advantge</a:t>
            </a:r>
            <a:r>
              <a:rPr lang="cs-CZ" dirty="0">
                <a:sym typeface="Calibri"/>
              </a:rPr>
              <a:t>: </a:t>
            </a:r>
            <a:r>
              <a:rPr lang="cs-CZ" dirty="0" err="1">
                <a:sym typeface="Calibri"/>
              </a:rPr>
              <a:t>always</a:t>
            </a:r>
            <a:r>
              <a:rPr lang="cs-CZ" dirty="0">
                <a:sym typeface="Calibri"/>
              </a:rPr>
              <a:t> up to </a:t>
            </a:r>
            <a:r>
              <a:rPr lang="cs-CZ" dirty="0" err="1">
                <a:sym typeface="Calibri"/>
              </a:rPr>
              <a:t>date</a:t>
            </a:r>
            <a:endParaRPr lang="cs-CZ" dirty="0">
              <a:sym typeface="Calibri"/>
            </a:endParaRPr>
          </a:p>
          <a:p>
            <a:pPr lvl="1"/>
            <a:r>
              <a:rPr lang="cs-CZ" dirty="0" err="1">
                <a:sym typeface="Calibri"/>
              </a:rPr>
              <a:t>Disadvantage</a:t>
            </a:r>
            <a:r>
              <a:rPr lang="cs-CZ" dirty="0">
                <a:sym typeface="Calibri"/>
              </a:rPr>
              <a:t>: </a:t>
            </a:r>
            <a:r>
              <a:rPr lang="cs-CZ" dirty="0" err="1">
                <a:sym typeface="Calibri"/>
              </a:rPr>
              <a:t>slow</a:t>
            </a:r>
            <a:r>
              <a:rPr lang="cs-CZ" dirty="0">
                <a:sym typeface="Calibri"/>
              </a:rPr>
              <a:t> </a:t>
            </a:r>
            <a:r>
              <a:rPr lang="cs-CZ" dirty="0" err="1">
                <a:sym typeface="Calibri"/>
              </a:rPr>
              <a:t>retrieval</a:t>
            </a:r>
            <a:endParaRPr lang="cs-CZ" dirty="0">
              <a:sym typeface="Calibri"/>
            </a:endParaRPr>
          </a:p>
          <a:p>
            <a:r>
              <a:rPr lang="cs-CZ" dirty="0" err="1">
                <a:sym typeface="Calibri"/>
              </a:rPr>
              <a:t>Cache</a:t>
            </a:r>
            <a:r>
              <a:rPr lang="cs-CZ" dirty="0">
                <a:sym typeface="Calibri"/>
              </a:rPr>
              <a:t> </a:t>
            </a:r>
            <a:r>
              <a:rPr lang="cs-CZ" dirty="0" err="1">
                <a:sym typeface="Calibri"/>
              </a:rPr>
              <a:t>local</a:t>
            </a:r>
            <a:r>
              <a:rPr lang="cs-CZ" dirty="0">
                <a:sym typeface="Calibri"/>
              </a:rPr>
              <a:t> </a:t>
            </a:r>
            <a:r>
              <a:rPr lang="cs-CZ" dirty="0" err="1">
                <a:sym typeface="Calibri"/>
              </a:rPr>
              <a:t>the</a:t>
            </a:r>
            <a:r>
              <a:rPr lang="cs-CZ" dirty="0">
                <a:sym typeface="Calibri"/>
              </a:rPr>
              <a:t> </a:t>
            </a:r>
            <a:r>
              <a:rPr lang="cs-CZ" dirty="0" err="1">
                <a:sym typeface="Calibri"/>
              </a:rPr>
              <a:t>custer</a:t>
            </a:r>
            <a:endParaRPr lang="cs-CZ" dirty="0">
              <a:sym typeface="Calibri"/>
            </a:endParaRPr>
          </a:p>
          <a:p>
            <a:pPr lvl="1"/>
            <a:r>
              <a:rPr lang="cs-CZ" dirty="0" err="1">
                <a:sym typeface="Calibri"/>
              </a:rPr>
              <a:t>Hazelcast</a:t>
            </a:r>
            <a:r>
              <a:rPr lang="cs-CZ" dirty="0">
                <a:sym typeface="Calibri"/>
              </a:rPr>
              <a:t> Jet </a:t>
            </a:r>
            <a:r>
              <a:rPr lang="cs-CZ" dirty="0" err="1">
                <a:sym typeface="Calibri"/>
              </a:rPr>
              <a:t>contains</a:t>
            </a:r>
            <a:r>
              <a:rPr lang="cs-CZ" dirty="0">
                <a:sym typeface="Calibri"/>
              </a:rPr>
              <a:t> </a:t>
            </a:r>
            <a:r>
              <a:rPr lang="cs-CZ" dirty="0" err="1">
                <a:sym typeface="Calibri"/>
              </a:rPr>
              <a:t>rich</a:t>
            </a:r>
            <a:r>
              <a:rPr lang="cs-CZ" dirty="0">
                <a:sym typeface="Calibri"/>
              </a:rPr>
              <a:t> </a:t>
            </a:r>
            <a:r>
              <a:rPr lang="cs-CZ" dirty="0" err="1">
                <a:sym typeface="Calibri"/>
              </a:rPr>
              <a:t>distributed</a:t>
            </a:r>
            <a:r>
              <a:rPr lang="cs-CZ" dirty="0">
                <a:sym typeface="Calibri"/>
              </a:rPr>
              <a:t> </a:t>
            </a:r>
            <a:r>
              <a:rPr lang="cs-CZ" dirty="0" err="1">
                <a:sym typeface="Calibri"/>
              </a:rPr>
              <a:t>cache</a:t>
            </a:r>
            <a:r>
              <a:rPr lang="cs-CZ" dirty="0">
                <a:sym typeface="Calibri"/>
              </a:rPr>
              <a:t> (</a:t>
            </a:r>
            <a:r>
              <a:rPr lang="cs-CZ" dirty="0" err="1">
                <a:sym typeface="Calibri"/>
              </a:rPr>
              <a:t>thanks</a:t>
            </a:r>
            <a:r>
              <a:rPr lang="cs-CZ" dirty="0">
                <a:sym typeface="Calibri"/>
              </a:rPr>
              <a:t> to </a:t>
            </a:r>
            <a:r>
              <a:rPr lang="cs-CZ" dirty="0" err="1">
                <a:sym typeface="Calibri"/>
              </a:rPr>
              <a:t>embedded</a:t>
            </a:r>
            <a:r>
              <a:rPr lang="cs-CZ" dirty="0">
                <a:sym typeface="Calibri"/>
              </a:rPr>
              <a:t> IMDG)</a:t>
            </a:r>
          </a:p>
          <a:p>
            <a:pPr lvl="1"/>
            <a:r>
              <a:rPr lang="cs-CZ" dirty="0" err="1">
                <a:sym typeface="Calibri"/>
              </a:rPr>
              <a:t>Distributed</a:t>
            </a:r>
            <a:r>
              <a:rPr lang="cs-CZ" dirty="0">
                <a:sym typeface="Calibri"/>
              </a:rPr>
              <a:t> and </a:t>
            </a:r>
            <a:r>
              <a:rPr lang="cs-CZ" dirty="0" err="1">
                <a:sym typeface="Calibri"/>
              </a:rPr>
              <a:t>elastic</a:t>
            </a:r>
            <a:r>
              <a:rPr lang="cs-CZ" dirty="0">
                <a:sym typeface="Calibri"/>
              </a:rPr>
              <a:t>, </a:t>
            </a:r>
            <a:r>
              <a:rPr lang="cs-CZ" dirty="0" err="1">
                <a:sym typeface="Calibri"/>
              </a:rPr>
              <a:t>scales</a:t>
            </a:r>
            <a:r>
              <a:rPr lang="cs-CZ" dirty="0">
                <a:sym typeface="Calibri"/>
              </a:rPr>
              <a:t> </a:t>
            </a:r>
            <a:r>
              <a:rPr lang="cs-CZ" dirty="0" err="1">
                <a:sym typeface="Calibri"/>
              </a:rPr>
              <a:t>with</a:t>
            </a:r>
            <a:r>
              <a:rPr lang="cs-CZ" dirty="0">
                <a:sym typeface="Calibri"/>
              </a:rPr>
              <a:t> cluster </a:t>
            </a:r>
            <a:r>
              <a:rPr lang="cs-CZ" dirty="0" err="1">
                <a:sym typeface="Calibri"/>
              </a:rPr>
              <a:t>size</a:t>
            </a:r>
            <a:endParaRPr lang="cs-CZ" dirty="0">
              <a:sym typeface="Calibri"/>
            </a:endParaRPr>
          </a:p>
          <a:p>
            <a:pPr lvl="1"/>
            <a:r>
              <a:rPr lang="cs-CZ" dirty="0" err="1">
                <a:sym typeface="Calibri"/>
              </a:rPr>
              <a:t>Read</a:t>
            </a:r>
            <a:r>
              <a:rPr lang="cs-CZ" dirty="0">
                <a:sym typeface="Calibri"/>
              </a:rPr>
              <a:t>/</a:t>
            </a:r>
            <a:r>
              <a:rPr lang="cs-CZ" dirty="0" err="1">
                <a:sym typeface="Calibri"/>
              </a:rPr>
              <a:t>Write</a:t>
            </a:r>
            <a:r>
              <a:rPr lang="cs-CZ" dirty="0">
                <a:sym typeface="Calibri"/>
              </a:rPr>
              <a:t> </a:t>
            </a:r>
            <a:r>
              <a:rPr lang="cs-CZ" dirty="0" err="1">
                <a:sym typeface="Calibri"/>
              </a:rPr>
              <a:t>through</a:t>
            </a:r>
            <a:r>
              <a:rPr lang="cs-CZ" dirty="0">
                <a:sym typeface="Calibri"/>
              </a:rPr>
              <a:t> </a:t>
            </a:r>
            <a:r>
              <a:rPr lang="cs-CZ" dirty="0" err="1">
                <a:sym typeface="Calibri"/>
              </a:rPr>
              <a:t>for</a:t>
            </a:r>
            <a:r>
              <a:rPr lang="cs-CZ" dirty="0">
                <a:sym typeface="Calibri"/>
              </a:rPr>
              <a:t> </a:t>
            </a:r>
            <a:r>
              <a:rPr lang="cs-CZ" dirty="0" err="1">
                <a:sym typeface="Calibri"/>
              </a:rPr>
              <a:t>databases</a:t>
            </a:r>
            <a:endParaRPr lang="cs-CZ" dirty="0">
              <a:sym typeface="Calibri"/>
            </a:endParaRPr>
          </a:p>
          <a:p>
            <a:endParaRPr lang="en-GB" dirty="0"/>
          </a:p>
          <a:p>
            <a:endParaRPr lang="en-US" dirty="0"/>
          </a:p>
        </p:txBody>
      </p:sp>
    </p:spTree>
    <p:extLst>
      <p:ext uri="{BB962C8B-B14F-4D97-AF65-F5344CB8AC3E}">
        <p14:creationId xmlns:p14="http://schemas.microsoft.com/office/powerpoint/2010/main" val="359090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78C44-B686-FE45-AFBF-EBBC3F5C0DFC}"/>
              </a:ext>
            </a:extLst>
          </p:cNvPr>
          <p:cNvSpPr>
            <a:spLocks noGrp="1"/>
          </p:cNvSpPr>
          <p:nvPr>
            <p:ph type="title"/>
          </p:nvPr>
        </p:nvSpPr>
        <p:spPr/>
        <p:txBody>
          <a:bodyPr/>
          <a:lstStyle/>
          <a:p>
            <a:r>
              <a:rPr lang="en-US" dirty="0"/>
              <a:t>Enrichment API in Jet</a:t>
            </a:r>
          </a:p>
        </p:txBody>
      </p:sp>
      <p:sp>
        <p:nvSpPr>
          <p:cNvPr id="3" name="Text Placeholder 2">
            <a:extLst>
              <a:ext uri="{FF2B5EF4-FFF2-40B4-BE49-F238E27FC236}">
                <a16:creationId xmlns:a16="http://schemas.microsoft.com/office/drawing/2014/main" id="{3C03C8F8-92E9-2642-8403-EFC735F17B66}"/>
              </a:ext>
            </a:extLst>
          </p:cNvPr>
          <p:cNvSpPr>
            <a:spLocks noGrp="1"/>
          </p:cNvSpPr>
          <p:nvPr>
            <p:ph type="body" sz="quarter" idx="10"/>
          </p:nvPr>
        </p:nvSpPr>
        <p:spPr>
          <a:solidFill>
            <a:schemeClr val="bg1">
              <a:lumMod val="95000"/>
            </a:schemeClr>
          </a:solidFill>
          <a:ln>
            <a:solidFill>
              <a:schemeClr val="tx1"/>
            </a:solidFill>
          </a:ln>
        </p:spPr>
        <p:txBody>
          <a:bodyPr>
            <a:normAutofit fontScale="92500" lnSpcReduction="10000"/>
          </a:bodyPr>
          <a:lstStyle/>
          <a:p>
            <a:pPr marL="95250" indent="0">
              <a:buNone/>
            </a:pPr>
            <a:r>
              <a:rPr lang="en-US" dirty="0" err="1">
                <a:latin typeface="Courier" pitchFamily="2" charset="0"/>
              </a:rPr>
              <a:t>items.mapUsingIMap</a:t>
            </a:r>
            <a:r>
              <a:rPr lang="en-US" dirty="0">
                <a:latin typeface="Courier" pitchFamily="2" charset="0"/>
              </a:rPr>
              <a:t>(</a:t>
            </a:r>
          </a:p>
          <a:p>
            <a:pPr marL="95250" indent="0">
              <a:buNone/>
            </a:pPr>
            <a:r>
              <a:rPr lang="en-US" dirty="0">
                <a:latin typeface="Courier" pitchFamily="2" charset="0"/>
              </a:rPr>
              <a:t>     </a:t>
            </a:r>
            <a:r>
              <a:rPr lang="en-US" i="1" dirty="0">
                <a:solidFill>
                  <a:schemeClr val="bg1">
                    <a:lumMod val="65000"/>
                  </a:schemeClr>
                </a:solidFill>
                <a:latin typeface="Courier" pitchFamily="2" charset="0"/>
              </a:rPr>
              <a:t>// the name of the lookup cache in </a:t>
            </a:r>
            <a:r>
              <a:rPr lang="en-US" i="1" dirty="0" err="1">
                <a:solidFill>
                  <a:schemeClr val="bg1">
                    <a:lumMod val="65000"/>
                  </a:schemeClr>
                </a:solidFill>
                <a:latin typeface="Courier" pitchFamily="2" charset="0"/>
              </a:rPr>
              <a:t>Hazelcast</a:t>
            </a:r>
            <a:endParaRPr lang="en-US" i="1" dirty="0">
              <a:solidFill>
                <a:schemeClr val="bg1">
                  <a:lumMod val="65000"/>
                </a:schemeClr>
              </a:solidFill>
              <a:latin typeface="Courier" pitchFamily="2" charset="0"/>
            </a:endParaRPr>
          </a:p>
          <a:p>
            <a:pPr marL="95250" indent="0">
              <a:buNone/>
            </a:pPr>
            <a:r>
              <a:rPr lang="en-US" dirty="0">
                <a:latin typeface="Courier" pitchFamily="2" charset="0"/>
              </a:rPr>
              <a:t>     "enriching-map", </a:t>
            </a:r>
          </a:p>
          <a:p>
            <a:pPr marL="95250" indent="0">
              <a:buNone/>
            </a:pPr>
            <a:r>
              <a:rPr lang="en-US" i="1" dirty="0">
                <a:solidFill>
                  <a:schemeClr val="bg1">
                    <a:lumMod val="65000"/>
                  </a:schemeClr>
                </a:solidFill>
                <a:latin typeface="Courier" pitchFamily="2" charset="0"/>
              </a:rPr>
              <a:t>     // how to obtain foreign key from the stream?</a:t>
            </a:r>
          </a:p>
          <a:p>
            <a:pPr marL="95250" indent="0">
              <a:buNone/>
            </a:pPr>
            <a:r>
              <a:rPr lang="en-US" dirty="0">
                <a:latin typeface="Courier" pitchFamily="2" charset="0"/>
              </a:rPr>
              <a:t>     item -&gt; </a:t>
            </a:r>
            <a:r>
              <a:rPr lang="en-US" dirty="0" err="1">
                <a:latin typeface="Courier" pitchFamily="2" charset="0"/>
              </a:rPr>
              <a:t>item.getDetailId</a:t>
            </a:r>
            <a:r>
              <a:rPr lang="en-US" dirty="0">
                <a:latin typeface="Courier" pitchFamily="2" charset="0"/>
              </a:rPr>
              <a:t>(), </a:t>
            </a:r>
          </a:p>
          <a:p>
            <a:pPr marL="95250" indent="0">
              <a:lnSpc>
                <a:spcPct val="110000"/>
              </a:lnSpc>
              <a:buNone/>
            </a:pPr>
            <a:r>
              <a:rPr lang="en-US" i="1" dirty="0">
                <a:solidFill>
                  <a:schemeClr val="bg1">
                    <a:lumMod val="65000"/>
                  </a:schemeClr>
                </a:solidFill>
                <a:latin typeface="Courier" pitchFamily="2" charset="0"/>
              </a:rPr>
              <a:t>     // how to merge the stream with looked up data</a:t>
            </a:r>
          </a:p>
          <a:p>
            <a:pPr marL="95250" indent="0">
              <a:buNone/>
            </a:pPr>
            <a:r>
              <a:rPr lang="en-US" dirty="0">
                <a:latin typeface="Courier" pitchFamily="2" charset="0"/>
              </a:rPr>
              <a:t>     (Item item, </a:t>
            </a:r>
            <a:r>
              <a:rPr lang="en-US" dirty="0" err="1">
                <a:latin typeface="Courier" pitchFamily="2" charset="0"/>
              </a:rPr>
              <a:t>ItemDetail</a:t>
            </a:r>
            <a:r>
              <a:rPr lang="en-US" dirty="0">
                <a:latin typeface="Courier" pitchFamily="2" charset="0"/>
              </a:rPr>
              <a:t> detail)</a:t>
            </a:r>
          </a:p>
          <a:p>
            <a:pPr marL="95250" indent="0">
              <a:buNone/>
            </a:pPr>
            <a:r>
              <a:rPr lang="en-US" dirty="0">
                <a:latin typeface="Courier" pitchFamily="2" charset="0"/>
              </a:rPr>
              <a:t>		-&gt; </a:t>
            </a:r>
            <a:r>
              <a:rPr lang="en-US" dirty="0" err="1">
                <a:latin typeface="Courier" pitchFamily="2" charset="0"/>
              </a:rPr>
              <a:t>item.setDetail</a:t>
            </a:r>
            <a:r>
              <a:rPr lang="en-US" dirty="0">
                <a:latin typeface="Courier" pitchFamily="2" charset="0"/>
              </a:rPr>
              <a:t>(detail)</a:t>
            </a:r>
          </a:p>
          <a:p>
            <a:pPr marL="95250" indent="0">
              <a:buNone/>
            </a:pPr>
            <a:r>
              <a:rPr lang="en-US" dirty="0">
                <a:latin typeface="Courier" pitchFamily="2" charset="0"/>
              </a:rPr>
              <a:t> )</a:t>
            </a:r>
          </a:p>
        </p:txBody>
      </p:sp>
    </p:spTree>
    <p:extLst>
      <p:ext uri="{BB962C8B-B14F-4D97-AF65-F5344CB8AC3E}">
        <p14:creationId xmlns:p14="http://schemas.microsoft.com/office/powerpoint/2010/main" val="262062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9024-FE51-6747-B34A-D4E061B442DC}"/>
              </a:ext>
            </a:extLst>
          </p:cNvPr>
          <p:cNvSpPr>
            <a:spLocks noGrp="1"/>
          </p:cNvSpPr>
          <p:nvPr>
            <p:ph type="title"/>
          </p:nvPr>
        </p:nvSpPr>
        <p:spPr/>
        <p:txBody>
          <a:bodyPr/>
          <a:lstStyle/>
          <a:p>
            <a:r>
              <a:rPr lang="en-US" dirty="0"/>
              <a:t>Lab 2: Enrich the Stream</a:t>
            </a:r>
          </a:p>
        </p:txBody>
      </p:sp>
      <p:sp>
        <p:nvSpPr>
          <p:cNvPr id="3" name="Text Placeholder 2">
            <a:extLst>
              <a:ext uri="{FF2B5EF4-FFF2-40B4-BE49-F238E27FC236}">
                <a16:creationId xmlns:a16="http://schemas.microsoft.com/office/drawing/2014/main" id="{6FBB75FE-2056-D047-9097-93C74C16FD76}"/>
              </a:ext>
            </a:extLst>
          </p:cNvPr>
          <p:cNvSpPr>
            <a:spLocks noGrp="1"/>
          </p:cNvSpPr>
          <p:nvPr>
            <p:ph type="body" sz="quarter" idx="10"/>
          </p:nvPr>
        </p:nvSpPr>
        <p:spPr>
          <a:xfrm>
            <a:off x="529174" y="2876683"/>
            <a:ext cx="8096400" cy="1969143"/>
          </a:xfrm>
        </p:spPr>
        <p:txBody>
          <a:bodyPr>
            <a:normAutofit/>
          </a:bodyPr>
          <a:lstStyle/>
          <a:p>
            <a:r>
              <a:rPr lang="cs-CZ" dirty="0" err="1"/>
              <a:t>Enrich</a:t>
            </a:r>
            <a:r>
              <a:rPr lang="cs-CZ" dirty="0"/>
              <a:t> a </a:t>
            </a:r>
            <a:r>
              <a:rPr lang="cs-CZ" dirty="0" err="1"/>
              <a:t>trade</a:t>
            </a:r>
            <a:r>
              <a:rPr lang="cs-CZ" dirty="0"/>
              <a:t> </a:t>
            </a:r>
            <a:r>
              <a:rPr lang="cs-CZ" dirty="0" err="1"/>
              <a:t>stream</a:t>
            </a:r>
            <a:r>
              <a:rPr lang="cs-CZ" dirty="0"/>
              <a:t> </a:t>
            </a:r>
            <a:r>
              <a:rPr lang="cs-CZ" dirty="0" err="1"/>
              <a:t>using</a:t>
            </a:r>
            <a:r>
              <a:rPr lang="cs-CZ" dirty="0"/>
              <a:t> </a:t>
            </a:r>
            <a:r>
              <a:rPr lang="cs-CZ" dirty="0" err="1"/>
              <a:t>the</a:t>
            </a:r>
            <a:r>
              <a:rPr lang="cs-CZ" dirty="0"/>
              <a:t> </a:t>
            </a:r>
            <a:r>
              <a:rPr lang="cs-CZ" dirty="0" err="1"/>
              <a:t>cache</a:t>
            </a:r>
            <a:endParaRPr lang="cs-CZ" dirty="0"/>
          </a:p>
          <a:p>
            <a:pPr lvl="1"/>
            <a:r>
              <a:rPr lang="cs-CZ" dirty="0" err="1"/>
              <a:t>Randomly-generated</a:t>
            </a:r>
            <a:r>
              <a:rPr lang="cs-CZ" dirty="0"/>
              <a:t> “</a:t>
            </a:r>
            <a:r>
              <a:rPr lang="cs-CZ" dirty="0" err="1"/>
              <a:t>trade</a:t>
            </a:r>
            <a:r>
              <a:rPr lang="cs-CZ" dirty="0"/>
              <a:t>“ </a:t>
            </a:r>
            <a:r>
              <a:rPr lang="cs-CZ" dirty="0" err="1"/>
              <a:t>stream</a:t>
            </a:r>
            <a:endParaRPr lang="cs-CZ" dirty="0"/>
          </a:p>
          <a:p>
            <a:pPr lvl="1"/>
            <a:r>
              <a:rPr lang="cs-CZ" dirty="0" err="1"/>
              <a:t>Replace</a:t>
            </a:r>
            <a:r>
              <a:rPr lang="cs-CZ" dirty="0"/>
              <a:t> </a:t>
            </a:r>
            <a:r>
              <a:rPr lang="cs-CZ" dirty="0" err="1"/>
              <a:t>ticker</a:t>
            </a:r>
            <a:r>
              <a:rPr lang="cs-CZ" dirty="0"/>
              <a:t> </a:t>
            </a:r>
            <a:r>
              <a:rPr lang="cs-CZ" dirty="0" err="1"/>
              <a:t>code</a:t>
            </a:r>
            <a:r>
              <a:rPr lang="cs-CZ" dirty="0"/>
              <a:t> </a:t>
            </a:r>
            <a:r>
              <a:rPr lang="cs-CZ" dirty="0" err="1"/>
              <a:t>with</a:t>
            </a:r>
            <a:r>
              <a:rPr lang="cs-CZ" dirty="0"/>
              <a:t> </a:t>
            </a:r>
            <a:r>
              <a:rPr lang="cs-CZ" dirty="0" err="1"/>
              <a:t>company</a:t>
            </a:r>
            <a:r>
              <a:rPr lang="cs-CZ" dirty="0"/>
              <a:t> </a:t>
            </a:r>
            <a:r>
              <a:rPr lang="cs-CZ" dirty="0" err="1"/>
              <a:t>name</a:t>
            </a:r>
            <a:endParaRPr lang="cs-CZ" dirty="0"/>
          </a:p>
          <a:p>
            <a:pPr lvl="2"/>
            <a:r>
              <a:rPr lang="cs-CZ" dirty="0" err="1"/>
              <a:t>IMap</a:t>
            </a:r>
            <a:r>
              <a:rPr lang="cs-CZ" dirty="0"/>
              <a:t> (</a:t>
            </a:r>
            <a:r>
              <a:rPr lang="cs-CZ" dirty="0" err="1"/>
              <a:t>distributed</a:t>
            </a:r>
            <a:r>
              <a:rPr lang="cs-CZ" dirty="0"/>
              <a:t> map) </a:t>
            </a:r>
            <a:r>
              <a:rPr lang="cs-CZ" dirty="0" err="1"/>
              <a:t>caches</a:t>
            </a:r>
            <a:r>
              <a:rPr lang="cs-CZ" dirty="0"/>
              <a:t> </a:t>
            </a:r>
            <a:r>
              <a:rPr lang="cs-CZ" dirty="0" err="1"/>
              <a:t>name</a:t>
            </a:r>
            <a:r>
              <a:rPr lang="cs-CZ" dirty="0"/>
              <a:t> table</a:t>
            </a:r>
          </a:p>
        </p:txBody>
      </p:sp>
      <p:pic>
        <p:nvPicPr>
          <p:cNvPr id="5" name="Picture 4">
            <a:extLst>
              <a:ext uri="{FF2B5EF4-FFF2-40B4-BE49-F238E27FC236}">
                <a16:creationId xmlns:a16="http://schemas.microsoft.com/office/drawing/2014/main" id="{4F43BB4A-4829-0042-81BC-66BAD424B4F5}"/>
              </a:ext>
            </a:extLst>
          </p:cNvPr>
          <p:cNvPicPr>
            <a:picLocks/>
          </p:cNvPicPr>
          <p:nvPr/>
        </p:nvPicPr>
        <p:blipFill>
          <a:blip r:embed="rId5"/>
          <a:stretch>
            <a:fillRect/>
          </a:stretch>
        </p:blipFill>
        <p:spPr>
          <a:xfrm>
            <a:off x="7192496" y="297674"/>
            <a:ext cx="1422329" cy="1422329"/>
          </a:xfrm>
          <a:prstGeom prst="rect">
            <a:avLst/>
          </a:prstGeom>
        </p:spPr>
      </p:pic>
      <p:sp>
        <p:nvSpPr>
          <p:cNvPr id="11" name="TextBox 10">
            <a:extLst>
              <a:ext uri="{FF2B5EF4-FFF2-40B4-BE49-F238E27FC236}">
                <a16:creationId xmlns:a16="http://schemas.microsoft.com/office/drawing/2014/main" id="{8A668763-978B-CA41-9EC2-9323C9A00829}"/>
              </a:ext>
            </a:extLst>
          </p:cNvPr>
          <p:cNvSpPr txBox="1"/>
          <p:nvPr/>
        </p:nvSpPr>
        <p:spPr>
          <a:xfrm>
            <a:off x="944507" y="1596365"/>
            <a:ext cx="1471878" cy="954107"/>
          </a:xfrm>
          <a:prstGeom prst="rect">
            <a:avLst/>
          </a:prstGeom>
          <a:noFill/>
        </p:spPr>
        <p:txBody>
          <a:bodyPr wrap="none" rtlCol="0">
            <a:spAutoFit/>
          </a:bodyPr>
          <a:lstStyle/>
          <a:p>
            <a:pPr algn="l"/>
            <a:r>
              <a:rPr lang="en-US" dirty="0">
                <a:latin typeface="Ubuntu" panose="020B0504030602030204" pitchFamily="34" charset="0"/>
              </a:rPr>
              <a:t>Streaming data:</a:t>
            </a:r>
          </a:p>
          <a:p>
            <a:pPr algn="l"/>
            <a:r>
              <a:rPr lang="en-US" dirty="0">
                <a:latin typeface="Ubuntu" panose="020B0504030602030204" pitchFamily="34" charset="0"/>
              </a:rPr>
              <a:t>Ticker code</a:t>
            </a:r>
          </a:p>
          <a:p>
            <a:pPr algn="l"/>
            <a:r>
              <a:rPr lang="en-US" dirty="0">
                <a:latin typeface="Ubuntu" panose="020B0504030602030204" pitchFamily="34" charset="0"/>
              </a:rPr>
              <a:t>Quantity</a:t>
            </a:r>
            <a:br>
              <a:rPr lang="en-US" dirty="0">
                <a:latin typeface="Ubuntu" panose="020B0504030602030204" pitchFamily="34" charset="0"/>
              </a:rPr>
            </a:br>
            <a:r>
              <a:rPr lang="en-US" dirty="0">
                <a:latin typeface="Ubuntu" panose="020B0504030602030204" pitchFamily="34" charset="0"/>
              </a:rPr>
              <a:t>Price</a:t>
            </a:r>
          </a:p>
        </p:txBody>
      </p:sp>
      <p:grpSp>
        <p:nvGrpSpPr>
          <p:cNvPr id="12" name="Group 11">
            <a:extLst>
              <a:ext uri="{FF2B5EF4-FFF2-40B4-BE49-F238E27FC236}">
                <a16:creationId xmlns:a16="http://schemas.microsoft.com/office/drawing/2014/main" id="{1C13A652-68B6-384A-B106-3100E17E939C}"/>
              </a:ext>
            </a:extLst>
          </p:cNvPr>
          <p:cNvGrpSpPr/>
          <p:nvPr/>
        </p:nvGrpSpPr>
        <p:grpSpPr>
          <a:xfrm>
            <a:off x="2974953" y="1422566"/>
            <a:ext cx="1627136" cy="1242440"/>
            <a:chOff x="1259475" y="1910432"/>
            <a:chExt cx="1889663" cy="1442900"/>
          </a:xfrm>
        </p:grpSpPr>
        <p:sp>
          <p:nvSpPr>
            <p:cNvPr id="13" name="Shape 3102">
              <a:extLst>
                <a:ext uri="{FF2B5EF4-FFF2-40B4-BE49-F238E27FC236}">
                  <a16:creationId xmlns:a16="http://schemas.microsoft.com/office/drawing/2014/main" id="{21BC1A82-84A1-4749-936F-520F53FDC140}"/>
                </a:ext>
              </a:extLst>
            </p:cNvPr>
            <p:cNvSpPr/>
            <p:nvPr/>
          </p:nvSpPr>
          <p:spPr>
            <a:xfrm>
              <a:off x="1578569" y="2115867"/>
              <a:ext cx="1212344" cy="1032030"/>
            </a:xfrm>
            <a:prstGeom prst="ellipse">
              <a:avLst/>
            </a:prstGeom>
            <a:noFill/>
            <a:ln w="12700" cap="flat" cmpd="sng">
              <a:solidFill>
                <a:schemeClr val="tx1"/>
              </a:solidFill>
              <a:prstDash val="dash"/>
              <a:round/>
            </a:ln>
            <a:effectLst/>
          </p:spPr>
          <p:txBody>
            <a:bodyPr wrap="square" lIns="34289" tIns="34289" rIns="34289" bIns="34289" numCol="1" anchor="ctr">
              <a:noAutofit/>
            </a:bodyPr>
            <a:lstStyle/>
            <a:p>
              <a:pPr defTabSz="336947">
                <a:lnSpc>
                  <a:spcPct val="93000"/>
                </a:lnSpc>
              </a:pPr>
              <a:endParaRPr sz="825" dirty="0">
                <a:latin typeface="Ubuntu" panose="020B0504030602030204" pitchFamily="34" charset="0"/>
              </a:endParaRPr>
            </a:p>
          </p:txBody>
        </p:sp>
        <p:grpSp>
          <p:nvGrpSpPr>
            <p:cNvPr id="14" name="Group 13">
              <a:extLst>
                <a:ext uri="{FF2B5EF4-FFF2-40B4-BE49-F238E27FC236}">
                  <a16:creationId xmlns:a16="http://schemas.microsoft.com/office/drawing/2014/main" id="{394B6ABD-34C9-4E4A-BAD6-2CDFFB7654EB}"/>
                </a:ext>
              </a:extLst>
            </p:cNvPr>
            <p:cNvGrpSpPr/>
            <p:nvPr/>
          </p:nvGrpSpPr>
          <p:grpSpPr>
            <a:xfrm>
              <a:off x="2561936" y="2818917"/>
              <a:ext cx="358583" cy="359430"/>
              <a:chOff x="3010664" y="4282491"/>
              <a:chExt cx="1545941" cy="1549596"/>
            </a:xfrm>
            <a:solidFill>
              <a:schemeClr val="bg1"/>
            </a:solidFill>
          </p:grpSpPr>
          <p:sp>
            <p:nvSpPr>
              <p:cNvPr id="46" name="Freeform 18">
                <a:extLst>
                  <a:ext uri="{FF2B5EF4-FFF2-40B4-BE49-F238E27FC236}">
                    <a16:creationId xmlns:a16="http://schemas.microsoft.com/office/drawing/2014/main" id="{BC78FD46-F6D3-F34A-966C-71E75B49864F}"/>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47" name="Freeform 19">
                <a:extLst>
                  <a:ext uri="{FF2B5EF4-FFF2-40B4-BE49-F238E27FC236}">
                    <a16:creationId xmlns:a16="http://schemas.microsoft.com/office/drawing/2014/main" id="{616DB5C1-DA2B-7546-9040-93B8418572F5}"/>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48" name="Freeform 20">
                <a:extLst>
                  <a:ext uri="{FF2B5EF4-FFF2-40B4-BE49-F238E27FC236}">
                    <a16:creationId xmlns:a16="http://schemas.microsoft.com/office/drawing/2014/main" id="{DB527EBB-DA12-3D47-A174-76203344444C}"/>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49" name="Freeform 21">
                <a:extLst>
                  <a:ext uri="{FF2B5EF4-FFF2-40B4-BE49-F238E27FC236}">
                    <a16:creationId xmlns:a16="http://schemas.microsoft.com/office/drawing/2014/main" id="{6EBA2063-4D06-FD4B-BBA3-40D8F49B3106}"/>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0" name="Freeform 22">
                <a:extLst>
                  <a:ext uri="{FF2B5EF4-FFF2-40B4-BE49-F238E27FC236}">
                    <a16:creationId xmlns:a16="http://schemas.microsoft.com/office/drawing/2014/main" id="{A03EACDF-4AE8-A44D-8901-CC440AE1423F}"/>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1" name="Freeform 23">
                <a:extLst>
                  <a:ext uri="{FF2B5EF4-FFF2-40B4-BE49-F238E27FC236}">
                    <a16:creationId xmlns:a16="http://schemas.microsoft.com/office/drawing/2014/main" id="{E8428BB3-B534-F441-B320-45D4E4714217}"/>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2" name="Freeform 24">
                <a:extLst>
                  <a:ext uri="{FF2B5EF4-FFF2-40B4-BE49-F238E27FC236}">
                    <a16:creationId xmlns:a16="http://schemas.microsoft.com/office/drawing/2014/main" id="{637D68BC-D769-9848-8719-3D55655858CB}"/>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3" name="Freeform 25">
                <a:extLst>
                  <a:ext uri="{FF2B5EF4-FFF2-40B4-BE49-F238E27FC236}">
                    <a16:creationId xmlns:a16="http://schemas.microsoft.com/office/drawing/2014/main" id="{BAC7C836-F472-D145-900D-1C34FB226855}"/>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4" name="Freeform 26">
                <a:extLst>
                  <a:ext uri="{FF2B5EF4-FFF2-40B4-BE49-F238E27FC236}">
                    <a16:creationId xmlns:a16="http://schemas.microsoft.com/office/drawing/2014/main" id="{8614BF09-B4E4-7F43-A9A3-9CA2AD256D83}"/>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5" name="Freeform 27">
                <a:extLst>
                  <a:ext uri="{FF2B5EF4-FFF2-40B4-BE49-F238E27FC236}">
                    <a16:creationId xmlns:a16="http://schemas.microsoft.com/office/drawing/2014/main" id="{CE6E47D1-FADE-A841-9D42-2E6FBC1482FA}"/>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6" name="Freeform 28">
                <a:extLst>
                  <a:ext uri="{FF2B5EF4-FFF2-40B4-BE49-F238E27FC236}">
                    <a16:creationId xmlns:a16="http://schemas.microsoft.com/office/drawing/2014/main" id="{E9EE3672-FBEF-214D-8D03-C17795D88884}"/>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7" name="Freeform 29">
                <a:extLst>
                  <a:ext uri="{FF2B5EF4-FFF2-40B4-BE49-F238E27FC236}">
                    <a16:creationId xmlns:a16="http://schemas.microsoft.com/office/drawing/2014/main" id="{1751967A-B9D3-034E-A65D-0F397838CCFE}"/>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8" name="Freeform 30">
                <a:extLst>
                  <a:ext uri="{FF2B5EF4-FFF2-40B4-BE49-F238E27FC236}">
                    <a16:creationId xmlns:a16="http://schemas.microsoft.com/office/drawing/2014/main" id="{678E197E-F2DC-E74D-AC8B-3B60AE5F7B43}"/>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59" name="Freeform 31">
                <a:extLst>
                  <a:ext uri="{FF2B5EF4-FFF2-40B4-BE49-F238E27FC236}">
                    <a16:creationId xmlns:a16="http://schemas.microsoft.com/office/drawing/2014/main" id="{77DE5DF8-3AC1-C64B-ACBD-8378574C9466}"/>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60" name="Freeform 32">
                <a:extLst>
                  <a:ext uri="{FF2B5EF4-FFF2-40B4-BE49-F238E27FC236}">
                    <a16:creationId xmlns:a16="http://schemas.microsoft.com/office/drawing/2014/main" id="{1F971060-87EC-4348-8FDE-AD6FBD325E43}"/>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61" name="Freeform 33">
                <a:extLst>
                  <a:ext uri="{FF2B5EF4-FFF2-40B4-BE49-F238E27FC236}">
                    <a16:creationId xmlns:a16="http://schemas.microsoft.com/office/drawing/2014/main" id="{89DC4A69-4542-8A41-8BE3-44094B8F53BA}"/>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62" name="Freeform 34">
                <a:extLst>
                  <a:ext uri="{FF2B5EF4-FFF2-40B4-BE49-F238E27FC236}">
                    <a16:creationId xmlns:a16="http://schemas.microsoft.com/office/drawing/2014/main" id="{F16EE396-DE95-D646-BAA9-ACE55D35E23C}"/>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63" name="Freeform 35">
                <a:extLst>
                  <a:ext uri="{FF2B5EF4-FFF2-40B4-BE49-F238E27FC236}">
                    <a16:creationId xmlns:a16="http://schemas.microsoft.com/office/drawing/2014/main" id="{E8473767-7C07-FE4A-ADF9-6E4B1E8D0610}"/>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15" name="Group 14">
              <a:extLst>
                <a:ext uri="{FF2B5EF4-FFF2-40B4-BE49-F238E27FC236}">
                  <a16:creationId xmlns:a16="http://schemas.microsoft.com/office/drawing/2014/main" id="{6F47D078-C836-9B4F-9510-59576642D2BC}"/>
                </a:ext>
              </a:extLst>
            </p:cNvPr>
            <p:cNvGrpSpPr/>
            <p:nvPr/>
          </p:nvGrpSpPr>
          <p:grpSpPr>
            <a:xfrm>
              <a:off x="1456686" y="2819664"/>
              <a:ext cx="358583" cy="359430"/>
              <a:chOff x="3010664" y="4282491"/>
              <a:chExt cx="1545941" cy="1549596"/>
            </a:xfrm>
            <a:solidFill>
              <a:schemeClr val="bg1"/>
            </a:solidFill>
          </p:grpSpPr>
          <p:sp>
            <p:nvSpPr>
              <p:cNvPr id="28" name="Freeform 18">
                <a:extLst>
                  <a:ext uri="{FF2B5EF4-FFF2-40B4-BE49-F238E27FC236}">
                    <a16:creationId xmlns:a16="http://schemas.microsoft.com/office/drawing/2014/main" id="{23762E80-C960-E943-916C-9446188EFA52}"/>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29" name="Freeform 19">
                <a:extLst>
                  <a:ext uri="{FF2B5EF4-FFF2-40B4-BE49-F238E27FC236}">
                    <a16:creationId xmlns:a16="http://schemas.microsoft.com/office/drawing/2014/main" id="{AEC3913B-1CFD-8F42-9819-DD7634734470}"/>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0" name="Freeform 20">
                <a:extLst>
                  <a:ext uri="{FF2B5EF4-FFF2-40B4-BE49-F238E27FC236}">
                    <a16:creationId xmlns:a16="http://schemas.microsoft.com/office/drawing/2014/main" id="{7571EA67-78AA-534C-B4C0-0CC88F9E9291}"/>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1" name="Freeform 21">
                <a:extLst>
                  <a:ext uri="{FF2B5EF4-FFF2-40B4-BE49-F238E27FC236}">
                    <a16:creationId xmlns:a16="http://schemas.microsoft.com/office/drawing/2014/main" id="{F6393620-0915-B441-ACE0-5F6D828A2C1B}"/>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2" name="Freeform 22">
                <a:extLst>
                  <a:ext uri="{FF2B5EF4-FFF2-40B4-BE49-F238E27FC236}">
                    <a16:creationId xmlns:a16="http://schemas.microsoft.com/office/drawing/2014/main" id="{7AE19722-C877-8B43-B88D-2FA50E0309C8}"/>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3" name="Freeform 23">
                <a:extLst>
                  <a:ext uri="{FF2B5EF4-FFF2-40B4-BE49-F238E27FC236}">
                    <a16:creationId xmlns:a16="http://schemas.microsoft.com/office/drawing/2014/main" id="{91337F03-396A-4441-B162-85CD49BB5F0C}"/>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4" name="Freeform 24">
                <a:extLst>
                  <a:ext uri="{FF2B5EF4-FFF2-40B4-BE49-F238E27FC236}">
                    <a16:creationId xmlns:a16="http://schemas.microsoft.com/office/drawing/2014/main" id="{BC651623-6E56-8645-AAA9-FD102CDC3C03}"/>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5" name="Freeform 25">
                <a:extLst>
                  <a:ext uri="{FF2B5EF4-FFF2-40B4-BE49-F238E27FC236}">
                    <a16:creationId xmlns:a16="http://schemas.microsoft.com/office/drawing/2014/main" id="{B68833AB-C661-904A-8F03-681A2B1FFD61}"/>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6" name="Freeform 26">
                <a:extLst>
                  <a:ext uri="{FF2B5EF4-FFF2-40B4-BE49-F238E27FC236}">
                    <a16:creationId xmlns:a16="http://schemas.microsoft.com/office/drawing/2014/main" id="{65C85549-83CE-1249-ACA4-25626B5BA0FA}"/>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7" name="Freeform 27">
                <a:extLst>
                  <a:ext uri="{FF2B5EF4-FFF2-40B4-BE49-F238E27FC236}">
                    <a16:creationId xmlns:a16="http://schemas.microsoft.com/office/drawing/2014/main" id="{243ADA64-C7D3-9046-A874-712AD4F10006}"/>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8" name="Freeform 28">
                <a:extLst>
                  <a:ext uri="{FF2B5EF4-FFF2-40B4-BE49-F238E27FC236}">
                    <a16:creationId xmlns:a16="http://schemas.microsoft.com/office/drawing/2014/main" id="{D5E02DDA-537F-8549-9FB2-A26F39876A65}"/>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39" name="Freeform 29">
                <a:extLst>
                  <a:ext uri="{FF2B5EF4-FFF2-40B4-BE49-F238E27FC236}">
                    <a16:creationId xmlns:a16="http://schemas.microsoft.com/office/drawing/2014/main" id="{8B688098-3D91-3E40-A44E-02D5EC4931FF}"/>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40" name="Freeform 30">
                <a:extLst>
                  <a:ext uri="{FF2B5EF4-FFF2-40B4-BE49-F238E27FC236}">
                    <a16:creationId xmlns:a16="http://schemas.microsoft.com/office/drawing/2014/main" id="{60046B6F-AAD1-5541-90E0-DE55AE25B65F}"/>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41" name="Freeform 31">
                <a:extLst>
                  <a:ext uri="{FF2B5EF4-FFF2-40B4-BE49-F238E27FC236}">
                    <a16:creationId xmlns:a16="http://schemas.microsoft.com/office/drawing/2014/main" id="{71E07879-9A2E-114B-BEBD-160D6D4FF17D}"/>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42" name="Freeform 32">
                <a:extLst>
                  <a:ext uri="{FF2B5EF4-FFF2-40B4-BE49-F238E27FC236}">
                    <a16:creationId xmlns:a16="http://schemas.microsoft.com/office/drawing/2014/main" id="{158EB2A8-D44F-7543-A040-0E37E67F778F}"/>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43" name="Freeform 33">
                <a:extLst>
                  <a:ext uri="{FF2B5EF4-FFF2-40B4-BE49-F238E27FC236}">
                    <a16:creationId xmlns:a16="http://schemas.microsoft.com/office/drawing/2014/main" id="{4E8B40CE-8488-7747-8710-7B5620DF6046}"/>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44" name="Freeform 34">
                <a:extLst>
                  <a:ext uri="{FF2B5EF4-FFF2-40B4-BE49-F238E27FC236}">
                    <a16:creationId xmlns:a16="http://schemas.microsoft.com/office/drawing/2014/main" id="{79FA2031-CAD3-4A4F-8E1E-DBEE601336CA}"/>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45" name="Freeform 35">
                <a:extLst>
                  <a:ext uri="{FF2B5EF4-FFF2-40B4-BE49-F238E27FC236}">
                    <a16:creationId xmlns:a16="http://schemas.microsoft.com/office/drawing/2014/main" id="{6D74E087-49C6-1345-8C0A-96FA0F4B22FE}"/>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16" name="Group 15">
              <a:extLst>
                <a:ext uri="{FF2B5EF4-FFF2-40B4-BE49-F238E27FC236}">
                  <a16:creationId xmlns:a16="http://schemas.microsoft.com/office/drawing/2014/main" id="{FB542DB0-E85B-E447-A496-E5EEA35118F9}"/>
                </a:ext>
              </a:extLst>
            </p:cNvPr>
            <p:cNvGrpSpPr/>
            <p:nvPr/>
          </p:nvGrpSpPr>
          <p:grpSpPr>
            <a:xfrm>
              <a:off x="1792699" y="1910432"/>
              <a:ext cx="803905" cy="706838"/>
              <a:chOff x="1792700" y="1910432"/>
              <a:chExt cx="803905" cy="706838"/>
            </a:xfrm>
          </p:grpSpPr>
          <p:sp>
            <p:nvSpPr>
              <p:cNvPr id="25" name="Shape 3103">
                <a:extLst>
                  <a:ext uri="{FF2B5EF4-FFF2-40B4-BE49-F238E27FC236}">
                    <a16:creationId xmlns:a16="http://schemas.microsoft.com/office/drawing/2014/main" id="{0643BFCE-BD54-854F-A133-5F42896FE1A5}"/>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26" name="Shape 3104">
                <a:extLst>
                  <a:ext uri="{FF2B5EF4-FFF2-40B4-BE49-F238E27FC236}">
                    <a16:creationId xmlns:a16="http://schemas.microsoft.com/office/drawing/2014/main" id="{7065B125-B69E-5648-B7C3-B07BB60B5F11}"/>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27" name="Picture 26" descr="A close up of a wheel&#10;&#10;Description automatically generated">
                <a:extLst>
                  <a:ext uri="{FF2B5EF4-FFF2-40B4-BE49-F238E27FC236}">
                    <a16:creationId xmlns:a16="http://schemas.microsoft.com/office/drawing/2014/main" id="{D405AF12-357F-3244-BF38-A60F64419B94}"/>
                  </a:ext>
                </a:extLst>
              </p:cNvPr>
              <p:cNvPicPr>
                <a:picLocks noChangeAspect="1"/>
              </p:cNvPicPr>
              <p:nvPr/>
            </p:nvPicPr>
            <p:blipFill>
              <a:blip r:embed="rId6"/>
              <a:stretch>
                <a:fillRect/>
              </a:stretch>
            </p:blipFill>
            <p:spPr>
              <a:xfrm>
                <a:off x="1992749" y="2061948"/>
                <a:ext cx="403807" cy="403807"/>
              </a:xfrm>
              <a:prstGeom prst="rect">
                <a:avLst/>
              </a:prstGeom>
            </p:spPr>
          </p:pic>
        </p:grpSp>
        <p:grpSp>
          <p:nvGrpSpPr>
            <p:cNvPr id="17" name="Group 16">
              <a:extLst>
                <a:ext uri="{FF2B5EF4-FFF2-40B4-BE49-F238E27FC236}">
                  <a16:creationId xmlns:a16="http://schemas.microsoft.com/office/drawing/2014/main" id="{F7DB2FE5-1EC6-0C40-8B3B-685F8B63C9C0}"/>
                </a:ext>
              </a:extLst>
            </p:cNvPr>
            <p:cNvGrpSpPr/>
            <p:nvPr/>
          </p:nvGrpSpPr>
          <p:grpSpPr>
            <a:xfrm>
              <a:off x="2345233" y="2646494"/>
              <a:ext cx="803905" cy="706838"/>
              <a:chOff x="1792700" y="1910432"/>
              <a:chExt cx="803905" cy="706838"/>
            </a:xfrm>
          </p:grpSpPr>
          <p:sp>
            <p:nvSpPr>
              <p:cNvPr id="22" name="Shape 3103">
                <a:extLst>
                  <a:ext uri="{FF2B5EF4-FFF2-40B4-BE49-F238E27FC236}">
                    <a16:creationId xmlns:a16="http://schemas.microsoft.com/office/drawing/2014/main" id="{D21CCB4F-3A0A-9049-90FB-6FC602EFA2B0}"/>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23" name="Shape 3104">
                <a:extLst>
                  <a:ext uri="{FF2B5EF4-FFF2-40B4-BE49-F238E27FC236}">
                    <a16:creationId xmlns:a16="http://schemas.microsoft.com/office/drawing/2014/main" id="{123F2603-B45D-4C4B-8941-962653C0E75B}"/>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24" name="Picture 23" descr="A close up of a wheel&#10;&#10;Description automatically generated">
                <a:extLst>
                  <a:ext uri="{FF2B5EF4-FFF2-40B4-BE49-F238E27FC236}">
                    <a16:creationId xmlns:a16="http://schemas.microsoft.com/office/drawing/2014/main" id="{1ADCB5B5-B81B-0740-8405-E6F5CDFD1CB3}"/>
                  </a:ext>
                </a:extLst>
              </p:cNvPr>
              <p:cNvPicPr>
                <a:picLocks noChangeAspect="1"/>
              </p:cNvPicPr>
              <p:nvPr/>
            </p:nvPicPr>
            <p:blipFill>
              <a:blip r:embed="rId6"/>
              <a:stretch>
                <a:fillRect/>
              </a:stretch>
            </p:blipFill>
            <p:spPr>
              <a:xfrm>
                <a:off x="1992749" y="2061948"/>
                <a:ext cx="403807" cy="403807"/>
              </a:xfrm>
              <a:prstGeom prst="rect">
                <a:avLst/>
              </a:prstGeom>
            </p:spPr>
          </p:pic>
        </p:grpSp>
        <p:grpSp>
          <p:nvGrpSpPr>
            <p:cNvPr id="18" name="Group 17">
              <a:extLst>
                <a:ext uri="{FF2B5EF4-FFF2-40B4-BE49-F238E27FC236}">
                  <a16:creationId xmlns:a16="http://schemas.microsoft.com/office/drawing/2014/main" id="{48558768-954A-8540-B8A2-91D9224226E6}"/>
                </a:ext>
              </a:extLst>
            </p:cNvPr>
            <p:cNvGrpSpPr/>
            <p:nvPr/>
          </p:nvGrpSpPr>
          <p:grpSpPr>
            <a:xfrm>
              <a:off x="1259475" y="2646494"/>
              <a:ext cx="803905" cy="706838"/>
              <a:chOff x="1792700" y="1910432"/>
              <a:chExt cx="803905" cy="706838"/>
            </a:xfrm>
          </p:grpSpPr>
          <p:sp>
            <p:nvSpPr>
              <p:cNvPr id="19" name="Shape 3103">
                <a:extLst>
                  <a:ext uri="{FF2B5EF4-FFF2-40B4-BE49-F238E27FC236}">
                    <a16:creationId xmlns:a16="http://schemas.microsoft.com/office/drawing/2014/main" id="{ECF63AE3-727C-FB4A-B0B4-309B846463AA}"/>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20" name="Shape 3104">
                <a:extLst>
                  <a:ext uri="{FF2B5EF4-FFF2-40B4-BE49-F238E27FC236}">
                    <a16:creationId xmlns:a16="http://schemas.microsoft.com/office/drawing/2014/main" id="{12F29F2B-176E-2045-8612-AACFEA6DFB8D}"/>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21" name="Picture 20" descr="A close up of a wheel&#10;&#10;Description automatically generated">
                <a:extLst>
                  <a:ext uri="{FF2B5EF4-FFF2-40B4-BE49-F238E27FC236}">
                    <a16:creationId xmlns:a16="http://schemas.microsoft.com/office/drawing/2014/main" id="{26B03FD7-A9F9-6D4E-BBB7-79E4B6D18C39}"/>
                  </a:ext>
                </a:extLst>
              </p:cNvPr>
              <p:cNvPicPr>
                <a:picLocks noChangeAspect="1"/>
              </p:cNvPicPr>
              <p:nvPr/>
            </p:nvPicPr>
            <p:blipFill>
              <a:blip r:embed="rId6"/>
              <a:stretch>
                <a:fillRect/>
              </a:stretch>
            </p:blipFill>
            <p:spPr>
              <a:xfrm>
                <a:off x="1992749" y="2061948"/>
                <a:ext cx="403807" cy="403807"/>
              </a:xfrm>
              <a:prstGeom prst="rect">
                <a:avLst/>
              </a:prstGeom>
            </p:spPr>
          </p:pic>
        </p:grpSp>
      </p:grpSp>
      <p:sp>
        <p:nvSpPr>
          <p:cNvPr id="64" name="Right Arrow 63">
            <a:extLst>
              <a:ext uri="{FF2B5EF4-FFF2-40B4-BE49-F238E27FC236}">
                <a16:creationId xmlns:a16="http://schemas.microsoft.com/office/drawing/2014/main" id="{A385E6C0-21D4-C345-9D61-5E1F3CD117EC}"/>
              </a:ext>
            </a:extLst>
          </p:cNvPr>
          <p:cNvSpPr/>
          <p:nvPr/>
        </p:nvSpPr>
        <p:spPr>
          <a:xfrm>
            <a:off x="4746469" y="1955146"/>
            <a:ext cx="514231" cy="1962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sp>
        <p:nvSpPr>
          <p:cNvPr id="65" name="Rectangle 64">
            <a:extLst>
              <a:ext uri="{FF2B5EF4-FFF2-40B4-BE49-F238E27FC236}">
                <a16:creationId xmlns:a16="http://schemas.microsoft.com/office/drawing/2014/main" id="{67EE5BB2-B108-7C40-8604-D7E3E6D5335E}"/>
              </a:ext>
            </a:extLst>
          </p:cNvPr>
          <p:cNvSpPr/>
          <p:nvPr/>
        </p:nvSpPr>
        <p:spPr>
          <a:xfrm>
            <a:off x="2803086" y="916683"/>
            <a:ext cx="1954239" cy="276999"/>
          </a:xfrm>
          <a:prstGeom prst="rect">
            <a:avLst/>
          </a:prstGeom>
        </p:spPr>
        <p:txBody>
          <a:bodyPr wrap="square">
            <a:spAutoFit/>
          </a:bodyPr>
          <a:lstStyle/>
          <a:p>
            <a:pPr algn="ctr"/>
            <a:r>
              <a:rPr lang="en-US" sz="1200" dirty="0">
                <a:solidFill>
                  <a:srgbClr val="24292E"/>
                </a:solidFill>
                <a:latin typeface="Ubuntu" panose="020B0504030602030204" pitchFamily="34" charset="0"/>
              </a:rPr>
              <a:t>Table of company names</a:t>
            </a:r>
          </a:p>
        </p:txBody>
      </p:sp>
      <p:sp>
        <p:nvSpPr>
          <p:cNvPr id="66" name="Right Arrow 65">
            <a:extLst>
              <a:ext uri="{FF2B5EF4-FFF2-40B4-BE49-F238E27FC236}">
                <a16:creationId xmlns:a16="http://schemas.microsoft.com/office/drawing/2014/main" id="{FC86EC7F-6110-3A49-8C5D-2F2623E98E63}"/>
              </a:ext>
            </a:extLst>
          </p:cNvPr>
          <p:cNvSpPr/>
          <p:nvPr/>
        </p:nvSpPr>
        <p:spPr>
          <a:xfrm>
            <a:off x="2340988" y="1945656"/>
            <a:ext cx="514231" cy="1962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cxnSp>
        <p:nvCxnSpPr>
          <p:cNvPr id="71" name="Straight Arrow Connector 70">
            <a:extLst>
              <a:ext uri="{FF2B5EF4-FFF2-40B4-BE49-F238E27FC236}">
                <a16:creationId xmlns:a16="http://schemas.microsoft.com/office/drawing/2014/main" id="{A248BF91-D7FA-3546-AD3C-625B0A8541AE}"/>
              </a:ext>
            </a:extLst>
          </p:cNvPr>
          <p:cNvCxnSpPr>
            <a:cxnSpLocks/>
            <a:stCxn id="65" idx="2"/>
            <a:endCxn id="25" idx="0"/>
          </p:cNvCxnSpPr>
          <p:nvPr/>
        </p:nvCxnSpPr>
        <p:spPr>
          <a:xfrm>
            <a:off x="3780206" y="1193682"/>
            <a:ext cx="1" cy="22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3F45E1D-3632-0347-A68C-7915449347BD}"/>
              </a:ext>
            </a:extLst>
          </p:cNvPr>
          <p:cNvSpPr txBox="1"/>
          <p:nvPr/>
        </p:nvSpPr>
        <p:spPr>
          <a:xfrm>
            <a:off x="5332194" y="1589106"/>
            <a:ext cx="1438214" cy="954107"/>
          </a:xfrm>
          <a:prstGeom prst="rect">
            <a:avLst/>
          </a:prstGeom>
          <a:noFill/>
        </p:spPr>
        <p:txBody>
          <a:bodyPr wrap="none" rtlCol="0">
            <a:spAutoFit/>
          </a:bodyPr>
          <a:lstStyle/>
          <a:p>
            <a:pPr algn="l"/>
            <a:r>
              <a:rPr lang="en-US" dirty="0">
                <a:latin typeface="Ubuntu" panose="020B0504030602030204" pitchFamily="34" charset="0"/>
              </a:rPr>
              <a:t>Enriched trade:</a:t>
            </a:r>
          </a:p>
          <a:p>
            <a:pPr algn="l"/>
            <a:r>
              <a:rPr lang="en-US" dirty="0">
                <a:latin typeface="Ubuntu" panose="020B0504030602030204" pitchFamily="34" charset="0"/>
              </a:rPr>
              <a:t>Company name</a:t>
            </a:r>
            <a:br>
              <a:rPr lang="en-US" dirty="0">
                <a:latin typeface="Ubuntu" panose="020B0504030602030204" pitchFamily="34" charset="0"/>
              </a:rPr>
            </a:br>
            <a:r>
              <a:rPr lang="en-US" dirty="0">
                <a:latin typeface="Ubuntu" panose="020B0504030602030204" pitchFamily="34" charset="0"/>
              </a:rPr>
              <a:t>Quantity</a:t>
            </a:r>
            <a:br>
              <a:rPr lang="en-US" dirty="0">
                <a:latin typeface="Ubuntu" panose="020B0504030602030204" pitchFamily="34" charset="0"/>
              </a:rPr>
            </a:br>
            <a:r>
              <a:rPr lang="en-US" dirty="0">
                <a:latin typeface="Ubuntu" panose="020B0504030602030204" pitchFamily="34" charset="0"/>
              </a:rPr>
              <a:t>Price</a:t>
            </a:r>
          </a:p>
        </p:txBody>
      </p:sp>
      <p:pic>
        <p:nvPicPr>
          <p:cNvPr id="4" name="Audio 3">
            <a:hlinkClick r:id="" action="ppaction://media"/>
            <a:extLst>
              <a:ext uri="{FF2B5EF4-FFF2-40B4-BE49-F238E27FC236}">
                <a16:creationId xmlns:a16="http://schemas.microsoft.com/office/drawing/2014/main" id="{1FF15A2C-6DBA-E141-A573-A23FD259C76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a:stretch/>
        </p:blipFill>
        <p:spPr>
          <a:xfrm>
            <a:off x="8206509" y="4178300"/>
            <a:ext cx="757381" cy="812800"/>
          </a:xfrm>
          <a:prstGeom prst="rect">
            <a:avLst/>
          </a:prstGeom>
        </p:spPr>
      </p:pic>
    </p:spTree>
    <p:extLst>
      <p:ext uri="{BB962C8B-B14F-4D97-AF65-F5344CB8AC3E}">
        <p14:creationId xmlns:p14="http://schemas.microsoft.com/office/powerpoint/2010/main" val="1555943758"/>
      </p:ext>
    </p:extLst>
  </p:cSld>
  <p:clrMapOvr>
    <a:masterClrMapping/>
  </p:clrMapOvr>
  <p:transition spd="med" advTm="2249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9024-FE51-6747-B34A-D4E061B442DC}"/>
              </a:ext>
            </a:extLst>
          </p:cNvPr>
          <p:cNvSpPr>
            <a:spLocks noGrp="1"/>
          </p:cNvSpPr>
          <p:nvPr>
            <p:ph type="title"/>
          </p:nvPr>
        </p:nvSpPr>
        <p:spPr/>
        <p:txBody>
          <a:bodyPr/>
          <a:lstStyle/>
          <a:p>
            <a:r>
              <a:rPr lang="en-US" dirty="0"/>
              <a:t>Lab 2: Enrich the Stream</a:t>
            </a:r>
          </a:p>
        </p:txBody>
      </p:sp>
      <p:sp>
        <p:nvSpPr>
          <p:cNvPr id="3" name="Text Placeholder 2">
            <a:extLst>
              <a:ext uri="{FF2B5EF4-FFF2-40B4-BE49-F238E27FC236}">
                <a16:creationId xmlns:a16="http://schemas.microsoft.com/office/drawing/2014/main" id="{6FBB75FE-2056-D047-9097-93C74C16FD76}"/>
              </a:ext>
            </a:extLst>
          </p:cNvPr>
          <p:cNvSpPr>
            <a:spLocks noGrp="1"/>
          </p:cNvSpPr>
          <p:nvPr>
            <p:ph type="body" sz="quarter" idx="10"/>
          </p:nvPr>
        </p:nvSpPr>
        <p:spPr/>
        <p:txBody>
          <a:bodyPr/>
          <a:lstStyle/>
          <a:p>
            <a:r>
              <a:rPr lang="cs-CZ" dirty="0" err="1"/>
              <a:t>Enrich</a:t>
            </a:r>
            <a:r>
              <a:rPr lang="cs-CZ" dirty="0"/>
              <a:t> a </a:t>
            </a:r>
            <a:r>
              <a:rPr lang="cs-CZ" dirty="0" err="1"/>
              <a:t>trade</a:t>
            </a:r>
            <a:r>
              <a:rPr lang="cs-CZ" dirty="0"/>
              <a:t> </a:t>
            </a:r>
            <a:r>
              <a:rPr lang="cs-CZ" dirty="0" err="1"/>
              <a:t>stream</a:t>
            </a:r>
            <a:r>
              <a:rPr lang="cs-CZ" dirty="0"/>
              <a:t> </a:t>
            </a:r>
            <a:r>
              <a:rPr lang="cs-CZ" dirty="0" err="1"/>
              <a:t>using</a:t>
            </a:r>
            <a:r>
              <a:rPr lang="cs-CZ" dirty="0"/>
              <a:t> </a:t>
            </a:r>
            <a:r>
              <a:rPr lang="cs-CZ" dirty="0" err="1"/>
              <a:t>the</a:t>
            </a:r>
            <a:r>
              <a:rPr lang="cs-CZ" dirty="0"/>
              <a:t> </a:t>
            </a:r>
            <a:r>
              <a:rPr lang="cs-CZ" dirty="0" err="1"/>
              <a:t>cache</a:t>
            </a:r>
            <a:endParaRPr lang="cs-CZ" dirty="0"/>
          </a:p>
          <a:p>
            <a:pPr lvl="1"/>
            <a:r>
              <a:rPr lang="cs-CZ" dirty="0"/>
              <a:t>Use </a:t>
            </a:r>
            <a:r>
              <a:rPr lang="cs-CZ" dirty="0" err="1"/>
              <a:t>the</a:t>
            </a:r>
            <a:r>
              <a:rPr lang="cs-CZ" dirty="0"/>
              <a:t> </a:t>
            </a:r>
            <a:r>
              <a:rPr lang="cs-CZ" dirty="0" err="1"/>
              <a:t>Trade</a:t>
            </a:r>
            <a:r>
              <a:rPr lang="cs-CZ" dirty="0"/>
              <a:t> </a:t>
            </a:r>
            <a:r>
              <a:rPr lang="cs-CZ" dirty="0" err="1"/>
              <a:t>generator</a:t>
            </a:r>
            <a:r>
              <a:rPr lang="cs-CZ" dirty="0"/>
              <a:t> as a source </a:t>
            </a:r>
          </a:p>
          <a:p>
            <a:pPr lvl="2"/>
            <a:r>
              <a:rPr lang="cs-CZ" dirty="0" err="1">
                <a:latin typeface="Ubuntu" panose="020B0504030602030204" pitchFamily="34" charset="0"/>
              </a:rPr>
              <a:t>sources.TradeSource.tradeSource</a:t>
            </a:r>
            <a:r>
              <a:rPr lang="cs-CZ" dirty="0">
                <a:latin typeface="Ubuntu" panose="020B0504030602030204" pitchFamily="34" charset="0"/>
              </a:rPr>
              <a:t>()</a:t>
            </a:r>
          </a:p>
          <a:p>
            <a:pPr lvl="1"/>
            <a:r>
              <a:rPr lang="cs-CZ" dirty="0" err="1"/>
              <a:t>Trade</a:t>
            </a:r>
            <a:r>
              <a:rPr lang="cs-CZ" dirty="0"/>
              <a:t> </a:t>
            </a:r>
            <a:r>
              <a:rPr lang="cs-CZ" dirty="0" err="1"/>
              <a:t>contains</a:t>
            </a:r>
            <a:r>
              <a:rPr lang="cs-CZ" dirty="0"/>
              <a:t> </a:t>
            </a:r>
            <a:r>
              <a:rPr lang="cs-CZ" dirty="0" err="1"/>
              <a:t>the</a:t>
            </a:r>
            <a:r>
              <a:rPr lang="cs-CZ" dirty="0"/>
              <a:t> symbol - a </a:t>
            </a:r>
            <a:r>
              <a:rPr lang="cs-CZ" dirty="0" err="1"/>
              <a:t>foreign</a:t>
            </a:r>
            <a:r>
              <a:rPr lang="cs-CZ" dirty="0"/>
              <a:t> </a:t>
            </a:r>
            <a:r>
              <a:rPr lang="cs-CZ" dirty="0" err="1"/>
              <a:t>key</a:t>
            </a:r>
            <a:r>
              <a:rPr lang="cs-CZ" dirty="0"/>
              <a:t>, </a:t>
            </a:r>
            <a:r>
              <a:rPr lang="cs-CZ" dirty="0" err="1"/>
              <a:t>referring</a:t>
            </a:r>
            <a:r>
              <a:rPr lang="cs-CZ" dirty="0"/>
              <a:t> to a </a:t>
            </a:r>
            <a:r>
              <a:rPr lang="cs-CZ" dirty="0" err="1"/>
              <a:t>company</a:t>
            </a:r>
            <a:endParaRPr lang="cs-CZ" dirty="0"/>
          </a:p>
          <a:p>
            <a:pPr lvl="1"/>
            <a:r>
              <a:rPr lang="cs-CZ" dirty="0" err="1"/>
              <a:t>Lookup</a:t>
            </a:r>
            <a:r>
              <a:rPr lang="cs-CZ" dirty="0"/>
              <a:t> </a:t>
            </a:r>
            <a:r>
              <a:rPr lang="cs-CZ" dirty="0" err="1"/>
              <a:t>company</a:t>
            </a:r>
            <a:r>
              <a:rPr lang="cs-CZ" dirty="0"/>
              <a:t> </a:t>
            </a:r>
            <a:r>
              <a:rPr lang="cs-CZ" dirty="0" err="1"/>
              <a:t>name</a:t>
            </a:r>
            <a:endParaRPr lang="cs-CZ" dirty="0"/>
          </a:p>
          <a:p>
            <a:pPr lvl="1"/>
            <a:r>
              <a:rPr lang="cs-CZ" dirty="0" err="1"/>
              <a:t>Convert</a:t>
            </a:r>
            <a:r>
              <a:rPr lang="cs-CZ" dirty="0"/>
              <a:t> </a:t>
            </a:r>
            <a:r>
              <a:rPr lang="cs-CZ" dirty="0" err="1"/>
              <a:t>Trades</a:t>
            </a:r>
            <a:r>
              <a:rPr lang="cs-CZ" dirty="0"/>
              <a:t> to </a:t>
            </a:r>
            <a:r>
              <a:rPr lang="cs-CZ" dirty="0" err="1"/>
              <a:t>EnrichedTrades</a:t>
            </a:r>
            <a:r>
              <a:rPr lang="cs-CZ" dirty="0"/>
              <a:t> by </a:t>
            </a:r>
            <a:r>
              <a:rPr lang="cs-CZ" dirty="0" err="1"/>
              <a:t>enriching</a:t>
            </a:r>
            <a:r>
              <a:rPr lang="cs-CZ" dirty="0"/>
              <a:t> </a:t>
            </a:r>
            <a:r>
              <a:rPr lang="cs-CZ" dirty="0" err="1"/>
              <a:t>it</a:t>
            </a:r>
            <a:r>
              <a:rPr lang="cs-CZ" dirty="0"/>
              <a:t> </a:t>
            </a:r>
            <a:r>
              <a:rPr lang="cs-CZ" dirty="0" err="1"/>
              <a:t>with</a:t>
            </a:r>
            <a:r>
              <a:rPr lang="cs-CZ" dirty="0"/>
              <a:t> </a:t>
            </a:r>
            <a:r>
              <a:rPr lang="cs-CZ" dirty="0" err="1"/>
              <a:t>company</a:t>
            </a:r>
            <a:r>
              <a:rPr lang="cs-CZ" dirty="0"/>
              <a:t> </a:t>
            </a:r>
            <a:r>
              <a:rPr lang="cs-CZ" dirty="0" err="1"/>
              <a:t>name</a:t>
            </a:r>
            <a:endParaRPr lang="cs-CZ" dirty="0"/>
          </a:p>
          <a:p>
            <a:pPr lvl="1"/>
            <a:r>
              <a:rPr lang="cs-CZ" dirty="0" err="1"/>
              <a:t>IMap</a:t>
            </a:r>
            <a:r>
              <a:rPr lang="cs-CZ" dirty="0"/>
              <a:t> (</a:t>
            </a:r>
            <a:r>
              <a:rPr lang="cs-CZ" dirty="0" err="1"/>
              <a:t>distributed</a:t>
            </a:r>
            <a:r>
              <a:rPr lang="cs-CZ" dirty="0"/>
              <a:t> map) </a:t>
            </a:r>
            <a:r>
              <a:rPr lang="cs-CZ" dirty="0" err="1"/>
              <a:t>used</a:t>
            </a:r>
            <a:r>
              <a:rPr lang="cs-CZ" dirty="0"/>
              <a:t> </a:t>
            </a:r>
            <a:r>
              <a:rPr lang="cs-CZ" dirty="0" err="1"/>
              <a:t>for</a:t>
            </a:r>
            <a:r>
              <a:rPr lang="cs-CZ" dirty="0"/>
              <a:t> </a:t>
            </a:r>
            <a:r>
              <a:rPr lang="cs-CZ" dirty="0" err="1"/>
              <a:t>caching</a:t>
            </a:r>
            <a:endParaRPr lang="cs-CZ" dirty="0"/>
          </a:p>
          <a:p>
            <a:pPr marL="95250" indent="0">
              <a:buNone/>
            </a:pPr>
            <a:endParaRPr lang="en-US" dirty="0"/>
          </a:p>
        </p:txBody>
      </p:sp>
      <p:pic>
        <p:nvPicPr>
          <p:cNvPr id="5" name="Picture 4">
            <a:extLst>
              <a:ext uri="{FF2B5EF4-FFF2-40B4-BE49-F238E27FC236}">
                <a16:creationId xmlns:a16="http://schemas.microsoft.com/office/drawing/2014/main" id="{4F43BB4A-4829-0042-81BC-66BAD424B4F5}"/>
              </a:ext>
            </a:extLst>
          </p:cNvPr>
          <p:cNvPicPr>
            <a:picLocks/>
          </p:cNvPicPr>
          <p:nvPr/>
        </p:nvPicPr>
        <p:blipFill>
          <a:blip r:embed="rId3"/>
          <a:stretch>
            <a:fillRect/>
          </a:stretch>
        </p:blipFill>
        <p:spPr>
          <a:xfrm>
            <a:off x="7192496" y="297674"/>
            <a:ext cx="1422329" cy="1422329"/>
          </a:xfrm>
          <a:prstGeom prst="rect">
            <a:avLst/>
          </a:prstGeom>
        </p:spPr>
      </p:pic>
    </p:spTree>
    <p:extLst>
      <p:ext uri="{BB962C8B-B14F-4D97-AF65-F5344CB8AC3E}">
        <p14:creationId xmlns:p14="http://schemas.microsoft.com/office/powerpoint/2010/main" val="1138405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Detailed Agenda – Day 1 (Continued)</a:t>
            </a:r>
          </a:p>
        </p:txBody>
      </p:sp>
      <p:sp>
        <p:nvSpPr>
          <p:cNvPr id="121" name="Google Shape;121;p21"/>
          <p:cNvSpPr txBox="1">
            <a:spLocks noGrp="1"/>
          </p:cNvSpPr>
          <p:nvPr>
            <p:ph type="body" sz="quarter" idx="10"/>
          </p:nvPr>
        </p:nvSpPr>
        <p:spPr>
          <a:xfrm>
            <a:off x="518425" y="969712"/>
            <a:ext cx="8096400" cy="3524036"/>
          </a:xfrm>
        </p:spPr>
        <p:txBody>
          <a:bodyPr/>
          <a:lstStyle/>
          <a:p>
            <a:pPr marL="95250" lvl="0" indent="0">
              <a:buNone/>
            </a:pPr>
            <a:endParaRPr lang="en-US" sz="1400" dirty="0"/>
          </a:p>
          <a:p>
            <a:pPr marL="95250" lvl="0" indent="0">
              <a:buNone/>
            </a:pPr>
            <a:endParaRPr lang="en-US" sz="1400" dirty="0"/>
          </a:p>
          <a:p>
            <a:pPr marL="95250" lvl="0" indent="0">
              <a:buNone/>
            </a:pPr>
            <a:endParaRPr lang="en-US" sz="1400" dirty="0"/>
          </a:p>
        </p:txBody>
      </p:sp>
      <p:graphicFrame>
        <p:nvGraphicFramePr>
          <p:cNvPr id="2" name="Table 1">
            <a:extLst>
              <a:ext uri="{FF2B5EF4-FFF2-40B4-BE49-F238E27FC236}">
                <a16:creationId xmlns:a16="http://schemas.microsoft.com/office/drawing/2014/main" id="{A901D3DA-A356-6C49-876A-0C72F4097B73}"/>
              </a:ext>
            </a:extLst>
          </p:cNvPr>
          <p:cNvGraphicFramePr>
            <a:graphicFrameLocks noGrp="1"/>
          </p:cNvGraphicFramePr>
          <p:nvPr>
            <p:extLst>
              <p:ext uri="{D42A27DB-BD31-4B8C-83A1-F6EECF244321}">
                <p14:modId xmlns:p14="http://schemas.microsoft.com/office/powerpoint/2010/main" val="200766846"/>
              </p:ext>
            </p:extLst>
          </p:nvPr>
        </p:nvGraphicFramePr>
        <p:xfrm>
          <a:off x="518425" y="969712"/>
          <a:ext cx="7965895" cy="1962666"/>
        </p:xfrm>
        <a:graphic>
          <a:graphicData uri="http://schemas.openxmlformats.org/drawingml/2006/table">
            <a:tbl>
              <a:tblPr firstRow="1" bandRow="1">
                <a:tableStyleId>{5C22544A-7EE6-4342-B048-85BDC9FD1C3A}</a:tableStyleId>
              </a:tblPr>
              <a:tblGrid>
                <a:gridCol w="5313805">
                  <a:extLst>
                    <a:ext uri="{9D8B030D-6E8A-4147-A177-3AD203B41FA5}">
                      <a16:colId xmlns:a16="http://schemas.microsoft.com/office/drawing/2014/main" val="3250079560"/>
                    </a:ext>
                  </a:extLst>
                </a:gridCol>
                <a:gridCol w="1326045">
                  <a:extLst>
                    <a:ext uri="{9D8B030D-6E8A-4147-A177-3AD203B41FA5}">
                      <a16:colId xmlns:a16="http://schemas.microsoft.com/office/drawing/2014/main" val="1441134292"/>
                    </a:ext>
                  </a:extLst>
                </a:gridCol>
                <a:gridCol w="1326045">
                  <a:extLst>
                    <a:ext uri="{9D8B030D-6E8A-4147-A177-3AD203B41FA5}">
                      <a16:colId xmlns:a16="http://schemas.microsoft.com/office/drawing/2014/main" val="2406637692"/>
                    </a:ext>
                  </a:extLst>
                </a:gridCol>
              </a:tblGrid>
              <a:tr h="327111">
                <a:tc gridSpan="2">
                  <a:txBody>
                    <a:bodyPr/>
                    <a:lstStyle/>
                    <a:p>
                      <a:r>
                        <a:rPr lang="en-US" sz="1200" dirty="0"/>
                        <a:t>Processing Data in Memory with Hazelcast IMDG (Continued)</a:t>
                      </a:r>
                    </a:p>
                  </a:txBody>
                  <a:tcPr/>
                </a:tc>
                <a:tc hMerge="1">
                  <a:txBody>
                    <a:bodyPr/>
                    <a:lstStyle/>
                    <a:p>
                      <a:endParaRPr lang="en-US" dirty="0"/>
                    </a:p>
                  </a:txBody>
                  <a:tcPr/>
                </a:tc>
                <a:tc>
                  <a:txBody>
                    <a:bodyPr/>
                    <a:lstStyle/>
                    <a:p>
                      <a:r>
                        <a:rPr lang="en-US" sz="1200" dirty="0"/>
                        <a:t>Starts At</a:t>
                      </a:r>
                    </a:p>
                  </a:txBody>
                  <a:tcPr/>
                </a:tc>
                <a:extLst>
                  <a:ext uri="{0D108BD9-81ED-4DB2-BD59-A6C34878D82A}">
                    <a16:rowId xmlns:a16="http://schemas.microsoft.com/office/drawing/2014/main" val="3476256911"/>
                  </a:ext>
                </a:extLst>
              </a:tr>
              <a:tr h="327111">
                <a:tc>
                  <a:txBody>
                    <a:bodyPr/>
                    <a:lstStyle/>
                    <a:p>
                      <a:r>
                        <a:rPr lang="en-US" sz="1200" dirty="0"/>
                        <a:t>HD Memory</a:t>
                      </a:r>
                    </a:p>
                  </a:txBody>
                  <a:tcPr anchor="ctr"/>
                </a:tc>
                <a:tc>
                  <a:txBody>
                    <a:bodyPr/>
                    <a:lstStyle/>
                    <a:p>
                      <a:pPr algn="l"/>
                      <a:r>
                        <a:rPr lang="en-US" sz="1200" dirty="0"/>
                        <a:t>10 minutes</a:t>
                      </a:r>
                    </a:p>
                  </a:txBody>
                  <a:tcPr anchor="ctr"/>
                </a:tc>
                <a:tc>
                  <a:txBody>
                    <a:bodyPr/>
                    <a:lstStyle/>
                    <a:p>
                      <a:pPr algn="l"/>
                      <a:endParaRPr lang="en-US" sz="1200" dirty="0"/>
                    </a:p>
                  </a:txBody>
                  <a:tcPr anchor="ctr"/>
                </a:tc>
                <a:extLst>
                  <a:ext uri="{0D108BD9-81ED-4DB2-BD59-A6C34878D82A}">
                    <a16:rowId xmlns:a16="http://schemas.microsoft.com/office/drawing/2014/main" val="3527370727"/>
                  </a:ext>
                </a:extLst>
              </a:tr>
              <a:tr h="327111">
                <a:tc>
                  <a:txBody>
                    <a:bodyPr/>
                    <a:lstStyle/>
                    <a:p>
                      <a:r>
                        <a:rPr lang="en-US" sz="1200" dirty="0"/>
                        <a:t>Persistence Patterns</a:t>
                      </a:r>
                    </a:p>
                  </a:txBody>
                  <a:tcPr anchor="ctr"/>
                </a:tc>
                <a:tc>
                  <a:txBody>
                    <a:bodyPr/>
                    <a:lstStyle/>
                    <a:p>
                      <a:r>
                        <a:rPr lang="en-US" sz="1200" dirty="0"/>
                        <a:t>30 minutes</a:t>
                      </a:r>
                    </a:p>
                  </a:txBody>
                  <a:tcPr anchor="ctr"/>
                </a:tc>
                <a:tc>
                  <a:txBody>
                    <a:bodyPr/>
                    <a:lstStyle/>
                    <a:p>
                      <a:endParaRPr lang="en-US" sz="1200" dirty="0"/>
                    </a:p>
                  </a:txBody>
                  <a:tcPr anchor="ctr"/>
                </a:tc>
                <a:extLst>
                  <a:ext uri="{0D108BD9-81ED-4DB2-BD59-A6C34878D82A}">
                    <a16:rowId xmlns:a16="http://schemas.microsoft.com/office/drawing/2014/main" val="3197829683"/>
                  </a:ext>
                </a:extLst>
              </a:tr>
              <a:tr h="327111">
                <a:tc>
                  <a:txBody>
                    <a:bodyPr/>
                    <a:lstStyle/>
                    <a:p>
                      <a:r>
                        <a:rPr lang="en-US" sz="1200" dirty="0" err="1"/>
                        <a:t>IMap</a:t>
                      </a:r>
                      <a:r>
                        <a:rPr lang="en-US" sz="1200" dirty="0"/>
                        <a:t> Predicates and Queries</a:t>
                      </a:r>
                    </a:p>
                  </a:txBody>
                  <a:tcPr anchor="ctr"/>
                </a:tc>
                <a:tc>
                  <a:txBody>
                    <a:bodyPr/>
                    <a:lstStyle/>
                    <a:p>
                      <a:r>
                        <a:rPr lang="en-US" sz="1200" dirty="0"/>
                        <a:t>35 minutes</a:t>
                      </a:r>
                    </a:p>
                  </a:txBody>
                  <a:tcPr anchor="ctr"/>
                </a:tc>
                <a:tc>
                  <a:txBody>
                    <a:bodyPr/>
                    <a:lstStyle/>
                    <a:p>
                      <a:endParaRPr lang="en-US" sz="1200" dirty="0"/>
                    </a:p>
                  </a:txBody>
                  <a:tcPr anchor="ctr"/>
                </a:tc>
                <a:extLst>
                  <a:ext uri="{0D108BD9-81ED-4DB2-BD59-A6C34878D82A}">
                    <a16:rowId xmlns:a16="http://schemas.microsoft.com/office/drawing/2014/main" val="4229317335"/>
                  </a:ext>
                </a:extLst>
              </a:tr>
              <a:tr h="327111">
                <a:tc>
                  <a:txBody>
                    <a:bodyPr/>
                    <a:lstStyle/>
                    <a:p>
                      <a:r>
                        <a:rPr lang="en-US" sz="1200" dirty="0"/>
                        <a:t>Lab: Queries</a:t>
                      </a:r>
                    </a:p>
                  </a:txBody>
                  <a:tcPr anchor="ctr"/>
                </a:tc>
                <a:tc>
                  <a:txBody>
                    <a:bodyPr/>
                    <a:lstStyle/>
                    <a:p>
                      <a:r>
                        <a:rPr lang="en-US" sz="1200" dirty="0"/>
                        <a:t>15 minutes </a:t>
                      </a:r>
                    </a:p>
                  </a:txBody>
                  <a:tcPr anchor="ctr"/>
                </a:tc>
                <a:tc>
                  <a:txBody>
                    <a:bodyPr/>
                    <a:lstStyle/>
                    <a:p>
                      <a:endParaRPr lang="en-US" sz="1200" dirty="0"/>
                    </a:p>
                  </a:txBody>
                  <a:tcPr anchor="ctr"/>
                </a:tc>
                <a:extLst>
                  <a:ext uri="{0D108BD9-81ED-4DB2-BD59-A6C34878D82A}">
                    <a16:rowId xmlns:a16="http://schemas.microsoft.com/office/drawing/2014/main" val="2706768405"/>
                  </a:ext>
                </a:extLst>
              </a:tr>
              <a:tr h="327111">
                <a:tc>
                  <a:txBody>
                    <a:bodyPr/>
                    <a:lstStyle/>
                    <a:p>
                      <a:r>
                        <a:rPr lang="en-US" sz="1200" dirty="0"/>
                        <a:t>End of Day 1</a:t>
                      </a:r>
                    </a:p>
                  </a:txBody>
                  <a:tcPr anchor="ctr"/>
                </a:tc>
                <a:tc>
                  <a:txBody>
                    <a:bodyPr/>
                    <a:lstStyle/>
                    <a:p>
                      <a:endParaRPr lang="en-US" sz="1200" dirty="0"/>
                    </a:p>
                  </a:txBody>
                  <a:tcPr anchor="ctr"/>
                </a:tc>
                <a:tc>
                  <a:txBody>
                    <a:bodyPr/>
                    <a:lstStyle/>
                    <a:p>
                      <a:r>
                        <a:rPr lang="en-US" sz="1200" dirty="0"/>
                        <a:t>  5:00 PM</a:t>
                      </a:r>
                    </a:p>
                  </a:txBody>
                  <a:tcPr anchor="ctr"/>
                </a:tc>
                <a:extLst>
                  <a:ext uri="{0D108BD9-81ED-4DB2-BD59-A6C34878D82A}">
                    <a16:rowId xmlns:a16="http://schemas.microsoft.com/office/drawing/2014/main" val="685004625"/>
                  </a:ext>
                </a:extLst>
              </a:tr>
            </a:tbl>
          </a:graphicData>
        </a:graphic>
      </p:graphicFrame>
    </p:spTree>
    <p:extLst>
      <p:ext uri="{BB962C8B-B14F-4D97-AF65-F5344CB8AC3E}">
        <p14:creationId xmlns:p14="http://schemas.microsoft.com/office/powerpoint/2010/main" val="23774914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367F9-AB2D-A34F-952B-CA5018A83B4B}"/>
              </a:ext>
            </a:extLst>
          </p:cNvPr>
          <p:cNvSpPr>
            <a:spLocks noGrp="1"/>
          </p:cNvSpPr>
          <p:nvPr>
            <p:ph type="title"/>
          </p:nvPr>
        </p:nvSpPr>
        <p:spPr/>
        <p:txBody>
          <a:bodyPr/>
          <a:lstStyle/>
          <a:p>
            <a:r>
              <a:rPr lang="en-US" dirty="0"/>
              <a:t>What We Learned…</a:t>
            </a:r>
          </a:p>
        </p:txBody>
      </p:sp>
      <p:sp>
        <p:nvSpPr>
          <p:cNvPr id="3" name="Text Placeholder 2">
            <a:extLst>
              <a:ext uri="{FF2B5EF4-FFF2-40B4-BE49-F238E27FC236}">
                <a16:creationId xmlns:a16="http://schemas.microsoft.com/office/drawing/2014/main" id="{78DBA160-8132-BC41-A4CA-A124812402EF}"/>
              </a:ext>
            </a:extLst>
          </p:cNvPr>
          <p:cNvSpPr>
            <a:spLocks noGrp="1"/>
          </p:cNvSpPr>
          <p:nvPr>
            <p:ph type="body" sz="quarter" idx="10"/>
          </p:nvPr>
        </p:nvSpPr>
        <p:spPr/>
        <p:txBody>
          <a:bodyPr/>
          <a:lstStyle/>
          <a:p>
            <a:r>
              <a:rPr lang="en" dirty="0"/>
              <a:t>Trading off flexibility and performance</a:t>
            </a:r>
          </a:p>
          <a:p>
            <a:pPr lvl="1"/>
            <a:r>
              <a:rPr lang="en" dirty="0"/>
              <a:t>Enrich from local memory</a:t>
            </a:r>
          </a:p>
          <a:p>
            <a:pPr lvl="1"/>
            <a:r>
              <a:rPr lang="en" dirty="0"/>
              <a:t>Remote lookup</a:t>
            </a:r>
          </a:p>
          <a:p>
            <a:pPr lvl="1"/>
            <a:r>
              <a:rPr lang="en" dirty="0"/>
              <a:t>Enrichment from a cache</a:t>
            </a:r>
          </a:p>
          <a:p>
            <a:r>
              <a:rPr lang="cs-CZ" dirty="0">
                <a:hlinkClick r:id="rId3"/>
              </a:rPr>
              <a:t>https://blog.hazelcast.com/ways-to-enrich-stream-with-jet/</a:t>
            </a:r>
            <a:endParaRPr lang="cs-CZ" dirty="0"/>
          </a:p>
          <a:p>
            <a:r>
              <a:rPr lang="en" dirty="0"/>
              <a:t>Operators: </a:t>
            </a:r>
            <a:r>
              <a:rPr lang="en" dirty="0" err="1"/>
              <a:t>hashJoin</a:t>
            </a:r>
            <a:r>
              <a:rPr lang="en" dirty="0"/>
              <a:t>, </a:t>
            </a:r>
            <a:r>
              <a:rPr lang="en" dirty="0" err="1"/>
              <a:t>mapUsingImap</a:t>
            </a:r>
            <a:r>
              <a:rPr lang="en" dirty="0"/>
              <a:t>, </a:t>
            </a:r>
            <a:r>
              <a:rPr lang="en" dirty="0" err="1"/>
              <a:t>mapWithContext</a:t>
            </a:r>
            <a:endParaRPr lang="en" dirty="0"/>
          </a:p>
          <a:p>
            <a:r>
              <a:rPr lang="en" dirty="0"/>
              <a:t>Jet Cluster provides powerful caching services</a:t>
            </a:r>
          </a:p>
          <a:p>
            <a:endParaRPr lang="en-US" dirty="0"/>
          </a:p>
        </p:txBody>
      </p:sp>
    </p:spTree>
    <p:extLst>
      <p:ext uri="{BB962C8B-B14F-4D97-AF65-F5344CB8AC3E}">
        <p14:creationId xmlns:p14="http://schemas.microsoft.com/office/powerpoint/2010/main" val="838628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3E61-B0C4-9148-97B8-F85CB3660CC3}"/>
              </a:ext>
            </a:extLst>
          </p:cNvPr>
          <p:cNvSpPr>
            <a:spLocks noGrp="1"/>
          </p:cNvSpPr>
          <p:nvPr>
            <p:ph type="title"/>
          </p:nvPr>
        </p:nvSpPr>
        <p:spPr/>
        <p:txBody>
          <a:bodyPr/>
          <a:lstStyle/>
          <a:p>
            <a:r>
              <a:rPr lang="en-US" dirty="0"/>
              <a:t>Honorable Mentions</a:t>
            </a:r>
          </a:p>
        </p:txBody>
      </p:sp>
      <p:sp>
        <p:nvSpPr>
          <p:cNvPr id="3" name="Text Placeholder 2">
            <a:extLst>
              <a:ext uri="{FF2B5EF4-FFF2-40B4-BE49-F238E27FC236}">
                <a16:creationId xmlns:a16="http://schemas.microsoft.com/office/drawing/2014/main" id="{1AE11623-6EB5-C344-80C5-2159D18B8D3A}"/>
              </a:ext>
            </a:extLst>
          </p:cNvPr>
          <p:cNvSpPr>
            <a:spLocks noGrp="1"/>
          </p:cNvSpPr>
          <p:nvPr>
            <p:ph type="body" sz="quarter" idx="10"/>
          </p:nvPr>
        </p:nvSpPr>
        <p:spPr/>
        <p:txBody>
          <a:bodyPr/>
          <a:lstStyle/>
          <a:p>
            <a:r>
              <a:rPr lang="en-GB" dirty="0" err="1"/>
              <a:t>Hazelcast</a:t>
            </a:r>
            <a:r>
              <a:rPr lang="en-GB" dirty="0"/>
              <a:t> is a powerful distributed in-memory framework</a:t>
            </a:r>
          </a:p>
          <a:p>
            <a:pPr lvl="1"/>
            <a:r>
              <a:rPr lang="en-GB" dirty="0"/>
              <a:t>Caching: read/write-through, </a:t>
            </a:r>
            <a:r>
              <a:rPr lang="en-GB" dirty="0" err="1"/>
              <a:t>JCache</a:t>
            </a:r>
            <a:r>
              <a:rPr lang="en-GB" dirty="0"/>
              <a:t> support</a:t>
            </a:r>
          </a:p>
          <a:p>
            <a:pPr lvl="1"/>
            <a:r>
              <a:rPr lang="en-GB" dirty="0"/>
              <a:t>Messaging: buffer to connect multiple Jet jobs (journal)</a:t>
            </a:r>
          </a:p>
          <a:p>
            <a:pPr lvl="1"/>
            <a:r>
              <a:rPr lang="en-GB" dirty="0"/>
              <a:t>Storage: in-mem NoSQL for low-latency use-cases (source, sink)</a:t>
            </a:r>
          </a:p>
          <a:p>
            <a:pPr lvl="1"/>
            <a:r>
              <a:rPr lang="en-GB" dirty="0"/>
              <a:t>Coordination: unique </a:t>
            </a:r>
          </a:p>
          <a:p>
            <a:pPr lvl="1"/>
            <a:r>
              <a:rPr lang="en-GB" dirty="0"/>
              <a:t>Polyglot (Java, Scala, C++, C#/.NET, Python, Node.js, Go)</a:t>
            </a:r>
          </a:p>
          <a:p>
            <a:pPr lvl="2"/>
            <a:r>
              <a:rPr lang="en-GB" dirty="0"/>
              <a:t>These are IMDG clients – Jet pipelines are Java-only</a:t>
            </a:r>
          </a:p>
          <a:p>
            <a:endParaRPr lang="en-US" dirty="0"/>
          </a:p>
        </p:txBody>
      </p:sp>
    </p:spTree>
    <p:extLst>
      <p:ext uri="{BB962C8B-B14F-4D97-AF65-F5344CB8AC3E}">
        <p14:creationId xmlns:p14="http://schemas.microsoft.com/office/powerpoint/2010/main" val="3838161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subTitle" idx="1"/>
          </p:nvPr>
        </p:nvSpPr>
        <p:spPr>
          <a:xfrm>
            <a:off x="658363" y="3374937"/>
            <a:ext cx="5122800" cy="280800"/>
          </a:xfrm>
          <a:prstGeom prst="rect">
            <a:avLst/>
          </a:prstGeom>
        </p:spPr>
        <p:txBody>
          <a:bodyPr spcFirstLastPara="1" wrap="square" lIns="0" tIns="34275" rIns="0" bIns="34275" anchor="t" anchorCtr="0">
            <a:noAutofit/>
          </a:bodyPr>
          <a:lstStyle/>
          <a:p>
            <a:pPr marL="0" lvl="0" indent="0" algn="l" rtl="0">
              <a:spcBef>
                <a:spcPts val="500"/>
              </a:spcBef>
              <a:spcAft>
                <a:spcPts val="500"/>
              </a:spcAft>
              <a:buNone/>
            </a:pPr>
            <a:endParaRPr/>
          </a:p>
        </p:txBody>
      </p:sp>
      <p:sp>
        <p:nvSpPr>
          <p:cNvPr id="239" name="Google Shape;239;p37"/>
          <p:cNvSpPr txBox="1">
            <a:spLocks noGrp="1"/>
          </p:cNvSpPr>
          <p:nvPr>
            <p:ph type="ctrTitle"/>
          </p:nvPr>
        </p:nvSpPr>
        <p:spPr>
          <a:xfrm>
            <a:off x="655390" y="1766413"/>
            <a:ext cx="5758200" cy="121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Aggregations and Stateful Streaming</a:t>
            </a:r>
            <a:endParaRPr/>
          </a:p>
        </p:txBody>
      </p:sp>
    </p:spTree>
    <p:extLst>
      <p:ext uri="{BB962C8B-B14F-4D97-AF65-F5344CB8AC3E}">
        <p14:creationId xmlns:p14="http://schemas.microsoft.com/office/powerpoint/2010/main" val="2280558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815CE-F930-A547-BEAA-27C01C14E718}"/>
              </a:ext>
            </a:extLst>
          </p:cNvPr>
          <p:cNvSpPr>
            <a:spLocks noGrp="1"/>
          </p:cNvSpPr>
          <p:nvPr>
            <p:ph type="title"/>
          </p:nvPr>
        </p:nvSpPr>
        <p:spPr/>
        <p:txBody>
          <a:bodyPr/>
          <a:lstStyle/>
          <a:p>
            <a:r>
              <a:rPr lang="en-US" dirty="0"/>
              <a:t>Aggregations (Stateful Processing)</a:t>
            </a:r>
          </a:p>
        </p:txBody>
      </p:sp>
      <p:sp>
        <p:nvSpPr>
          <p:cNvPr id="12" name="Text Placeholder 11">
            <a:extLst>
              <a:ext uri="{FF2B5EF4-FFF2-40B4-BE49-F238E27FC236}">
                <a16:creationId xmlns:a16="http://schemas.microsoft.com/office/drawing/2014/main" id="{868E52D0-9FE7-374C-A48D-1C4A17FD2C48}"/>
              </a:ext>
            </a:extLst>
          </p:cNvPr>
          <p:cNvSpPr>
            <a:spLocks noGrp="1"/>
          </p:cNvSpPr>
          <p:nvPr>
            <p:ph type="body" sz="quarter" idx="10"/>
          </p:nvPr>
        </p:nvSpPr>
        <p:spPr>
          <a:xfrm>
            <a:off x="529173" y="1047964"/>
            <a:ext cx="4206265" cy="3524036"/>
          </a:xfrm>
        </p:spPr>
        <p:txBody>
          <a:bodyPr/>
          <a:lstStyle/>
          <a:p>
            <a:r>
              <a:rPr lang="en" dirty="0"/>
              <a:t>Combine multiple records to produce a single value</a:t>
            </a:r>
            <a:endParaRPr lang="en-US" dirty="0"/>
          </a:p>
          <a:p>
            <a:pPr lvl="1"/>
            <a:r>
              <a:rPr lang="en-US" dirty="0"/>
              <a:t>Examples: sum, average, min, max, count</a:t>
            </a:r>
          </a:p>
          <a:p>
            <a:r>
              <a:rPr lang="en-US" dirty="0"/>
              <a:t>Stateful processing</a:t>
            </a:r>
          </a:p>
          <a:p>
            <a:r>
              <a:rPr lang="en-US" dirty="0"/>
              <a:t>Concerns</a:t>
            </a:r>
          </a:p>
          <a:p>
            <a:pPr lvl="1"/>
            <a:r>
              <a:rPr lang="en-US" dirty="0"/>
              <a:t>Bounding the scope: </a:t>
            </a:r>
            <a:r>
              <a:rPr lang="en" dirty="0"/>
              <a:t>batch, rolling and windowed aggregations</a:t>
            </a:r>
          </a:p>
          <a:p>
            <a:pPr lvl="1"/>
            <a:r>
              <a:rPr lang="en" dirty="0"/>
              <a:t>“Group by”: Global and keyed aggregations</a:t>
            </a:r>
          </a:p>
          <a:p>
            <a:pPr lvl="1"/>
            <a:endParaRPr lang="en" dirty="0"/>
          </a:p>
          <a:p>
            <a:endParaRPr lang="en-US" dirty="0"/>
          </a:p>
        </p:txBody>
      </p:sp>
    </p:spTree>
    <p:extLst>
      <p:ext uri="{BB962C8B-B14F-4D97-AF65-F5344CB8AC3E}">
        <p14:creationId xmlns:p14="http://schemas.microsoft.com/office/powerpoint/2010/main" val="14966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500"/>
                                        <p:tgtEl>
                                          <p:spTgt spid="1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xEl>
                                              <p:pRg st="3" end="3"/>
                                            </p:txEl>
                                          </p:spTgt>
                                        </p:tgtEl>
                                        <p:attrNameLst>
                                          <p:attrName>style.visibility</p:attrName>
                                        </p:attrNameLst>
                                      </p:cBhvr>
                                      <p:to>
                                        <p:strVal val="visible"/>
                                      </p:to>
                                    </p:set>
                                    <p:animEffect transition="in" filter="fade">
                                      <p:cBhvr>
                                        <p:cTn id="20" dur="500"/>
                                        <p:tgtEl>
                                          <p:spTgt spid="1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fade">
                                      <p:cBhvr>
                                        <p:cTn id="23" dur="500"/>
                                        <p:tgtEl>
                                          <p:spTgt spid="1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xEl>
                                              <p:pRg st="5" end="5"/>
                                            </p:txEl>
                                          </p:spTgt>
                                        </p:tgtEl>
                                        <p:attrNameLst>
                                          <p:attrName>style.visibility</p:attrName>
                                        </p:attrNameLst>
                                      </p:cBhvr>
                                      <p:to>
                                        <p:strVal val="visible"/>
                                      </p:to>
                                    </p:set>
                                    <p:animEffect transition="in" filter="fade">
                                      <p:cBhvr>
                                        <p:cTn id="26"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E79A6F-C2CF-2F46-B6CD-14B6A3069688}"/>
              </a:ext>
            </a:extLst>
          </p:cNvPr>
          <p:cNvSpPr>
            <a:spLocks noGrp="1"/>
          </p:cNvSpPr>
          <p:nvPr>
            <p:ph type="title"/>
          </p:nvPr>
        </p:nvSpPr>
        <p:spPr/>
        <p:txBody>
          <a:bodyPr/>
          <a:lstStyle/>
          <a:p>
            <a:r>
              <a:rPr lang="en-US" dirty="0"/>
              <a:t>Bounding the Data</a:t>
            </a:r>
          </a:p>
        </p:txBody>
      </p:sp>
      <p:sp>
        <p:nvSpPr>
          <p:cNvPr id="5" name="Text Placeholder 4">
            <a:extLst>
              <a:ext uri="{FF2B5EF4-FFF2-40B4-BE49-F238E27FC236}">
                <a16:creationId xmlns:a16="http://schemas.microsoft.com/office/drawing/2014/main" id="{C858AAC4-BD16-D44F-98A7-DD3DB714D8E6}"/>
              </a:ext>
            </a:extLst>
          </p:cNvPr>
          <p:cNvSpPr>
            <a:spLocks noGrp="1"/>
          </p:cNvSpPr>
          <p:nvPr>
            <p:ph type="body" sz="quarter" idx="10"/>
          </p:nvPr>
        </p:nvSpPr>
        <p:spPr/>
        <p:txBody>
          <a:bodyPr/>
          <a:lstStyle/>
          <a:p>
            <a:r>
              <a:rPr lang="en-US" dirty="0"/>
              <a:t>Scope - which data to aggregate?</a:t>
            </a:r>
          </a:p>
          <a:p>
            <a:pPr lvl="1"/>
            <a:r>
              <a:rPr lang="en-US" dirty="0"/>
              <a:t>”Since the app started” – potentially infinite with a stream!</a:t>
            </a:r>
          </a:p>
          <a:p>
            <a:pPr lvl="1"/>
            <a:r>
              <a:rPr lang="en-US" dirty="0"/>
              <a:t>“Last 30 seconds” defines a window</a:t>
            </a:r>
          </a:p>
          <a:p>
            <a:r>
              <a:rPr lang="en-GB" dirty="0">
                <a:sym typeface="Calibri"/>
              </a:rPr>
              <a:t>Frequency - When is the result provided?</a:t>
            </a:r>
          </a:p>
          <a:p>
            <a:pPr lvl="1"/>
            <a:r>
              <a:rPr lang="en-GB" dirty="0">
                <a:sym typeface="Calibri"/>
              </a:rPr>
              <a:t>With each item (frequent)</a:t>
            </a:r>
          </a:p>
          <a:p>
            <a:pPr lvl="1"/>
            <a:r>
              <a:rPr lang="en-GB" dirty="0">
                <a:sym typeface="Calibri"/>
              </a:rPr>
              <a:t>After all data in the scope were processed</a:t>
            </a:r>
          </a:p>
          <a:p>
            <a:pPr lvl="1"/>
            <a:r>
              <a:rPr lang="en-GB" dirty="0">
                <a:sym typeface="Calibri"/>
              </a:rPr>
              <a:t>In specified intervals - early results</a:t>
            </a:r>
          </a:p>
          <a:p>
            <a:endParaRPr lang="en-US" dirty="0"/>
          </a:p>
        </p:txBody>
      </p:sp>
    </p:spTree>
    <p:extLst>
      <p:ext uri="{BB962C8B-B14F-4D97-AF65-F5344CB8AC3E}">
        <p14:creationId xmlns:p14="http://schemas.microsoft.com/office/powerpoint/2010/main" val="389902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1FF2-D9D4-1B43-89EF-896A6C364966}"/>
              </a:ext>
            </a:extLst>
          </p:cNvPr>
          <p:cNvSpPr>
            <a:spLocks noGrp="1"/>
          </p:cNvSpPr>
          <p:nvPr>
            <p:ph type="title"/>
          </p:nvPr>
        </p:nvSpPr>
        <p:spPr/>
        <p:txBody>
          <a:bodyPr/>
          <a:lstStyle/>
          <a:p>
            <a:r>
              <a:rPr lang="en-US" dirty="0"/>
              <a:t>Bounding the Data</a:t>
            </a:r>
          </a:p>
        </p:txBody>
      </p:sp>
      <p:sp>
        <p:nvSpPr>
          <p:cNvPr id="3" name="Text Placeholder 2">
            <a:extLst>
              <a:ext uri="{FF2B5EF4-FFF2-40B4-BE49-F238E27FC236}">
                <a16:creationId xmlns:a16="http://schemas.microsoft.com/office/drawing/2014/main" id="{BA0CB710-2E1D-D142-8032-AE19B771E37A}"/>
              </a:ext>
            </a:extLst>
          </p:cNvPr>
          <p:cNvSpPr>
            <a:spLocks noGrp="1"/>
          </p:cNvSpPr>
          <p:nvPr>
            <p:ph type="body" sz="quarter" idx="10"/>
          </p:nvPr>
        </p:nvSpPr>
        <p:spPr>
          <a:xfrm>
            <a:off x="3012142" y="3745650"/>
            <a:ext cx="5378823" cy="668817"/>
          </a:xfrm>
        </p:spPr>
        <p:txBody>
          <a:bodyPr/>
          <a:lstStyle/>
          <a:p>
            <a:pPr marL="95250" indent="0">
              <a:buNone/>
            </a:pPr>
            <a:r>
              <a:rPr lang="en-GB" sz="1400" dirty="0">
                <a:solidFill>
                  <a:srgbClr val="0B1B21"/>
                </a:solidFill>
                <a:sym typeface="Calibri"/>
              </a:rPr>
              <a:t>*Frequency can be defined using time in Jet 3.0. </a:t>
            </a:r>
            <a:br>
              <a:rPr lang="en-GB" sz="1400" dirty="0">
                <a:solidFill>
                  <a:srgbClr val="0B1B21"/>
                </a:solidFill>
                <a:sym typeface="Calibri"/>
              </a:rPr>
            </a:br>
            <a:r>
              <a:rPr lang="en-GB" sz="1400" dirty="0">
                <a:solidFill>
                  <a:srgbClr val="0B1B21"/>
                </a:solidFill>
                <a:sym typeface="Calibri"/>
              </a:rPr>
              <a:t>More general behaviour might be used as well, e.g. data-driven.</a:t>
            </a:r>
            <a:endParaRPr lang="en-US" sz="1400" dirty="0"/>
          </a:p>
        </p:txBody>
      </p:sp>
      <p:graphicFrame>
        <p:nvGraphicFramePr>
          <p:cNvPr id="5" name="Tabulka 3">
            <a:extLst>
              <a:ext uri="{FF2B5EF4-FFF2-40B4-BE49-F238E27FC236}">
                <a16:creationId xmlns:a16="http://schemas.microsoft.com/office/drawing/2014/main" id="{45FF21E1-D2ED-F24D-A74E-26C560DD3484}"/>
              </a:ext>
            </a:extLst>
          </p:cNvPr>
          <p:cNvGraphicFramePr>
            <a:graphicFrameLocks noGrp="1"/>
          </p:cNvGraphicFramePr>
          <p:nvPr/>
        </p:nvGraphicFramePr>
        <p:xfrm>
          <a:off x="941070" y="1175921"/>
          <a:ext cx="7261860" cy="2286311"/>
        </p:xfrm>
        <a:graphic>
          <a:graphicData uri="http://schemas.openxmlformats.org/drawingml/2006/table">
            <a:tbl>
              <a:tblPr firstRow="1" bandRow="1">
                <a:tableStyleId>{5940675A-B579-460E-94D1-54222C63F5DA}</a:tableStyleId>
              </a:tblPr>
              <a:tblGrid>
                <a:gridCol w="1543946">
                  <a:extLst>
                    <a:ext uri="{9D8B030D-6E8A-4147-A177-3AD203B41FA5}">
                      <a16:colId xmlns:a16="http://schemas.microsoft.com/office/drawing/2014/main" val="2605412768"/>
                    </a:ext>
                  </a:extLst>
                </a:gridCol>
                <a:gridCol w="2086984">
                  <a:extLst>
                    <a:ext uri="{9D8B030D-6E8A-4147-A177-3AD203B41FA5}">
                      <a16:colId xmlns:a16="http://schemas.microsoft.com/office/drawing/2014/main" val="1521648831"/>
                    </a:ext>
                  </a:extLst>
                </a:gridCol>
                <a:gridCol w="1815465">
                  <a:extLst>
                    <a:ext uri="{9D8B030D-6E8A-4147-A177-3AD203B41FA5}">
                      <a16:colId xmlns:a16="http://schemas.microsoft.com/office/drawing/2014/main" val="1442619759"/>
                    </a:ext>
                  </a:extLst>
                </a:gridCol>
                <a:gridCol w="1815465">
                  <a:extLst>
                    <a:ext uri="{9D8B030D-6E8A-4147-A177-3AD203B41FA5}">
                      <a16:colId xmlns:a16="http://schemas.microsoft.com/office/drawing/2014/main" val="4150301202"/>
                    </a:ext>
                  </a:extLst>
                </a:gridCol>
              </a:tblGrid>
              <a:tr h="698196">
                <a:tc>
                  <a:txBody>
                    <a:bodyPr/>
                    <a:lstStyle/>
                    <a:p>
                      <a:r>
                        <a:rPr lang="en-GB" b="0" dirty="0">
                          <a:solidFill>
                            <a:schemeClr val="bg1"/>
                          </a:solidFill>
                          <a:latin typeface="Ubuntu" panose="020B0504030602030204" pitchFamily="34" charset="0"/>
                        </a:rPr>
                        <a:t>            Frequency </a:t>
                      </a:r>
                    </a:p>
                    <a:p>
                      <a:endParaRPr lang="en-GB" b="0" dirty="0">
                        <a:solidFill>
                          <a:schemeClr val="bg1"/>
                        </a:solidFill>
                        <a:latin typeface="Ubuntu" panose="020B0504030602030204" pitchFamily="34" charset="0"/>
                        <a:sym typeface="Wingdings" pitchFamily="2" charset="2"/>
                      </a:endParaRPr>
                    </a:p>
                    <a:p>
                      <a:r>
                        <a:rPr lang="en-GB" b="0" dirty="0">
                          <a:solidFill>
                            <a:schemeClr val="bg1"/>
                          </a:solidFill>
                          <a:latin typeface="Ubuntu" panose="020B0504030602030204" pitchFamily="34" charset="0"/>
                          <a:sym typeface="Wingdings" pitchFamily="2" charset="2"/>
                        </a:rPr>
                        <a:t>Scope</a:t>
                      </a:r>
                    </a:p>
                  </a:txBody>
                  <a:tcPr>
                    <a:solidFill>
                      <a:schemeClr val="accent1"/>
                    </a:solidFill>
                  </a:tcPr>
                </a:tc>
                <a:tc>
                  <a:txBody>
                    <a:bodyPr/>
                    <a:lstStyle/>
                    <a:p>
                      <a:r>
                        <a:rPr lang="en-GB" b="0" dirty="0">
                          <a:solidFill>
                            <a:schemeClr val="bg1"/>
                          </a:solidFill>
                          <a:latin typeface="Ubuntu" panose="020B0504030602030204" pitchFamily="34" charset="0"/>
                        </a:rPr>
                        <a:t>Each input record</a:t>
                      </a:r>
                    </a:p>
                  </a:txBody>
                  <a:tcPr>
                    <a:solidFill>
                      <a:schemeClr val="accent1"/>
                    </a:solidFill>
                  </a:tcPr>
                </a:tc>
                <a:tc>
                  <a:txBody>
                    <a:bodyPr/>
                    <a:lstStyle/>
                    <a:p>
                      <a:r>
                        <a:rPr lang="en-GB" b="0" dirty="0">
                          <a:solidFill>
                            <a:schemeClr val="bg1"/>
                          </a:solidFill>
                          <a:latin typeface="Ubuntu" panose="020B0504030602030204" pitchFamily="34" charset="0"/>
                        </a:rPr>
                        <a:t>End of scope</a:t>
                      </a:r>
                    </a:p>
                  </a:txBody>
                  <a:tcPr>
                    <a:solidFill>
                      <a:schemeClr val="accent1"/>
                    </a:solidFill>
                  </a:tcPr>
                </a:tc>
                <a:tc>
                  <a:txBody>
                    <a:bodyPr/>
                    <a:lstStyle/>
                    <a:p>
                      <a:r>
                        <a:rPr lang="en-GB" b="0" dirty="0">
                          <a:solidFill>
                            <a:schemeClr val="bg1"/>
                          </a:solidFill>
                          <a:latin typeface="Ubuntu" panose="020B0504030602030204" pitchFamily="34" charset="0"/>
                        </a:rPr>
                        <a:t>Intermediate results*</a:t>
                      </a:r>
                    </a:p>
                  </a:txBody>
                  <a:tcPr>
                    <a:solidFill>
                      <a:schemeClr val="accent1"/>
                    </a:solidFill>
                  </a:tcPr>
                </a:tc>
                <a:extLst>
                  <a:ext uri="{0D108BD9-81ED-4DB2-BD59-A6C34878D82A}">
                    <a16:rowId xmlns:a16="http://schemas.microsoft.com/office/drawing/2014/main" val="870005937"/>
                  </a:ext>
                </a:extLst>
              </a:tr>
              <a:tr h="698196">
                <a:tc>
                  <a:txBody>
                    <a:bodyPr/>
                    <a:lstStyle/>
                    <a:p>
                      <a:r>
                        <a:rPr lang="en-GB" b="0" dirty="0">
                          <a:solidFill>
                            <a:schemeClr val="bg1"/>
                          </a:solidFill>
                          <a:latin typeface="Ubuntu" panose="020B0504030602030204" pitchFamily="34" charset="0"/>
                        </a:rPr>
                        <a:t>Whole dataset</a:t>
                      </a:r>
                    </a:p>
                  </a:txBody>
                  <a:tcPr>
                    <a:solidFill>
                      <a:schemeClr val="accent2"/>
                    </a:solidFill>
                  </a:tcPr>
                </a:tc>
                <a:tc>
                  <a:txBody>
                    <a:bodyPr/>
                    <a:lstStyle/>
                    <a:p>
                      <a:r>
                        <a:rPr lang="en-GB" dirty="0">
                          <a:solidFill>
                            <a:schemeClr val="accent6">
                              <a:lumMod val="50000"/>
                            </a:schemeClr>
                          </a:solidFill>
                          <a:latin typeface="Ubuntu" panose="020B0504030602030204" pitchFamily="34" charset="0"/>
                        </a:rPr>
                        <a:t>Rolling aggregation</a:t>
                      </a:r>
                    </a:p>
                  </a:txBody>
                  <a:tcPr/>
                </a:tc>
                <a:tc>
                  <a:txBody>
                    <a:bodyPr/>
                    <a:lstStyle/>
                    <a:p>
                      <a:r>
                        <a:rPr lang="en-GB" dirty="0">
                          <a:latin typeface="Ubuntu" panose="020B0504030602030204" pitchFamily="34" charset="0"/>
                        </a:rPr>
                        <a:t>N/A</a:t>
                      </a:r>
                    </a:p>
                    <a:p>
                      <a:r>
                        <a:rPr lang="en-GB" dirty="0">
                          <a:latin typeface="Ubuntu" panose="020B0504030602030204" pitchFamily="34" charset="0"/>
                        </a:rPr>
                        <a:t>(Dataset generally infinite)</a:t>
                      </a:r>
                    </a:p>
                  </a:txBody>
                  <a:tcPr/>
                </a:tc>
                <a:tc>
                  <a:txBody>
                    <a:bodyPr/>
                    <a:lstStyle/>
                    <a:p>
                      <a:r>
                        <a:rPr lang="en-GB" dirty="0">
                          <a:latin typeface="Ubuntu" panose="020B0504030602030204" pitchFamily="34" charset="0"/>
                        </a:rPr>
                        <a:t>N/A</a:t>
                      </a:r>
                    </a:p>
                  </a:txBody>
                  <a:tcPr/>
                </a:tc>
                <a:extLst>
                  <a:ext uri="{0D108BD9-81ED-4DB2-BD59-A6C34878D82A}">
                    <a16:rowId xmlns:a16="http://schemas.microsoft.com/office/drawing/2014/main" val="4005899046"/>
                  </a:ext>
                </a:extLst>
              </a:tr>
              <a:tr h="823271">
                <a:tc>
                  <a:txBody>
                    <a:bodyPr/>
                    <a:lstStyle/>
                    <a:p>
                      <a:r>
                        <a:rPr lang="en-GB" b="0" dirty="0">
                          <a:solidFill>
                            <a:schemeClr val="bg1"/>
                          </a:solidFill>
                          <a:latin typeface="Ubuntu" panose="020B0504030602030204" pitchFamily="34" charset="0"/>
                        </a:rPr>
                        <a:t>Window</a:t>
                      </a:r>
                    </a:p>
                  </a:txBody>
                  <a:tcPr>
                    <a:solidFill>
                      <a:schemeClr val="accent2"/>
                    </a:solidFill>
                  </a:tcPr>
                </a:tc>
                <a:tc>
                  <a:txBody>
                    <a:bodyPr/>
                    <a:lstStyle/>
                    <a:p>
                      <a:r>
                        <a:rPr lang="en-GB" dirty="0">
                          <a:solidFill>
                            <a:srgbClr val="00B050"/>
                          </a:solidFill>
                          <a:latin typeface="Ubuntu" panose="020B0504030602030204" pitchFamily="34" charset="0"/>
                        </a:rPr>
                        <a:t>Windowed aggregation with early results (*special case)</a:t>
                      </a:r>
                    </a:p>
                  </a:txBody>
                  <a:tcPr/>
                </a:tc>
                <a:tc>
                  <a:txBody>
                    <a:bodyPr/>
                    <a:lstStyle/>
                    <a:p>
                      <a:r>
                        <a:rPr lang="en-GB" dirty="0">
                          <a:solidFill>
                            <a:srgbClr val="FF0000"/>
                          </a:solidFill>
                          <a:latin typeface="Ubuntu" panose="020B0504030602030204" pitchFamily="34" charset="0"/>
                        </a:rPr>
                        <a:t>Windowed aggregation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solidFill>
                            <a:srgbClr val="00B050"/>
                          </a:solidFill>
                          <a:latin typeface="Ubuntu" panose="020B0504030602030204" pitchFamily="34" charset="0"/>
                        </a:rPr>
                        <a:t>Windowed aggregation with early results</a:t>
                      </a:r>
                    </a:p>
                  </a:txBody>
                  <a:tcPr/>
                </a:tc>
                <a:extLst>
                  <a:ext uri="{0D108BD9-81ED-4DB2-BD59-A6C34878D82A}">
                    <a16:rowId xmlns:a16="http://schemas.microsoft.com/office/drawing/2014/main" val="4275975672"/>
                  </a:ext>
                </a:extLst>
              </a:tr>
            </a:tbl>
          </a:graphicData>
        </a:graphic>
      </p:graphicFrame>
      <p:sp>
        <p:nvSpPr>
          <p:cNvPr id="6" name="Triangle 5">
            <a:extLst>
              <a:ext uri="{FF2B5EF4-FFF2-40B4-BE49-F238E27FC236}">
                <a16:creationId xmlns:a16="http://schemas.microsoft.com/office/drawing/2014/main" id="{66911A12-8E7C-3E46-909D-4833C5EE2097}"/>
              </a:ext>
            </a:extLst>
          </p:cNvPr>
          <p:cNvSpPr/>
          <p:nvPr/>
        </p:nvSpPr>
        <p:spPr>
          <a:xfrm>
            <a:off x="941071" y="1175921"/>
            <a:ext cx="1533188" cy="726900"/>
          </a:xfrm>
          <a:prstGeom prst="triangle">
            <a:avLst>
              <a:gd name="adj" fmla="val 0"/>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Scope</a:t>
            </a:r>
          </a:p>
        </p:txBody>
      </p:sp>
    </p:spTree>
    <p:extLst>
      <p:ext uri="{BB962C8B-B14F-4D97-AF65-F5344CB8AC3E}">
        <p14:creationId xmlns:p14="http://schemas.microsoft.com/office/powerpoint/2010/main" val="670674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9024-FE51-6747-B34A-D4E061B442DC}"/>
              </a:ext>
            </a:extLst>
          </p:cNvPr>
          <p:cNvSpPr>
            <a:spLocks noGrp="1"/>
          </p:cNvSpPr>
          <p:nvPr>
            <p:ph type="title"/>
          </p:nvPr>
        </p:nvSpPr>
        <p:spPr/>
        <p:txBody>
          <a:bodyPr/>
          <a:lstStyle/>
          <a:p>
            <a:r>
              <a:rPr lang="en-US" dirty="0"/>
              <a:t>Aggregation API in Jet</a:t>
            </a:r>
          </a:p>
        </p:txBody>
      </p:sp>
      <p:sp>
        <p:nvSpPr>
          <p:cNvPr id="3" name="Text Placeholder 2">
            <a:extLst>
              <a:ext uri="{FF2B5EF4-FFF2-40B4-BE49-F238E27FC236}">
                <a16:creationId xmlns:a16="http://schemas.microsoft.com/office/drawing/2014/main" id="{6FBB75FE-2056-D047-9097-93C74C16FD76}"/>
              </a:ext>
            </a:extLst>
          </p:cNvPr>
          <p:cNvSpPr>
            <a:spLocks noGrp="1"/>
          </p:cNvSpPr>
          <p:nvPr>
            <p:ph type="body" sz="quarter" idx="10"/>
          </p:nvPr>
        </p:nvSpPr>
        <p:spPr/>
        <p:txBody>
          <a:bodyPr/>
          <a:lstStyle/>
          <a:p>
            <a:r>
              <a:rPr lang="en-GB" dirty="0"/>
              <a:t>Rolling aggregation</a:t>
            </a:r>
          </a:p>
          <a:p>
            <a:pPr marL="95250" indent="0">
              <a:buNone/>
            </a:pPr>
            <a:endParaRPr lang="en-GB" dirty="0"/>
          </a:p>
          <a:p>
            <a:r>
              <a:rPr lang="en-GB" dirty="0"/>
              <a:t>Windowed aggregation</a:t>
            </a:r>
          </a:p>
          <a:p>
            <a:endParaRPr lang="en-GB" dirty="0"/>
          </a:p>
          <a:p>
            <a:pPr lvl="1"/>
            <a:r>
              <a:rPr lang="en-GB" dirty="0"/>
              <a:t>Must include window definition (more on that after the lab)</a:t>
            </a:r>
          </a:p>
          <a:p>
            <a:r>
              <a:rPr lang="en-GB" dirty="0"/>
              <a:t>Library with aggregate operations</a:t>
            </a:r>
          </a:p>
          <a:p>
            <a:endParaRPr lang="en-GB" dirty="0"/>
          </a:p>
          <a:p>
            <a:pPr lvl="1"/>
            <a:r>
              <a:rPr lang="en-GB" dirty="0"/>
              <a:t>count, sum, average, min, max, </a:t>
            </a:r>
            <a:r>
              <a:rPr lang="en-GB" dirty="0" err="1"/>
              <a:t>toList</a:t>
            </a:r>
            <a:r>
              <a:rPr lang="en-GB" dirty="0"/>
              <a:t> … </a:t>
            </a:r>
          </a:p>
        </p:txBody>
      </p:sp>
      <p:sp>
        <p:nvSpPr>
          <p:cNvPr id="6" name="TextBox 5">
            <a:extLst>
              <a:ext uri="{FF2B5EF4-FFF2-40B4-BE49-F238E27FC236}">
                <a16:creationId xmlns:a16="http://schemas.microsoft.com/office/drawing/2014/main" id="{1F2336D6-57BD-A748-B6D7-C811BE68E8E8}"/>
              </a:ext>
            </a:extLst>
          </p:cNvPr>
          <p:cNvSpPr txBox="1"/>
          <p:nvPr/>
        </p:nvSpPr>
        <p:spPr>
          <a:xfrm>
            <a:off x="1048871" y="1519518"/>
            <a:ext cx="4695516" cy="307777"/>
          </a:xfrm>
          <a:prstGeom prst="rect">
            <a:avLst/>
          </a:prstGeom>
          <a:solidFill>
            <a:schemeClr val="bg1">
              <a:lumMod val="95000"/>
            </a:schemeClr>
          </a:solidFill>
          <a:ln>
            <a:solidFill>
              <a:schemeClr val="tx1"/>
            </a:solidFill>
          </a:ln>
        </p:spPr>
        <p:txBody>
          <a:bodyPr wrap="none" rtlCol="0">
            <a:spAutoFit/>
          </a:bodyPr>
          <a:lstStyle/>
          <a:p>
            <a:pPr algn="l"/>
            <a:r>
              <a:rPr lang="en-US" dirty="0" err="1">
                <a:latin typeface="Courier" pitchFamily="2" charset="0"/>
              </a:rPr>
              <a:t>items.rollingAggregate</a:t>
            </a:r>
            <a:r>
              <a:rPr lang="en-US" dirty="0">
                <a:latin typeface="Courier" pitchFamily="2" charset="0"/>
              </a:rPr>
              <a:t>(</a:t>
            </a:r>
            <a:r>
              <a:rPr lang="en-US" dirty="0" err="1">
                <a:latin typeface="Courier" pitchFamily="2" charset="0"/>
              </a:rPr>
              <a:t>aggregateOperation</a:t>
            </a:r>
            <a:r>
              <a:rPr lang="en-US" dirty="0">
                <a:latin typeface="Courier" pitchFamily="2" charset="0"/>
              </a:rPr>
              <a:t>)</a:t>
            </a:r>
          </a:p>
        </p:txBody>
      </p:sp>
      <p:sp>
        <p:nvSpPr>
          <p:cNvPr id="7" name="TextBox 6">
            <a:extLst>
              <a:ext uri="{FF2B5EF4-FFF2-40B4-BE49-F238E27FC236}">
                <a16:creationId xmlns:a16="http://schemas.microsoft.com/office/drawing/2014/main" id="{80BAED28-CD94-074C-B93B-7BFD1D48DEA4}"/>
              </a:ext>
            </a:extLst>
          </p:cNvPr>
          <p:cNvSpPr txBox="1"/>
          <p:nvPr/>
        </p:nvSpPr>
        <p:spPr>
          <a:xfrm>
            <a:off x="1048871" y="2362570"/>
            <a:ext cx="5232523" cy="307777"/>
          </a:xfrm>
          <a:prstGeom prst="rect">
            <a:avLst/>
          </a:prstGeom>
          <a:solidFill>
            <a:schemeClr val="bg1">
              <a:lumMod val="95000"/>
            </a:schemeClr>
          </a:solidFill>
          <a:ln>
            <a:solidFill>
              <a:schemeClr val="tx1"/>
            </a:solidFill>
          </a:ln>
        </p:spPr>
        <p:txBody>
          <a:bodyPr wrap="none" rtlCol="0">
            <a:spAutoFit/>
          </a:bodyPr>
          <a:lstStyle/>
          <a:p>
            <a:pPr algn="l"/>
            <a:r>
              <a:rPr lang="en-US" dirty="0" err="1">
                <a:latin typeface="Courier" pitchFamily="2" charset="0"/>
              </a:rPr>
              <a:t>items.window</a:t>
            </a:r>
            <a:r>
              <a:rPr lang="en-US" dirty="0">
                <a:latin typeface="Courier" pitchFamily="2" charset="0"/>
              </a:rPr>
              <a:t>(def).aggregate(</a:t>
            </a:r>
            <a:r>
              <a:rPr lang="en-US" dirty="0" err="1">
                <a:latin typeface="Courier" pitchFamily="2" charset="0"/>
              </a:rPr>
              <a:t>aggregateOperation</a:t>
            </a:r>
            <a:r>
              <a:rPr lang="en-US" dirty="0">
                <a:latin typeface="Courier" pitchFamily="2" charset="0"/>
              </a:rPr>
              <a:t>)</a:t>
            </a:r>
          </a:p>
        </p:txBody>
      </p:sp>
      <p:sp>
        <p:nvSpPr>
          <p:cNvPr id="8" name="Rectangle 7">
            <a:extLst>
              <a:ext uri="{FF2B5EF4-FFF2-40B4-BE49-F238E27FC236}">
                <a16:creationId xmlns:a16="http://schemas.microsoft.com/office/drawing/2014/main" id="{AA88726D-5111-7648-90DC-48BF300F8ACD}"/>
              </a:ext>
            </a:extLst>
          </p:cNvPr>
          <p:cNvSpPr/>
          <p:nvPr/>
        </p:nvSpPr>
        <p:spPr>
          <a:xfrm>
            <a:off x="1048871" y="3616010"/>
            <a:ext cx="5325035" cy="307777"/>
          </a:xfrm>
          <a:prstGeom prst="rect">
            <a:avLst/>
          </a:prstGeom>
          <a:solidFill>
            <a:schemeClr val="bg1">
              <a:lumMod val="95000"/>
            </a:schemeClr>
          </a:solidFill>
          <a:ln>
            <a:solidFill>
              <a:schemeClr val="tx1"/>
            </a:solidFill>
          </a:ln>
        </p:spPr>
        <p:txBody>
          <a:bodyPr wrap="square">
            <a:spAutoFit/>
          </a:bodyPr>
          <a:lstStyle/>
          <a:p>
            <a:pPr lvl="1"/>
            <a:r>
              <a:rPr lang="cs-CZ" dirty="0" err="1">
                <a:latin typeface="Courier" pitchFamily="2" charset="0"/>
              </a:rPr>
              <a:t>com.hazelcast.jet.aggregate.AggregateOperations</a:t>
            </a:r>
            <a:endParaRPr lang="cs-CZ" dirty="0">
              <a:latin typeface="Courier" pitchFamily="2" charset="0"/>
            </a:endParaRPr>
          </a:p>
        </p:txBody>
      </p:sp>
      <p:pic>
        <p:nvPicPr>
          <p:cNvPr id="4" name="Audio 3">
            <a:hlinkClick r:id="" action="ppaction://media"/>
            <a:extLst>
              <a:ext uri="{FF2B5EF4-FFF2-40B4-BE49-F238E27FC236}">
                <a16:creationId xmlns:a16="http://schemas.microsoft.com/office/drawing/2014/main" id="{B6AFE7CB-80E0-F441-8076-561BDE08716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3504080234"/>
      </p:ext>
    </p:extLst>
  </p:cSld>
  <p:clrMapOvr>
    <a:masterClrMapping/>
  </p:clrMapOvr>
  <p:transition spd="med" advTm="3449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3" grpId="0" uiExpand="1" build="p"/>
      <p:bldP spid="6" grpId="0" animBg="1"/>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9024-FE51-6747-B34A-D4E061B442DC}"/>
              </a:ext>
            </a:extLst>
          </p:cNvPr>
          <p:cNvSpPr>
            <a:spLocks noGrp="1"/>
          </p:cNvSpPr>
          <p:nvPr>
            <p:ph type="title"/>
          </p:nvPr>
        </p:nvSpPr>
        <p:spPr/>
        <p:txBody>
          <a:bodyPr/>
          <a:lstStyle/>
          <a:p>
            <a:r>
              <a:rPr lang="en-US" dirty="0"/>
              <a:t>Lab 3: Rolling Aggregation</a:t>
            </a:r>
          </a:p>
        </p:txBody>
      </p:sp>
      <p:sp>
        <p:nvSpPr>
          <p:cNvPr id="3" name="Text Placeholder 2">
            <a:extLst>
              <a:ext uri="{FF2B5EF4-FFF2-40B4-BE49-F238E27FC236}">
                <a16:creationId xmlns:a16="http://schemas.microsoft.com/office/drawing/2014/main" id="{6FBB75FE-2056-D047-9097-93C74C16FD76}"/>
              </a:ext>
            </a:extLst>
          </p:cNvPr>
          <p:cNvSpPr>
            <a:spLocks noGrp="1"/>
          </p:cNvSpPr>
          <p:nvPr>
            <p:ph type="body" sz="quarter" idx="10"/>
          </p:nvPr>
        </p:nvSpPr>
        <p:spPr/>
        <p:txBody>
          <a:bodyPr/>
          <a:lstStyle/>
          <a:p>
            <a:pPr marL="342900" indent="-342900">
              <a:buFont typeface="Arial" panose="020B0604020202020204" pitchFamily="34" charset="0"/>
              <a:buChar char="•"/>
            </a:pPr>
            <a:r>
              <a:rPr lang="en-GB" dirty="0"/>
              <a:t>Compute maximum trade price observed</a:t>
            </a:r>
          </a:p>
          <a:p>
            <a:pPr marL="800100" lvl="1">
              <a:buFont typeface="Arial" panose="020B0604020202020204" pitchFamily="34" charset="0"/>
              <a:buChar char="•"/>
            </a:pPr>
            <a:r>
              <a:rPr lang="en-GB" dirty="0"/>
              <a:t>Scope: whole dataset</a:t>
            </a:r>
          </a:p>
          <a:p>
            <a:pPr marL="800100" lvl="1">
              <a:buFont typeface="Arial" panose="020B0604020202020204" pitchFamily="34" charset="0"/>
              <a:buChar char="•"/>
            </a:pPr>
            <a:r>
              <a:rPr lang="en-GB" dirty="0"/>
              <a:t>Output frequency: with each input item</a:t>
            </a:r>
          </a:p>
          <a:p>
            <a:pPr marL="800100" lvl="1">
              <a:buFont typeface="Arial" panose="020B0604020202020204" pitchFamily="34" charset="0"/>
              <a:buChar char="•"/>
            </a:pPr>
            <a:r>
              <a:rPr lang="en-GB" dirty="0"/>
              <a:t>-&gt; Rolling aggregation</a:t>
            </a:r>
          </a:p>
        </p:txBody>
      </p:sp>
      <p:pic>
        <p:nvPicPr>
          <p:cNvPr id="5" name="Picture 4">
            <a:extLst>
              <a:ext uri="{FF2B5EF4-FFF2-40B4-BE49-F238E27FC236}">
                <a16:creationId xmlns:a16="http://schemas.microsoft.com/office/drawing/2014/main" id="{4F43BB4A-4829-0042-81BC-66BAD424B4F5}"/>
              </a:ext>
            </a:extLst>
          </p:cNvPr>
          <p:cNvPicPr>
            <a:picLocks/>
          </p:cNvPicPr>
          <p:nvPr/>
        </p:nvPicPr>
        <p:blipFill>
          <a:blip r:embed="rId3"/>
          <a:stretch>
            <a:fillRect/>
          </a:stretch>
        </p:blipFill>
        <p:spPr>
          <a:xfrm>
            <a:off x="7192496" y="297674"/>
            <a:ext cx="1422329" cy="1422329"/>
          </a:xfrm>
          <a:prstGeom prst="rect">
            <a:avLst/>
          </a:prstGeom>
        </p:spPr>
      </p:pic>
      <p:sp>
        <p:nvSpPr>
          <p:cNvPr id="6" name="TextBox 5">
            <a:extLst>
              <a:ext uri="{FF2B5EF4-FFF2-40B4-BE49-F238E27FC236}">
                <a16:creationId xmlns:a16="http://schemas.microsoft.com/office/drawing/2014/main" id="{78248EDF-52F6-7345-93C4-528BC5033379}"/>
              </a:ext>
            </a:extLst>
          </p:cNvPr>
          <p:cNvSpPr txBox="1"/>
          <p:nvPr/>
        </p:nvSpPr>
        <p:spPr>
          <a:xfrm>
            <a:off x="3785201" y="3223443"/>
            <a:ext cx="3773790" cy="400110"/>
          </a:xfrm>
          <a:prstGeom prst="rect">
            <a:avLst/>
          </a:prstGeom>
          <a:noFill/>
        </p:spPr>
        <p:txBody>
          <a:bodyPr wrap="none" rtlCol="0">
            <a:spAutoFit/>
          </a:bodyPr>
          <a:lstStyle/>
          <a:p>
            <a:pPr algn="l"/>
            <a:r>
              <a:rPr lang="en-US" sz="2000" dirty="0">
                <a:latin typeface="Open Sans" panose="020B0606030504020204" pitchFamily="34" charset="0"/>
              </a:rPr>
              <a:t>Make sure you stopped Lab 2!</a:t>
            </a:r>
          </a:p>
        </p:txBody>
      </p:sp>
    </p:spTree>
    <p:extLst>
      <p:ext uri="{BB962C8B-B14F-4D97-AF65-F5344CB8AC3E}">
        <p14:creationId xmlns:p14="http://schemas.microsoft.com/office/powerpoint/2010/main" val="575719899"/>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200F-762E-FD40-A2E8-D5A6568B86F1}"/>
              </a:ext>
            </a:extLst>
          </p:cNvPr>
          <p:cNvSpPr>
            <a:spLocks noGrp="1"/>
          </p:cNvSpPr>
          <p:nvPr>
            <p:ph type="title"/>
          </p:nvPr>
        </p:nvSpPr>
        <p:spPr/>
        <p:txBody>
          <a:bodyPr/>
          <a:lstStyle/>
          <a:p>
            <a:r>
              <a:rPr lang="en-US" dirty="0"/>
              <a:t>Types of Windows</a:t>
            </a:r>
          </a:p>
        </p:txBody>
      </p:sp>
      <p:graphicFrame>
        <p:nvGraphicFramePr>
          <p:cNvPr id="6" name="Table 5">
            <a:extLst>
              <a:ext uri="{FF2B5EF4-FFF2-40B4-BE49-F238E27FC236}">
                <a16:creationId xmlns:a16="http://schemas.microsoft.com/office/drawing/2014/main" id="{5E5A8E63-F8C4-2641-A654-DB6E5A226FB1}"/>
              </a:ext>
            </a:extLst>
          </p:cNvPr>
          <p:cNvGraphicFramePr>
            <a:graphicFrameLocks noGrp="1"/>
          </p:cNvGraphicFramePr>
          <p:nvPr/>
        </p:nvGraphicFramePr>
        <p:xfrm>
          <a:off x="2778593" y="987998"/>
          <a:ext cx="5188771" cy="606961"/>
        </p:xfrm>
        <a:graphic>
          <a:graphicData uri="http://schemas.openxmlformats.org/drawingml/2006/table">
            <a:tbl>
              <a:tblPr firstRow="1" bandRow="1">
                <a:tableStyleId>{5C22544A-7EE6-4342-B048-85BDC9FD1C3A}</a:tableStyleId>
              </a:tblPr>
              <a:tblGrid>
                <a:gridCol w="5188771">
                  <a:extLst>
                    <a:ext uri="{9D8B030D-6E8A-4147-A177-3AD203B41FA5}">
                      <a16:colId xmlns:a16="http://schemas.microsoft.com/office/drawing/2014/main" val="3120917403"/>
                    </a:ext>
                  </a:extLst>
                </a:gridCol>
              </a:tblGrid>
              <a:tr h="606961">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2">
                            <a:lumMod val="20000"/>
                            <a:lumOff val="80000"/>
                          </a:schemeClr>
                        </a:gs>
                        <a:gs pos="13000">
                          <a:schemeClr val="accent2"/>
                        </a:gs>
                        <a:gs pos="86000">
                          <a:schemeClr val="accent2"/>
                        </a:gs>
                        <a:gs pos="100000">
                          <a:schemeClr val="accent2">
                            <a:lumMod val="20000"/>
                            <a:lumOff val="80000"/>
                          </a:schemeClr>
                        </a:gs>
                      </a:gsLst>
                      <a:lin ang="10800000" scaled="0"/>
                      <a:tileRect/>
                    </a:gradFill>
                  </a:tcPr>
                </a:tc>
                <a:extLst>
                  <a:ext uri="{0D108BD9-81ED-4DB2-BD59-A6C34878D82A}">
                    <a16:rowId xmlns:a16="http://schemas.microsoft.com/office/drawing/2014/main" val="2623357216"/>
                  </a:ext>
                </a:extLst>
              </a:tr>
            </a:tbl>
          </a:graphicData>
        </a:graphic>
      </p:graphicFrame>
      <p:grpSp>
        <p:nvGrpSpPr>
          <p:cNvPr id="64" name="Group 63">
            <a:extLst>
              <a:ext uri="{FF2B5EF4-FFF2-40B4-BE49-F238E27FC236}">
                <a16:creationId xmlns:a16="http://schemas.microsoft.com/office/drawing/2014/main" id="{128BB9FC-3DF3-564F-BAE0-87480C77A328}"/>
              </a:ext>
            </a:extLst>
          </p:cNvPr>
          <p:cNvGrpSpPr/>
          <p:nvPr/>
        </p:nvGrpSpPr>
        <p:grpSpPr>
          <a:xfrm>
            <a:off x="1379035" y="985987"/>
            <a:ext cx="5305045" cy="778646"/>
            <a:chOff x="1379035" y="985987"/>
            <a:chExt cx="5305045" cy="778646"/>
          </a:xfrm>
        </p:grpSpPr>
        <p:cxnSp>
          <p:nvCxnSpPr>
            <p:cNvPr id="8" name="Straight Connector 7">
              <a:extLst>
                <a:ext uri="{FF2B5EF4-FFF2-40B4-BE49-F238E27FC236}">
                  <a16:creationId xmlns:a16="http://schemas.microsoft.com/office/drawing/2014/main" id="{743C7ACD-46B0-5143-B480-E3A834690450}"/>
                </a:ext>
              </a:extLst>
            </p:cNvPr>
            <p:cNvCxnSpPr/>
            <p:nvPr/>
          </p:nvCxnSpPr>
          <p:spPr>
            <a:xfrm>
              <a:off x="3679110" y="987996"/>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45E4B8-C441-634D-A490-108A90E68538}"/>
                </a:ext>
              </a:extLst>
            </p:cNvPr>
            <p:cNvCxnSpPr/>
            <p:nvPr/>
          </p:nvCxnSpPr>
          <p:spPr>
            <a:xfrm>
              <a:off x="4680767" y="987996"/>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406EB98-F320-2441-82EE-D1638CDAA144}"/>
                </a:ext>
              </a:extLst>
            </p:cNvPr>
            <p:cNvCxnSpPr/>
            <p:nvPr/>
          </p:nvCxnSpPr>
          <p:spPr>
            <a:xfrm>
              <a:off x="5682424" y="987996"/>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C2A45E-86A4-C449-B905-C605A2E0F803}"/>
                </a:ext>
              </a:extLst>
            </p:cNvPr>
            <p:cNvCxnSpPr/>
            <p:nvPr/>
          </p:nvCxnSpPr>
          <p:spPr>
            <a:xfrm>
              <a:off x="6684080" y="987996"/>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0DD45973-D372-F746-95EB-5C80787CF4DB}"/>
                </a:ext>
              </a:extLst>
            </p:cNvPr>
            <p:cNvSpPr/>
            <p:nvPr/>
          </p:nvSpPr>
          <p:spPr>
            <a:xfrm rot="16200000">
              <a:off x="4126777" y="1244108"/>
              <a:ext cx="115890" cy="92515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C3A671FA-DFE6-3949-979C-1A62681F59A3}"/>
                </a:ext>
              </a:extLst>
            </p:cNvPr>
            <p:cNvSpPr/>
            <p:nvPr/>
          </p:nvSpPr>
          <p:spPr>
            <a:xfrm rot="16200000">
              <a:off x="5126888" y="1244108"/>
              <a:ext cx="115890" cy="92515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6ADE0290-8995-674C-8CD0-977EA869EF6E}"/>
                </a:ext>
              </a:extLst>
            </p:cNvPr>
            <p:cNvSpPr/>
            <p:nvPr/>
          </p:nvSpPr>
          <p:spPr>
            <a:xfrm rot="16200000">
              <a:off x="6131282" y="1244108"/>
              <a:ext cx="115890" cy="92515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3D51788C-2831-494A-824E-E40A60A2070C}"/>
                </a:ext>
              </a:extLst>
            </p:cNvPr>
            <p:cNvSpPr txBox="1"/>
            <p:nvPr/>
          </p:nvSpPr>
          <p:spPr>
            <a:xfrm>
              <a:off x="1379035" y="985987"/>
              <a:ext cx="949299" cy="523220"/>
            </a:xfrm>
            <a:prstGeom prst="rect">
              <a:avLst/>
            </a:prstGeom>
            <a:noFill/>
          </p:spPr>
          <p:txBody>
            <a:bodyPr wrap="none" rtlCol="0">
              <a:spAutoFit/>
            </a:bodyPr>
            <a:lstStyle/>
            <a:p>
              <a:pPr algn="r"/>
              <a:r>
                <a:rPr lang="en-US" dirty="0">
                  <a:latin typeface="Ubuntu" panose="020B0504030602030204" pitchFamily="34" charset="0"/>
                </a:rPr>
                <a:t>Tumbling</a:t>
              </a:r>
            </a:p>
            <a:p>
              <a:pPr algn="r"/>
              <a:r>
                <a:rPr lang="en-US" dirty="0">
                  <a:latin typeface="Ubuntu" panose="020B0504030602030204" pitchFamily="34" charset="0"/>
                </a:rPr>
                <a:t>(size)</a:t>
              </a:r>
            </a:p>
          </p:txBody>
        </p:sp>
      </p:grpSp>
      <p:sp>
        <p:nvSpPr>
          <p:cNvPr id="18" name="TextBox 17">
            <a:extLst>
              <a:ext uri="{FF2B5EF4-FFF2-40B4-BE49-F238E27FC236}">
                <a16:creationId xmlns:a16="http://schemas.microsoft.com/office/drawing/2014/main" id="{03981EDC-1642-5640-BA37-2A25752F7371}"/>
              </a:ext>
            </a:extLst>
          </p:cNvPr>
          <p:cNvSpPr txBox="1"/>
          <p:nvPr/>
        </p:nvSpPr>
        <p:spPr>
          <a:xfrm>
            <a:off x="4041894" y="1712969"/>
            <a:ext cx="285655" cy="307777"/>
          </a:xfrm>
          <a:prstGeom prst="rect">
            <a:avLst/>
          </a:prstGeom>
          <a:noFill/>
        </p:spPr>
        <p:txBody>
          <a:bodyPr wrap="none" rtlCol="0">
            <a:spAutoFit/>
          </a:bodyPr>
          <a:lstStyle/>
          <a:p>
            <a:pPr algn="ctr"/>
            <a:r>
              <a:rPr lang="en-US" dirty="0">
                <a:latin typeface="Ubuntu" panose="020B0504030602030204" pitchFamily="34" charset="0"/>
              </a:rPr>
              <a:t>1</a:t>
            </a:r>
          </a:p>
        </p:txBody>
      </p:sp>
      <p:sp>
        <p:nvSpPr>
          <p:cNvPr id="19" name="TextBox 18">
            <a:extLst>
              <a:ext uri="{FF2B5EF4-FFF2-40B4-BE49-F238E27FC236}">
                <a16:creationId xmlns:a16="http://schemas.microsoft.com/office/drawing/2014/main" id="{378BC421-EC3C-8F4C-848E-011AB15C7FBE}"/>
              </a:ext>
            </a:extLst>
          </p:cNvPr>
          <p:cNvSpPr txBox="1"/>
          <p:nvPr/>
        </p:nvSpPr>
        <p:spPr>
          <a:xfrm>
            <a:off x="5042005" y="1712969"/>
            <a:ext cx="285656" cy="307777"/>
          </a:xfrm>
          <a:prstGeom prst="rect">
            <a:avLst/>
          </a:prstGeom>
          <a:noFill/>
        </p:spPr>
        <p:txBody>
          <a:bodyPr wrap="none" rtlCol="0">
            <a:spAutoFit/>
          </a:bodyPr>
          <a:lstStyle/>
          <a:p>
            <a:pPr algn="ctr"/>
            <a:r>
              <a:rPr lang="en-US" dirty="0">
                <a:latin typeface="Ubuntu" panose="020B0504030602030204" pitchFamily="34" charset="0"/>
              </a:rPr>
              <a:t>2</a:t>
            </a:r>
          </a:p>
        </p:txBody>
      </p:sp>
      <p:sp>
        <p:nvSpPr>
          <p:cNvPr id="20" name="TextBox 19">
            <a:extLst>
              <a:ext uri="{FF2B5EF4-FFF2-40B4-BE49-F238E27FC236}">
                <a16:creationId xmlns:a16="http://schemas.microsoft.com/office/drawing/2014/main" id="{8AE31F92-14D5-0243-84FE-E62D48DEB3E6}"/>
              </a:ext>
            </a:extLst>
          </p:cNvPr>
          <p:cNvSpPr txBox="1"/>
          <p:nvPr/>
        </p:nvSpPr>
        <p:spPr>
          <a:xfrm>
            <a:off x="6042116" y="1712969"/>
            <a:ext cx="285656" cy="307777"/>
          </a:xfrm>
          <a:prstGeom prst="rect">
            <a:avLst/>
          </a:prstGeom>
          <a:noFill/>
        </p:spPr>
        <p:txBody>
          <a:bodyPr wrap="none" rtlCol="0">
            <a:spAutoFit/>
          </a:bodyPr>
          <a:lstStyle/>
          <a:p>
            <a:pPr algn="ctr"/>
            <a:r>
              <a:rPr lang="en-US" dirty="0">
                <a:latin typeface="Ubuntu" panose="020B0504030602030204" pitchFamily="34" charset="0"/>
              </a:rPr>
              <a:t>3</a:t>
            </a:r>
          </a:p>
        </p:txBody>
      </p:sp>
      <p:graphicFrame>
        <p:nvGraphicFramePr>
          <p:cNvPr id="21" name="Table 20">
            <a:extLst>
              <a:ext uri="{FF2B5EF4-FFF2-40B4-BE49-F238E27FC236}">
                <a16:creationId xmlns:a16="http://schemas.microsoft.com/office/drawing/2014/main" id="{8401DC4F-5CB3-044F-888E-F518494CD871}"/>
              </a:ext>
            </a:extLst>
          </p:cNvPr>
          <p:cNvGraphicFramePr>
            <a:graphicFrameLocks noGrp="1"/>
          </p:cNvGraphicFramePr>
          <p:nvPr/>
        </p:nvGraphicFramePr>
        <p:xfrm>
          <a:off x="2778593" y="2133821"/>
          <a:ext cx="5188771" cy="606961"/>
        </p:xfrm>
        <a:graphic>
          <a:graphicData uri="http://schemas.openxmlformats.org/drawingml/2006/table">
            <a:tbl>
              <a:tblPr firstRow="1" bandRow="1">
                <a:tableStyleId>{5C22544A-7EE6-4342-B048-85BDC9FD1C3A}</a:tableStyleId>
              </a:tblPr>
              <a:tblGrid>
                <a:gridCol w="5188771">
                  <a:extLst>
                    <a:ext uri="{9D8B030D-6E8A-4147-A177-3AD203B41FA5}">
                      <a16:colId xmlns:a16="http://schemas.microsoft.com/office/drawing/2014/main" val="3120917403"/>
                    </a:ext>
                  </a:extLst>
                </a:gridCol>
              </a:tblGrid>
              <a:tr h="606961">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2">
                            <a:lumMod val="20000"/>
                            <a:lumOff val="80000"/>
                          </a:schemeClr>
                        </a:gs>
                        <a:gs pos="13000">
                          <a:schemeClr val="accent2"/>
                        </a:gs>
                        <a:gs pos="86000">
                          <a:schemeClr val="accent2"/>
                        </a:gs>
                        <a:gs pos="99000">
                          <a:schemeClr val="accent2">
                            <a:lumMod val="20000"/>
                            <a:lumOff val="80000"/>
                          </a:schemeClr>
                        </a:gs>
                      </a:gsLst>
                      <a:lin ang="10800000" scaled="0"/>
                      <a:tileRect/>
                    </a:gradFill>
                  </a:tcPr>
                </a:tc>
                <a:extLst>
                  <a:ext uri="{0D108BD9-81ED-4DB2-BD59-A6C34878D82A}">
                    <a16:rowId xmlns:a16="http://schemas.microsoft.com/office/drawing/2014/main" val="2623357216"/>
                  </a:ext>
                </a:extLst>
              </a:tr>
            </a:tbl>
          </a:graphicData>
        </a:graphic>
      </p:graphicFrame>
      <p:sp>
        <p:nvSpPr>
          <p:cNvPr id="32" name="TextBox 31">
            <a:extLst>
              <a:ext uri="{FF2B5EF4-FFF2-40B4-BE49-F238E27FC236}">
                <a16:creationId xmlns:a16="http://schemas.microsoft.com/office/drawing/2014/main" id="{B93E95F9-7F40-7645-961E-1591CD8B4424}"/>
              </a:ext>
            </a:extLst>
          </p:cNvPr>
          <p:cNvSpPr txBox="1"/>
          <p:nvPr/>
        </p:nvSpPr>
        <p:spPr>
          <a:xfrm>
            <a:off x="5121362" y="3461094"/>
            <a:ext cx="285656" cy="307777"/>
          </a:xfrm>
          <a:prstGeom prst="rect">
            <a:avLst/>
          </a:prstGeom>
          <a:noFill/>
        </p:spPr>
        <p:txBody>
          <a:bodyPr wrap="none" rtlCol="0">
            <a:spAutoFit/>
          </a:bodyPr>
          <a:lstStyle/>
          <a:p>
            <a:pPr algn="ctr"/>
            <a:r>
              <a:rPr lang="en-US" dirty="0">
                <a:latin typeface="Ubuntu" panose="020B0504030602030204" pitchFamily="34" charset="0"/>
              </a:rPr>
              <a:t>3</a:t>
            </a:r>
          </a:p>
        </p:txBody>
      </p:sp>
      <p:grpSp>
        <p:nvGrpSpPr>
          <p:cNvPr id="65" name="Group 64">
            <a:extLst>
              <a:ext uri="{FF2B5EF4-FFF2-40B4-BE49-F238E27FC236}">
                <a16:creationId xmlns:a16="http://schemas.microsoft.com/office/drawing/2014/main" id="{984129F1-457E-6144-8786-B948E57A3630}"/>
              </a:ext>
            </a:extLst>
          </p:cNvPr>
          <p:cNvGrpSpPr/>
          <p:nvPr/>
        </p:nvGrpSpPr>
        <p:grpSpPr>
          <a:xfrm>
            <a:off x="1173851" y="2131810"/>
            <a:ext cx="4766421" cy="1375697"/>
            <a:chOff x="1173851" y="2131810"/>
            <a:chExt cx="4766421" cy="1375697"/>
          </a:xfrm>
        </p:grpSpPr>
        <p:grpSp>
          <p:nvGrpSpPr>
            <p:cNvPr id="41" name="Group 40">
              <a:extLst>
                <a:ext uri="{FF2B5EF4-FFF2-40B4-BE49-F238E27FC236}">
                  <a16:creationId xmlns:a16="http://schemas.microsoft.com/office/drawing/2014/main" id="{857C159B-A9D3-434C-9ADC-54754121DC42}"/>
                </a:ext>
              </a:extLst>
            </p:cNvPr>
            <p:cNvGrpSpPr/>
            <p:nvPr/>
          </p:nvGrpSpPr>
          <p:grpSpPr>
            <a:xfrm>
              <a:off x="3679110" y="2133819"/>
              <a:ext cx="1362895" cy="607633"/>
              <a:chOff x="3679110" y="2133819"/>
              <a:chExt cx="1362895" cy="607633"/>
            </a:xfrm>
          </p:grpSpPr>
          <p:cxnSp>
            <p:nvCxnSpPr>
              <p:cNvPr id="22" name="Straight Connector 21">
                <a:extLst>
                  <a:ext uri="{FF2B5EF4-FFF2-40B4-BE49-F238E27FC236}">
                    <a16:creationId xmlns:a16="http://schemas.microsoft.com/office/drawing/2014/main" id="{C9EB8D88-01EA-2645-96D7-A26B445CBBE3}"/>
                  </a:ext>
                </a:extLst>
              </p:cNvPr>
              <p:cNvCxnSpPr/>
              <p:nvPr/>
            </p:nvCxnSpPr>
            <p:spPr>
              <a:xfrm>
                <a:off x="3679110" y="2133819"/>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C4B17C-8B3B-5147-A5E7-F05E71CE129F}"/>
                  </a:ext>
                </a:extLst>
              </p:cNvPr>
              <p:cNvCxnSpPr/>
              <p:nvPr/>
            </p:nvCxnSpPr>
            <p:spPr>
              <a:xfrm>
                <a:off x="5042005" y="2134491"/>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6" name="Left Brace 25">
              <a:extLst>
                <a:ext uri="{FF2B5EF4-FFF2-40B4-BE49-F238E27FC236}">
                  <a16:creationId xmlns:a16="http://schemas.microsoft.com/office/drawing/2014/main" id="{9319EDFB-BB45-994A-AB09-56EBD8B1CE4F}"/>
                </a:ext>
              </a:extLst>
            </p:cNvPr>
            <p:cNvSpPr/>
            <p:nvPr/>
          </p:nvSpPr>
          <p:spPr>
            <a:xfrm rot="16200000">
              <a:off x="4289573" y="2184104"/>
              <a:ext cx="100479" cy="132140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781FBD5F-DB32-C74B-B903-9AB26D0CCF4E}"/>
                </a:ext>
              </a:extLst>
            </p:cNvPr>
            <p:cNvSpPr/>
            <p:nvPr/>
          </p:nvSpPr>
          <p:spPr>
            <a:xfrm rot="16200000">
              <a:off x="4770615" y="2474644"/>
              <a:ext cx="100482" cy="133039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FA63F193-AE2B-9145-88CD-28B76516CEAF}"/>
                </a:ext>
              </a:extLst>
            </p:cNvPr>
            <p:cNvSpPr/>
            <p:nvPr/>
          </p:nvSpPr>
          <p:spPr>
            <a:xfrm rot="16200000">
              <a:off x="5213950" y="2781185"/>
              <a:ext cx="100481" cy="135216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8492D08-0DC5-EF48-84AB-297C14AB16CF}"/>
                </a:ext>
              </a:extLst>
            </p:cNvPr>
            <p:cNvSpPr txBox="1"/>
            <p:nvPr/>
          </p:nvSpPr>
          <p:spPr>
            <a:xfrm>
              <a:off x="1173851" y="2131810"/>
              <a:ext cx="1154483" cy="523220"/>
            </a:xfrm>
            <a:prstGeom prst="rect">
              <a:avLst/>
            </a:prstGeom>
            <a:noFill/>
          </p:spPr>
          <p:txBody>
            <a:bodyPr wrap="none" rtlCol="0">
              <a:spAutoFit/>
            </a:bodyPr>
            <a:lstStyle/>
            <a:p>
              <a:pPr algn="r"/>
              <a:r>
                <a:rPr lang="en-US" dirty="0">
                  <a:latin typeface="Ubuntu" panose="020B0504030602030204" pitchFamily="34" charset="0"/>
                </a:rPr>
                <a:t>Sliding</a:t>
              </a:r>
            </a:p>
            <a:p>
              <a:pPr algn="r"/>
              <a:r>
                <a:rPr lang="en-US" dirty="0">
                  <a:latin typeface="Ubuntu" panose="020B0504030602030204" pitchFamily="34" charset="0"/>
                </a:rPr>
                <a:t>(size + step)</a:t>
              </a:r>
            </a:p>
          </p:txBody>
        </p:sp>
        <p:sp>
          <p:nvSpPr>
            <p:cNvPr id="30" name="TextBox 29">
              <a:extLst>
                <a:ext uri="{FF2B5EF4-FFF2-40B4-BE49-F238E27FC236}">
                  <a16:creationId xmlns:a16="http://schemas.microsoft.com/office/drawing/2014/main" id="{70804CEA-02B0-024F-94BB-55C4A15C9142}"/>
                </a:ext>
              </a:extLst>
            </p:cNvPr>
            <p:cNvSpPr txBox="1"/>
            <p:nvPr/>
          </p:nvSpPr>
          <p:spPr>
            <a:xfrm>
              <a:off x="4196984" y="2858680"/>
              <a:ext cx="285655" cy="307777"/>
            </a:xfrm>
            <a:prstGeom prst="rect">
              <a:avLst/>
            </a:prstGeom>
            <a:noFill/>
          </p:spPr>
          <p:txBody>
            <a:bodyPr wrap="none" rtlCol="0">
              <a:spAutoFit/>
            </a:bodyPr>
            <a:lstStyle/>
            <a:p>
              <a:pPr algn="ctr"/>
              <a:r>
                <a:rPr lang="en-US" dirty="0">
                  <a:latin typeface="Ubuntu" panose="020B0504030602030204" pitchFamily="34" charset="0"/>
                </a:rPr>
                <a:t>1</a:t>
              </a:r>
            </a:p>
          </p:txBody>
        </p:sp>
        <p:sp>
          <p:nvSpPr>
            <p:cNvPr id="31" name="TextBox 30">
              <a:extLst>
                <a:ext uri="{FF2B5EF4-FFF2-40B4-BE49-F238E27FC236}">
                  <a16:creationId xmlns:a16="http://schemas.microsoft.com/office/drawing/2014/main" id="{A9D317A4-0BE0-EB42-B736-DA79FF154338}"/>
                </a:ext>
              </a:extLst>
            </p:cNvPr>
            <p:cNvSpPr txBox="1"/>
            <p:nvPr/>
          </p:nvSpPr>
          <p:spPr>
            <a:xfrm>
              <a:off x="4678028" y="3145500"/>
              <a:ext cx="285656" cy="307777"/>
            </a:xfrm>
            <a:prstGeom prst="rect">
              <a:avLst/>
            </a:prstGeom>
            <a:noFill/>
          </p:spPr>
          <p:txBody>
            <a:bodyPr wrap="none" rtlCol="0">
              <a:spAutoFit/>
            </a:bodyPr>
            <a:lstStyle/>
            <a:p>
              <a:pPr algn="ctr"/>
              <a:r>
                <a:rPr lang="en-US" dirty="0">
                  <a:latin typeface="Ubuntu" panose="020B0504030602030204" pitchFamily="34" charset="0"/>
                </a:rPr>
                <a:t>2</a:t>
              </a:r>
            </a:p>
          </p:txBody>
        </p:sp>
        <p:grpSp>
          <p:nvGrpSpPr>
            <p:cNvPr id="42" name="Group 41">
              <a:extLst>
                <a:ext uri="{FF2B5EF4-FFF2-40B4-BE49-F238E27FC236}">
                  <a16:creationId xmlns:a16="http://schemas.microsoft.com/office/drawing/2014/main" id="{312ABB33-886E-8042-9CC2-CD8FE1494C20}"/>
                </a:ext>
              </a:extLst>
            </p:cNvPr>
            <p:cNvGrpSpPr/>
            <p:nvPr/>
          </p:nvGrpSpPr>
          <p:grpSpPr>
            <a:xfrm>
              <a:off x="4123156" y="2133819"/>
              <a:ext cx="1362895" cy="607633"/>
              <a:chOff x="3679110" y="2133819"/>
              <a:chExt cx="1362895" cy="607633"/>
            </a:xfrm>
          </p:grpSpPr>
          <p:cxnSp>
            <p:nvCxnSpPr>
              <p:cNvPr id="43" name="Straight Connector 42">
                <a:extLst>
                  <a:ext uri="{FF2B5EF4-FFF2-40B4-BE49-F238E27FC236}">
                    <a16:creationId xmlns:a16="http://schemas.microsoft.com/office/drawing/2014/main" id="{495DE600-8502-C343-9566-E98FDE6ACF8F}"/>
                  </a:ext>
                </a:extLst>
              </p:cNvPr>
              <p:cNvCxnSpPr/>
              <p:nvPr/>
            </p:nvCxnSpPr>
            <p:spPr>
              <a:xfrm>
                <a:off x="3679110" y="2133819"/>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914C74-B6CC-264F-A63D-0FFBBE117EE4}"/>
                  </a:ext>
                </a:extLst>
              </p:cNvPr>
              <p:cNvCxnSpPr/>
              <p:nvPr/>
            </p:nvCxnSpPr>
            <p:spPr>
              <a:xfrm>
                <a:off x="5042005" y="2134491"/>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43D5400-9BA1-BD42-A55B-7B3E56905F7F}"/>
                </a:ext>
              </a:extLst>
            </p:cNvPr>
            <p:cNvGrpSpPr/>
            <p:nvPr/>
          </p:nvGrpSpPr>
          <p:grpSpPr>
            <a:xfrm>
              <a:off x="4567203" y="2133819"/>
              <a:ext cx="1362895" cy="607633"/>
              <a:chOff x="3679110" y="2133819"/>
              <a:chExt cx="1362895" cy="607633"/>
            </a:xfrm>
          </p:grpSpPr>
          <p:cxnSp>
            <p:nvCxnSpPr>
              <p:cNvPr id="46" name="Straight Connector 45">
                <a:extLst>
                  <a:ext uri="{FF2B5EF4-FFF2-40B4-BE49-F238E27FC236}">
                    <a16:creationId xmlns:a16="http://schemas.microsoft.com/office/drawing/2014/main" id="{2048D537-2C4D-0641-9A05-1AD02E5F3BC3}"/>
                  </a:ext>
                </a:extLst>
              </p:cNvPr>
              <p:cNvCxnSpPr/>
              <p:nvPr/>
            </p:nvCxnSpPr>
            <p:spPr>
              <a:xfrm>
                <a:off x="3679110" y="2133819"/>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DDBA48-6A78-D54E-9F13-B053C94247FD}"/>
                  </a:ext>
                </a:extLst>
              </p:cNvPr>
              <p:cNvCxnSpPr/>
              <p:nvPr/>
            </p:nvCxnSpPr>
            <p:spPr>
              <a:xfrm>
                <a:off x="5042005" y="2134491"/>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AEADE12-E7BC-6547-9D3E-1C7D5332D545}"/>
                </a:ext>
              </a:extLst>
            </p:cNvPr>
            <p:cNvGrpSpPr/>
            <p:nvPr/>
          </p:nvGrpSpPr>
          <p:grpSpPr>
            <a:xfrm>
              <a:off x="4123156" y="2759439"/>
              <a:ext cx="1362895" cy="329723"/>
              <a:chOff x="3679110" y="2133819"/>
              <a:chExt cx="1362895" cy="607633"/>
            </a:xfrm>
          </p:grpSpPr>
          <p:cxnSp>
            <p:nvCxnSpPr>
              <p:cNvPr id="49" name="Straight Connector 48">
                <a:extLst>
                  <a:ext uri="{FF2B5EF4-FFF2-40B4-BE49-F238E27FC236}">
                    <a16:creationId xmlns:a16="http://schemas.microsoft.com/office/drawing/2014/main" id="{9F607412-E14C-DB4C-A6C1-0F1969903782}"/>
                  </a:ext>
                </a:extLst>
              </p:cNvPr>
              <p:cNvCxnSpPr/>
              <p:nvPr/>
            </p:nvCxnSpPr>
            <p:spPr>
              <a:xfrm>
                <a:off x="3679110" y="2133819"/>
                <a:ext cx="0" cy="606961"/>
              </a:xfrm>
              <a:prstGeom prst="line">
                <a:avLst/>
              </a:prstGeom>
              <a:ln w="38100">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0F5484-6055-3F47-A9F5-FC6769B525DD}"/>
                  </a:ext>
                </a:extLst>
              </p:cNvPr>
              <p:cNvCxnSpPr/>
              <p:nvPr/>
            </p:nvCxnSpPr>
            <p:spPr>
              <a:xfrm>
                <a:off x="5042005" y="2134491"/>
                <a:ext cx="0" cy="606961"/>
              </a:xfrm>
              <a:prstGeom prst="line">
                <a:avLst/>
              </a:prstGeom>
              <a:ln w="38100">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8971073-E723-D948-AB16-8E3A1D181D14}"/>
                </a:ext>
              </a:extLst>
            </p:cNvPr>
            <p:cNvGrpSpPr/>
            <p:nvPr/>
          </p:nvGrpSpPr>
          <p:grpSpPr>
            <a:xfrm>
              <a:off x="4577375" y="2759219"/>
              <a:ext cx="1362895" cy="626233"/>
              <a:chOff x="3679110" y="2133819"/>
              <a:chExt cx="1362895" cy="607633"/>
            </a:xfrm>
          </p:grpSpPr>
          <p:cxnSp>
            <p:nvCxnSpPr>
              <p:cNvPr id="52" name="Straight Connector 51">
                <a:extLst>
                  <a:ext uri="{FF2B5EF4-FFF2-40B4-BE49-F238E27FC236}">
                    <a16:creationId xmlns:a16="http://schemas.microsoft.com/office/drawing/2014/main" id="{D387767C-D35C-E147-9466-BC56D05DEDC7}"/>
                  </a:ext>
                </a:extLst>
              </p:cNvPr>
              <p:cNvCxnSpPr/>
              <p:nvPr/>
            </p:nvCxnSpPr>
            <p:spPr>
              <a:xfrm>
                <a:off x="3679110" y="2133819"/>
                <a:ext cx="0" cy="606961"/>
              </a:xfrm>
              <a:prstGeom prst="line">
                <a:avLst/>
              </a:prstGeom>
              <a:ln w="38100">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E9C89C2-3244-0F43-9B60-55DB96637F1D}"/>
                  </a:ext>
                </a:extLst>
              </p:cNvPr>
              <p:cNvCxnSpPr/>
              <p:nvPr/>
            </p:nvCxnSpPr>
            <p:spPr>
              <a:xfrm>
                <a:off x="5042005" y="2134491"/>
                <a:ext cx="0" cy="606961"/>
              </a:xfrm>
              <a:prstGeom prst="line">
                <a:avLst/>
              </a:prstGeom>
              <a:ln w="38100">
                <a:solidFill>
                  <a:schemeClr val="tx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graphicFrame>
        <p:nvGraphicFramePr>
          <p:cNvPr id="54" name="Table 53">
            <a:extLst>
              <a:ext uri="{FF2B5EF4-FFF2-40B4-BE49-F238E27FC236}">
                <a16:creationId xmlns:a16="http://schemas.microsoft.com/office/drawing/2014/main" id="{881826D6-1462-844C-8902-FE02DAA0303A}"/>
              </a:ext>
            </a:extLst>
          </p:cNvPr>
          <p:cNvGraphicFramePr>
            <a:graphicFrameLocks noGrp="1"/>
          </p:cNvGraphicFramePr>
          <p:nvPr/>
        </p:nvGraphicFramePr>
        <p:xfrm>
          <a:off x="2733275" y="3835065"/>
          <a:ext cx="5188771" cy="606961"/>
        </p:xfrm>
        <a:graphic>
          <a:graphicData uri="http://schemas.openxmlformats.org/drawingml/2006/table">
            <a:tbl>
              <a:tblPr firstRow="1" bandRow="1">
                <a:tableStyleId>{5C22544A-7EE6-4342-B048-85BDC9FD1C3A}</a:tableStyleId>
              </a:tblPr>
              <a:tblGrid>
                <a:gridCol w="5188771">
                  <a:extLst>
                    <a:ext uri="{9D8B030D-6E8A-4147-A177-3AD203B41FA5}">
                      <a16:colId xmlns:a16="http://schemas.microsoft.com/office/drawing/2014/main" val="3120917403"/>
                    </a:ext>
                  </a:extLst>
                </a:gridCol>
              </a:tblGrid>
              <a:tr h="606961">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2">
                            <a:lumMod val="20000"/>
                            <a:lumOff val="80000"/>
                          </a:schemeClr>
                        </a:gs>
                        <a:gs pos="13000">
                          <a:schemeClr val="accent2"/>
                        </a:gs>
                        <a:gs pos="86000">
                          <a:schemeClr val="accent2"/>
                        </a:gs>
                        <a:gs pos="100000">
                          <a:schemeClr val="accent2">
                            <a:lumMod val="20000"/>
                            <a:lumOff val="80000"/>
                          </a:schemeClr>
                        </a:gs>
                      </a:gsLst>
                      <a:lin ang="10800000" scaled="0"/>
                      <a:tileRect/>
                    </a:gradFill>
                  </a:tcPr>
                </a:tc>
                <a:extLst>
                  <a:ext uri="{0D108BD9-81ED-4DB2-BD59-A6C34878D82A}">
                    <a16:rowId xmlns:a16="http://schemas.microsoft.com/office/drawing/2014/main" val="2623357216"/>
                  </a:ext>
                </a:extLst>
              </a:tr>
            </a:tbl>
          </a:graphicData>
        </a:graphic>
      </p:graphicFrame>
      <p:grpSp>
        <p:nvGrpSpPr>
          <p:cNvPr id="66" name="Group 65">
            <a:extLst>
              <a:ext uri="{FF2B5EF4-FFF2-40B4-BE49-F238E27FC236}">
                <a16:creationId xmlns:a16="http://schemas.microsoft.com/office/drawing/2014/main" id="{AD3C6089-A48E-9043-AB7C-6FF7C1E3D83F}"/>
              </a:ext>
            </a:extLst>
          </p:cNvPr>
          <p:cNvGrpSpPr/>
          <p:nvPr/>
        </p:nvGrpSpPr>
        <p:grpSpPr>
          <a:xfrm>
            <a:off x="1377485" y="3826622"/>
            <a:ext cx="4029535" cy="1046236"/>
            <a:chOff x="1377485" y="3826622"/>
            <a:chExt cx="4029535" cy="1046236"/>
          </a:xfrm>
        </p:grpSpPr>
        <p:sp>
          <p:nvSpPr>
            <p:cNvPr id="55" name="TextBox 54">
              <a:extLst>
                <a:ext uri="{FF2B5EF4-FFF2-40B4-BE49-F238E27FC236}">
                  <a16:creationId xmlns:a16="http://schemas.microsoft.com/office/drawing/2014/main" id="{3D8E71F3-FE2B-8D49-A0B2-E03B945E14E9}"/>
                </a:ext>
              </a:extLst>
            </p:cNvPr>
            <p:cNvSpPr txBox="1"/>
            <p:nvPr/>
          </p:nvSpPr>
          <p:spPr>
            <a:xfrm>
              <a:off x="1377485" y="3876935"/>
              <a:ext cx="952505" cy="523220"/>
            </a:xfrm>
            <a:prstGeom prst="rect">
              <a:avLst/>
            </a:prstGeom>
            <a:noFill/>
          </p:spPr>
          <p:txBody>
            <a:bodyPr wrap="none" rtlCol="0">
              <a:spAutoFit/>
            </a:bodyPr>
            <a:lstStyle/>
            <a:p>
              <a:pPr algn="r"/>
              <a:r>
                <a:rPr lang="en-US" dirty="0">
                  <a:latin typeface="Ubuntu" panose="020B0504030602030204" pitchFamily="34" charset="0"/>
                </a:rPr>
                <a:t>Session</a:t>
              </a:r>
            </a:p>
            <a:p>
              <a:pPr algn="r"/>
              <a:r>
                <a:rPr lang="en-US" dirty="0">
                  <a:latin typeface="Ubuntu" panose="020B0504030602030204" pitchFamily="34" charset="0"/>
                </a:rPr>
                <a:t>(timeout)</a:t>
              </a:r>
            </a:p>
          </p:txBody>
        </p:sp>
        <p:cxnSp>
          <p:nvCxnSpPr>
            <p:cNvPr id="56" name="Straight Connector 55">
              <a:extLst>
                <a:ext uri="{FF2B5EF4-FFF2-40B4-BE49-F238E27FC236}">
                  <a16:creationId xmlns:a16="http://schemas.microsoft.com/office/drawing/2014/main" id="{4D816228-CE8B-DE46-B14C-AB871258A136}"/>
                </a:ext>
              </a:extLst>
            </p:cNvPr>
            <p:cNvCxnSpPr/>
            <p:nvPr/>
          </p:nvCxnSpPr>
          <p:spPr>
            <a:xfrm>
              <a:off x="3565546" y="3826622"/>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0E42F9E-0692-5A4C-947D-AA8DA2E820C4}"/>
                </a:ext>
              </a:extLst>
            </p:cNvPr>
            <p:cNvCxnSpPr/>
            <p:nvPr/>
          </p:nvCxnSpPr>
          <p:spPr>
            <a:xfrm>
              <a:off x="4567203" y="3826622"/>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8" name="Left Brace 57">
              <a:extLst>
                <a:ext uri="{FF2B5EF4-FFF2-40B4-BE49-F238E27FC236}">
                  <a16:creationId xmlns:a16="http://schemas.microsoft.com/office/drawing/2014/main" id="{23B4F89A-00BF-6640-ABCC-C10F120E5953}"/>
                </a:ext>
              </a:extLst>
            </p:cNvPr>
            <p:cNvSpPr/>
            <p:nvPr/>
          </p:nvSpPr>
          <p:spPr>
            <a:xfrm rot="16200000">
              <a:off x="3995068" y="4057848"/>
              <a:ext cx="142617" cy="1001657"/>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3EDE46BB-C998-D043-95DD-89BF4A07F3C0}"/>
                </a:ext>
              </a:extLst>
            </p:cNvPr>
            <p:cNvSpPr txBox="1"/>
            <p:nvPr/>
          </p:nvSpPr>
          <p:spPr>
            <a:xfrm>
              <a:off x="3928330" y="4551595"/>
              <a:ext cx="285655" cy="307777"/>
            </a:xfrm>
            <a:prstGeom prst="rect">
              <a:avLst/>
            </a:prstGeom>
            <a:noFill/>
          </p:spPr>
          <p:txBody>
            <a:bodyPr wrap="none" rtlCol="0">
              <a:spAutoFit/>
            </a:bodyPr>
            <a:lstStyle/>
            <a:p>
              <a:pPr algn="ctr"/>
              <a:r>
                <a:rPr lang="en-US" dirty="0">
                  <a:latin typeface="Ubuntu" panose="020B0504030602030204" pitchFamily="34" charset="0"/>
                </a:rPr>
                <a:t>1</a:t>
              </a:r>
            </a:p>
          </p:txBody>
        </p:sp>
        <p:cxnSp>
          <p:nvCxnSpPr>
            <p:cNvPr id="60" name="Straight Connector 59">
              <a:extLst>
                <a:ext uri="{FF2B5EF4-FFF2-40B4-BE49-F238E27FC236}">
                  <a16:creationId xmlns:a16="http://schemas.microsoft.com/office/drawing/2014/main" id="{35B43F4E-7CF9-944B-9518-03896F457F22}"/>
                </a:ext>
              </a:extLst>
            </p:cNvPr>
            <p:cNvCxnSpPr/>
            <p:nvPr/>
          </p:nvCxnSpPr>
          <p:spPr>
            <a:xfrm>
              <a:off x="4963820" y="3842634"/>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AA9140-C15C-354F-9817-FCE4640D6FF1}"/>
                </a:ext>
              </a:extLst>
            </p:cNvPr>
            <p:cNvCxnSpPr/>
            <p:nvPr/>
          </p:nvCxnSpPr>
          <p:spPr>
            <a:xfrm>
              <a:off x="5407018" y="3842634"/>
              <a:ext cx="0" cy="60696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2" name="Left Brace 61">
              <a:extLst>
                <a:ext uri="{FF2B5EF4-FFF2-40B4-BE49-F238E27FC236}">
                  <a16:creationId xmlns:a16="http://schemas.microsoft.com/office/drawing/2014/main" id="{F0B5C54D-C8F9-6F42-9C80-F6A72C25EC99}"/>
                </a:ext>
              </a:extLst>
            </p:cNvPr>
            <p:cNvSpPr/>
            <p:nvPr/>
          </p:nvSpPr>
          <p:spPr>
            <a:xfrm rot="16200000">
              <a:off x="5115026" y="4337991"/>
              <a:ext cx="144086" cy="43990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8F77AEC0-5276-8F4E-AF37-1F36E0DB78BF}"/>
                </a:ext>
              </a:extLst>
            </p:cNvPr>
            <p:cNvSpPr txBox="1"/>
            <p:nvPr/>
          </p:nvSpPr>
          <p:spPr>
            <a:xfrm>
              <a:off x="5038765" y="4565081"/>
              <a:ext cx="285656" cy="307777"/>
            </a:xfrm>
            <a:prstGeom prst="rect">
              <a:avLst/>
            </a:prstGeom>
            <a:noFill/>
          </p:spPr>
          <p:txBody>
            <a:bodyPr wrap="none" rtlCol="0">
              <a:spAutoFit/>
            </a:bodyPr>
            <a:lstStyle/>
            <a:p>
              <a:pPr algn="ctr"/>
              <a:r>
                <a:rPr lang="en-US" dirty="0">
                  <a:latin typeface="Ubuntu" panose="020B0504030602030204" pitchFamily="34" charset="0"/>
                </a:rPr>
                <a:t>2</a:t>
              </a:r>
            </a:p>
          </p:txBody>
        </p:sp>
      </p:grpSp>
    </p:spTree>
    <p:extLst>
      <p:ext uri="{BB962C8B-B14F-4D97-AF65-F5344CB8AC3E}">
        <p14:creationId xmlns:p14="http://schemas.microsoft.com/office/powerpoint/2010/main" val="230426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9024-FE51-6747-B34A-D4E061B442DC}"/>
              </a:ext>
            </a:extLst>
          </p:cNvPr>
          <p:cNvSpPr>
            <a:spLocks noGrp="1"/>
          </p:cNvSpPr>
          <p:nvPr>
            <p:ph type="title"/>
          </p:nvPr>
        </p:nvSpPr>
        <p:spPr/>
        <p:txBody>
          <a:bodyPr/>
          <a:lstStyle/>
          <a:p>
            <a:r>
              <a:rPr lang="en-US" dirty="0"/>
              <a:t>Windowing API in Jet</a:t>
            </a:r>
          </a:p>
        </p:txBody>
      </p:sp>
      <p:sp>
        <p:nvSpPr>
          <p:cNvPr id="3" name="Text Placeholder 2">
            <a:extLst>
              <a:ext uri="{FF2B5EF4-FFF2-40B4-BE49-F238E27FC236}">
                <a16:creationId xmlns:a16="http://schemas.microsoft.com/office/drawing/2014/main" id="{6FBB75FE-2056-D047-9097-93C74C16FD76}"/>
              </a:ext>
            </a:extLst>
          </p:cNvPr>
          <p:cNvSpPr>
            <a:spLocks noGrp="1"/>
          </p:cNvSpPr>
          <p:nvPr>
            <p:ph type="body" sz="quarter" idx="10"/>
          </p:nvPr>
        </p:nvSpPr>
        <p:spPr>
          <a:xfrm>
            <a:off x="529174" y="1047964"/>
            <a:ext cx="8096400" cy="873917"/>
          </a:xfrm>
        </p:spPr>
        <p:txBody>
          <a:bodyPr>
            <a:normAutofit/>
          </a:bodyPr>
          <a:lstStyle/>
          <a:p>
            <a:r>
              <a:rPr lang="en-GB" dirty="0"/>
              <a:t>Declare the aggregation as windowed</a:t>
            </a:r>
          </a:p>
          <a:p>
            <a:endParaRPr lang="en-GB" dirty="0"/>
          </a:p>
        </p:txBody>
      </p:sp>
      <p:sp>
        <p:nvSpPr>
          <p:cNvPr id="5" name="Rectangle 4">
            <a:extLst>
              <a:ext uri="{FF2B5EF4-FFF2-40B4-BE49-F238E27FC236}">
                <a16:creationId xmlns:a16="http://schemas.microsoft.com/office/drawing/2014/main" id="{C7FC1614-8882-5D41-A9F9-5D46C918B789}"/>
              </a:ext>
            </a:extLst>
          </p:cNvPr>
          <p:cNvSpPr/>
          <p:nvPr/>
        </p:nvSpPr>
        <p:spPr>
          <a:xfrm>
            <a:off x="714963" y="1586864"/>
            <a:ext cx="7714073" cy="369332"/>
          </a:xfrm>
          <a:prstGeom prst="rect">
            <a:avLst/>
          </a:prstGeom>
          <a:solidFill>
            <a:schemeClr val="bg1">
              <a:lumMod val="95000"/>
            </a:schemeClr>
          </a:solidFill>
          <a:ln>
            <a:solidFill>
              <a:schemeClr val="tx1"/>
            </a:solidFill>
          </a:ln>
        </p:spPr>
        <p:txBody>
          <a:bodyPr wrap="square">
            <a:spAutoFit/>
          </a:bodyPr>
          <a:lstStyle/>
          <a:p>
            <a:pPr lvl="1"/>
            <a:r>
              <a:rPr lang="cs-CZ" sz="1800" dirty="0" err="1">
                <a:solidFill>
                  <a:schemeClr val="tx1"/>
                </a:solidFill>
                <a:latin typeface="Courier" pitchFamily="2" charset="0"/>
                <a:ea typeface="Menlo" panose="020B0609030804020204" pitchFamily="49" charset="0"/>
                <a:cs typeface="Menlo" panose="020B0609030804020204" pitchFamily="49" charset="0"/>
              </a:rPr>
              <a:t>items.window</a:t>
            </a:r>
            <a:r>
              <a:rPr lang="cs-CZ" sz="1800" dirty="0">
                <a:solidFill>
                  <a:schemeClr val="tx1"/>
                </a:solidFill>
                <a:latin typeface="Courier" pitchFamily="2" charset="0"/>
                <a:ea typeface="Menlo" panose="020B0609030804020204" pitchFamily="49" charset="0"/>
                <a:cs typeface="Menlo" panose="020B0609030804020204" pitchFamily="49" charset="0"/>
              </a:rPr>
              <a:t>(</a:t>
            </a:r>
            <a:r>
              <a:rPr lang="cs-CZ" sz="1800" dirty="0" err="1">
                <a:solidFill>
                  <a:schemeClr val="tx1"/>
                </a:solidFill>
                <a:latin typeface="Courier" pitchFamily="2" charset="0"/>
                <a:ea typeface="Menlo" panose="020B0609030804020204" pitchFamily="49" charset="0"/>
                <a:cs typeface="Menlo" panose="020B0609030804020204" pitchFamily="49" charset="0"/>
              </a:rPr>
              <a:t>windowDef</a:t>
            </a:r>
            <a:r>
              <a:rPr lang="cs-CZ" sz="1800" dirty="0">
                <a:solidFill>
                  <a:schemeClr val="tx1"/>
                </a:solidFill>
                <a:latin typeface="Courier" pitchFamily="2" charset="0"/>
                <a:ea typeface="Menlo" panose="020B0609030804020204" pitchFamily="49" charset="0"/>
                <a:cs typeface="Menlo" panose="020B0609030804020204" pitchFamily="49" charset="0"/>
              </a:rPr>
              <a:t>).</a:t>
            </a:r>
            <a:r>
              <a:rPr lang="cs-CZ" sz="1800" dirty="0" err="1">
                <a:solidFill>
                  <a:schemeClr val="tx1"/>
                </a:solidFill>
                <a:latin typeface="Courier" pitchFamily="2" charset="0"/>
                <a:ea typeface="Menlo" panose="020B0609030804020204" pitchFamily="49" charset="0"/>
                <a:cs typeface="Menlo" panose="020B0609030804020204" pitchFamily="49" charset="0"/>
              </a:rPr>
              <a:t>aggregate</a:t>
            </a:r>
            <a:r>
              <a:rPr lang="cs-CZ" sz="1800" dirty="0">
                <a:solidFill>
                  <a:schemeClr val="tx1"/>
                </a:solidFill>
                <a:latin typeface="Courier" pitchFamily="2" charset="0"/>
                <a:ea typeface="Menlo" panose="020B0609030804020204" pitchFamily="49" charset="0"/>
                <a:cs typeface="Menlo" panose="020B0609030804020204" pitchFamily="49" charset="0"/>
              </a:rPr>
              <a:t>(</a:t>
            </a:r>
            <a:r>
              <a:rPr lang="en" sz="1800" dirty="0" err="1">
                <a:solidFill>
                  <a:schemeClr val="tx1"/>
                </a:solidFill>
                <a:latin typeface="Courier" pitchFamily="2" charset="0"/>
                <a:ea typeface="Menlo" panose="020B0609030804020204" pitchFamily="49" charset="0"/>
                <a:cs typeface="Menlo" panose="020B0609030804020204" pitchFamily="49" charset="0"/>
              </a:rPr>
              <a:t>aggregateOperation</a:t>
            </a:r>
            <a:r>
              <a:rPr lang="cs-CZ" sz="1800" dirty="0">
                <a:solidFill>
                  <a:schemeClr val="tx1"/>
                </a:solidFill>
                <a:latin typeface="Courier" pitchFamily="2" charset="0"/>
                <a:ea typeface="Menlo" panose="020B0609030804020204" pitchFamily="49" charset="0"/>
                <a:cs typeface="Menlo" panose="020B0609030804020204" pitchFamily="49" charset="0"/>
              </a:rPr>
              <a:t>)</a:t>
            </a:r>
            <a:r>
              <a:rPr lang="cs-CZ" sz="1800" dirty="0">
                <a:solidFill>
                  <a:schemeClr val="tx1"/>
                </a:solidFill>
                <a:latin typeface="Courier" pitchFamily="2" charset="0"/>
              </a:rPr>
              <a:t> </a:t>
            </a:r>
            <a:endParaRPr lang="en-GB" sz="1800" dirty="0">
              <a:solidFill>
                <a:schemeClr val="tx1"/>
              </a:solidFill>
              <a:latin typeface="Courier" pitchFamily="2" charset="0"/>
            </a:endParaRPr>
          </a:p>
        </p:txBody>
      </p:sp>
      <p:sp>
        <p:nvSpPr>
          <p:cNvPr id="6" name="Rectangle 5">
            <a:extLst>
              <a:ext uri="{FF2B5EF4-FFF2-40B4-BE49-F238E27FC236}">
                <a16:creationId xmlns:a16="http://schemas.microsoft.com/office/drawing/2014/main" id="{99EE6EE4-F798-A849-AB4B-3C899B6AFC11}"/>
              </a:ext>
            </a:extLst>
          </p:cNvPr>
          <p:cNvSpPr/>
          <p:nvPr/>
        </p:nvSpPr>
        <p:spPr>
          <a:xfrm>
            <a:off x="529174" y="2460781"/>
            <a:ext cx="5503136" cy="338554"/>
          </a:xfrm>
          <a:prstGeom prst="rect">
            <a:avLst/>
          </a:prstGeom>
          <a:solidFill>
            <a:schemeClr val="bg1">
              <a:lumMod val="95000"/>
            </a:schemeClr>
          </a:solidFill>
          <a:ln>
            <a:solidFill>
              <a:schemeClr val="tx1"/>
            </a:solidFill>
          </a:ln>
        </p:spPr>
        <p:txBody>
          <a:bodyPr wrap="square">
            <a:spAutoFit/>
          </a:bodyPr>
          <a:lstStyle/>
          <a:p>
            <a:pPr lvl="1"/>
            <a:r>
              <a:rPr lang="cs-CZ" sz="1600" dirty="0" err="1">
                <a:latin typeface="Courier" pitchFamily="2" charset="0"/>
              </a:rPr>
              <a:t>com.hazelcast.jet.pipeline.WindowDefinition</a:t>
            </a:r>
            <a:endParaRPr lang="cs-CZ" sz="1600" dirty="0">
              <a:latin typeface="Courier" pitchFamily="2" charset="0"/>
            </a:endParaRPr>
          </a:p>
        </p:txBody>
      </p:sp>
      <p:sp>
        <p:nvSpPr>
          <p:cNvPr id="7" name="Rectangle 6">
            <a:extLst>
              <a:ext uri="{FF2B5EF4-FFF2-40B4-BE49-F238E27FC236}">
                <a16:creationId xmlns:a16="http://schemas.microsoft.com/office/drawing/2014/main" id="{D3D7965B-AC73-8E45-B1CA-EC902253BEB1}"/>
              </a:ext>
            </a:extLst>
          </p:cNvPr>
          <p:cNvSpPr/>
          <p:nvPr/>
        </p:nvSpPr>
        <p:spPr>
          <a:xfrm>
            <a:off x="529174" y="2795808"/>
            <a:ext cx="2752677" cy="338554"/>
          </a:xfrm>
          <a:prstGeom prst="rect">
            <a:avLst/>
          </a:prstGeom>
        </p:spPr>
        <p:txBody>
          <a:bodyPr wrap="none">
            <a:spAutoFit/>
          </a:bodyPr>
          <a:lstStyle/>
          <a:p>
            <a:pPr lvl="1"/>
            <a:r>
              <a:rPr lang="en-GB" sz="1600" dirty="0">
                <a:solidFill>
                  <a:schemeClr val="tx1"/>
                </a:solidFill>
                <a:latin typeface="Ubuntu" panose="020B0504030602030204" pitchFamily="34" charset="0"/>
              </a:rPr>
              <a:t>session, sliding, or tumbling</a:t>
            </a:r>
            <a:endParaRPr lang="cs-CZ" sz="1600" dirty="0">
              <a:solidFill>
                <a:schemeClr val="tx1"/>
              </a:solidFill>
              <a:latin typeface="Ubuntu" panose="020B0504030602030204" pitchFamily="34" charset="0"/>
            </a:endParaRPr>
          </a:p>
        </p:txBody>
      </p:sp>
      <p:sp>
        <p:nvSpPr>
          <p:cNvPr id="8" name="Rectangle 7">
            <a:extLst>
              <a:ext uri="{FF2B5EF4-FFF2-40B4-BE49-F238E27FC236}">
                <a16:creationId xmlns:a16="http://schemas.microsoft.com/office/drawing/2014/main" id="{48087BB6-A642-DD45-AA84-CBA82F248E11}"/>
              </a:ext>
            </a:extLst>
          </p:cNvPr>
          <p:cNvSpPr/>
          <p:nvPr/>
        </p:nvSpPr>
        <p:spPr>
          <a:xfrm>
            <a:off x="2715904" y="3559051"/>
            <a:ext cx="5978923" cy="338554"/>
          </a:xfrm>
          <a:prstGeom prst="rect">
            <a:avLst/>
          </a:prstGeom>
          <a:solidFill>
            <a:schemeClr val="bg1">
              <a:lumMod val="95000"/>
            </a:schemeClr>
          </a:solidFill>
          <a:ln>
            <a:solidFill>
              <a:schemeClr val="tx1"/>
            </a:solidFill>
          </a:ln>
        </p:spPr>
        <p:txBody>
          <a:bodyPr wrap="square">
            <a:spAutoFit/>
          </a:bodyPr>
          <a:lstStyle/>
          <a:p>
            <a:pPr lvl="1"/>
            <a:r>
              <a:rPr lang="cs-CZ" sz="1600" dirty="0" err="1">
                <a:latin typeface="Courier" pitchFamily="2" charset="0"/>
              </a:rPr>
              <a:t>com.hazelcast.jet.aggregate.AggregateOperations</a:t>
            </a:r>
            <a:endParaRPr lang="cs-CZ" sz="1600" dirty="0">
              <a:latin typeface="Courier" pitchFamily="2" charset="0"/>
            </a:endParaRPr>
          </a:p>
        </p:txBody>
      </p:sp>
      <p:sp>
        <p:nvSpPr>
          <p:cNvPr id="9" name="Rectangle 8">
            <a:extLst>
              <a:ext uri="{FF2B5EF4-FFF2-40B4-BE49-F238E27FC236}">
                <a16:creationId xmlns:a16="http://schemas.microsoft.com/office/drawing/2014/main" id="{221BD61F-F1D9-5148-A597-3A4A3B7E50D1}"/>
              </a:ext>
            </a:extLst>
          </p:cNvPr>
          <p:cNvSpPr/>
          <p:nvPr/>
        </p:nvSpPr>
        <p:spPr>
          <a:xfrm>
            <a:off x="2715904" y="3897605"/>
            <a:ext cx="3903633" cy="338554"/>
          </a:xfrm>
          <a:prstGeom prst="rect">
            <a:avLst/>
          </a:prstGeom>
        </p:spPr>
        <p:txBody>
          <a:bodyPr wrap="none">
            <a:spAutoFit/>
          </a:bodyPr>
          <a:lstStyle/>
          <a:p>
            <a:pPr lvl="1"/>
            <a:r>
              <a:rPr lang="en-GB" sz="1600" dirty="0">
                <a:latin typeface="Ubuntu" panose="020B0504030602030204" pitchFamily="34" charset="0"/>
              </a:rPr>
              <a:t>count, sum, average, min, max, </a:t>
            </a:r>
            <a:r>
              <a:rPr lang="en-GB" sz="1600" dirty="0" err="1">
                <a:latin typeface="Ubuntu" panose="020B0504030602030204" pitchFamily="34" charset="0"/>
              </a:rPr>
              <a:t>toList</a:t>
            </a:r>
            <a:r>
              <a:rPr lang="en-GB" sz="1600" dirty="0">
                <a:latin typeface="Ubuntu" panose="020B0504030602030204" pitchFamily="34" charset="0"/>
              </a:rPr>
              <a:t> … </a:t>
            </a:r>
          </a:p>
        </p:txBody>
      </p:sp>
      <p:cxnSp>
        <p:nvCxnSpPr>
          <p:cNvPr id="11" name="Straight Arrow Connector 10">
            <a:extLst>
              <a:ext uri="{FF2B5EF4-FFF2-40B4-BE49-F238E27FC236}">
                <a16:creationId xmlns:a16="http://schemas.microsoft.com/office/drawing/2014/main" id="{C1B0F1EE-6B28-B54C-9A93-BAA152886D60}"/>
              </a:ext>
            </a:extLst>
          </p:cNvPr>
          <p:cNvCxnSpPr>
            <a:cxnSpLocks/>
          </p:cNvCxnSpPr>
          <p:nvPr/>
        </p:nvCxnSpPr>
        <p:spPr>
          <a:xfrm flipH="1">
            <a:off x="6496335" y="2000133"/>
            <a:ext cx="232011" cy="1558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3C3A2F-8FC8-DD4E-AFD8-5BC376993873}"/>
              </a:ext>
            </a:extLst>
          </p:cNvPr>
          <p:cNvCxnSpPr>
            <a:cxnSpLocks/>
          </p:cNvCxnSpPr>
          <p:nvPr/>
        </p:nvCxnSpPr>
        <p:spPr>
          <a:xfrm flipH="1">
            <a:off x="3002507" y="2000133"/>
            <a:ext cx="152183" cy="4606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CEF0532B-1A12-FE45-BDCF-A3C91F810A2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2280677640"/>
      </p:ext>
    </p:extLst>
  </p:cSld>
  <p:clrMapOvr>
    <a:masterClrMapping/>
  </p:clrMapOvr>
  <p:transition spd="med" advTm="2571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3" grpId="0" build="p"/>
      <p:bldP spid="5" grpId="0" animBg="1"/>
      <p:bldP spid="6" grpId="0" animBg="1"/>
      <p:bldP spid="7"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Detailed Agenda – Day 2</a:t>
            </a:r>
          </a:p>
        </p:txBody>
      </p:sp>
      <p:sp>
        <p:nvSpPr>
          <p:cNvPr id="121" name="Google Shape;121;p21"/>
          <p:cNvSpPr txBox="1">
            <a:spLocks noGrp="1"/>
          </p:cNvSpPr>
          <p:nvPr>
            <p:ph type="body" sz="quarter" idx="10"/>
          </p:nvPr>
        </p:nvSpPr>
        <p:spPr>
          <a:xfrm>
            <a:off x="518425" y="969712"/>
            <a:ext cx="8096400" cy="3524036"/>
          </a:xfrm>
        </p:spPr>
        <p:txBody>
          <a:bodyPr/>
          <a:lstStyle/>
          <a:p>
            <a:pPr marL="95250" lvl="0" indent="0">
              <a:buNone/>
            </a:pPr>
            <a:endParaRPr lang="en-US" sz="1400" dirty="0"/>
          </a:p>
          <a:p>
            <a:pPr marL="95250" lvl="0" indent="0">
              <a:buNone/>
            </a:pPr>
            <a:endParaRPr lang="en-US" sz="1400" dirty="0"/>
          </a:p>
          <a:p>
            <a:pPr marL="95250" lvl="0" indent="0">
              <a:buNone/>
            </a:pPr>
            <a:endParaRPr lang="en-US" sz="1400" dirty="0"/>
          </a:p>
        </p:txBody>
      </p:sp>
      <p:graphicFrame>
        <p:nvGraphicFramePr>
          <p:cNvPr id="2" name="Table 1">
            <a:extLst>
              <a:ext uri="{FF2B5EF4-FFF2-40B4-BE49-F238E27FC236}">
                <a16:creationId xmlns:a16="http://schemas.microsoft.com/office/drawing/2014/main" id="{A901D3DA-A356-6C49-876A-0C72F4097B73}"/>
              </a:ext>
            </a:extLst>
          </p:cNvPr>
          <p:cNvGraphicFramePr>
            <a:graphicFrameLocks noGrp="1"/>
          </p:cNvGraphicFramePr>
          <p:nvPr>
            <p:extLst>
              <p:ext uri="{D42A27DB-BD31-4B8C-83A1-F6EECF244321}">
                <p14:modId xmlns:p14="http://schemas.microsoft.com/office/powerpoint/2010/main" val="3159971536"/>
              </p:ext>
            </p:extLst>
          </p:nvPr>
        </p:nvGraphicFramePr>
        <p:xfrm>
          <a:off x="518425" y="969712"/>
          <a:ext cx="7965895" cy="3273183"/>
        </p:xfrm>
        <a:graphic>
          <a:graphicData uri="http://schemas.openxmlformats.org/drawingml/2006/table">
            <a:tbl>
              <a:tblPr firstRow="1" bandRow="1">
                <a:tableStyleId>{5C22544A-7EE6-4342-B048-85BDC9FD1C3A}</a:tableStyleId>
              </a:tblPr>
              <a:tblGrid>
                <a:gridCol w="5313805">
                  <a:extLst>
                    <a:ext uri="{9D8B030D-6E8A-4147-A177-3AD203B41FA5}">
                      <a16:colId xmlns:a16="http://schemas.microsoft.com/office/drawing/2014/main" val="3250079560"/>
                    </a:ext>
                  </a:extLst>
                </a:gridCol>
                <a:gridCol w="1326045">
                  <a:extLst>
                    <a:ext uri="{9D8B030D-6E8A-4147-A177-3AD203B41FA5}">
                      <a16:colId xmlns:a16="http://schemas.microsoft.com/office/drawing/2014/main" val="1441134292"/>
                    </a:ext>
                  </a:extLst>
                </a:gridCol>
                <a:gridCol w="1326045">
                  <a:extLst>
                    <a:ext uri="{9D8B030D-6E8A-4147-A177-3AD203B41FA5}">
                      <a16:colId xmlns:a16="http://schemas.microsoft.com/office/drawing/2014/main" val="206264429"/>
                    </a:ext>
                  </a:extLst>
                </a:gridCol>
              </a:tblGrid>
              <a:tr h="327111">
                <a:tc gridSpan="2">
                  <a:txBody>
                    <a:bodyPr/>
                    <a:lstStyle/>
                    <a:p>
                      <a:r>
                        <a:rPr lang="en-US" sz="1200" dirty="0"/>
                        <a:t>Processing Data in Memory with Hazelcast IMDG (Continued)</a:t>
                      </a:r>
                    </a:p>
                  </a:txBody>
                  <a:tcPr/>
                </a:tc>
                <a:tc hMerge="1">
                  <a:txBody>
                    <a:bodyPr/>
                    <a:lstStyle/>
                    <a:p>
                      <a:endParaRPr lang="en-US" dirty="0"/>
                    </a:p>
                  </a:txBody>
                  <a:tcPr/>
                </a:tc>
                <a:tc>
                  <a:txBody>
                    <a:bodyPr/>
                    <a:lstStyle/>
                    <a:p>
                      <a:r>
                        <a:rPr lang="en-US" sz="1200" dirty="0"/>
                        <a:t>Starts At</a:t>
                      </a:r>
                    </a:p>
                  </a:txBody>
                  <a:tcPr/>
                </a:tc>
                <a:extLst>
                  <a:ext uri="{0D108BD9-81ED-4DB2-BD59-A6C34878D82A}">
                    <a16:rowId xmlns:a16="http://schemas.microsoft.com/office/drawing/2014/main" val="3476256911"/>
                  </a:ext>
                </a:extLst>
              </a:tr>
              <a:tr h="327111">
                <a:tc>
                  <a:txBody>
                    <a:bodyPr/>
                    <a:lstStyle/>
                    <a:p>
                      <a:r>
                        <a:rPr lang="en-US" sz="1200" dirty="0"/>
                        <a:t>Q and A</a:t>
                      </a:r>
                    </a:p>
                  </a:txBody>
                  <a:tcPr anchor="ctr"/>
                </a:tc>
                <a:tc>
                  <a:txBody>
                    <a:bodyPr/>
                    <a:lstStyle/>
                    <a:p>
                      <a:pPr algn="l"/>
                      <a:r>
                        <a:rPr lang="en-US" sz="1200" dirty="0"/>
                        <a:t>10 minutes</a:t>
                      </a:r>
                    </a:p>
                  </a:txBody>
                  <a:tcPr anchor="ctr"/>
                </a:tc>
                <a:tc>
                  <a:txBody>
                    <a:bodyPr/>
                    <a:lstStyle/>
                    <a:p>
                      <a:pPr algn="l"/>
                      <a:r>
                        <a:rPr lang="en-US" sz="1200" dirty="0"/>
                        <a:t>  9:00 AM</a:t>
                      </a:r>
                    </a:p>
                  </a:txBody>
                  <a:tcPr anchor="ctr"/>
                </a:tc>
                <a:extLst>
                  <a:ext uri="{0D108BD9-81ED-4DB2-BD59-A6C34878D82A}">
                    <a16:rowId xmlns:a16="http://schemas.microsoft.com/office/drawing/2014/main" val="3527370727"/>
                  </a:ext>
                </a:extLst>
              </a:tr>
              <a:tr h="327111">
                <a:tc>
                  <a:txBody>
                    <a:bodyPr/>
                    <a:lstStyle/>
                    <a:p>
                      <a:r>
                        <a:rPr lang="en-US" sz="1200" dirty="0"/>
                        <a:t>Indexing</a:t>
                      </a:r>
                    </a:p>
                  </a:txBody>
                  <a:tcPr anchor="ctr"/>
                </a:tc>
                <a:tc>
                  <a:txBody>
                    <a:bodyPr/>
                    <a:lstStyle/>
                    <a:p>
                      <a:r>
                        <a:rPr lang="en-US" sz="1200" dirty="0"/>
                        <a:t>10 minutes</a:t>
                      </a:r>
                    </a:p>
                  </a:txBody>
                  <a:tcPr anchor="ctr"/>
                </a:tc>
                <a:tc>
                  <a:txBody>
                    <a:bodyPr/>
                    <a:lstStyle/>
                    <a:p>
                      <a:endParaRPr lang="en-US" sz="1200" dirty="0"/>
                    </a:p>
                  </a:txBody>
                  <a:tcPr anchor="ctr"/>
                </a:tc>
                <a:extLst>
                  <a:ext uri="{0D108BD9-81ED-4DB2-BD59-A6C34878D82A}">
                    <a16:rowId xmlns:a16="http://schemas.microsoft.com/office/drawing/2014/main" val="3197829683"/>
                  </a:ext>
                </a:extLst>
              </a:tr>
              <a:tr h="327111">
                <a:tc>
                  <a:txBody>
                    <a:bodyPr/>
                    <a:lstStyle/>
                    <a:p>
                      <a:r>
                        <a:rPr lang="en-US" sz="1200" dirty="0"/>
                        <a:t>Serialization</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230361236"/>
                  </a:ext>
                </a:extLst>
              </a:tr>
              <a:tr h="327111">
                <a:tc>
                  <a:txBody>
                    <a:bodyPr/>
                    <a:lstStyle/>
                    <a:p>
                      <a:r>
                        <a:rPr lang="en-US" sz="1200" dirty="0" err="1"/>
                        <a:t>Runnables</a:t>
                      </a:r>
                      <a:r>
                        <a:rPr lang="en-US" sz="1200" dirty="0"/>
                        <a:t> and </a:t>
                      </a:r>
                      <a:r>
                        <a:rPr lang="en-US" sz="1200" dirty="0" err="1"/>
                        <a:t>Callables</a:t>
                      </a:r>
                      <a:endParaRPr lang="en-US" sz="1200" dirty="0"/>
                    </a:p>
                  </a:txBody>
                  <a:tcPr anchor="ctr"/>
                </a:tc>
                <a:tc>
                  <a:txBody>
                    <a:bodyPr/>
                    <a:lstStyle/>
                    <a:p>
                      <a:r>
                        <a:rPr lang="en-US" sz="1200" dirty="0"/>
                        <a:t>10 minutes</a:t>
                      </a:r>
                    </a:p>
                  </a:txBody>
                  <a:tcPr anchor="ctr"/>
                </a:tc>
                <a:tc>
                  <a:txBody>
                    <a:bodyPr/>
                    <a:lstStyle/>
                    <a:p>
                      <a:endParaRPr lang="en-US" sz="1200" dirty="0"/>
                    </a:p>
                  </a:txBody>
                  <a:tcPr anchor="ctr"/>
                </a:tc>
                <a:extLst>
                  <a:ext uri="{0D108BD9-81ED-4DB2-BD59-A6C34878D82A}">
                    <a16:rowId xmlns:a16="http://schemas.microsoft.com/office/drawing/2014/main" val="3509656054"/>
                  </a:ext>
                </a:extLst>
              </a:tr>
              <a:tr h="327111">
                <a:tc>
                  <a:txBody>
                    <a:bodyPr/>
                    <a:lstStyle/>
                    <a:p>
                      <a:r>
                        <a:rPr lang="en-US" sz="1200" dirty="0"/>
                        <a:t>Lab: </a:t>
                      </a:r>
                      <a:r>
                        <a:rPr lang="en-US" sz="1200" dirty="0" err="1"/>
                        <a:t>IExecutor</a:t>
                      </a:r>
                      <a:r>
                        <a:rPr lang="en-US" sz="1200" dirty="0"/>
                        <a:t> Service</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3222308176"/>
                  </a:ext>
                </a:extLst>
              </a:tr>
              <a:tr h="327111">
                <a:tc>
                  <a:txBody>
                    <a:bodyPr/>
                    <a:lstStyle/>
                    <a:p>
                      <a:r>
                        <a:rPr lang="en-US" sz="1200" dirty="0"/>
                        <a:t>Entry Processors</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2080803157"/>
                  </a:ext>
                </a:extLst>
              </a:tr>
              <a:tr h="327111">
                <a:tc>
                  <a:txBody>
                    <a:bodyPr/>
                    <a:lstStyle/>
                    <a:p>
                      <a:r>
                        <a:rPr lang="en-US" sz="1200" dirty="0"/>
                        <a:t>Lab: Entry Processors</a:t>
                      </a:r>
                    </a:p>
                  </a:txBody>
                  <a:tcPr anchor="ctr"/>
                </a:tc>
                <a:tc>
                  <a:txBody>
                    <a:bodyPr/>
                    <a:lstStyle/>
                    <a:p>
                      <a:r>
                        <a:rPr lang="en-US" sz="1200" dirty="0"/>
                        <a:t>15 minutes</a:t>
                      </a:r>
                    </a:p>
                  </a:txBody>
                  <a:tcPr anchor="ctr"/>
                </a:tc>
                <a:tc>
                  <a:txBody>
                    <a:bodyPr/>
                    <a:lstStyle/>
                    <a:p>
                      <a:endParaRPr lang="en-US" sz="1200" dirty="0"/>
                    </a:p>
                  </a:txBody>
                  <a:tcPr anchor="ctr"/>
                </a:tc>
                <a:extLst>
                  <a:ext uri="{0D108BD9-81ED-4DB2-BD59-A6C34878D82A}">
                    <a16:rowId xmlns:a16="http://schemas.microsoft.com/office/drawing/2014/main" val="3892026965"/>
                  </a:ext>
                </a:extLst>
              </a:tr>
              <a:tr h="327111">
                <a:tc>
                  <a:txBody>
                    <a:bodyPr/>
                    <a:lstStyle/>
                    <a:p>
                      <a:r>
                        <a:rPr lang="en-US" sz="1200" dirty="0"/>
                        <a:t>Morning Break</a:t>
                      </a:r>
                    </a:p>
                  </a:txBody>
                  <a:tcPr anchor="ctr"/>
                </a:tc>
                <a:tc>
                  <a:txBody>
                    <a:bodyPr/>
                    <a:lstStyle/>
                    <a:p>
                      <a:r>
                        <a:rPr lang="en-US" sz="1200" dirty="0"/>
                        <a:t>15 minutes</a:t>
                      </a:r>
                    </a:p>
                  </a:txBody>
                  <a:tcPr anchor="ctr"/>
                </a:tc>
                <a:tc>
                  <a:txBody>
                    <a:bodyPr/>
                    <a:lstStyle/>
                    <a:p>
                      <a:r>
                        <a:rPr lang="en-US" sz="1200" dirty="0"/>
                        <a:t>10:45 AM</a:t>
                      </a:r>
                    </a:p>
                  </a:txBody>
                  <a:tcPr anchor="ctr"/>
                </a:tc>
                <a:extLst>
                  <a:ext uri="{0D108BD9-81ED-4DB2-BD59-A6C34878D82A}">
                    <a16:rowId xmlns:a16="http://schemas.microsoft.com/office/drawing/2014/main" val="2947478066"/>
                  </a:ext>
                </a:extLst>
              </a:tr>
              <a:tr h="329184">
                <a:tc>
                  <a:txBody>
                    <a:bodyPr/>
                    <a:lstStyle/>
                    <a:p>
                      <a:r>
                        <a:rPr lang="en-US" sz="1200" dirty="0"/>
                        <a:t>Entry Listeners and Interceptors</a:t>
                      </a:r>
                    </a:p>
                  </a:txBody>
                  <a:tcPr anchor="ctr"/>
                </a:tc>
                <a:tc>
                  <a:txBody>
                    <a:bodyPr/>
                    <a:lstStyle/>
                    <a:p>
                      <a:r>
                        <a:rPr lang="en-US" sz="1200" dirty="0"/>
                        <a:t>35 minutes</a:t>
                      </a:r>
                    </a:p>
                  </a:txBody>
                  <a:tcPr anchor="ctr"/>
                </a:tc>
                <a:tc>
                  <a:txBody>
                    <a:bodyPr/>
                    <a:lstStyle/>
                    <a:p>
                      <a:endParaRPr lang="en-US" sz="1200" dirty="0"/>
                    </a:p>
                  </a:txBody>
                  <a:tcPr anchor="ctr"/>
                </a:tc>
                <a:extLst>
                  <a:ext uri="{0D108BD9-81ED-4DB2-BD59-A6C34878D82A}">
                    <a16:rowId xmlns:a16="http://schemas.microsoft.com/office/drawing/2014/main" val="3582286820"/>
                  </a:ext>
                </a:extLst>
              </a:tr>
            </a:tbl>
          </a:graphicData>
        </a:graphic>
      </p:graphicFrame>
    </p:spTree>
    <p:extLst>
      <p:ext uri="{BB962C8B-B14F-4D97-AF65-F5344CB8AC3E}">
        <p14:creationId xmlns:p14="http://schemas.microsoft.com/office/powerpoint/2010/main" val="3781381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A0AF-6CBD-0E45-BA32-E43DF93723FC}"/>
              </a:ext>
            </a:extLst>
          </p:cNvPr>
          <p:cNvSpPr>
            <a:spLocks noGrp="1"/>
          </p:cNvSpPr>
          <p:nvPr>
            <p:ph type="title"/>
          </p:nvPr>
        </p:nvSpPr>
        <p:spPr/>
        <p:txBody>
          <a:bodyPr/>
          <a:lstStyle/>
          <a:p>
            <a:r>
              <a:rPr lang="en-US" dirty="0"/>
              <a:t>Timestamps</a:t>
            </a:r>
          </a:p>
        </p:txBody>
      </p:sp>
      <p:sp>
        <p:nvSpPr>
          <p:cNvPr id="3" name="Text Placeholder 2">
            <a:extLst>
              <a:ext uri="{FF2B5EF4-FFF2-40B4-BE49-F238E27FC236}">
                <a16:creationId xmlns:a16="http://schemas.microsoft.com/office/drawing/2014/main" id="{9AC89A13-4B13-EF44-8FB4-90EDDEDB702F}"/>
              </a:ext>
            </a:extLst>
          </p:cNvPr>
          <p:cNvSpPr>
            <a:spLocks noGrp="1"/>
          </p:cNvSpPr>
          <p:nvPr>
            <p:ph type="body" sz="quarter" idx="10"/>
          </p:nvPr>
        </p:nvSpPr>
        <p:spPr/>
        <p:txBody>
          <a:bodyPr/>
          <a:lstStyle/>
          <a:p>
            <a:r>
              <a:rPr lang="en-US" dirty="0"/>
              <a:t>Timestamp in record metadata (e.g. Kafka)</a:t>
            </a:r>
          </a:p>
          <a:p>
            <a:pPr lvl="2"/>
            <a:endParaRPr lang="en-US" dirty="0"/>
          </a:p>
          <a:p>
            <a:pPr lvl="2"/>
            <a:endParaRPr lang="en-US" dirty="0"/>
          </a:p>
          <a:p>
            <a:r>
              <a:rPr lang="en-US" dirty="0"/>
              <a:t>From embedded in record</a:t>
            </a:r>
          </a:p>
          <a:p>
            <a:pPr lvl="2"/>
            <a:endParaRPr lang="en-US" dirty="0"/>
          </a:p>
          <a:p>
            <a:pPr lvl="2"/>
            <a:r>
              <a:rPr lang="en-US" dirty="0"/>
              <a:t>Need to specify how to extract the timestamp</a:t>
            </a:r>
          </a:p>
          <a:p>
            <a:r>
              <a:rPr lang="en-US" dirty="0"/>
              <a:t>Jet uses local clock to timestamp the record </a:t>
            </a:r>
          </a:p>
          <a:p>
            <a:endParaRPr lang="en-US" dirty="0"/>
          </a:p>
        </p:txBody>
      </p:sp>
      <p:sp>
        <p:nvSpPr>
          <p:cNvPr id="5" name="TextBox 4">
            <a:extLst>
              <a:ext uri="{FF2B5EF4-FFF2-40B4-BE49-F238E27FC236}">
                <a16:creationId xmlns:a16="http://schemas.microsoft.com/office/drawing/2014/main" id="{9DE9AEE0-E55C-D94C-AF01-A99D6E3E54E8}"/>
              </a:ext>
            </a:extLst>
          </p:cNvPr>
          <p:cNvSpPr txBox="1"/>
          <p:nvPr/>
        </p:nvSpPr>
        <p:spPr>
          <a:xfrm>
            <a:off x="1112995" y="1456597"/>
            <a:ext cx="3023585" cy="338554"/>
          </a:xfrm>
          <a:prstGeom prst="rect">
            <a:avLst/>
          </a:prstGeom>
          <a:solidFill>
            <a:schemeClr val="bg1">
              <a:lumMod val="95000"/>
            </a:schemeClr>
          </a:solidFill>
          <a:ln>
            <a:solidFill>
              <a:schemeClr val="tx1"/>
            </a:solidFill>
          </a:ln>
        </p:spPr>
        <p:txBody>
          <a:bodyPr wrap="none" rtlCol="0">
            <a:spAutoFit/>
          </a:bodyPr>
          <a:lstStyle/>
          <a:p>
            <a:pPr algn="l"/>
            <a:r>
              <a:rPr lang="en-US" sz="1600" dirty="0">
                <a:latin typeface="Courier" pitchFamily="2" charset="0"/>
              </a:rPr>
              <a:t>.</a:t>
            </a:r>
            <a:r>
              <a:rPr lang="en-US" sz="1600" dirty="0" err="1">
                <a:latin typeface="Courier" pitchFamily="2" charset="0"/>
              </a:rPr>
              <a:t>withNativeTimestamps</a:t>
            </a:r>
            <a:r>
              <a:rPr lang="en-US" sz="1600" dirty="0">
                <a:latin typeface="Courier" pitchFamily="2" charset="0"/>
              </a:rPr>
              <a:t>()</a:t>
            </a:r>
          </a:p>
        </p:txBody>
      </p:sp>
      <p:sp>
        <p:nvSpPr>
          <p:cNvPr id="6" name="TextBox 5">
            <a:extLst>
              <a:ext uri="{FF2B5EF4-FFF2-40B4-BE49-F238E27FC236}">
                <a16:creationId xmlns:a16="http://schemas.microsoft.com/office/drawing/2014/main" id="{C5DF53C7-2C3F-8945-BC09-58BB957012FB}"/>
              </a:ext>
            </a:extLst>
          </p:cNvPr>
          <p:cNvSpPr txBox="1"/>
          <p:nvPr/>
        </p:nvSpPr>
        <p:spPr>
          <a:xfrm>
            <a:off x="1112995" y="2639500"/>
            <a:ext cx="4875053" cy="338554"/>
          </a:xfrm>
          <a:prstGeom prst="rect">
            <a:avLst/>
          </a:prstGeom>
          <a:solidFill>
            <a:schemeClr val="bg1">
              <a:lumMod val="95000"/>
            </a:schemeClr>
          </a:solidFill>
          <a:ln>
            <a:solidFill>
              <a:schemeClr val="tx1"/>
            </a:solidFill>
          </a:ln>
        </p:spPr>
        <p:txBody>
          <a:bodyPr wrap="none" rtlCol="0">
            <a:spAutoFit/>
          </a:bodyPr>
          <a:lstStyle/>
          <a:p>
            <a:pPr algn="l"/>
            <a:r>
              <a:rPr lang="en-US" sz="1600" dirty="0">
                <a:latin typeface="Courier" pitchFamily="2" charset="0"/>
              </a:rPr>
              <a:t>.</a:t>
            </a:r>
            <a:r>
              <a:rPr lang="en-US" sz="1600" dirty="0" err="1">
                <a:latin typeface="Courier" pitchFamily="2" charset="0"/>
              </a:rPr>
              <a:t>withTimestamps</a:t>
            </a:r>
            <a:r>
              <a:rPr lang="en-US" sz="1600" dirty="0">
                <a:latin typeface="Courier" pitchFamily="2" charset="0"/>
              </a:rPr>
              <a:t>(r -&gt; </a:t>
            </a:r>
            <a:r>
              <a:rPr lang="en-US" sz="1600" dirty="0" err="1">
                <a:latin typeface="Courier" pitchFamily="2" charset="0"/>
              </a:rPr>
              <a:t>r.getTimestamp</a:t>
            </a:r>
            <a:r>
              <a:rPr lang="en-US" sz="1600" dirty="0">
                <a:latin typeface="Courier" pitchFamily="2" charset="0"/>
              </a:rPr>
              <a:t>())</a:t>
            </a:r>
          </a:p>
        </p:txBody>
      </p:sp>
      <p:sp>
        <p:nvSpPr>
          <p:cNvPr id="7" name="TextBox 6">
            <a:extLst>
              <a:ext uri="{FF2B5EF4-FFF2-40B4-BE49-F238E27FC236}">
                <a16:creationId xmlns:a16="http://schemas.microsoft.com/office/drawing/2014/main" id="{A46044B3-424B-6440-A950-0A5A85AA0CCE}"/>
              </a:ext>
            </a:extLst>
          </p:cNvPr>
          <p:cNvSpPr txBox="1"/>
          <p:nvPr/>
        </p:nvSpPr>
        <p:spPr>
          <a:xfrm>
            <a:off x="1112995" y="3727899"/>
            <a:ext cx="3393878" cy="338554"/>
          </a:xfrm>
          <a:prstGeom prst="rect">
            <a:avLst/>
          </a:prstGeom>
          <a:solidFill>
            <a:schemeClr val="bg1">
              <a:lumMod val="95000"/>
            </a:schemeClr>
          </a:solidFill>
          <a:ln>
            <a:solidFill>
              <a:schemeClr val="tx1"/>
            </a:solidFill>
          </a:ln>
        </p:spPr>
        <p:txBody>
          <a:bodyPr wrap="none" rtlCol="0">
            <a:spAutoFit/>
          </a:bodyPr>
          <a:lstStyle/>
          <a:p>
            <a:pPr algn="l"/>
            <a:r>
              <a:rPr lang="en-US" sz="1600" dirty="0">
                <a:latin typeface="Courier" pitchFamily="2" charset="0"/>
              </a:rPr>
              <a:t>.</a:t>
            </a:r>
            <a:r>
              <a:rPr lang="en-US" sz="1600" dirty="0" err="1">
                <a:latin typeface="Courier" pitchFamily="2" charset="0"/>
              </a:rPr>
              <a:t>withIngestionTimestamps</a:t>
            </a:r>
            <a:r>
              <a:rPr lang="en-US" sz="1600" dirty="0">
                <a:latin typeface="Courier" pitchFamily="2" charset="0"/>
              </a:rPr>
              <a:t>()</a:t>
            </a:r>
          </a:p>
        </p:txBody>
      </p:sp>
      <p:pic>
        <p:nvPicPr>
          <p:cNvPr id="4" name="Audio 3">
            <a:hlinkClick r:id="" action="ppaction://media"/>
            <a:extLst>
              <a:ext uri="{FF2B5EF4-FFF2-40B4-BE49-F238E27FC236}">
                <a16:creationId xmlns:a16="http://schemas.microsoft.com/office/drawing/2014/main" id="{394E74CB-19C7-8040-95AD-8D3350C3AE7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2073277691"/>
      </p:ext>
    </p:extLst>
  </p:cSld>
  <p:clrMapOvr>
    <a:masterClrMapping/>
  </p:clrMapOvr>
  <p:transition spd="med" advTm="4027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
                </p:tgtEl>
              </p:cMediaNode>
            </p:audio>
          </p:childTnLst>
        </p:cTn>
      </p:par>
    </p:tnLst>
    <p:bldLst>
      <p:bldP spid="3" grpId="0" uiExpand="1" build="p"/>
      <p:bldP spid="5" grpId="0" animBg="1"/>
      <p:bldP spid="6"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7B61-9D68-0F4D-8783-A072725AC44B}"/>
              </a:ext>
            </a:extLst>
          </p:cNvPr>
          <p:cNvSpPr>
            <a:spLocks noGrp="1"/>
          </p:cNvSpPr>
          <p:nvPr>
            <p:ph type="title"/>
          </p:nvPr>
        </p:nvSpPr>
        <p:spPr/>
        <p:txBody>
          <a:bodyPr/>
          <a:lstStyle/>
          <a:p>
            <a:r>
              <a:rPr lang="en-US" dirty="0"/>
              <a:t>Event Time Processing</a:t>
            </a:r>
          </a:p>
        </p:txBody>
      </p:sp>
      <p:sp>
        <p:nvSpPr>
          <p:cNvPr id="3" name="Text Placeholder 2">
            <a:extLst>
              <a:ext uri="{FF2B5EF4-FFF2-40B4-BE49-F238E27FC236}">
                <a16:creationId xmlns:a16="http://schemas.microsoft.com/office/drawing/2014/main" id="{2331A525-6A2A-DF4D-B88B-8B40269762C8}"/>
              </a:ext>
            </a:extLst>
          </p:cNvPr>
          <p:cNvSpPr>
            <a:spLocks noGrp="1"/>
          </p:cNvSpPr>
          <p:nvPr>
            <p:ph type="body" sz="quarter" idx="10"/>
          </p:nvPr>
        </p:nvSpPr>
        <p:spPr>
          <a:xfrm>
            <a:off x="529174" y="2886960"/>
            <a:ext cx="8096400" cy="1685039"/>
          </a:xfrm>
        </p:spPr>
        <p:txBody>
          <a:bodyPr/>
          <a:lstStyle/>
          <a:p>
            <a:r>
              <a:rPr lang="en-US" dirty="0"/>
              <a:t>No ordering</a:t>
            </a:r>
          </a:p>
          <a:p>
            <a:r>
              <a:rPr lang="en-US" dirty="0"/>
              <a:t>How long will we wait for stragglers?</a:t>
            </a:r>
          </a:p>
        </p:txBody>
      </p:sp>
      <p:graphicFrame>
        <p:nvGraphicFramePr>
          <p:cNvPr id="4" name="Table 3">
            <a:extLst>
              <a:ext uri="{FF2B5EF4-FFF2-40B4-BE49-F238E27FC236}">
                <a16:creationId xmlns:a16="http://schemas.microsoft.com/office/drawing/2014/main" id="{2B07E6CA-68AF-CA49-A267-DAA52FB252BB}"/>
              </a:ext>
            </a:extLst>
          </p:cNvPr>
          <p:cNvGraphicFramePr>
            <a:graphicFrameLocks noGrp="1"/>
          </p:cNvGraphicFramePr>
          <p:nvPr/>
        </p:nvGraphicFramePr>
        <p:xfrm>
          <a:off x="1465011" y="1054155"/>
          <a:ext cx="6027603" cy="452796"/>
        </p:xfrm>
        <a:graphic>
          <a:graphicData uri="http://schemas.openxmlformats.org/drawingml/2006/table">
            <a:tbl>
              <a:tblPr>
                <a:tableStyleId>{5C22544A-7EE6-4342-B048-85BDC9FD1C3A}</a:tableStyleId>
              </a:tblPr>
              <a:tblGrid>
                <a:gridCol w="6027603">
                  <a:extLst>
                    <a:ext uri="{9D8B030D-6E8A-4147-A177-3AD203B41FA5}">
                      <a16:colId xmlns:a16="http://schemas.microsoft.com/office/drawing/2014/main" val="3120917403"/>
                    </a:ext>
                  </a:extLst>
                </a:gridCol>
              </a:tblGrid>
              <a:tr h="452796">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2">
                            <a:lumMod val="20000"/>
                            <a:lumOff val="80000"/>
                          </a:schemeClr>
                        </a:gs>
                        <a:gs pos="13000">
                          <a:schemeClr val="accent2"/>
                        </a:gs>
                        <a:gs pos="86000">
                          <a:schemeClr val="accent2"/>
                        </a:gs>
                        <a:gs pos="100000">
                          <a:schemeClr val="accent2">
                            <a:lumMod val="20000"/>
                            <a:lumOff val="80000"/>
                          </a:schemeClr>
                        </a:gs>
                      </a:gsLst>
                      <a:lin ang="10800000" scaled="0"/>
                      <a:tileRect/>
                    </a:gradFill>
                  </a:tcPr>
                </a:tc>
                <a:extLst>
                  <a:ext uri="{0D108BD9-81ED-4DB2-BD59-A6C34878D82A}">
                    <a16:rowId xmlns:a16="http://schemas.microsoft.com/office/drawing/2014/main" val="2623357216"/>
                  </a:ext>
                </a:extLst>
              </a:tr>
            </a:tbl>
          </a:graphicData>
        </a:graphic>
      </p:graphicFrame>
      <p:sp>
        <p:nvSpPr>
          <p:cNvPr id="5" name="Rectangle 4">
            <a:extLst>
              <a:ext uri="{FF2B5EF4-FFF2-40B4-BE49-F238E27FC236}">
                <a16:creationId xmlns:a16="http://schemas.microsoft.com/office/drawing/2014/main" id="{253F1FE9-7960-4D45-9881-41322E8C94DC}"/>
              </a:ext>
            </a:extLst>
          </p:cNvPr>
          <p:cNvSpPr/>
          <p:nvPr/>
        </p:nvSpPr>
        <p:spPr>
          <a:xfrm>
            <a:off x="2103080" y="1860980"/>
            <a:ext cx="989703" cy="322729"/>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10 - 19</a:t>
            </a:r>
          </a:p>
        </p:txBody>
      </p:sp>
      <p:sp>
        <p:nvSpPr>
          <p:cNvPr id="6" name="Rectangle 5">
            <a:extLst>
              <a:ext uri="{FF2B5EF4-FFF2-40B4-BE49-F238E27FC236}">
                <a16:creationId xmlns:a16="http://schemas.microsoft.com/office/drawing/2014/main" id="{DAAA01FE-AEC6-3249-A0EC-C1AF7C264170}"/>
              </a:ext>
            </a:extLst>
          </p:cNvPr>
          <p:cNvSpPr/>
          <p:nvPr/>
        </p:nvSpPr>
        <p:spPr>
          <a:xfrm>
            <a:off x="3523986" y="1860980"/>
            <a:ext cx="989703" cy="322729"/>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20 - 29</a:t>
            </a:r>
          </a:p>
        </p:txBody>
      </p:sp>
      <p:sp>
        <p:nvSpPr>
          <p:cNvPr id="7" name="Rectangle 6">
            <a:extLst>
              <a:ext uri="{FF2B5EF4-FFF2-40B4-BE49-F238E27FC236}">
                <a16:creationId xmlns:a16="http://schemas.microsoft.com/office/drawing/2014/main" id="{C178EDC8-B9FE-3E49-BF2B-B3AD7A07CD47}"/>
              </a:ext>
            </a:extLst>
          </p:cNvPr>
          <p:cNvSpPr/>
          <p:nvPr/>
        </p:nvSpPr>
        <p:spPr>
          <a:xfrm>
            <a:off x="4944891" y="1860118"/>
            <a:ext cx="989703" cy="322729"/>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30 - 39</a:t>
            </a:r>
          </a:p>
        </p:txBody>
      </p:sp>
      <p:graphicFrame>
        <p:nvGraphicFramePr>
          <p:cNvPr id="8" name="Table 7">
            <a:extLst>
              <a:ext uri="{FF2B5EF4-FFF2-40B4-BE49-F238E27FC236}">
                <a16:creationId xmlns:a16="http://schemas.microsoft.com/office/drawing/2014/main" id="{0461EC31-E790-464F-ABBB-480DD63974AD}"/>
              </a:ext>
            </a:extLst>
          </p:cNvPr>
          <p:cNvGraphicFramePr>
            <a:graphicFrameLocks noGrp="1"/>
          </p:cNvGraphicFramePr>
          <p:nvPr/>
        </p:nvGraphicFramePr>
        <p:xfrm>
          <a:off x="1892296" y="1095133"/>
          <a:ext cx="5301360" cy="370840"/>
        </p:xfrm>
        <a:graphic>
          <a:graphicData uri="http://schemas.openxmlformats.org/drawingml/2006/table">
            <a:tbl>
              <a:tblPr>
                <a:tableStyleId>{5C22544A-7EE6-4342-B048-85BDC9FD1C3A}</a:tableStyleId>
              </a:tblPr>
              <a:tblGrid>
                <a:gridCol w="589040">
                  <a:extLst>
                    <a:ext uri="{9D8B030D-6E8A-4147-A177-3AD203B41FA5}">
                      <a16:colId xmlns:a16="http://schemas.microsoft.com/office/drawing/2014/main" val="2024595914"/>
                    </a:ext>
                  </a:extLst>
                </a:gridCol>
                <a:gridCol w="589040">
                  <a:extLst>
                    <a:ext uri="{9D8B030D-6E8A-4147-A177-3AD203B41FA5}">
                      <a16:colId xmlns:a16="http://schemas.microsoft.com/office/drawing/2014/main" val="1330591398"/>
                    </a:ext>
                  </a:extLst>
                </a:gridCol>
                <a:gridCol w="589040">
                  <a:extLst>
                    <a:ext uri="{9D8B030D-6E8A-4147-A177-3AD203B41FA5}">
                      <a16:colId xmlns:a16="http://schemas.microsoft.com/office/drawing/2014/main" val="2151581487"/>
                    </a:ext>
                  </a:extLst>
                </a:gridCol>
                <a:gridCol w="589040">
                  <a:extLst>
                    <a:ext uri="{9D8B030D-6E8A-4147-A177-3AD203B41FA5}">
                      <a16:colId xmlns:a16="http://schemas.microsoft.com/office/drawing/2014/main" val="3237333325"/>
                    </a:ext>
                  </a:extLst>
                </a:gridCol>
                <a:gridCol w="589040">
                  <a:extLst>
                    <a:ext uri="{9D8B030D-6E8A-4147-A177-3AD203B41FA5}">
                      <a16:colId xmlns:a16="http://schemas.microsoft.com/office/drawing/2014/main" val="3713797650"/>
                    </a:ext>
                  </a:extLst>
                </a:gridCol>
                <a:gridCol w="589040">
                  <a:extLst>
                    <a:ext uri="{9D8B030D-6E8A-4147-A177-3AD203B41FA5}">
                      <a16:colId xmlns:a16="http://schemas.microsoft.com/office/drawing/2014/main" val="102948940"/>
                    </a:ext>
                  </a:extLst>
                </a:gridCol>
                <a:gridCol w="589040">
                  <a:extLst>
                    <a:ext uri="{9D8B030D-6E8A-4147-A177-3AD203B41FA5}">
                      <a16:colId xmlns:a16="http://schemas.microsoft.com/office/drawing/2014/main" val="3892490860"/>
                    </a:ext>
                  </a:extLst>
                </a:gridCol>
                <a:gridCol w="589040">
                  <a:extLst>
                    <a:ext uri="{9D8B030D-6E8A-4147-A177-3AD203B41FA5}">
                      <a16:colId xmlns:a16="http://schemas.microsoft.com/office/drawing/2014/main" val="4039715214"/>
                    </a:ext>
                  </a:extLst>
                </a:gridCol>
                <a:gridCol w="589040">
                  <a:extLst>
                    <a:ext uri="{9D8B030D-6E8A-4147-A177-3AD203B41FA5}">
                      <a16:colId xmlns:a16="http://schemas.microsoft.com/office/drawing/2014/main" val="3319159930"/>
                    </a:ext>
                  </a:extLst>
                </a:gridCol>
              </a:tblGrid>
              <a:tr h="370840">
                <a:tc>
                  <a:txBody>
                    <a:bodyPr/>
                    <a:lstStyle/>
                    <a:p>
                      <a:pPr algn="ctr"/>
                      <a:r>
                        <a:rPr lang="en-US" dirty="0">
                          <a:solidFill>
                            <a:schemeClr val="tx1"/>
                          </a:solidFill>
                          <a:latin typeface="Ubuntu" panose="020B0504030602030204" pitchFamily="34" charset="0"/>
                        </a:rPr>
                        <a:t>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Ubuntu" panose="020B0504030602030204" pitchFamily="34" charset="0"/>
                        </a:rPr>
                        <a:t>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Ubuntu" panose="020B0504030602030204" pitchFamily="34" charset="0"/>
                        </a:rPr>
                        <a:t>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Ubuntu" panose="020B0504030602030204" pitchFamily="34" charset="0"/>
                        </a:rPr>
                        <a:t>33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Ubuntu" panose="020B0504030602030204"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Ubuntu" panose="020B0504030602030204" pitchFamily="34" charset="0"/>
                        </a:rPr>
                        <a:t>41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Ubuntu" panose="020B0504030602030204" pitchFamily="34" charset="0"/>
                        </a:rPr>
                        <a:t>35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Ubuntu" panose="020B0504030602030204" pitchFamily="34" charset="0"/>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Ubuntu" panose="020B0504030602030204" pitchFamily="34" charset="0"/>
                        </a:rPr>
                        <a:t>46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5266831"/>
                  </a:ext>
                </a:extLst>
              </a:tr>
            </a:tbl>
          </a:graphicData>
        </a:graphic>
      </p:graphicFrame>
      <p:cxnSp>
        <p:nvCxnSpPr>
          <p:cNvPr id="9" name="Straight Arrow Connector 8">
            <a:extLst>
              <a:ext uri="{FF2B5EF4-FFF2-40B4-BE49-F238E27FC236}">
                <a16:creationId xmlns:a16="http://schemas.microsoft.com/office/drawing/2014/main" id="{4D1584F9-49AE-4D4E-B839-5A15C5C12F76}"/>
              </a:ext>
            </a:extLst>
          </p:cNvPr>
          <p:cNvCxnSpPr>
            <a:cxnSpLocks/>
          </p:cNvCxnSpPr>
          <p:nvPr/>
        </p:nvCxnSpPr>
        <p:spPr>
          <a:xfrm>
            <a:off x="2208702" y="1384531"/>
            <a:ext cx="1" cy="401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D284889-765D-B846-8F5B-FA382958BF40}"/>
              </a:ext>
            </a:extLst>
          </p:cNvPr>
          <p:cNvCxnSpPr>
            <a:cxnSpLocks/>
          </p:cNvCxnSpPr>
          <p:nvPr/>
        </p:nvCxnSpPr>
        <p:spPr>
          <a:xfrm>
            <a:off x="2825601" y="1395940"/>
            <a:ext cx="1" cy="401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D51BCFC-2B8E-4344-9CB7-128E9F8A9F3E}"/>
              </a:ext>
            </a:extLst>
          </p:cNvPr>
          <p:cNvCxnSpPr>
            <a:cxnSpLocks/>
          </p:cNvCxnSpPr>
          <p:nvPr/>
        </p:nvCxnSpPr>
        <p:spPr>
          <a:xfrm flipH="1">
            <a:off x="2988686" y="1393633"/>
            <a:ext cx="466491" cy="3922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F0E7E0-1F4D-1D4E-9E15-630FE93FE17C}"/>
              </a:ext>
            </a:extLst>
          </p:cNvPr>
          <p:cNvCxnSpPr>
            <a:cxnSpLocks/>
          </p:cNvCxnSpPr>
          <p:nvPr/>
        </p:nvCxnSpPr>
        <p:spPr>
          <a:xfrm>
            <a:off x="4059398" y="1442785"/>
            <a:ext cx="1202916" cy="3430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700BA6-31AE-0647-8D06-1B04AFD32DE9}"/>
              </a:ext>
            </a:extLst>
          </p:cNvPr>
          <p:cNvCxnSpPr>
            <a:cxnSpLocks/>
          </p:cNvCxnSpPr>
          <p:nvPr/>
        </p:nvCxnSpPr>
        <p:spPr>
          <a:xfrm flipH="1">
            <a:off x="3953776" y="1422331"/>
            <a:ext cx="542889" cy="4036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2179678-B225-C747-B316-5DC42F066908}"/>
              </a:ext>
            </a:extLst>
          </p:cNvPr>
          <p:cNvCxnSpPr>
            <a:cxnSpLocks/>
          </p:cNvCxnSpPr>
          <p:nvPr/>
        </p:nvCxnSpPr>
        <p:spPr>
          <a:xfrm>
            <a:off x="5100886" y="1435040"/>
            <a:ext cx="1450085" cy="3294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6CFF3B4-8BD5-FC44-93AC-D5531116A17E}"/>
              </a:ext>
            </a:extLst>
          </p:cNvPr>
          <p:cNvSpPr txBox="1"/>
          <p:nvPr/>
        </p:nvSpPr>
        <p:spPr>
          <a:xfrm>
            <a:off x="101116" y="983731"/>
            <a:ext cx="1257075" cy="523220"/>
          </a:xfrm>
          <a:prstGeom prst="rect">
            <a:avLst/>
          </a:prstGeom>
          <a:noFill/>
        </p:spPr>
        <p:txBody>
          <a:bodyPr wrap="none" rtlCol="0">
            <a:spAutoFit/>
          </a:bodyPr>
          <a:lstStyle/>
          <a:p>
            <a:pPr algn="r"/>
            <a:r>
              <a:rPr lang="en-US" dirty="0">
                <a:latin typeface="Ubuntu" panose="020B0504030602030204" pitchFamily="34" charset="0"/>
              </a:rPr>
              <a:t>Events</a:t>
            </a:r>
          </a:p>
          <a:p>
            <a:pPr algn="r"/>
            <a:r>
              <a:rPr lang="en-US" dirty="0">
                <a:latin typeface="Ubuntu" panose="020B0504030602030204" pitchFamily="34" charset="0"/>
              </a:rPr>
              <a:t>(timestamps)</a:t>
            </a:r>
          </a:p>
        </p:txBody>
      </p:sp>
      <p:sp>
        <p:nvSpPr>
          <p:cNvPr id="16" name="TextBox 15">
            <a:extLst>
              <a:ext uri="{FF2B5EF4-FFF2-40B4-BE49-F238E27FC236}">
                <a16:creationId xmlns:a16="http://schemas.microsoft.com/office/drawing/2014/main" id="{E1EC93F5-B3B0-4842-98A6-47D46A7ADA07}"/>
              </a:ext>
            </a:extLst>
          </p:cNvPr>
          <p:cNvSpPr txBox="1"/>
          <p:nvPr/>
        </p:nvSpPr>
        <p:spPr>
          <a:xfrm>
            <a:off x="1116255" y="1860118"/>
            <a:ext cx="777777" cy="307777"/>
          </a:xfrm>
          <a:prstGeom prst="rect">
            <a:avLst/>
          </a:prstGeom>
          <a:noFill/>
        </p:spPr>
        <p:txBody>
          <a:bodyPr wrap="none" rtlCol="0">
            <a:spAutoFit/>
          </a:bodyPr>
          <a:lstStyle/>
          <a:p>
            <a:pPr algn="r"/>
            <a:r>
              <a:rPr lang="en-US" dirty="0">
                <a:latin typeface="Ubuntu" panose="020B0504030602030204" pitchFamily="34" charset="0"/>
              </a:rPr>
              <a:t>Frames</a:t>
            </a:r>
          </a:p>
        </p:txBody>
      </p:sp>
      <p:grpSp>
        <p:nvGrpSpPr>
          <p:cNvPr id="17" name="Group 16">
            <a:extLst>
              <a:ext uri="{FF2B5EF4-FFF2-40B4-BE49-F238E27FC236}">
                <a16:creationId xmlns:a16="http://schemas.microsoft.com/office/drawing/2014/main" id="{B847546C-4816-FC43-A832-730DEDB1CF8F}"/>
              </a:ext>
            </a:extLst>
          </p:cNvPr>
          <p:cNvGrpSpPr/>
          <p:nvPr/>
        </p:nvGrpSpPr>
        <p:grpSpPr>
          <a:xfrm>
            <a:off x="6108559" y="1127263"/>
            <a:ext cx="407380" cy="307777"/>
            <a:chOff x="6734287" y="2366682"/>
            <a:chExt cx="407380" cy="407380"/>
          </a:xfrm>
        </p:grpSpPr>
        <p:cxnSp>
          <p:nvCxnSpPr>
            <p:cNvPr id="18" name="Straight Connector 17">
              <a:extLst>
                <a:ext uri="{FF2B5EF4-FFF2-40B4-BE49-F238E27FC236}">
                  <a16:creationId xmlns:a16="http://schemas.microsoft.com/office/drawing/2014/main" id="{6227FD36-BEA9-F444-8775-6FE8DD405C24}"/>
                </a:ext>
              </a:extLst>
            </p:cNvPr>
            <p:cNvCxnSpPr/>
            <p:nvPr/>
          </p:nvCxnSpPr>
          <p:spPr>
            <a:xfrm>
              <a:off x="6734287" y="2366682"/>
              <a:ext cx="407380" cy="40738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FEFBB3-E6E2-154D-9885-104634442A36}"/>
                </a:ext>
              </a:extLst>
            </p:cNvPr>
            <p:cNvCxnSpPr/>
            <p:nvPr/>
          </p:nvCxnSpPr>
          <p:spPr>
            <a:xfrm flipH="1">
              <a:off x="6734287" y="2366682"/>
              <a:ext cx="407380" cy="40738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F149B104-4B9C-3848-B73E-715D5CA9DCCE}"/>
              </a:ext>
            </a:extLst>
          </p:cNvPr>
          <p:cNvCxnSpPr>
            <a:cxnSpLocks/>
          </p:cNvCxnSpPr>
          <p:nvPr/>
        </p:nvCxnSpPr>
        <p:spPr>
          <a:xfrm>
            <a:off x="2103080" y="1571546"/>
            <a:ext cx="0" cy="107859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E19E0D-2223-174A-A0A8-9FCC7F7994C7}"/>
              </a:ext>
            </a:extLst>
          </p:cNvPr>
          <p:cNvCxnSpPr>
            <a:cxnSpLocks/>
          </p:cNvCxnSpPr>
          <p:nvPr/>
        </p:nvCxnSpPr>
        <p:spPr>
          <a:xfrm>
            <a:off x="5951841" y="1482186"/>
            <a:ext cx="0" cy="107859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C5A9BE7-4E0D-F349-BDDF-7EC183498386}"/>
              </a:ext>
            </a:extLst>
          </p:cNvPr>
          <p:cNvCxnSpPr/>
          <p:nvPr/>
        </p:nvCxnSpPr>
        <p:spPr>
          <a:xfrm>
            <a:off x="2312129" y="2523911"/>
            <a:ext cx="340557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15AF8E8-DF43-C84D-B626-E8B63091C9B9}"/>
              </a:ext>
            </a:extLst>
          </p:cNvPr>
          <p:cNvSpPr txBox="1"/>
          <p:nvPr/>
        </p:nvSpPr>
        <p:spPr>
          <a:xfrm>
            <a:off x="3175500" y="2342360"/>
            <a:ext cx="1686679" cy="307777"/>
          </a:xfrm>
          <a:prstGeom prst="rect">
            <a:avLst/>
          </a:prstGeom>
          <a:solidFill>
            <a:schemeClr val="bg1"/>
          </a:solidFill>
        </p:spPr>
        <p:txBody>
          <a:bodyPr wrap="none" rtlCol="0">
            <a:spAutoFit/>
          </a:bodyPr>
          <a:lstStyle/>
          <a:p>
            <a:pPr algn="ctr"/>
            <a:r>
              <a:rPr lang="en-US" dirty="0">
                <a:latin typeface="Ubuntu" panose="020B0504030602030204" pitchFamily="34" charset="0"/>
              </a:rPr>
              <a:t>30 second window</a:t>
            </a:r>
          </a:p>
        </p:txBody>
      </p:sp>
      <p:sp>
        <p:nvSpPr>
          <p:cNvPr id="27" name="Rectangle 26">
            <a:extLst>
              <a:ext uri="{FF2B5EF4-FFF2-40B4-BE49-F238E27FC236}">
                <a16:creationId xmlns:a16="http://schemas.microsoft.com/office/drawing/2014/main" id="{10C9D496-259D-CF47-A54D-CEE7900DA19A}"/>
              </a:ext>
            </a:extLst>
          </p:cNvPr>
          <p:cNvSpPr/>
          <p:nvPr/>
        </p:nvSpPr>
        <p:spPr>
          <a:xfrm>
            <a:off x="6203958" y="1860118"/>
            <a:ext cx="989703" cy="322729"/>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Ubuntu" panose="020B0504030602030204" pitchFamily="34" charset="0"/>
              </a:rPr>
              <a:t>40 - 49</a:t>
            </a:r>
          </a:p>
        </p:txBody>
      </p:sp>
      <p:cxnSp>
        <p:nvCxnSpPr>
          <p:cNvPr id="30" name="Straight Arrow Connector 29">
            <a:extLst>
              <a:ext uri="{FF2B5EF4-FFF2-40B4-BE49-F238E27FC236}">
                <a16:creationId xmlns:a16="http://schemas.microsoft.com/office/drawing/2014/main" id="{427EBADC-49F0-4445-BA9A-F2D6535FBFF8}"/>
              </a:ext>
            </a:extLst>
          </p:cNvPr>
          <p:cNvCxnSpPr>
            <a:cxnSpLocks/>
          </p:cNvCxnSpPr>
          <p:nvPr/>
        </p:nvCxnSpPr>
        <p:spPr>
          <a:xfrm flipH="1">
            <a:off x="6803087" y="1464462"/>
            <a:ext cx="120001" cy="321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A54DEBD-07FE-2049-A0CC-C371F3668C08}"/>
              </a:ext>
            </a:extLst>
          </p:cNvPr>
          <p:cNvCxnSpPr>
            <a:cxnSpLocks/>
          </p:cNvCxnSpPr>
          <p:nvPr/>
        </p:nvCxnSpPr>
        <p:spPr>
          <a:xfrm flipH="1">
            <a:off x="5624839" y="1422331"/>
            <a:ext cx="92867" cy="374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Audio 20">
            <a:hlinkClick r:id="" action="ppaction://media"/>
            <a:extLst>
              <a:ext uri="{FF2B5EF4-FFF2-40B4-BE49-F238E27FC236}">
                <a16:creationId xmlns:a16="http://schemas.microsoft.com/office/drawing/2014/main" id="{EF24B74D-7C90-5E4B-9F09-7EBF4D832FD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4114808139"/>
      </p:ext>
    </p:extLst>
  </p:cSld>
  <p:clrMapOvr>
    <a:masterClrMapping/>
  </p:clrMapOvr>
  <p:transition spd="med" advTm="5248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par>
                                <p:cTn id="54" presetID="22" presetClass="entr" presetSubtype="1"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up)">
                                      <p:cBhvr>
                                        <p:cTn id="56" dur="500"/>
                                        <p:tgtEl>
                                          <p:spTgt spid="30"/>
                                        </p:tgtEl>
                                      </p:cBhvr>
                                    </p:animEffect>
                                  </p:childTnLst>
                                </p:cTn>
                              </p:par>
                              <p:par>
                                <p:cTn id="57" presetID="22" presetClass="entr" presetSubtype="1"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up)">
                                      <p:cBhvr>
                                        <p:cTn id="59" dur="500"/>
                                        <p:tgtEl>
                                          <p:spTgt spid="32"/>
                                        </p:tgtEl>
                                      </p:cBhvr>
                                    </p:animEffect>
                                  </p:childTnLst>
                                </p:cTn>
                              </p:par>
                              <p:par>
                                <p:cTn id="60" presetID="22" presetClass="entr" presetSubtype="1"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up)">
                                      <p:cBhvr>
                                        <p:cTn id="65" dur="500"/>
                                        <p:tgtEl>
                                          <p:spTgt spid="13"/>
                                        </p:tgtEl>
                                      </p:cBhvr>
                                    </p:animEffect>
                                  </p:childTnLst>
                                </p:cTn>
                              </p:par>
                              <p:par>
                                <p:cTn id="66" presetID="22" presetClass="entr" presetSubtype="1"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up)">
                                      <p:cBhvr>
                                        <p:cTn id="68" dur="500"/>
                                        <p:tgtEl>
                                          <p:spTgt spid="11"/>
                                        </p:tgtEl>
                                      </p:cBhvr>
                                    </p:animEffect>
                                  </p:childTnLst>
                                </p:cTn>
                              </p:par>
                              <p:par>
                                <p:cTn id="69" presetID="22" presetClass="entr" presetSubtype="1"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up)">
                                      <p:cBhvr>
                                        <p:cTn id="71" dur="500"/>
                                        <p:tgtEl>
                                          <p:spTgt spid="10"/>
                                        </p:tgtEl>
                                      </p:cBhvr>
                                    </p:animEffect>
                                  </p:childTnLst>
                                </p:cTn>
                              </p:par>
                              <p:par>
                                <p:cTn id="72" presetID="22" presetClass="entr" presetSubtype="1"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up)">
                                      <p:cBhvr>
                                        <p:cTn id="74" dur="5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8" fill="hold" display="0">
                  <p:stCondLst>
                    <p:cond delay="indefinite"/>
                  </p:stCondLst>
                  <p:endCondLst>
                    <p:cond evt="onStopAudio" delay="0">
                      <p:tgtEl>
                        <p:sldTgt/>
                      </p:tgtEl>
                    </p:cond>
                  </p:endCondLst>
                </p:cTn>
                <p:tgtEl>
                  <p:spTgt spid="21"/>
                </p:tgtEl>
              </p:cMediaNode>
            </p:audio>
          </p:childTnLst>
        </p:cTn>
      </p:par>
    </p:tnLst>
    <p:bldLst>
      <p:bldP spid="3" grpId="0" uiExpand="1" build="p"/>
      <p:bldP spid="5" grpId="0" animBg="1"/>
      <p:bldP spid="6" grpId="0" animBg="1"/>
      <p:bldP spid="7" grpId="0" animBg="1"/>
      <p:bldP spid="15" grpId="0"/>
      <p:bldP spid="16" grpId="0"/>
      <p:bldP spid="20" grpId="0" animBg="1"/>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9024-FE51-6747-B34A-D4E061B442DC}"/>
              </a:ext>
            </a:extLst>
          </p:cNvPr>
          <p:cNvSpPr>
            <a:spLocks noGrp="1"/>
          </p:cNvSpPr>
          <p:nvPr>
            <p:ph type="title"/>
          </p:nvPr>
        </p:nvSpPr>
        <p:spPr/>
        <p:txBody>
          <a:bodyPr/>
          <a:lstStyle/>
          <a:p>
            <a:r>
              <a:rPr lang="en-US" dirty="0"/>
              <a:t>Lab 4: Windowing</a:t>
            </a:r>
          </a:p>
        </p:txBody>
      </p:sp>
      <p:sp>
        <p:nvSpPr>
          <p:cNvPr id="3" name="Text Placeholder 2">
            <a:extLst>
              <a:ext uri="{FF2B5EF4-FFF2-40B4-BE49-F238E27FC236}">
                <a16:creationId xmlns:a16="http://schemas.microsoft.com/office/drawing/2014/main" id="{6FBB75FE-2056-D047-9097-93C74C16FD76}"/>
              </a:ext>
            </a:extLst>
          </p:cNvPr>
          <p:cNvSpPr>
            <a:spLocks noGrp="1"/>
          </p:cNvSpPr>
          <p:nvPr>
            <p:ph type="body" sz="quarter" idx="10"/>
          </p:nvPr>
        </p:nvSpPr>
        <p:spPr/>
        <p:txBody>
          <a:bodyPr>
            <a:normAutofit fontScale="92500" lnSpcReduction="20000"/>
          </a:bodyPr>
          <a:lstStyle/>
          <a:p>
            <a:r>
              <a:rPr lang="en-GB" dirty="0"/>
              <a:t>Compute sum of trades for 3-second intervals</a:t>
            </a:r>
          </a:p>
          <a:p>
            <a:pPr lvl="1"/>
            <a:r>
              <a:rPr lang="en-GB" dirty="0"/>
              <a:t>Tumbling window</a:t>
            </a:r>
          </a:p>
          <a:p>
            <a:pPr lvl="1"/>
            <a:r>
              <a:rPr lang="en-GB" dirty="0"/>
              <a:t>Output each 3 seconds, should be roughly constant</a:t>
            </a:r>
          </a:p>
          <a:p>
            <a:r>
              <a:rPr lang="en-GB" dirty="0"/>
              <a:t>Compute sum of trades for 3-second intervals, result so far each second </a:t>
            </a:r>
          </a:p>
          <a:p>
            <a:pPr lvl="1"/>
            <a:r>
              <a:rPr lang="en-GB" dirty="0"/>
              <a:t>Tumbling windows with early results</a:t>
            </a:r>
          </a:p>
          <a:p>
            <a:pPr lvl="1"/>
            <a:r>
              <a:rPr lang="en-GB" dirty="0"/>
              <a:t>Output each second, grows for 3 seconds and then drops</a:t>
            </a:r>
          </a:p>
          <a:p>
            <a:r>
              <a:rPr lang="en-GB" dirty="0"/>
              <a:t>(Optional) Compute sum of trades in last 3 seconds, update each second</a:t>
            </a:r>
          </a:p>
          <a:p>
            <a:pPr lvl="1"/>
            <a:r>
              <a:rPr lang="en-GB" dirty="0"/>
              <a:t>Sliding windows</a:t>
            </a:r>
          </a:p>
          <a:p>
            <a:pPr lvl="1"/>
            <a:r>
              <a:rPr lang="en-GB" dirty="0"/>
              <a:t>Output each second, should be roughly constant</a:t>
            </a:r>
          </a:p>
        </p:txBody>
      </p:sp>
      <p:pic>
        <p:nvPicPr>
          <p:cNvPr id="5" name="Picture 4">
            <a:extLst>
              <a:ext uri="{FF2B5EF4-FFF2-40B4-BE49-F238E27FC236}">
                <a16:creationId xmlns:a16="http://schemas.microsoft.com/office/drawing/2014/main" id="{4F43BB4A-4829-0042-81BC-66BAD424B4F5}"/>
              </a:ext>
            </a:extLst>
          </p:cNvPr>
          <p:cNvPicPr>
            <a:picLocks/>
          </p:cNvPicPr>
          <p:nvPr/>
        </p:nvPicPr>
        <p:blipFill>
          <a:blip r:embed="rId3"/>
          <a:stretch>
            <a:fillRect/>
          </a:stretch>
        </p:blipFill>
        <p:spPr>
          <a:xfrm>
            <a:off x="7192496" y="297674"/>
            <a:ext cx="1422329" cy="1422329"/>
          </a:xfrm>
          <a:prstGeom prst="rect">
            <a:avLst/>
          </a:prstGeom>
        </p:spPr>
      </p:pic>
    </p:spTree>
    <p:extLst>
      <p:ext uri="{BB962C8B-B14F-4D97-AF65-F5344CB8AC3E}">
        <p14:creationId xmlns:p14="http://schemas.microsoft.com/office/powerpoint/2010/main" val="729476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FE41-A917-0A4D-A39D-C44720F2B8EC}"/>
              </a:ext>
            </a:extLst>
          </p:cNvPr>
          <p:cNvSpPr>
            <a:spLocks noGrp="1"/>
          </p:cNvSpPr>
          <p:nvPr>
            <p:ph type="title"/>
          </p:nvPr>
        </p:nvSpPr>
        <p:spPr/>
        <p:txBody>
          <a:bodyPr/>
          <a:lstStyle/>
          <a:p>
            <a:r>
              <a:rPr lang="en-US" dirty="0"/>
              <a:t>Grouping</a:t>
            </a:r>
          </a:p>
        </p:txBody>
      </p:sp>
      <p:sp>
        <p:nvSpPr>
          <p:cNvPr id="3" name="Text Placeholder 2">
            <a:extLst>
              <a:ext uri="{FF2B5EF4-FFF2-40B4-BE49-F238E27FC236}">
                <a16:creationId xmlns:a16="http://schemas.microsoft.com/office/drawing/2014/main" id="{F4A48BD9-CB9C-9640-BA75-962190350B34}"/>
              </a:ext>
            </a:extLst>
          </p:cNvPr>
          <p:cNvSpPr>
            <a:spLocks noGrp="1"/>
          </p:cNvSpPr>
          <p:nvPr>
            <p:ph type="body" sz="quarter" idx="10"/>
          </p:nvPr>
        </p:nvSpPr>
        <p:spPr/>
        <p:txBody>
          <a:bodyPr/>
          <a:lstStyle/>
          <a:p>
            <a:pPr marL="342900" indent="-342900">
              <a:buFont typeface="Arial" panose="020B0604020202020204" pitchFamily="34" charset="0"/>
              <a:buChar char="•"/>
            </a:pPr>
            <a:r>
              <a:rPr lang="en-GB" sz="2000" dirty="0"/>
              <a:t>Global aggregation</a:t>
            </a:r>
          </a:p>
          <a:p>
            <a:pPr marL="571500" lvl="1"/>
            <a:r>
              <a:rPr lang="en-GB" sz="1600" dirty="0"/>
              <a:t>One aggregator sees the whole dataset </a:t>
            </a:r>
          </a:p>
          <a:p>
            <a:pPr marL="571500" lvl="1"/>
            <a:r>
              <a:rPr lang="en-GB" sz="1600" dirty="0"/>
              <a:t>Complex Event Processing use-cases (if A is observed after B then do C)</a:t>
            </a:r>
          </a:p>
          <a:p>
            <a:pPr marL="342900" indent="-342900">
              <a:buFont typeface="Arial" panose="020B0604020202020204" pitchFamily="34" charset="0"/>
              <a:buChar char="•"/>
            </a:pPr>
            <a:r>
              <a:rPr lang="en-GB" sz="2000" dirty="0"/>
              <a:t>Keyed aggregation</a:t>
            </a:r>
          </a:p>
          <a:p>
            <a:pPr marL="571500" lvl="1"/>
            <a:r>
              <a:rPr lang="en-GB" sz="1600" dirty="0"/>
              <a:t>GROUP BY from the SQL</a:t>
            </a:r>
          </a:p>
          <a:p>
            <a:pPr marL="571500" lvl="1"/>
            <a:r>
              <a:rPr lang="en-GB" sz="1600" dirty="0"/>
              <a:t>Splits the stream to sub-streams using the key extracted from each record</a:t>
            </a:r>
          </a:p>
          <a:p>
            <a:pPr marL="571500" lvl="1"/>
            <a:r>
              <a:rPr lang="en-GB" sz="1600" dirty="0"/>
              <a:t>Sub-streams processed in parallel</a:t>
            </a:r>
          </a:p>
          <a:p>
            <a:pPr marL="114300"/>
            <a:r>
              <a:rPr lang="en-GB" sz="2000" dirty="0"/>
              <a:t>Grouping API in Jet</a:t>
            </a:r>
          </a:p>
          <a:p>
            <a:pPr marL="571500" lvl="1"/>
            <a:r>
              <a:rPr lang="en-GB" sz="1600" dirty="0">
                <a:latin typeface="Courier" pitchFamily="2" charset="0"/>
                <a:ea typeface="Menlo" panose="020B0609030804020204" pitchFamily="49" charset="0"/>
                <a:cs typeface="Menlo" panose="020B0609030804020204" pitchFamily="49" charset="0"/>
              </a:rPr>
              <a:t> </a:t>
            </a:r>
            <a:r>
              <a:rPr lang="en-GB" sz="1600" dirty="0" err="1">
                <a:latin typeface="Courier" pitchFamily="2" charset="0"/>
                <a:ea typeface="Menlo" panose="020B0609030804020204" pitchFamily="49" charset="0"/>
                <a:cs typeface="Menlo" panose="020B0609030804020204" pitchFamily="49" charset="0"/>
              </a:rPr>
              <a:t>users.groupingKey</a:t>
            </a:r>
            <a:r>
              <a:rPr lang="en-GB" sz="1600" dirty="0">
                <a:latin typeface="Courier" pitchFamily="2" charset="0"/>
                <a:ea typeface="Menlo" panose="020B0609030804020204" pitchFamily="49" charset="0"/>
                <a:cs typeface="Menlo" panose="020B0609030804020204" pitchFamily="49" charset="0"/>
              </a:rPr>
              <a:t>(User::</a:t>
            </a:r>
            <a:r>
              <a:rPr lang="en-GB" sz="1600" dirty="0" err="1">
                <a:latin typeface="Courier" pitchFamily="2" charset="0"/>
                <a:ea typeface="Menlo" panose="020B0609030804020204" pitchFamily="49" charset="0"/>
                <a:cs typeface="Menlo" panose="020B0609030804020204" pitchFamily="49" charset="0"/>
              </a:rPr>
              <a:t>getId</a:t>
            </a:r>
            <a:r>
              <a:rPr lang="en-GB" sz="1600" dirty="0">
                <a:latin typeface="Courier" pitchFamily="2" charset="0"/>
                <a:ea typeface="Menlo" panose="020B0609030804020204" pitchFamily="49" charset="0"/>
                <a:cs typeface="Menlo" panose="020B0609030804020204" pitchFamily="49" charset="0"/>
              </a:rPr>
              <a:t>)</a:t>
            </a:r>
            <a:endParaRPr lang="en-US" sz="1600" dirty="0">
              <a:latin typeface="Courier" pitchFamily="2"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299703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FE41-A917-0A4D-A39D-C44720F2B8EC}"/>
              </a:ext>
            </a:extLst>
          </p:cNvPr>
          <p:cNvSpPr>
            <a:spLocks noGrp="1"/>
          </p:cNvSpPr>
          <p:nvPr>
            <p:ph type="title"/>
          </p:nvPr>
        </p:nvSpPr>
        <p:spPr/>
        <p:txBody>
          <a:bodyPr/>
          <a:lstStyle/>
          <a:p>
            <a:r>
              <a:rPr lang="en-US" dirty="0"/>
              <a:t>Grouping</a:t>
            </a:r>
          </a:p>
        </p:txBody>
      </p:sp>
      <p:sp>
        <p:nvSpPr>
          <p:cNvPr id="3" name="Text Placeholder 2">
            <a:extLst>
              <a:ext uri="{FF2B5EF4-FFF2-40B4-BE49-F238E27FC236}">
                <a16:creationId xmlns:a16="http://schemas.microsoft.com/office/drawing/2014/main" id="{F4A48BD9-CB9C-9640-BA75-962190350B34}"/>
              </a:ext>
            </a:extLst>
          </p:cNvPr>
          <p:cNvSpPr>
            <a:spLocks noGrp="1"/>
          </p:cNvSpPr>
          <p:nvPr>
            <p:ph type="body" sz="quarter" idx="10"/>
          </p:nvPr>
        </p:nvSpPr>
        <p:spPr/>
        <p:txBody>
          <a:bodyPr/>
          <a:lstStyle/>
          <a:p>
            <a:r>
              <a:rPr lang="en-GB" dirty="0"/>
              <a:t>Global aggregation</a:t>
            </a:r>
          </a:p>
          <a:p>
            <a:pPr lvl="1"/>
            <a:r>
              <a:rPr lang="en-GB" dirty="0"/>
              <a:t>One aggregator sees the whole dataset </a:t>
            </a:r>
          </a:p>
          <a:p>
            <a:pPr lvl="1"/>
            <a:r>
              <a:rPr lang="en-GB" dirty="0"/>
              <a:t>Complex Event Processing use-cases </a:t>
            </a:r>
          </a:p>
          <a:p>
            <a:pPr lvl="2"/>
            <a:r>
              <a:rPr lang="en-GB" dirty="0"/>
              <a:t>if A is observed after B then do C</a:t>
            </a:r>
          </a:p>
          <a:p>
            <a:r>
              <a:rPr lang="en-GB" dirty="0"/>
              <a:t>Keyed aggregation (SQL GROUP BY)</a:t>
            </a:r>
          </a:p>
        </p:txBody>
      </p:sp>
      <p:sp>
        <p:nvSpPr>
          <p:cNvPr id="7" name="Right Arrow 6">
            <a:extLst>
              <a:ext uri="{FF2B5EF4-FFF2-40B4-BE49-F238E27FC236}">
                <a16:creationId xmlns:a16="http://schemas.microsoft.com/office/drawing/2014/main" id="{A457CCCB-4445-5649-8A86-91DAB6D2F4FE}"/>
              </a:ext>
            </a:extLst>
          </p:cNvPr>
          <p:cNvSpPr/>
          <p:nvPr/>
        </p:nvSpPr>
        <p:spPr>
          <a:xfrm>
            <a:off x="996286" y="3408529"/>
            <a:ext cx="1514901" cy="8325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Trades</a:t>
            </a:r>
          </a:p>
        </p:txBody>
      </p:sp>
      <p:sp>
        <p:nvSpPr>
          <p:cNvPr id="8" name="Right Arrow 7">
            <a:extLst>
              <a:ext uri="{FF2B5EF4-FFF2-40B4-BE49-F238E27FC236}">
                <a16:creationId xmlns:a16="http://schemas.microsoft.com/office/drawing/2014/main" id="{910BEE70-96F6-B74A-9759-52143B406461}"/>
              </a:ext>
            </a:extLst>
          </p:cNvPr>
          <p:cNvSpPr/>
          <p:nvPr/>
        </p:nvSpPr>
        <p:spPr>
          <a:xfrm>
            <a:off x="2678048" y="3070179"/>
            <a:ext cx="1514901" cy="5163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AAPL</a:t>
            </a:r>
          </a:p>
        </p:txBody>
      </p:sp>
      <p:sp>
        <p:nvSpPr>
          <p:cNvPr id="9" name="Right Arrow 8">
            <a:extLst>
              <a:ext uri="{FF2B5EF4-FFF2-40B4-BE49-F238E27FC236}">
                <a16:creationId xmlns:a16="http://schemas.microsoft.com/office/drawing/2014/main" id="{73A49DD1-85E7-1545-8DEB-F7162EE56C13}"/>
              </a:ext>
            </a:extLst>
          </p:cNvPr>
          <p:cNvSpPr/>
          <p:nvPr/>
        </p:nvSpPr>
        <p:spPr>
          <a:xfrm>
            <a:off x="2678048" y="3566616"/>
            <a:ext cx="1514901" cy="5163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GOOGL</a:t>
            </a:r>
          </a:p>
        </p:txBody>
      </p:sp>
      <p:sp>
        <p:nvSpPr>
          <p:cNvPr id="10" name="Right Arrow 9">
            <a:extLst>
              <a:ext uri="{FF2B5EF4-FFF2-40B4-BE49-F238E27FC236}">
                <a16:creationId xmlns:a16="http://schemas.microsoft.com/office/drawing/2014/main" id="{7422B40D-434A-4F49-839B-C6459D32AF2E}"/>
              </a:ext>
            </a:extLst>
          </p:cNvPr>
          <p:cNvSpPr/>
          <p:nvPr/>
        </p:nvSpPr>
        <p:spPr>
          <a:xfrm>
            <a:off x="2664401" y="4082956"/>
            <a:ext cx="1514901" cy="5163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Ubuntu" panose="020B0504030602030204" pitchFamily="34" charset="0"/>
              </a:rPr>
              <a:t>MSFT</a:t>
            </a:r>
          </a:p>
        </p:txBody>
      </p:sp>
      <p:sp>
        <p:nvSpPr>
          <p:cNvPr id="11" name="TextBox 10">
            <a:extLst>
              <a:ext uri="{FF2B5EF4-FFF2-40B4-BE49-F238E27FC236}">
                <a16:creationId xmlns:a16="http://schemas.microsoft.com/office/drawing/2014/main" id="{9D6B6A5A-5E61-DE4F-91B2-558E02E90EE7}"/>
              </a:ext>
            </a:extLst>
          </p:cNvPr>
          <p:cNvSpPr txBox="1"/>
          <p:nvPr/>
        </p:nvSpPr>
        <p:spPr>
          <a:xfrm>
            <a:off x="4359810" y="3128048"/>
            <a:ext cx="2600392" cy="307777"/>
          </a:xfrm>
          <a:prstGeom prst="rect">
            <a:avLst/>
          </a:prstGeom>
          <a:noFill/>
        </p:spPr>
        <p:txBody>
          <a:bodyPr wrap="none" rtlCol="0">
            <a:spAutoFit/>
          </a:bodyPr>
          <a:lstStyle/>
          <a:p>
            <a:pPr algn="l"/>
            <a:r>
              <a:rPr lang="en-US" dirty="0" err="1">
                <a:latin typeface="Ubuntu" panose="020B0504030602030204" pitchFamily="34" charset="0"/>
              </a:rPr>
              <a:t>averageLong</a:t>
            </a:r>
            <a:r>
              <a:rPr lang="en-US" dirty="0">
                <a:latin typeface="Ubuntu" panose="020B0504030602030204" pitchFamily="34" charset="0"/>
              </a:rPr>
              <a:t>(Trade::</a:t>
            </a:r>
            <a:r>
              <a:rPr lang="en-US" dirty="0" err="1">
                <a:latin typeface="Ubuntu" panose="020B0504030602030204" pitchFamily="34" charset="0"/>
              </a:rPr>
              <a:t>getPrice</a:t>
            </a:r>
            <a:r>
              <a:rPr lang="en-US" dirty="0">
                <a:latin typeface="Ubuntu" panose="020B0504030602030204" pitchFamily="34" charset="0"/>
              </a:rPr>
              <a:t>)</a:t>
            </a:r>
          </a:p>
        </p:txBody>
      </p:sp>
      <p:sp>
        <p:nvSpPr>
          <p:cNvPr id="12" name="TextBox 11">
            <a:extLst>
              <a:ext uri="{FF2B5EF4-FFF2-40B4-BE49-F238E27FC236}">
                <a16:creationId xmlns:a16="http://schemas.microsoft.com/office/drawing/2014/main" id="{C8F5AB16-E2BF-3A4A-9A2B-16633AB07572}"/>
              </a:ext>
            </a:extLst>
          </p:cNvPr>
          <p:cNvSpPr txBox="1"/>
          <p:nvPr/>
        </p:nvSpPr>
        <p:spPr>
          <a:xfrm>
            <a:off x="4359810" y="3670897"/>
            <a:ext cx="2600392" cy="307777"/>
          </a:xfrm>
          <a:prstGeom prst="rect">
            <a:avLst/>
          </a:prstGeom>
          <a:noFill/>
        </p:spPr>
        <p:txBody>
          <a:bodyPr wrap="none" rtlCol="0">
            <a:spAutoFit/>
          </a:bodyPr>
          <a:lstStyle/>
          <a:p>
            <a:pPr algn="l"/>
            <a:r>
              <a:rPr lang="en-US" dirty="0" err="1">
                <a:latin typeface="Ubuntu" panose="020B0504030602030204" pitchFamily="34" charset="0"/>
              </a:rPr>
              <a:t>averageLong</a:t>
            </a:r>
            <a:r>
              <a:rPr lang="en-US" dirty="0">
                <a:latin typeface="Ubuntu" panose="020B0504030602030204" pitchFamily="34" charset="0"/>
              </a:rPr>
              <a:t>(Trade::</a:t>
            </a:r>
            <a:r>
              <a:rPr lang="en-US" dirty="0" err="1">
                <a:latin typeface="Ubuntu" panose="020B0504030602030204" pitchFamily="34" charset="0"/>
              </a:rPr>
              <a:t>getPrice</a:t>
            </a:r>
            <a:r>
              <a:rPr lang="en-US" dirty="0">
                <a:latin typeface="Ubuntu" panose="020B0504030602030204" pitchFamily="34" charset="0"/>
              </a:rPr>
              <a:t>)</a:t>
            </a:r>
          </a:p>
        </p:txBody>
      </p:sp>
      <p:sp>
        <p:nvSpPr>
          <p:cNvPr id="13" name="TextBox 12">
            <a:extLst>
              <a:ext uri="{FF2B5EF4-FFF2-40B4-BE49-F238E27FC236}">
                <a16:creationId xmlns:a16="http://schemas.microsoft.com/office/drawing/2014/main" id="{DEB37F47-6C3F-644B-B689-173667989F20}"/>
              </a:ext>
            </a:extLst>
          </p:cNvPr>
          <p:cNvSpPr txBox="1"/>
          <p:nvPr/>
        </p:nvSpPr>
        <p:spPr>
          <a:xfrm>
            <a:off x="4359810" y="4187237"/>
            <a:ext cx="2600392" cy="307777"/>
          </a:xfrm>
          <a:prstGeom prst="rect">
            <a:avLst/>
          </a:prstGeom>
          <a:noFill/>
        </p:spPr>
        <p:txBody>
          <a:bodyPr wrap="none" rtlCol="0">
            <a:spAutoFit/>
          </a:bodyPr>
          <a:lstStyle/>
          <a:p>
            <a:pPr algn="l"/>
            <a:r>
              <a:rPr lang="en-US" dirty="0" err="1">
                <a:latin typeface="Ubuntu" panose="020B0504030602030204" pitchFamily="34" charset="0"/>
              </a:rPr>
              <a:t>averageLong</a:t>
            </a:r>
            <a:r>
              <a:rPr lang="en-US" dirty="0">
                <a:latin typeface="Ubuntu" panose="020B0504030602030204" pitchFamily="34" charset="0"/>
              </a:rPr>
              <a:t>(Trade::</a:t>
            </a:r>
            <a:r>
              <a:rPr lang="en-US" dirty="0" err="1">
                <a:latin typeface="Ubuntu" panose="020B0504030602030204" pitchFamily="34" charset="0"/>
              </a:rPr>
              <a:t>getPrice</a:t>
            </a:r>
            <a:r>
              <a:rPr lang="en-US" dirty="0">
                <a:latin typeface="Ubuntu" panose="020B0504030602030204" pitchFamily="34" charset="0"/>
              </a:rPr>
              <a:t>)</a:t>
            </a:r>
          </a:p>
        </p:txBody>
      </p:sp>
      <p:pic>
        <p:nvPicPr>
          <p:cNvPr id="4" name="Audio 3">
            <a:hlinkClick r:id="" action="ppaction://media"/>
            <a:extLst>
              <a:ext uri="{FF2B5EF4-FFF2-40B4-BE49-F238E27FC236}">
                <a16:creationId xmlns:a16="http://schemas.microsoft.com/office/drawing/2014/main" id="{24A2CDDA-1DC6-9D4A-A85C-C3DB471418A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1950310232"/>
      </p:ext>
    </p:extLst>
  </p:cSld>
  <p:clrMapOvr>
    <a:masterClrMapping/>
  </p:clrMapOvr>
  <p:transition spd="med" advTm="3499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4"/>
                </p:tgtEl>
              </p:cMediaNode>
            </p:audio>
          </p:childTnLst>
        </p:cTn>
      </p:par>
    </p:tnLst>
    <p:bldLst>
      <p:bldP spid="3" grpId="0" build="p"/>
      <p:bldP spid="7" grpId="0" animBg="1"/>
      <p:bldP spid="8" grpId="0" animBg="1"/>
      <p:bldP spid="9" grpId="0" animBg="1"/>
      <p:bldP spid="10" grpId="0" animBg="1"/>
      <p:bldP spid="11" grpId="0"/>
      <p:bldP spid="12" grpId="0"/>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37AF-6A81-514F-A8F7-77002D8F4E2D}"/>
              </a:ext>
            </a:extLst>
          </p:cNvPr>
          <p:cNvSpPr>
            <a:spLocks noGrp="1"/>
          </p:cNvSpPr>
          <p:nvPr>
            <p:ph type="title"/>
          </p:nvPr>
        </p:nvSpPr>
        <p:spPr/>
        <p:txBody>
          <a:bodyPr/>
          <a:lstStyle/>
          <a:p>
            <a:r>
              <a:rPr lang="en-US" dirty="0"/>
              <a:t>Grouping API</a:t>
            </a:r>
          </a:p>
        </p:txBody>
      </p:sp>
      <p:sp>
        <p:nvSpPr>
          <p:cNvPr id="7" name="Text Placeholder 6">
            <a:extLst>
              <a:ext uri="{FF2B5EF4-FFF2-40B4-BE49-F238E27FC236}">
                <a16:creationId xmlns:a16="http://schemas.microsoft.com/office/drawing/2014/main" id="{EFF5CC90-A12C-DA4E-940D-8FD2B4501BB6}"/>
              </a:ext>
            </a:extLst>
          </p:cNvPr>
          <p:cNvSpPr>
            <a:spLocks noGrp="1"/>
          </p:cNvSpPr>
          <p:nvPr>
            <p:ph type="body" sz="quarter" idx="10"/>
          </p:nvPr>
        </p:nvSpPr>
        <p:spPr>
          <a:xfrm>
            <a:off x="529174" y="2019990"/>
            <a:ext cx="8096400" cy="2552010"/>
          </a:xfrm>
        </p:spPr>
        <p:txBody>
          <a:bodyPr/>
          <a:lstStyle/>
          <a:p>
            <a:r>
              <a:rPr lang="en-US" dirty="0"/>
              <a:t>Groups event objects by specified key</a:t>
            </a:r>
          </a:p>
          <a:p>
            <a:r>
              <a:rPr lang="en-US" dirty="0"/>
              <a:t>Groups processed in parallel</a:t>
            </a:r>
          </a:p>
        </p:txBody>
      </p:sp>
      <p:sp>
        <p:nvSpPr>
          <p:cNvPr id="5" name="TextBox 4">
            <a:extLst>
              <a:ext uri="{FF2B5EF4-FFF2-40B4-BE49-F238E27FC236}">
                <a16:creationId xmlns:a16="http://schemas.microsoft.com/office/drawing/2014/main" id="{BB018E87-81D4-0F4A-BD35-4DB332664CE9}"/>
              </a:ext>
            </a:extLst>
          </p:cNvPr>
          <p:cNvSpPr txBox="1"/>
          <p:nvPr/>
        </p:nvSpPr>
        <p:spPr>
          <a:xfrm>
            <a:off x="627797" y="1310185"/>
            <a:ext cx="4320413" cy="369332"/>
          </a:xfrm>
          <a:prstGeom prst="rect">
            <a:avLst/>
          </a:prstGeom>
          <a:solidFill>
            <a:schemeClr val="bg1">
              <a:lumMod val="95000"/>
            </a:schemeClr>
          </a:solidFill>
          <a:ln>
            <a:solidFill>
              <a:schemeClr val="tx1"/>
            </a:solidFill>
          </a:ln>
        </p:spPr>
        <p:txBody>
          <a:bodyPr wrap="none" rtlCol="0">
            <a:spAutoFit/>
          </a:bodyPr>
          <a:lstStyle/>
          <a:p>
            <a:pPr algn="l"/>
            <a:r>
              <a:rPr lang="en-US" sz="1800" dirty="0" err="1">
                <a:latin typeface="Courier" pitchFamily="2" charset="0"/>
              </a:rPr>
              <a:t>users.groupingKey</a:t>
            </a:r>
            <a:r>
              <a:rPr lang="en-US" sz="1800" dirty="0">
                <a:latin typeface="Courier" pitchFamily="2" charset="0"/>
              </a:rPr>
              <a:t>(User::</a:t>
            </a:r>
            <a:r>
              <a:rPr lang="en-US" sz="1800" dirty="0" err="1">
                <a:latin typeface="Courier" pitchFamily="2" charset="0"/>
              </a:rPr>
              <a:t>getID</a:t>
            </a:r>
            <a:r>
              <a:rPr lang="en-US" sz="1800" dirty="0">
                <a:latin typeface="Courier" pitchFamily="2" charset="0"/>
              </a:rPr>
              <a:t>)</a:t>
            </a:r>
          </a:p>
        </p:txBody>
      </p:sp>
      <p:pic>
        <p:nvPicPr>
          <p:cNvPr id="3" name="Audio 2">
            <a:hlinkClick r:id="" action="ppaction://media"/>
            <a:extLst>
              <a:ext uri="{FF2B5EF4-FFF2-40B4-BE49-F238E27FC236}">
                <a16:creationId xmlns:a16="http://schemas.microsoft.com/office/drawing/2014/main" id="{05A43495-3776-D743-A130-0B0DEC7357B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a:stretch/>
        </p:blipFill>
        <p:spPr>
          <a:xfrm>
            <a:off x="8206509" y="4178300"/>
            <a:ext cx="757381" cy="812800"/>
          </a:xfrm>
          <a:prstGeom prst="rect">
            <a:avLst/>
          </a:prstGeom>
        </p:spPr>
      </p:pic>
    </p:spTree>
    <p:custDataLst>
      <p:tags r:id="rId1"/>
    </p:custDataLst>
    <p:extLst>
      <p:ext uri="{BB962C8B-B14F-4D97-AF65-F5344CB8AC3E}">
        <p14:creationId xmlns:p14="http://schemas.microsoft.com/office/powerpoint/2010/main" val="2485580332"/>
      </p:ext>
    </p:extLst>
  </p:cSld>
  <p:clrMapOvr>
    <a:masterClrMapping/>
  </p:clrMapOvr>
  <p:transition spd="med" advTm="1932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bldLst>
      <p:bldP spid="7" grpId="0" build="p"/>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9024-FE51-6747-B34A-D4E061B442DC}"/>
              </a:ext>
            </a:extLst>
          </p:cNvPr>
          <p:cNvSpPr>
            <a:spLocks noGrp="1"/>
          </p:cNvSpPr>
          <p:nvPr>
            <p:ph type="title"/>
          </p:nvPr>
        </p:nvSpPr>
        <p:spPr/>
        <p:txBody>
          <a:bodyPr/>
          <a:lstStyle/>
          <a:p>
            <a:r>
              <a:rPr lang="en-US" dirty="0"/>
              <a:t>Lab 5: Grouping</a:t>
            </a:r>
          </a:p>
        </p:txBody>
      </p:sp>
      <p:sp>
        <p:nvSpPr>
          <p:cNvPr id="3" name="Text Placeholder 2">
            <a:extLst>
              <a:ext uri="{FF2B5EF4-FFF2-40B4-BE49-F238E27FC236}">
                <a16:creationId xmlns:a16="http://schemas.microsoft.com/office/drawing/2014/main" id="{6FBB75FE-2056-D047-9097-93C74C16FD76}"/>
              </a:ext>
            </a:extLst>
          </p:cNvPr>
          <p:cNvSpPr>
            <a:spLocks noGrp="1"/>
          </p:cNvSpPr>
          <p:nvPr>
            <p:ph type="body" sz="quarter" idx="10"/>
          </p:nvPr>
        </p:nvSpPr>
        <p:spPr/>
        <p:txBody>
          <a:bodyPr>
            <a:normAutofit/>
          </a:bodyPr>
          <a:lstStyle/>
          <a:p>
            <a:pPr marL="342900" indent="-342900">
              <a:buFont typeface="Arial" panose="020B0604020202020204" pitchFamily="34" charset="0"/>
              <a:buChar char="•"/>
            </a:pPr>
            <a:r>
              <a:rPr lang="en-GB" dirty="0"/>
              <a:t>Compute sum of trades for 3-second intervals per </a:t>
            </a:r>
            <a:br>
              <a:rPr lang="en-GB" dirty="0"/>
            </a:br>
            <a:r>
              <a:rPr lang="en-GB" dirty="0"/>
              <a:t>ticker</a:t>
            </a:r>
          </a:p>
          <a:p>
            <a:pPr marL="571500" lvl="1"/>
            <a:r>
              <a:rPr lang="en-GB" dirty="0"/>
              <a:t>Per-ticker results for the previous lab</a:t>
            </a:r>
          </a:p>
          <a:p>
            <a:pPr lvl="1" indent="0">
              <a:buNone/>
            </a:pPr>
            <a:endParaRPr lang="en-GB" dirty="0"/>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4F43BB4A-4829-0042-81BC-66BAD424B4F5}"/>
              </a:ext>
            </a:extLst>
          </p:cNvPr>
          <p:cNvPicPr>
            <a:picLocks/>
          </p:cNvPicPr>
          <p:nvPr/>
        </p:nvPicPr>
        <p:blipFill>
          <a:blip r:embed="rId3"/>
          <a:stretch>
            <a:fillRect/>
          </a:stretch>
        </p:blipFill>
        <p:spPr>
          <a:xfrm>
            <a:off x="7192496" y="297674"/>
            <a:ext cx="1422329" cy="1422329"/>
          </a:xfrm>
          <a:prstGeom prst="rect">
            <a:avLst/>
          </a:prstGeom>
        </p:spPr>
      </p:pic>
    </p:spTree>
    <p:extLst>
      <p:ext uri="{BB962C8B-B14F-4D97-AF65-F5344CB8AC3E}">
        <p14:creationId xmlns:p14="http://schemas.microsoft.com/office/powerpoint/2010/main" val="1963040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F93AB55-9C5F-4442-82AD-F7D5121BF011}"/>
              </a:ext>
            </a:extLst>
          </p:cNvPr>
          <p:cNvSpPr>
            <a:spLocks noGrp="1"/>
          </p:cNvSpPr>
          <p:nvPr>
            <p:ph type="title"/>
          </p:nvPr>
        </p:nvSpPr>
        <p:spPr/>
        <p:txBody>
          <a:bodyPr/>
          <a:lstStyle/>
          <a:p>
            <a:r>
              <a:rPr lang="en-GB" dirty="0"/>
              <a:t>Aggregations - Takeaways</a:t>
            </a:r>
          </a:p>
        </p:txBody>
      </p:sp>
      <p:sp>
        <p:nvSpPr>
          <p:cNvPr id="3" name="Zástupný text 2">
            <a:extLst>
              <a:ext uri="{FF2B5EF4-FFF2-40B4-BE49-F238E27FC236}">
                <a16:creationId xmlns:a16="http://schemas.microsoft.com/office/drawing/2014/main" id="{CDBD0385-62F9-364B-9522-2FC449DE04B5}"/>
              </a:ext>
            </a:extLst>
          </p:cNvPr>
          <p:cNvSpPr>
            <a:spLocks noGrp="1"/>
          </p:cNvSpPr>
          <p:nvPr>
            <p:ph type="body" sz="quarter" idx="10"/>
          </p:nvPr>
        </p:nvSpPr>
        <p:spPr/>
        <p:txBody>
          <a:bodyPr>
            <a:normAutofit fontScale="92500" lnSpcReduction="10000"/>
          </a:bodyPr>
          <a:lstStyle/>
          <a:p>
            <a:r>
              <a:rPr lang="en-GB" dirty="0"/>
              <a:t>Aggregations combine multiple input records to a single value</a:t>
            </a:r>
          </a:p>
          <a:p>
            <a:r>
              <a:rPr lang="en-GB" dirty="0"/>
              <a:t>Aggregate the whole stream or split it using a key and aggregate the sub-streams (GROUP BY)</a:t>
            </a:r>
          </a:p>
          <a:p>
            <a:r>
              <a:rPr lang="en-GB" dirty="0"/>
              <a:t>Define the scope of the aggregation: whole dataset or a window</a:t>
            </a:r>
          </a:p>
          <a:p>
            <a:r>
              <a:rPr lang="en-GB" dirty="0"/>
              <a:t>How often does aggregate operation provide the result?</a:t>
            </a:r>
          </a:p>
          <a:p>
            <a:pPr lvl="1"/>
            <a:r>
              <a:rPr lang="en-GB" dirty="0"/>
              <a:t>With each record</a:t>
            </a:r>
          </a:p>
          <a:p>
            <a:pPr lvl="1"/>
            <a:r>
              <a:rPr lang="en-GB" dirty="0"/>
              <a:t>When the scope has been processed </a:t>
            </a:r>
          </a:p>
          <a:p>
            <a:pPr lvl="1"/>
            <a:r>
              <a:rPr lang="en-GB" dirty="0"/>
              <a:t>Something in between</a:t>
            </a:r>
          </a:p>
          <a:p>
            <a:pPr lvl="2"/>
            <a:r>
              <a:rPr lang="en-GB" dirty="0"/>
              <a:t>In specified intervals (early results)</a:t>
            </a:r>
          </a:p>
          <a:p>
            <a:pPr lvl="2"/>
            <a:r>
              <a:rPr lang="en-GB" dirty="0"/>
              <a:t>Data-driven (Not supported by Jet now)</a:t>
            </a:r>
          </a:p>
        </p:txBody>
      </p:sp>
    </p:spTree>
    <p:extLst>
      <p:ext uri="{BB962C8B-B14F-4D97-AF65-F5344CB8AC3E}">
        <p14:creationId xmlns:p14="http://schemas.microsoft.com/office/powerpoint/2010/main" val="2019552563"/>
      </p:ext>
    </p:extLst>
  </p:cSld>
  <p:clrMapOvr>
    <a:masterClrMapping/>
  </p:clrMapOvr>
  <p:transition spd="med">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416F9-C7DF-2243-A6E6-9279940F49CA}"/>
              </a:ext>
            </a:extLst>
          </p:cNvPr>
          <p:cNvSpPr>
            <a:spLocks noGrp="1"/>
          </p:cNvSpPr>
          <p:nvPr>
            <p:ph type="title"/>
          </p:nvPr>
        </p:nvSpPr>
        <p:spPr/>
        <p:txBody>
          <a:bodyPr/>
          <a:lstStyle/>
          <a:p>
            <a:r>
              <a:rPr lang="en-US" dirty="0"/>
              <a:t>Honorable Mentions</a:t>
            </a:r>
          </a:p>
        </p:txBody>
      </p:sp>
      <p:sp>
        <p:nvSpPr>
          <p:cNvPr id="3" name="Text Placeholder 2">
            <a:extLst>
              <a:ext uri="{FF2B5EF4-FFF2-40B4-BE49-F238E27FC236}">
                <a16:creationId xmlns:a16="http://schemas.microsoft.com/office/drawing/2014/main" id="{4F52C21B-1D0B-6241-A7F6-1F18134E9AA7}"/>
              </a:ext>
            </a:extLst>
          </p:cNvPr>
          <p:cNvSpPr>
            <a:spLocks noGrp="1"/>
          </p:cNvSpPr>
          <p:nvPr>
            <p:ph type="body" sz="quarter" idx="10"/>
          </p:nvPr>
        </p:nvSpPr>
        <p:spPr/>
        <p:txBody>
          <a:bodyPr/>
          <a:lstStyle/>
          <a:p>
            <a:r>
              <a:rPr lang="en-GB" dirty="0"/>
              <a:t>Cascade aggregate operations</a:t>
            </a:r>
          </a:p>
          <a:p>
            <a:pPr lvl="1"/>
            <a:r>
              <a:rPr lang="en-GB" dirty="0"/>
              <a:t>Aggregate aggregations (e.g. maximal average value)</a:t>
            </a:r>
          </a:p>
          <a:p>
            <a:pPr lvl="1"/>
            <a:r>
              <a:rPr lang="en-GB" dirty="0">
                <a:hlinkClick r:id="rId3"/>
              </a:rPr>
              <a:t>Flight Telemetry Demo</a:t>
            </a:r>
            <a:endParaRPr lang="en-GB" dirty="0"/>
          </a:p>
          <a:p>
            <a:r>
              <a:rPr lang="en-GB" dirty="0"/>
              <a:t>Use grouping for join and correlation</a:t>
            </a:r>
          </a:p>
          <a:p>
            <a:pPr lvl="1"/>
            <a:r>
              <a:rPr lang="en-GB" dirty="0"/>
              <a:t>Windowing to be added for streaming join</a:t>
            </a:r>
          </a:p>
          <a:p>
            <a:pPr lvl="1"/>
            <a:r>
              <a:rPr lang="en-GB" dirty="0">
                <a:hlinkClick r:id="rId4"/>
              </a:rPr>
              <a:t>https://docs.hazelcast.org/docs/jet/latest-dev/manual/#cogroup</a:t>
            </a:r>
            <a:endParaRPr lang="en-GB" dirty="0"/>
          </a:p>
          <a:p>
            <a:pPr lvl="1"/>
            <a:endParaRPr lang="en-GB" dirty="0"/>
          </a:p>
          <a:p>
            <a:r>
              <a:rPr lang="en-GB" dirty="0">
                <a:hlinkClick r:id="rId5"/>
              </a:rPr>
              <a:t>Custom </a:t>
            </a:r>
            <a:r>
              <a:rPr lang="en-GB" dirty="0"/>
              <a:t>aggregation API</a:t>
            </a:r>
          </a:p>
          <a:p>
            <a:endParaRPr lang="en-GB" dirty="0"/>
          </a:p>
          <a:p>
            <a:endParaRPr lang="en-GB" dirty="0"/>
          </a:p>
          <a:p>
            <a:endParaRPr lang="en-US" dirty="0"/>
          </a:p>
        </p:txBody>
      </p:sp>
    </p:spTree>
    <p:extLst>
      <p:ext uri="{BB962C8B-B14F-4D97-AF65-F5344CB8AC3E}">
        <p14:creationId xmlns:p14="http://schemas.microsoft.com/office/powerpoint/2010/main" val="38454367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eating food&#10;&#10;Description automatically generated">
            <a:extLst>
              <a:ext uri="{FF2B5EF4-FFF2-40B4-BE49-F238E27FC236}">
                <a16:creationId xmlns:a16="http://schemas.microsoft.com/office/drawing/2014/main" id="{9C8FB139-3BA4-C84D-94FE-50EF49182544}"/>
              </a:ext>
            </a:extLst>
          </p:cNvPr>
          <p:cNvPicPr>
            <a:picLocks noChangeAspect="1"/>
          </p:cNvPicPr>
          <p:nvPr/>
        </p:nvPicPr>
        <p:blipFill>
          <a:blip r:embed="rId3"/>
          <a:stretch>
            <a:fillRect/>
          </a:stretch>
        </p:blipFill>
        <p:spPr>
          <a:xfrm>
            <a:off x="529175" y="969712"/>
            <a:ext cx="4944780" cy="3708585"/>
          </a:xfrm>
          <a:prstGeom prst="rect">
            <a:avLst/>
          </a:prstGeom>
        </p:spPr>
      </p:pic>
      <p:sp>
        <p:nvSpPr>
          <p:cNvPr id="2" name="Title 1">
            <a:extLst>
              <a:ext uri="{FF2B5EF4-FFF2-40B4-BE49-F238E27FC236}">
                <a16:creationId xmlns:a16="http://schemas.microsoft.com/office/drawing/2014/main" id="{28B19B9B-8C6B-9D4A-9320-5A92CAC40057}"/>
              </a:ext>
            </a:extLst>
          </p:cNvPr>
          <p:cNvSpPr>
            <a:spLocks noGrp="1"/>
          </p:cNvSpPr>
          <p:nvPr>
            <p:ph type="title"/>
          </p:nvPr>
        </p:nvSpPr>
        <p:spPr/>
        <p:txBody>
          <a:bodyPr/>
          <a:lstStyle/>
          <a:p>
            <a:r>
              <a:rPr lang="en-US" dirty="0"/>
              <a:t>Lunch Break</a:t>
            </a:r>
          </a:p>
        </p:txBody>
      </p:sp>
      <p:sp>
        <p:nvSpPr>
          <p:cNvPr id="14" name="TextBox 13">
            <a:extLst>
              <a:ext uri="{FF2B5EF4-FFF2-40B4-BE49-F238E27FC236}">
                <a16:creationId xmlns:a16="http://schemas.microsoft.com/office/drawing/2014/main" id="{EFAB48CB-2AD4-B548-9C07-31D9FF3D2459}"/>
              </a:ext>
            </a:extLst>
          </p:cNvPr>
          <p:cNvSpPr txBox="1"/>
          <p:nvPr/>
        </p:nvSpPr>
        <p:spPr>
          <a:xfrm>
            <a:off x="4868581" y="2156251"/>
            <a:ext cx="3244799" cy="830997"/>
          </a:xfrm>
          <a:prstGeom prst="rect">
            <a:avLst/>
          </a:prstGeom>
          <a:noFill/>
        </p:spPr>
        <p:txBody>
          <a:bodyPr wrap="none" rtlCol="0">
            <a:spAutoFit/>
          </a:bodyPr>
          <a:lstStyle/>
          <a:p>
            <a:pPr algn="l"/>
            <a:r>
              <a:rPr lang="en-US" sz="3200" dirty="0">
                <a:effectLst>
                  <a:glow rad="279400">
                    <a:schemeClr val="bg1"/>
                  </a:glow>
                </a:effectLst>
                <a:latin typeface="Ubuntu" panose="020B0504030602030204" pitchFamily="34" charset="0"/>
              </a:rPr>
              <a:t>60 Minute Break</a:t>
            </a:r>
          </a:p>
          <a:p>
            <a:pPr algn="l"/>
            <a:endParaRPr lang="en-US" sz="1600" dirty="0">
              <a:effectLst>
                <a:glow rad="279400">
                  <a:schemeClr val="bg1"/>
                </a:glow>
              </a:effectLst>
              <a:latin typeface="Ubuntu" panose="020B0504030602030204" pitchFamily="34" charset="0"/>
            </a:endParaRPr>
          </a:p>
        </p:txBody>
      </p:sp>
    </p:spTree>
    <p:extLst>
      <p:ext uri="{BB962C8B-B14F-4D97-AF65-F5344CB8AC3E}">
        <p14:creationId xmlns:p14="http://schemas.microsoft.com/office/powerpoint/2010/main" val="1224934315"/>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Detailed Agenda – Day 2 (Continued)</a:t>
            </a:r>
          </a:p>
        </p:txBody>
      </p:sp>
      <p:sp>
        <p:nvSpPr>
          <p:cNvPr id="121" name="Google Shape;121;p21"/>
          <p:cNvSpPr txBox="1">
            <a:spLocks noGrp="1"/>
          </p:cNvSpPr>
          <p:nvPr>
            <p:ph type="body" sz="quarter" idx="10"/>
          </p:nvPr>
        </p:nvSpPr>
        <p:spPr>
          <a:xfrm>
            <a:off x="518425" y="969712"/>
            <a:ext cx="8096400" cy="3524036"/>
          </a:xfrm>
        </p:spPr>
        <p:txBody>
          <a:bodyPr/>
          <a:lstStyle/>
          <a:p>
            <a:pPr marL="95250" lvl="0" indent="0">
              <a:buNone/>
            </a:pPr>
            <a:endParaRPr lang="en-US" sz="1400" dirty="0"/>
          </a:p>
          <a:p>
            <a:pPr marL="95250" lvl="0" indent="0">
              <a:buNone/>
            </a:pPr>
            <a:endParaRPr lang="en-US" sz="1400" dirty="0"/>
          </a:p>
          <a:p>
            <a:pPr marL="95250" lvl="0" indent="0">
              <a:buNone/>
            </a:pPr>
            <a:endParaRPr lang="en-US" sz="1400" dirty="0"/>
          </a:p>
        </p:txBody>
      </p:sp>
      <p:graphicFrame>
        <p:nvGraphicFramePr>
          <p:cNvPr id="2" name="Table 1">
            <a:extLst>
              <a:ext uri="{FF2B5EF4-FFF2-40B4-BE49-F238E27FC236}">
                <a16:creationId xmlns:a16="http://schemas.microsoft.com/office/drawing/2014/main" id="{A901D3DA-A356-6C49-876A-0C72F4097B73}"/>
              </a:ext>
            </a:extLst>
          </p:cNvPr>
          <p:cNvGraphicFramePr>
            <a:graphicFrameLocks noGrp="1"/>
          </p:cNvGraphicFramePr>
          <p:nvPr>
            <p:extLst>
              <p:ext uri="{D42A27DB-BD31-4B8C-83A1-F6EECF244321}">
                <p14:modId xmlns:p14="http://schemas.microsoft.com/office/powerpoint/2010/main" val="3079119636"/>
              </p:ext>
            </p:extLst>
          </p:nvPr>
        </p:nvGraphicFramePr>
        <p:xfrm>
          <a:off x="518425" y="969712"/>
          <a:ext cx="7965895" cy="1635555"/>
        </p:xfrm>
        <a:graphic>
          <a:graphicData uri="http://schemas.openxmlformats.org/drawingml/2006/table">
            <a:tbl>
              <a:tblPr firstRow="1" bandRow="1">
                <a:tableStyleId>{5C22544A-7EE6-4342-B048-85BDC9FD1C3A}</a:tableStyleId>
              </a:tblPr>
              <a:tblGrid>
                <a:gridCol w="5313805">
                  <a:extLst>
                    <a:ext uri="{9D8B030D-6E8A-4147-A177-3AD203B41FA5}">
                      <a16:colId xmlns:a16="http://schemas.microsoft.com/office/drawing/2014/main" val="3250079560"/>
                    </a:ext>
                  </a:extLst>
                </a:gridCol>
                <a:gridCol w="1326045">
                  <a:extLst>
                    <a:ext uri="{9D8B030D-6E8A-4147-A177-3AD203B41FA5}">
                      <a16:colId xmlns:a16="http://schemas.microsoft.com/office/drawing/2014/main" val="1441134292"/>
                    </a:ext>
                  </a:extLst>
                </a:gridCol>
                <a:gridCol w="1326045">
                  <a:extLst>
                    <a:ext uri="{9D8B030D-6E8A-4147-A177-3AD203B41FA5}">
                      <a16:colId xmlns:a16="http://schemas.microsoft.com/office/drawing/2014/main" val="206264429"/>
                    </a:ext>
                  </a:extLst>
                </a:gridCol>
              </a:tblGrid>
              <a:tr h="327111">
                <a:tc gridSpan="2">
                  <a:txBody>
                    <a:bodyPr/>
                    <a:lstStyle/>
                    <a:p>
                      <a:r>
                        <a:rPr lang="en-US" sz="1200" dirty="0"/>
                        <a:t>Processing Data in Memory with Hazelcast IMDG (Continued)</a:t>
                      </a:r>
                    </a:p>
                  </a:txBody>
                  <a:tcPr/>
                </a:tc>
                <a:tc hMerge="1">
                  <a:txBody>
                    <a:bodyPr/>
                    <a:lstStyle/>
                    <a:p>
                      <a:endParaRPr lang="en-US" dirty="0"/>
                    </a:p>
                  </a:txBody>
                  <a:tcPr/>
                </a:tc>
                <a:tc>
                  <a:txBody>
                    <a:bodyPr/>
                    <a:lstStyle/>
                    <a:p>
                      <a:r>
                        <a:rPr lang="en-US" sz="1200" dirty="0"/>
                        <a:t>Starts At</a:t>
                      </a:r>
                    </a:p>
                  </a:txBody>
                  <a:tcPr/>
                </a:tc>
                <a:extLst>
                  <a:ext uri="{0D108BD9-81ED-4DB2-BD59-A6C34878D82A}">
                    <a16:rowId xmlns:a16="http://schemas.microsoft.com/office/drawing/2014/main" val="3476256911"/>
                  </a:ext>
                </a:extLst>
              </a:tr>
              <a:tr h="327111">
                <a:tc>
                  <a:txBody>
                    <a:bodyPr/>
                    <a:lstStyle/>
                    <a:p>
                      <a:r>
                        <a:rPr lang="en-US" sz="1200" dirty="0" err="1"/>
                        <a:t>IQueue</a:t>
                      </a:r>
                      <a:r>
                        <a:rPr lang="en-US" sz="1200" dirty="0"/>
                        <a:t>, </a:t>
                      </a:r>
                      <a:r>
                        <a:rPr lang="en-US" sz="1200" dirty="0" err="1"/>
                        <a:t>ITopic</a:t>
                      </a:r>
                      <a:r>
                        <a:rPr lang="en-US" sz="1200" dirty="0"/>
                        <a:t> and Ring Buffers</a:t>
                      </a:r>
                    </a:p>
                  </a:txBody>
                  <a:tcPr anchor="ctr"/>
                </a:tc>
                <a:tc>
                  <a:txBody>
                    <a:bodyPr/>
                    <a:lstStyle/>
                    <a:p>
                      <a:r>
                        <a:rPr lang="en-US" sz="1200" dirty="0"/>
                        <a:t>30 minutes</a:t>
                      </a:r>
                    </a:p>
                  </a:txBody>
                  <a:tcPr anchor="ctr"/>
                </a:tc>
                <a:tc>
                  <a:txBody>
                    <a:bodyPr/>
                    <a:lstStyle/>
                    <a:p>
                      <a:endParaRPr lang="en-US" sz="1200" dirty="0"/>
                    </a:p>
                  </a:txBody>
                  <a:tcPr anchor="ctr"/>
                </a:tc>
                <a:extLst>
                  <a:ext uri="{0D108BD9-81ED-4DB2-BD59-A6C34878D82A}">
                    <a16:rowId xmlns:a16="http://schemas.microsoft.com/office/drawing/2014/main" val="3527370727"/>
                  </a:ext>
                </a:extLst>
              </a:tr>
              <a:tr h="327111">
                <a:tc>
                  <a:txBody>
                    <a:bodyPr/>
                    <a:lstStyle/>
                    <a:p>
                      <a:r>
                        <a:rPr lang="en-US" sz="1200" dirty="0"/>
                        <a:t>Hazelcast Threading Model</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3197829683"/>
                  </a:ext>
                </a:extLst>
              </a:tr>
              <a:tr h="327111">
                <a:tc>
                  <a:txBody>
                    <a:bodyPr/>
                    <a:lstStyle/>
                    <a:p>
                      <a:r>
                        <a:rPr lang="en-US" sz="1200" b="1" dirty="0"/>
                        <a:t>Q and A (end of Processing Data in Memory with IMDG)</a:t>
                      </a:r>
                    </a:p>
                  </a:txBody>
                  <a:tcPr anchor="ctr"/>
                </a:tc>
                <a:tc>
                  <a:txBody>
                    <a:bodyPr/>
                    <a:lstStyle/>
                    <a:p>
                      <a:r>
                        <a:rPr lang="en-US" sz="1200" dirty="0"/>
                        <a:t>10 minutes</a:t>
                      </a:r>
                    </a:p>
                  </a:txBody>
                  <a:tcPr anchor="ctr"/>
                </a:tc>
                <a:tc>
                  <a:txBody>
                    <a:bodyPr/>
                    <a:lstStyle/>
                    <a:p>
                      <a:endParaRPr lang="en-US" sz="1200" dirty="0"/>
                    </a:p>
                  </a:txBody>
                  <a:tcPr anchor="ctr"/>
                </a:tc>
                <a:extLst>
                  <a:ext uri="{0D108BD9-81ED-4DB2-BD59-A6C34878D82A}">
                    <a16:rowId xmlns:a16="http://schemas.microsoft.com/office/drawing/2014/main" val="230361236"/>
                  </a:ext>
                </a:extLst>
              </a:tr>
              <a:tr h="327111">
                <a:tc>
                  <a:txBody>
                    <a:bodyPr/>
                    <a:lstStyle/>
                    <a:p>
                      <a:r>
                        <a:rPr lang="en-US" sz="1200" dirty="0"/>
                        <a:t>Lunch</a:t>
                      </a:r>
                    </a:p>
                  </a:txBody>
                  <a:tcPr anchor="ctr"/>
                </a:tc>
                <a:tc>
                  <a:txBody>
                    <a:bodyPr/>
                    <a:lstStyle/>
                    <a:p>
                      <a:r>
                        <a:rPr lang="en-US" sz="1200" dirty="0"/>
                        <a:t>55 minutes</a:t>
                      </a:r>
                    </a:p>
                  </a:txBody>
                  <a:tcPr anchor="ctr"/>
                </a:tc>
                <a:tc>
                  <a:txBody>
                    <a:bodyPr/>
                    <a:lstStyle/>
                    <a:p>
                      <a:r>
                        <a:rPr lang="en-US" sz="1200" dirty="0"/>
                        <a:t>12:35 pm</a:t>
                      </a:r>
                    </a:p>
                  </a:txBody>
                  <a:tcPr anchor="ctr"/>
                </a:tc>
                <a:extLst>
                  <a:ext uri="{0D108BD9-81ED-4DB2-BD59-A6C34878D82A}">
                    <a16:rowId xmlns:a16="http://schemas.microsoft.com/office/drawing/2014/main" val="3509656054"/>
                  </a:ext>
                </a:extLst>
              </a:tr>
            </a:tbl>
          </a:graphicData>
        </a:graphic>
      </p:graphicFrame>
    </p:spTree>
    <p:extLst>
      <p:ext uri="{BB962C8B-B14F-4D97-AF65-F5344CB8AC3E}">
        <p14:creationId xmlns:p14="http://schemas.microsoft.com/office/powerpoint/2010/main" val="28573378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subTitle" idx="1"/>
          </p:nvPr>
        </p:nvSpPr>
        <p:spPr>
          <a:xfrm>
            <a:off x="658363" y="3374937"/>
            <a:ext cx="5122800" cy="280800"/>
          </a:xfrm>
          <a:prstGeom prst="rect">
            <a:avLst/>
          </a:prstGeom>
        </p:spPr>
        <p:txBody>
          <a:bodyPr spcFirstLastPara="1" wrap="square" lIns="0" tIns="34275" rIns="0" bIns="34275" anchor="t" anchorCtr="0">
            <a:noAutofit/>
          </a:bodyPr>
          <a:lstStyle/>
          <a:p>
            <a:pPr marL="0" lvl="0" indent="0" algn="l" rtl="0">
              <a:spcBef>
                <a:spcPts val="500"/>
              </a:spcBef>
              <a:spcAft>
                <a:spcPts val="500"/>
              </a:spcAft>
              <a:buNone/>
            </a:pPr>
            <a:endParaRPr/>
          </a:p>
        </p:txBody>
      </p:sp>
      <p:sp>
        <p:nvSpPr>
          <p:cNvPr id="245" name="Google Shape;245;p38"/>
          <p:cNvSpPr txBox="1">
            <a:spLocks noGrp="1"/>
          </p:cNvSpPr>
          <p:nvPr>
            <p:ph type="ctrTitle"/>
          </p:nvPr>
        </p:nvSpPr>
        <p:spPr>
          <a:xfrm>
            <a:off x="655390" y="1766413"/>
            <a:ext cx="5758200" cy="121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Scaling and Operations</a:t>
            </a:r>
            <a:endParaRPr/>
          </a:p>
        </p:txBody>
      </p:sp>
    </p:spTree>
    <p:extLst>
      <p:ext uri="{BB962C8B-B14F-4D97-AF65-F5344CB8AC3E}">
        <p14:creationId xmlns:p14="http://schemas.microsoft.com/office/powerpoint/2010/main" val="2489853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281C-B6BD-444F-88A9-F2E9FD5571A9}"/>
              </a:ext>
            </a:extLst>
          </p:cNvPr>
          <p:cNvSpPr>
            <a:spLocks noGrp="1"/>
          </p:cNvSpPr>
          <p:nvPr>
            <p:ph type="title"/>
          </p:nvPr>
        </p:nvSpPr>
        <p:spPr/>
        <p:txBody>
          <a:bodyPr/>
          <a:lstStyle/>
          <a:p>
            <a:r>
              <a:rPr lang="en-US" dirty="0"/>
              <a:t>Scaling and Fault Tolerance</a:t>
            </a:r>
          </a:p>
        </p:txBody>
      </p:sp>
      <p:sp>
        <p:nvSpPr>
          <p:cNvPr id="3" name="Text Placeholder 2">
            <a:extLst>
              <a:ext uri="{FF2B5EF4-FFF2-40B4-BE49-F238E27FC236}">
                <a16:creationId xmlns:a16="http://schemas.microsoft.com/office/drawing/2014/main" id="{C70A4067-0DB8-A04D-B4EE-9D3396144592}"/>
              </a:ext>
            </a:extLst>
          </p:cNvPr>
          <p:cNvSpPr>
            <a:spLocks noGrp="1"/>
          </p:cNvSpPr>
          <p:nvPr>
            <p:ph type="body" sz="quarter" idx="10"/>
          </p:nvPr>
        </p:nvSpPr>
        <p:spPr/>
        <p:txBody>
          <a:bodyPr>
            <a:normAutofit/>
          </a:bodyPr>
          <a:lstStyle/>
          <a:p>
            <a:pPr marL="342900" indent="-342900">
              <a:buFont typeface="Arial" panose="020B0604020202020204" pitchFamily="34" charset="0"/>
              <a:buChar char="•"/>
            </a:pPr>
            <a:r>
              <a:rPr lang="en-GB" dirty="0"/>
              <a:t>Jet clusters can grow and shrink elastically</a:t>
            </a:r>
          </a:p>
          <a:p>
            <a:pPr marL="800100" lvl="1">
              <a:buFont typeface="Arial" panose="020B0604020202020204" pitchFamily="34" charset="0"/>
              <a:buChar char="•"/>
            </a:pPr>
            <a:r>
              <a:rPr lang="en-GB" dirty="0"/>
              <a:t>Add members to accommodate workload spikes</a:t>
            </a:r>
          </a:p>
          <a:p>
            <a:pPr marL="800100" lvl="1">
              <a:buFont typeface="Arial" panose="020B0604020202020204" pitchFamily="34" charset="0"/>
              <a:buChar char="•"/>
            </a:pPr>
            <a:r>
              <a:rPr lang="en-GB" dirty="0"/>
              <a:t>Workload is dynamically distributed across all cluster members</a:t>
            </a:r>
          </a:p>
          <a:p>
            <a:pPr marL="342900">
              <a:buFont typeface="Arial" panose="020B0604020202020204" pitchFamily="34" charset="0"/>
              <a:buChar char="•"/>
            </a:pPr>
            <a:r>
              <a:rPr lang="en-GB" dirty="0"/>
              <a:t>Resilience through redundancy</a:t>
            </a:r>
          </a:p>
          <a:p>
            <a:pPr marL="800100" lvl="1">
              <a:buFont typeface="Arial" panose="020B0604020202020204" pitchFamily="34" charset="0"/>
              <a:buChar char="•"/>
            </a:pPr>
            <a:r>
              <a:rPr lang="en-GB" dirty="0"/>
              <a:t>Fault tolerance (network, server)</a:t>
            </a:r>
          </a:p>
          <a:p>
            <a:pPr marL="800100" lvl="1">
              <a:buFont typeface="Arial" panose="020B0604020202020204" pitchFamily="34" charset="0"/>
              <a:buChar char="•"/>
            </a:pPr>
            <a:r>
              <a:rPr lang="en-GB" dirty="0"/>
              <a:t>Cluster redistributes workload to available members</a:t>
            </a:r>
          </a:p>
          <a:p>
            <a:pPr marL="800100" lvl="1">
              <a:buFont typeface="Arial" panose="020B0604020202020204" pitchFamily="34" charset="0"/>
              <a:buChar char="•"/>
            </a:pPr>
            <a:endParaRPr lang="en-GB" dirty="0"/>
          </a:p>
        </p:txBody>
      </p:sp>
    </p:spTree>
    <p:extLst>
      <p:ext uri="{BB962C8B-B14F-4D97-AF65-F5344CB8AC3E}">
        <p14:creationId xmlns:p14="http://schemas.microsoft.com/office/powerpoint/2010/main" val="14624238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2E47-5C9B-164F-954B-41C4D5B6C96C}"/>
              </a:ext>
            </a:extLst>
          </p:cNvPr>
          <p:cNvSpPr>
            <a:spLocks noGrp="1"/>
          </p:cNvSpPr>
          <p:nvPr>
            <p:ph type="title"/>
          </p:nvPr>
        </p:nvSpPr>
        <p:spPr/>
        <p:txBody>
          <a:bodyPr/>
          <a:lstStyle/>
          <a:p>
            <a:r>
              <a:rPr lang="en-US" dirty="0"/>
              <a:t>How Jet Fault Tolerance Works</a:t>
            </a:r>
          </a:p>
        </p:txBody>
      </p:sp>
      <p:sp>
        <p:nvSpPr>
          <p:cNvPr id="3" name="Text Placeholder 2">
            <a:extLst>
              <a:ext uri="{FF2B5EF4-FFF2-40B4-BE49-F238E27FC236}">
                <a16:creationId xmlns:a16="http://schemas.microsoft.com/office/drawing/2014/main" id="{1467D462-C373-714B-9202-51AD568F1494}"/>
              </a:ext>
            </a:extLst>
          </p:cNvPr>
          <p:cNvSpPr>
            <a:spLocks noGrp="1"/>
          </p:cNvSpPr>
          <p:nvPr>
            <p:ph type="body" sz="quarter" idx="10"/>
          </p:nvPr>
        </p:nvSpPr>
        <p:spPr/>
        <p:txBody>
          <a:bodyPr>
            <a:normAutofit/>
          </a:bodyPr>
          <a:lstStyle/>
          <a:p>
            <a:pPr marL="342900" indent="-342900">
              <a:buFont typeface="Arial" panose="020B0604020202020204" pitchFamily="34" charset="0"/>
              <a:buChar char="•"/>
            </a:pPr>
            <a:r>
              <a:rPr lang="en-GB" dirty="0"/>
              <a:t>Regular backups (snapshots)</a:t>
            </a:r>
          </a:p>
          <a:p>
            <a:pPr marL="571500" lvl="1"/>
            <a:r>
              <a:rPr lang="en-GB" dirty="0"/>
              <a:t>Restart computation from last snapshot if topology changes</a:t>
            </a:r>
          </a:p>
          <a:p>
            <a:pPr marL="571500" lvl="1"/>
            <a:r>
              <a:rPr lang="en-GB" dirty="0"/>
              <a:t>Single node failures/additions - snapshot restored from replicated memory storage</a:t>
            </a:r>
          </a:p>
          <a:p>
            <a:pPr marL="342900" indent="-342900">
              <a:buFont typeface="Arial" panose="020B0604020202020204" pitchFamily="34" charset="0"/>
              <a:buChar char="•"/>
            </a:pPr>
            <a:r>
              <a:rPr lang="en-GB" dirty="0"/>
              <a:t>Preconditions:</a:t>
            </a:r>
          </a:p>
          <a:p>
            <a:pPr marL="571500" lvl="1"/>
            <a:r>
              <a:rPr lang="en-GB" dirty="0" err="1"/>
              <a:t>Replayable</a:t>
            </a:r>
            <a:r>
              <a:rPr lang="en-GB" dirty="0"/>
              <a:t> source (</a:t>
            </a:r>
            <a:r>
              <a:rPr lang="en-GB" dirty="0" err="1"/>
              <a:t>e.g</a:t>
            </a:r>
            <a:r>
              <a:rPr lang="en-GB" dirty="0"/>
              <a:t> Kafka, </a:t>
            </a:r>
            <a:r>
              <a:rPr lang="en-GB" dirty="0" err="1"/>
              <a:t>Hazelcast</a:t>
            </a:r>
            <a:r>
              <a:rPr lang="en-GB" dirty="0"/>
              <a:t> Event Journal, not JMS)</a:t>
            </a:r>
          </a:p>
          <a:p>
            <a:pPr marL="571500" lvl="1"/>
            <a:r>
              <a:rPr lang="en-GB" dirty="0"/>
              <a:t>Deterministic (no mutable lookup tables, no randomness)</a:t>
            </a:r>
          </a:p>
          <a:p>
            <a:pPr marL="571500" lvl="1"/>
            <a:r>
              <a:rPr lang="en-GB" dirty="0"/>
              <a:t>Idempotent sink </a:t>
            </a:r>
          </a:p>
        </p:txBody>
      </p:sp>
    </p:spTree>
    <p:extLst>
      <p:ext uri="{BB962C8B-B14F-4D97-AF65-F5344CB8AC3E}">
        <p14:creationId xmlns:p14="http://schemas.microsoft.com/office/powerpoint/2010/main" val="13930584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E8D268-75C5-CB46-8214-7F173A98B83C}"/>
              </a:ext>
            </a:extLst>
          </p:cNvPr>
          <p:cNvSpPr>
            <a:spLocks noGrp="1"/>
          </p:cNvSpPr>
          <p:nvPr>
            <p:ph type="title"/>
          </p:nvPr>
        </p:nvSpPr>
        <p:spPr/>
        <p:txBody>
          <a:bodyPr/>
          <a:lstStyle/>
          <a:p>
            <a:r>
              <a:rPr lang="en-US" dirty="0"/>
              <a:t>Jet Application Deployment Options</a:t>
            </a:r>
          </a:p>
        </p:txBody>
      </p:sp>
      <p:sp>
        <p:nvSpPr>
          <p:cNvPr id="31" name="Text Placeholder 30">
            <a:extLst>
              <a:ext uri="{FF2B5EF4-FFF2-40B4-BE49-F238E27FC236}">
                <a16:creationId xmlns:a16="http://schemas.microsoft.com/office/drawing/2014/main" id="{A378B34B-C332-584D-B75A-47899A027E9C}"/>
              </a:ext>
            </a:extLst>
          </p:cNvPr>
          <p:cNvSpPr>
            <a:spLocks noGrp="1"/>
          </p:cNvSpPr>
          <p:nvPr>
            <p:ph type="body" sz="quarter" idx="10"/>
          </p:nvPr>
        </p:nvSpPr>
        <p:spPr>
          <a:xfrm>
            <a:off x="517614" y="3744264"/>
            <a:ext cx="3563321" cy="1161966"/>
          </a:xfrm>
        </p:spPr>
        <p:txBody>
          <a:bodyPr>
            <a:normAutofit fontScale="62500" lnSpcReduction="20000"/>
          </a:bodyPr>
          <a:lstStyle/>
          <a:p>
            <a:r>
              <a:rPr lang="en-US" dirty="0"/>
              <a:t>No separate process to manage</a:t>
            </a:r>
          </a:p>
          <a:p>
            <a:r>
              <a:rPr lang="en-US" dirty="0"/>
              <a:t>Prototyping, Microservices. OEM.</a:t>
            </a:r>
          </a:p>
          <a:p>
            <a:r>
              <a:rPr lang="en-US" dirty="0"/>
              <a:t>Java API for management</a:t>
            </a:r>
          </a:p>
          <a:p>
            <a:r>
              <a:rPr lang="en-US" dirty="0"/>
              <a:t>Simplest for Ops – nothing extra</a:t>
            </a:r>
          </a:p>
        </p:txBody>
      </p:sp>
      <p:cxnSp>
        <p:nvCxnSpPr>
          <p:cNvPr id="8" name="Straight Connector 7">
            <a:extLst>
              <a:ext uri="{FF2B5EF4-FFF2-40B4-BE49-F238E27FC236}">
                <a16:creationId xmlns:a16="http://schemas.microsoft.com/office/drawing/2014/main" id="{064470A8-8A15-1A46-8D67-7EEA5E285A88}"/>
              </a:ext>
            </a:extLst>
          </p:cNvPr>
          <p:cNvCxnSpPr/>
          <p:nvPr/>
        </p:nvCxnSpPr>
        <p:spPr>
          <a:xfrm>
            <a:off x="4475181" y="1140984"/>
            <a:ext cx="0" cy="3184263"/>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Text Placeholder 30">
            <a:extLst>
              <a:ext uri="{FF2B5EF4-FFF2-40B4-BE49-F238E27FC236}">
                <a16:creationId xmlns:a16="http://schemas.microsoft.com/office/drawing/2014/main" id="{E939DB03-15B9-F14D-8D13-EB0DB498EB3B}"/>
              </a:ext>
            </a:extLst>
          </p:cNvPr>
          <p:cNvSpPr txBox="1">
            <a:spLocks/>
          </p:cNvSpPr>
          <p:nvPr/>
        </p:nvSpPr>
        <p:spPr>
          <a:xfrm>
            <a:off x="4931450" y="3744264"/>
            <a:ext cx="3682563" cy="1161966"/>
          </a:xfrm>
          <a:prstGeom prst="rect">
            <a:avLst/>
          </a:prstGeom>
          <a:noFill/>
          <a:ln>
            <a:noFill/>
          </a:ln>
        </p:spPr>
        <p:txBody>
          <a:bodyPr spcFirstLastPara="1" wrap="square" lIns="68575" tIns="34275" rIns="68575" bIns="34275" anchor="t" anchorCtr="0">
            <a:normAutofit fontScale="62500" lnSpcReduction="20000"/>
          </a:bodyPr>
          <a:lstStyle>
            <a:defPPr marR="0" lvl="0" algn="l" rtl="0">
              <a:lnSpc>
                <a:spcPct val="100000"/>
              </a:lnSpc>
              <a:spcBef>
                <a:spcPts val="0"/>
              </a:spcBef>
              <a:spcAft>
                <a:spcPts val="0"/>
              </a:spcAft>
            </a:defPPr>
            <a:lvl1pPr marL="457200" marR="0" lvl="0" indent="-361950" algn="l" rtl="0">
              <a:lnSpc>
                <a:spcPct val="100000"/>
              </a:lnSpc>
              <a:spcBef>
                <a:spcPts val="0"/>
              </a:spcBef>
              <a:spcAft>
                <a:spcPts val="900"/>
              </a:spcAft>
              <a:buClr>
                <a:schemeClr val="dk1"/>
              </a:buClr>
              <a:buSzPts val="2100"/>
              <a:buFont typeface="Ubuntu"/>
              <a:buChar char="•"/>
              <a:defRPr sz="2100" b="0" i="0" u="none" strike="noStrike" cap="none">
                <a:solidFill>
                  <a:schemeClr val="dk1"/>
                </a:solidFill>
                <a:latin typeface="Ubuntu"/>
                <a:ea typeface="Ubuntu"/>
                <a:cs typeface="Ubuntu"/>
                <a:sym typeface="Ubuntu"/>
              </a:defRPr>
            </a:lvl1pPr>
            <a:lvl2pPr marL="914400" marR="0" lvl="1" indent="-342900" algn="l" rtl="0">
              <a:lnSpc>
                <a:spcPct val="100000"/>
              </a:lnSpc>
              <a:spcBef>
                <a:spcPts val="0"/>
              </a:spcBef>
              <a:spcAft>
                <a:spcPts val="900"/>
              </a:spcAft>
              <a:buClr>
                <a:schemeClr val="dk1"/>
              </a:buClr>
              <a:buSzPts val="1800"/>
              <a:buFont typeface="Ubuntu"/>
              <a:buChar char="•"/>
              <a:defRPr sz="1800" b="0" i="0" u="none" strike="noStrike" cap="none">
                <a:solidFill>
                  <a:schemeClr val="dk1"/>
                </a:solidFill>
                <a:latin typeface="Ubuntu"/>
                <a:ea typeface="Ubuntu"/>
                <a:cs typeface="Ubuntu"/>
                <a:sym typeface="Ubuntu"/>
              </a:defRPr>
            </a:lvl2pPr>
            <a:lvl3pPr marL="1371600" marR="0" lvl="2" indent="-323850" algn="l" rtl="0">
              <a:lnSpc>
                <a:spcPct val="100000"/>
              </a:lnSpc>
              <a:spcBef>
                <a:spcPts val="0"/>
              </a:spcBef>
              <a:spcAft>
                <a:spcPts val="900"/>
              </a:spcAft>
              <a:buClr>
                <a:schemeClr val="dk1"/>
              </a:buClr>
              <a:buSzPts val="1500"/>
              <a:buFont typeface="Ubuntu"/>
              <a:buChar char="•"/>
              <a:defRPr sz="1500" b="0" i="0" u="none" strike="noStrike" cap="none">
                <a:solidFill>
                  <a:schemeClr val="dk1"/>
                </a:solidFill>
                <a:latin typeface="Ubuntu"/>
                <a:ea typeface="Ubuntu"/>
                <a:cs typeface="Ubuntu"/>
                <a:sym typeface="Ubuntu"/>
              </a:defRPr>
            </a:lvl3pPr>
            <a:lvl4pPr marL="1828800" marR="0" lvl="3" indent="-317500" algn="l" rtl="0">
              <a:lnSpc>
                <a:spcPct val="100000"/>
              </a:lnSpc>
              <a:spcBef>
                <a:spcPts val="0"/>
              </a:spcBef>
              <a:spcAft>
                <a:spcPts val="900"/>
              </a:spcAft>
              <a:buClr>
                <a:schemeClr val="dk1"/>
              </a:buClr>
              <a:buSzPts val="1400"/>
              <a:buFont typeface="Ubuntu"/>
              <a:buChar char="•"/>
              <a:defRPr sz="1400" b="0" i="0" u="none" strike="noStrike" cap="none">
                <a:solidFill>
                  <a:schemeClr val="dk1"/>
                </a:solidFill>
                <a:latin typeface="Ubuntu"/>
                <a:ea typeface="Ubuntu"/>
                <a:cs typeface="Ubuntu"/>
                <a:sym typeface="Ubuntu"/>
              </a:defRPr>
            </a:lvl4pPr>
            <a:lvl5pPr marL="2286000" marR="0" lvl="4" indent="-317500" algn="l" rtl="0">
              <a:lnSpc>
                <a:spcPct val="100000"/>
              </a:lnSpc>
              <a:spcBef>
                <a:spcPts val="0"/>
              </a:spcBef>
              <a:spcAft>
                <a:spcPts val="900"/>
              </a:spcAft>
              <a:buClr>
                <a:schemeClr val="dk1"/>
              </a:buClr>
              <a:buSzPts val="1400"/>
              <a:buFont typeface="Ubuntu"/>
              <a:buChar char="•"/>
              <a:defRPr sz="1400" b="0" i="0" u="none" strike="noStrike" cap="none">
                <a:solidFill>
                  <a:schemeClr val="dk1"/>
                </a:solidFill>
                <a:latin typeface="Ubuntu"/>
                <a:ea typeface="Ubuntu"/>
                <a:cs typeface="Ubuntu"/>
                <a:sym typeface="Ubuntu"/>
              </a:defRPr>
            </a:lvl5pPr>
            <a:lvl6pPr marL="2743200" marR="0" lvl="5"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6pPr>
            <a:lvl7pPr marL="3200400" marR="0" lvl="6"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7pPr>
            <a:lvl8pPr marL="3657600" marR="0" lvl="7" indent="-317500" algn="l" rtl="0">
              <a:lnSpc>
                <a:spcPct val="90000"/>
              </a:lnSpc>
              <a:spcBef>
                <a:spcPts val="10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8pPr>
            <a:lvl9pPr marL="4114800" marR="0" lvl="8" indent="-317500" algn="l" rtl="0">
              <a:lnSpc>
                <a:spcPct val="90000"/>
              </a:lnSpc>
              <a:spcBef>
                <a:spcPts val="1000"/>
              </a:spcBef>
              <a:spcAft>
                <a:spcPts val="1000"/>
              </a:spcAft>
              <a:buClr>
                <a:schemeClr val="dk1"/>
              </a:buClr>
              <a:buSzPts val="1400"/>
              <a:buFont typeface="Ubuntu"/>
              <a:buChar char="•"/>
              <a:defRPr sz="1400" b="0" i="0" u="none" strike="noStrike" cap="none">
                <a:solidFill>
                  <a:schemeClr val="dk1"/>
                </a:solidFill>
                <a:latin typeface="Ubuntu"/>
                <a:ea typeface="Ubuntu"/>
                <a:cs typeface="Ubuntu"/>
                <a:sym typeface="Ubuntu"/>
              </a:defRPr>
            </a:lvl9pPr>
          </a:lstStyle>
          <a:p>
            <a:r>
              <a:rPr lang="en-US" dirty="0"/>
              <a:t>Separate Jet cluster</a:t>
            </a:r>
          </a:p>
          <a:p>
            <a:r>
              <a:rPr lang="en-US" dirty="0"/>
              <a:t>Isolate Jet from the application lifecycle</a:t>
            </a:r>
          </a:p>
          <a:p>
            <a:r>
              <a:rPr lang="en-US" dirty="0"/>
              <a:t>Jet CLI for management</a:t>
            </a:r>
          </a:p>
          <a:p>
            <a:r>
              <a:rPr lang="en-US" dirty="0"/>
              <a:t>Managed by Ops</a:t>
            </a:r>
          </a:p>
        </p:txBody>
      </p:sp>
      <p:sp>
        <p:nvSpPr>
          <p:cNvPr id="104" name="TextBox 103">
            <a:extLst>
              <a:ext uri="{FF2B5EF4-FFF2-40B4-BE49-F238E27FC236}">
                <a16:creationId xmlns:a16="http://schemas.microsoft.com/office/drawing/2014/main" id="{5AE18029-C807-5944-AE75-6E7CE84143F1}"/>
              </a:ext>
            </a:extLst>
          </p:cNvPr>
          <p:cNvSpPr txBox="1"/>
          <p:nvPr/>
        </p:nvSpPr>
        <p:spPr>
          <a:xfrm>
            <a:off x="6003252" y="965184"/>
            <a:ext cx="1260281" cy="307777"/>
          </a:xfrm>
          <a:prstGeom prst="rect">
            <a:avLst/>
          </a:prstGeom>
          <a:noFill/>
        </p:spPr>
        <p:txBody>
          <a:bodyPr wrap="none" rtlCol="0">
            <a:spAutoFit/>
          </a:bodyPr>
          <a:lstStyle/>
          <a:p>
            <a:pPr algn="ctr"/>
            <a:r>
              <a:rPr lang="en-US" dirty="0">
                <a:latin typeface="Ubuntu" panose="020B0504030602030204" pitchFamily="34" charset="0"/>
              </a:rPr>
              <a:t>Client/Server</a:t>
            </a:r>
          </a:p>
        </p:txBody>
      </p:sp>
      <p:sp>
        <p:nvSpPr>
          <p:cNvPr id="103" name="TextBox 102">
            <a:extLst>
              <a:ext uri="{FF2B5EF4-FFF2-40B4-BE49-F238E27FC236}">
                <a16:creationId xmlns:a16="http://schemas.microsoft.com/office/drawing/2014/main" id="{F80EA29C-748E-EA45-8ECA-795064125916}"/>
              </a:ext>
            </a:extLst>
          </p:cNvPr>
          <p:cNvSpPr txBox="1"/>
          <p:nvPr/>
        </p:nvSpPr>
        <p:spPr>
          <a:xfrm>
            <a:off x="1728284" y="971398"/>
            <a:ext cx="1066318" cy="307777"/>
          </a:xfrm>
          <a:prstGeom prst="rect">
            <a:avLst/>
          </a:prstGeom>
          <a:noFill/>
        </p:spPr>
        <p:txBody>
          <a:bodyPr wrap="square" rtlCol="0">
            <a:spAutoFit/>
          </a:bodyPr>
          <a:lstStyle/>
          <a:p>
            <a:pPr algn="l"/>
            <a:r>
              <a:rPr lang="en-US" dirty="0">
                <a:latin typeface="Ubuntu" panose="020B0504030602030204" pitchFamily="34" charset="0"/>
              </a:rPr>
              <a:t>Embedded</a:t>
            </a:r>
          </a:p>
        </p:txBody>
      </p:sp>
      <p:grpSp>
        <p:nvGrpSpPr>
          <p:cNvPr id="185" name="Group 184">
            <a:extLst>
              <a:ext uri="{FF2B5EF4-FFF2-40B4-BE49-F238E27FC236}">
                <a16:creationId xmlns:a16="http://schemas.microsoft.com/office/drawing/2014/main" id="{FE018C71-E304-F147-B50E-03FC92F3C075}"/>
              </a:ext>
            </a:extLst>
          </p:cNvPr>
          <p:cNvGrpSpPr/>
          <p:nvPr/>
        </p:nvGrpSpPr>
        <p:grpSpPr>
          <a:xfrm>
            <a:off x="779103" y="1309763"/>
            <a:ext cx="2837512" cy="2206596"/>
            <a:chOff x="779103" y="1309763"/>
            <a:chExt cx="2837512" cy="2206596"/>
          </a:xfrm>
        </p:grpSpPr>
        <p:sp>
          <p:nvSpPr>
            <p:cNvPr id="37" name="Oval 36">
              <a:extLst>
                <a:ext uri="{FF2B5EF4-FFF2-40B4-BE49-F238E27FC236}">
                  <a16:creationId xmlns:a16="http://schemas.microsoft.com/office/drawing/2014/main" id="{F95AB3B2-F58F-C044-8B5B-803770AF7697}"/>
                </a:ext>
              </a:extLst>
            </p:cNvPr>
            <p:cNvSpPr/>
            <p:nvPr/>
          </p:nvSpPr>
          <p:spPr>
            <a:xfrm>
              <a:off x="1498510" y="1825585"/>
              <a:ext cx="1464720" cy="146472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Ubuntu" panose="020B0504030602030204" pitchFamily="34" charset="0"/>
              </a:endParaRPr>
            </a:p>
          </p:txBody>
        </p:sp>
        <p:grpSp>
          <p:nvGrpSpPr>
            <p:cNvPr id="164" name="Group 163">
              <a:extLst>
                <a:ext uri="{FF2B5EF4-FFF2-40B4-BE49-F238E27FC236}">
                  <a16:creationId xmlns:a16="http://schemas.microsoft.com/office/drawing/2014/main" id="{A8CEB639-030D-EE44-AFEB-64C9251CA69E}"/>
                </a:ext>
              </a:extLst>
            </p:cNvPr>
            <p:cNvGrpSpPr/>
            <p:nvPr/>
          </p:nvGrpSpPr>
          <p:grpSpPr>
            <a:xfrm>
              <a:off x="1730272" y="1309763"/>
              <a:ext cx="1001196" cy="967718"/>
              <a:chOff x="67380" y="1475519"/>
              <a:chExt cx="1001196" cy="967718"/>
            </a:xfrm>
          </p:grpSpPr>
          <p:sp>
            <p:nvSpPr>
              <p:cNvPr id="158" name="Shape 1898">
                <a:extLst>
                  <a:ext uri="{FF2B5EF4-FFF2-40B4-BE49-F238E27FC236}">
                    <a16:creationId xmlns:a16="http://schemas.microsoft.com/office/drawing/2014/main" id="{7061FA1A-4B74-174B-AABC-15DE15867E5A}"/>
                  </a:ext>
                </a:extLst>
              </p:cNvPr>
              <p:cNvSpPr/>
              <p:nvPr/>
            </p:nvSpPr>
            <p:spPr>
              <a:xfrm>
                <a:off x="67380" y="1475519"/>
                <a:ext cx="1001196" cy="96771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grpSp>
            <p:nvGrpSpPr>
              <p:cNvPr id="163" name="Group 162">
                <a:extLst>
                  <a:ext uri="{FF2B5EF4-FFF2-40B4-BE49-F238E27FC236}">
                    <a16:creationId xmlns:a16="http://schemas.microsoft.com/office/drawing/2014/main" id="{B40DEA00-983C-A64D-B531-B6698F91E747}"/>
                  </a:ext>
                </a:extLst>
              </p:cNvPr>
              <p:cNvGrpSpPr/>
              <p:nvPr/>
            </p:nvGrpSpPr>
            <p:grpSpPr>
              <a:xfrm>
                <a:off x="125165" y="1561368"/>
                <a:ext cx="885627" cy="812298"/>
                <a:chOff x="1155629" y="1033355"/>
                <a:chExt cx="885627" cy="812298"/>
              </a:xfrm>
            </p:grpSpPr>
            <p:grpSp>
              <p:nvGrpSpPr>
                <p:cNvPr id="15" name="Group 14">
                  <a:extLst>
                    <a:ext uri="{FF2B5EF4-FFF2-40B4-BE49-F238E27FC236}">
                      <a16:creationId xmlns:a16="http://schemas.microsoft.com/office/drawing/2014/main" id="{3A7EC210-A9E3-1D45-843A-68697A238A57}"/>
                    </a:ext>
                  </a:extLst>
                </p:cNvPr>
                <p:cNvGrpSpPr/>
                <p:nvPr/>
              </p:nvGrpSpPr>
              <p:grpSpPr>
                <a:xfrm>
                  <a:off x="1155629" y="1098685"/>
                  <a:ext cx="875235" cy="746968"/>
                  <a:chOff x="1409253" y="1430309"/>
                  <a:chExt cx="1111202" cy="948353"/>
                </a:xfrm>
              </p:grpSpPr>
              <p:sp>
                <p:nvSpPr>
                  <p:cNvPr id="10" name="TextBox 9">
                    <a:extLst>
                      <a:ext uri="{FF2B5EF4-FFF2-40B4-BE49-F238E27FC236}">
                        <a16:creationId xmlns:a16="http://schemas.microsoft.com/office/drawing/2014/main" id="{A9BE9E65-5350-0E4F-903B-FEFC197C7471}"/>
                      </a:ext>
                    </a:extLst>
                  </p:cNvPr>
                  <p:cNvSpPr txBox="1"/>
                  <p:nvPr/>
                </p:nvSpPr>
                <p:spPr>
                  <a:xfrm>
                    <a:off x="1409253" y="1737859"/>
                    <a:ext cx="1111202" cy="307777"/>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1" name="TextBox 10">
                    <a:extLst>
                      <a:ext uri="{FF2B5EF4-FFF2-40B4-BE49-F238E27FC236}">
                        <a16:creationId xmlns:a16="http://schemas.microsoft.com/office/drawing/2014/main" id="{8665FDB5-6096-8242-965A-DF0BBDE4D287}"/>
                      </a:ext>
                    </a:extLst>
                  </p:cNvPr>
                  <p:cNvSpPr txBox="1"/>
                  <p:nvPr/>
                </p:nvSpPr>
                <p:spPr>
                  <a:xfrm>
                    <a:off x="1409253" y="2070885"/>
                    <a:ext cx="1111202" cy="307777"/>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sp>
                <p:nvSpPr>
                  <p:cNvPr id="13" name="Oval 12">
                    <a:extLst>
                      <a:ext uri="{FF2B5EF4-FFF2-40B4-BE49-F238E27FC236}">
                        <a16:creationId xmlns:a16="http://schemas.microsoft.com/office/drawing/2014/main" id="{5B4C26AE-DD88-1D41-8FFA-A435CAC26067}"/>
                      </a:ext>
                    </a:extLst>
                  </p:cNvPr>
                  <p:cNvSpPr/>
                  <p:nvPr/>
                </p:nvSpPr>
                <p:spPr>
                  <a:xfrm>
                    <a:off x="1964850" y="1430309"/>
                    <a:ext cx="296906"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Ubuntu" panose="020B0504030602030204" pitchFamily="34" charset="0"/>
                    </a:endParaRPr>
                  </a:p>
                </p:txBody>
              </p:sp>
            </p:grpSp>
            <p:grpSp>
              <p:nvGrpSpPr>
                <p:cNvPr id="162" name="Group 161">
                  <a:extLst>
                    <a:ext uri="{FF2B5EF4-FFF2-40B4-BE49-F238E27FC236}">
                      <a16:creationId xmlns:a16="http://schemas.microsoft.com/office/drawing/2014/main" id="{2611AFE3-4635-8C46-8ED0-BA1386AE2222}"/>
                    </a:ext>
                  </a:extLst>
                </p:cNvPr>
                <p:cNvGrpSpPr/>
                <p:nvPr/>
              </p:nvGrpSpPr>
              <p:grpSpPr>
                <a:xfrm>
                  <a:off x="1166021" y="1033355"/>
                  <a:ext cx="875235" cy="291842"/>
                  <a:chOff x="2808651" y="1364572"/>
                  <a:chExt cx="1206083" cy="402162"/>
                </a:xfrm>
              </p:grpSpPr>
              <p:sp>
                <p:nvSpPr>
                  <p:cNvPr id="159" name="Shape 3104">
                    <a:extLst>
                      <a:ext uri="{FF2B5EF4-FFF2-40B4-BE49-F238E27FC236}">
                        <a16:creationId xmlns:a16="http://schemas.microsoft.com/office/drawing/2014/main" id="{B4981EBA-2A7D-D845-ADF0-715B154F5455}"/>
                      </a:ext>
                    </a:extLst>
                  </p:cNvPr>
                  <p:cNvSpPr/>
                  <p:nvPr/>
                </p:nvSpPr>
                <p:spPr>
                  <a:xfrm>
                    <a:off x="2808651" y="1364572"/>
                    <a:ext cx="1206083" cy="402162"/>
                  </a:xfrm>
                  <a:prstGeom prst="rect">
                    <a:avLst/>
                  </a:prstGeom>
                  <a:solidFill>
                    <a:schemeClr val="bg2"/>
                  </a:solidFill>
                  <a:ln w="28575" cap="flat" cmpd="sng">
                    <a:no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60" name="Picture 159" descr="A close up of a wheel&#10;&#10;Description automatically generated">
                    <a:extLst>
                      <a:ext uri="{FF2B5EF4-FFF2-40B4-BE49-F238E27FC236}">
                        <a16:creationId xmlns:a16="http://schemas.microsoft.com/office/drawing/2014/main" id="{A1569B1B-9EB2-1A47-AAAA-9EDDDD1095BB}"/>
                      </a:ext>
                    </a:extLst>
                  </p:cNvPr>
                  <p:cNvPicPr>
                    <a:picLocks noChangeAspect="1"/>
                  </p:cNvPicPr>
                  <p:nvPr/>
                </p:nvPicPr>
                <p:blipFill>
                  <a:blip r:embed="rId3"/>
                  <a:stretch>
                    <a:fillRect/>
                  </a:stretch>
                </p:blipFill>
                <p:spPr>
                  <a:xfrm>
                    <a:off x="3214052" y="1368012"/>
                    <a:ext cx="395280" cy="395283"/>
                  </a:xfrm>
                  <a:prstGeom prst="rect">
                    <a:avLst/>
                  </a:prstGeom>
                </p:spPr>
              </p:pic>
            </p:grpSp>
          </p:grpSp>
        </p:grpSp>
        <p:grpSp>
          <p:nvGrpSpPr>
            <p:cNvPr id="165" name="Group 164">
              <a:extLst>
                <a:ext uri="{FF2B5EF4-FFF2-40B4-BE49-F238E27FC236}">
                  <a16:creationId xmlns:a16="http://schemas.microsoft.com/office/drawing/2014/main" id="{24C87AAE-573E-3F40-B394-DD04B971D13C}"/>
                </a:ext>
              </a:extLst>
            </p:cNvPr>
            <p:cNvGrpSpPr/>
            <p:nvPr/>
          </p:nvGrpSpPr>
          <p:grpSpPr>
            <a:xfrm>
              <a:off x="2615419" y="2543327"/>
              <a:ext cx="1001196" cy="967718"/>
              <a:chOff x="67380" y="1475519"/>
              <a:chExt cx="1001196" cy="967718"/>
            </a:xfrm>
          </p:grpSpPr>
          <p:sp>
            <p:nvSpPr>
              <p:cNvPr id="166" name="Shape 1898">
                <a:extLst>
                  <a:ext uri="{FF2B5EF4-FFF2-40B4-BE49-F238E27FC236}">
                    <a16:creationId xmlns:a16="http://schemas.microsoft.com/office/drawing/2014/main" id="{54F0D692-A5AE-1448-994C-379FA99B1532}"/>
                  </a:ext>
                </a:extLst>
              </p:cNvPr>
              <p:cNvSpPr/>
              <p:nvPr/>
            </p:nvSpPr>
            <p:spPr>
              <a:xfrm>
                <a:off x="67380" y="1475519"/>
                <a:ext cx="1001196" cy="96771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grpSp>
            <p:nvGrpSpPr>
              <p:cNvPr id="167" name="Group 166">
                <a:extLst>
                  <a:ext uri="{FF2B5EF4-FFF2-40B4-BE49-F238E27FC236}">
                    <a16:creationId xmlns:a16="http://schemas.microsoft.com/office/drawing/2014/main" id="{95EE12CC-21C1-B540-AC45-5957694A0544}"/>
                  </a:ext>
                </a:extLst>
              </p:cNvPr>
              <p:cNvGrpSpPr/>
              <p:nvPr/>
            </p:nvGrpSpPr>
            <p:grpSpPr>
              <a:xfrm>
                <a:off x="125165" y="1561368"/>
                <a:ext cx="885627" cy="812298"/>
                <a:chOff x="1155629" y="1033355"/>
                <a:chExt cx="885627" cy="812298"/>
              </a:xfrm>
            </p:grpSpPr>
            <p:grpSp>
              <p:nvGrpSpPr>
                <p:cNvPr id="168" name="Group 167">
                  <a:extLst>
                    <a:ext uri="{FF2B5EF4-FFF2-40B4-BE49-F238E27FC236}">
                      <a16:creationId xmlns:a16="http://schemas.microsoft.com/office/drawing/2014/main" id="{83A91DD7-DBBD-9F4F-935C-91022166BF20}"/>
                    </a:ext>
                  </a:extLst>
                </p:cNvPr>
                <p:cNvGrpSpPr/>
                <p:nvPr/>
              </p:nvGrpSpPr>
              <p:grpSpPr>
                <a:xfrm>
                  <a:off x="1155629" y="1098685"/>
                  <a:ext cx="875235" cy="746968"/>
                  <a:chOff x="1409253" y="1430309"/>
                  <a:chExt cx="1111202" cy="948353"/>
                </a:xfrm>
              </p:grpSpPr>
              <p:sp>
                <p:nvSpPr>
                  <p:cNvPr id="172" name="TextBox 171">
                    <a:extLst>
                      <a:ext uri="{FF2B5EF4-FFF2-40B4-BE49-F238E27FC236}">
                        <a16:creationId xmlns:a16="http://schemas.microsoft.com/office/drawing/2014/main" id="{8DF2A2C5-9EB7-704A-96BF-78266CB59C13}"/>
                      </a:ext>
                    </a:extLst>
                  </p:cNvPr>
                  <p:cNvSpPr txBox="1"/>
                  <p:nvPr/>
                </p:nvSpPr>
                <p:spPr>
                  <a:xfrm>
                    <a:off x="1409253" y="1737859"/>
                    <a:ext cx="1111202" cy="307777"/>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73" name="TextBox 172">
                    <a:extLst>
                      <a:ext uri="{FF2B5EF4-FFF2-40B4-BE49-F238E27FC236}">
                        <a16:creationId xmlns:a16="http://schemas.microsoft.com/office/drawing/2014/main" id="{3DFAD930-C304-744E-9A4D-819878F081B6}"/>
                      </a:ext>
                    </a:extLst>
                  </p:cNvPr>
                  <p:cNvSpPr txBox="1"/>
                  <p:nvPr/>
                </p:nvSpPr>
                <p:spPr>
                  <a:xfrm>
                    <a:off x="1409253" y="2070885"/>
                    <a:ext cx="1111202" cy="307777"/>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sp>
                <p:nvSpPr>
                  <p:cNvPr id="174" name="Oval 173">
                    <a:extLst>
                      <a:ext uri="{FF2B5EF4-FFF2-40B4-BE49-F238E27FC236}">
                        <a16:creationId xmlns:a16="http://schemas.microsoft.com/office/drawing/2014/main" id="{8F1CD3D8-DC66-D540-AE57-4C0A23B9F550}"/>
                      </a:ext>
                    </a:extLst>
                  </p:cNvPr>
                  <p:cNvSpPr/>
                  <p:nvPr/>
                </p:nvSpPr>
                <p:spPr>
                  <a:xfrm>
                    <a:off x="1964850" y="1430309"/>
                    <a:ext cx="296906"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Ubuntu" panose="020B0504030602030204" pitchFamily="34" charset="0"/>
                    </a:endParaRPr>
                  </a:p>
                </p:txBody>
              </p:sp>
            </p:grpSp>
            <p:grpSp>
              <p:nvGrpSpPr>
                <p:cNvPr id="169" name="Group 168">
                  <a:extLst>
                    <a:ext uri="{FF2B5EF4-FFF2-40B4-BE49-F238E27FC236}">
                      <a16:creationId xmlns:a16="http://schemas.microsoft.com/office/drawing/2014/main" id="{175C3CD3-3968-704B-8AED-F33A590AB84A}"/>
                    </a:ext>
                  </a:extLst>
                </p:cNvPr>
                <p:cNvGrpSpPr/>
                <p:nvPr/>
              </p:nvGrpSpPr>
              <p:grpSpPr>
                <a:xfrm>
                  <a:off x="1166021" y="1033355"/>
                  <a:ext cx="875235" cy="291842"/>
                  <a:chOff x="2808651" y="1364572"/>
                  <a:chExt cx="1206083" cy="402162"/>
                </a:xfrm>
              </p:grpSpPr>
              <p:sp>
                <p:nvSpPr>
                  <p:cNvPr id="170" name="Shape 3104">
                    <a:extLst>
                      <a:ext uri="{FF2B5EF4-FFF2-40B4-BE49-F238E27FC236}">
                        <a16:creationId xmlns:a16="http://schemas.microsoft.com/office/drawing/2014/main" id="{43334A1B-D111-F647-8B1C-7B0F1D00D5E0}"/>
                      </a:ext>
                    </a:extLst>
                  </p:cNvPr>
                  <p:cNvSpPr/>
                  <p:nvPr/>
                </p:nvSpPr>
                <p:spPr>
                  <a:xfrm>
                    <a:off x="2808651" y="1364572"/>
                    <a:ext cx="1206083" cy="402162"/>
                  </a:xfrm>
                  <a:prstGeom prst="rect">
                    <a:avLst/>
                  </a:prstGeom>
                  <a:solidFill>
                    <a:schemeClr val="bg2"/>
                  </a:solidFill>
                  <a:ln w="28575" cap="flat" cmpd="sng">
                    <a:no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71" name="Picture 170" descr="A close up of a wheel&#10;&#10;Description automatically generated">
                    <a:extLst>
                      <a:ext uri="{FF2B5EF4-FFF2-40B4-BE49-F238E27FC236}">
                        <a16:creationId xmlns:a16="http://schemas.microsoft.com/office/drawing/2014/main" id="{A0701FCB-66E1-574E-A7A8-48C9A8E2664B}"/>
                      </a:ext>
                    </a:extLst>
                  </p:cNvPr>
                  <p:cNvPicPr>
                    <a:picLocks noChangeAspect="1"/>
                  </p:cNvPicPr>
                  <p:nvPr/>
                </p:nvPicPr>
                <p:blipFill>
                  <a:blip r:embed="rId3"/>
                  <a:stretch>
                    <a:fillRect/>
                  </a:stretch>
                </p:blipFill>
                <p:spPr>
                  <a:xfrm>
                    <a:off x="3214052" y="1368012"/>
                    <a:ext cx="395280" cy="395283"/>
                  </a:xfrm>
                  <a:prstGeom prst="rect">
                    <a:avLst/>
                  </a:prstGeom>
                </p:spPr>
              </p:pic>
            </p:grpSp>
          </p:grpSp>
        </p:grpSp>
        <p:grpSp>
          <p:nvGrpSpPr>
            <p:cNvPr id="175" name="Group 174">
              <a:extLst>
                <a:ext uri="{FF2B5EF4-FFF2-40B4-BE49-F238E27FC236}">
                  <a16:creationId xmlns:a16="http://schemas.microsoft.com/office/drawing/2014/main" id="{D0442EA6-430D-8946-AFE2-5CA1E97BC8F0}"/>
                </a:ext>
              </a:extLst>
            </p:cNvPr>
            <p:cNvGrpSpPr/>
            <p:nvPr/>
          </p:nvGrpSpPr>
          <p:grpSpPr>
            <a:xfrm>
              <a:off x="779103" y="2548641"/>
              <a:ext cx="1001196" cy="967718"/>
              <a:chOff x="67380" y="1475519"/>
              <a:chExt cx="1001196" cy="967718"/>
            </a:xfrm>
          </p:grpSpPr>
          <p:sp>
            <p:nvSpPr>
              <p:cNvPr id="176" name="Shape 1898">
                <a:extLst>
                  <a:ext uri="{FF2B5EF4-FFF2-40B4-BE49-F238E27FC236}">
                    <a16:creationId xmlns:a16="http://schemas.microsoft.com/office/drawing/2014/main" id="{B43E4990-CCF5-9542-8391-D678D0C0804F}"/>
                  </a:ext>
                </a:extLst>
              </p:cNvPr>
              <p:cNvSpPr/>
              <p:nvPr/>
            </p:nvSpPr>
            <p:spPr>
              <a:xfrm>
                <a:off x="67380" y="1475519"/>
                <a:ext cx="1001196" cy="96771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grpSp>
            <p:nvGrpSpPr>
              <p:cNvPr id="177" name="Group 176">
                <a:extLst>
                  <a:ext uri="{FF2B5EF4-FFF2-40B4-BE49-F238E27FC236}">
                    <a16:creationId xmlns:a16="http://schemas.microsoft.com/office/drawing/2014/main" id="{E7962033-4881-1F48-B9EC-47665AA511A7}"/>
                  </a:ext>
                </a:extLst>
              </p:cNvPr>
              <p:cNvGrpSpPr/>
              <p:nvPr/>
            </p:nvGrpSpPr>
            <p:grpSpPr>
              <a:xfrm>
                <a:off x="125165" y="1561368"/>
                <a:ext cx="885627" cy="812298"/>
                <a:chOff x="1155629" y="1033355"/>
                <a:chExt cx="885627" cy="812298"/>
              </a:xfrm>
            </p:grpSpPr>
            <p:grpSp>
              <p:nvGrpSpPr>
                <p:cNvPr id="178" name="Group 177">
                  <a:extLst>
                    <a:ext uri="{FF2B5EF4-FFF2-40B4-BE49-F238E27FC236}">
                      <a16:creationId xmlns:a16="http://schemas.microsoft.com/office/drawing/2014/main" id="{A46BAFD8-3C8D-9546-8C49-AFEFD759D6A4}"/>
                    </a:ext>
                  </a:extLst>
                </p:cNvPr>
                <p:cNvGrpSpPr/>
                <p:nvPr/>
              </p:nvGrpSpPr>
              <p:grpSpPr>
                <a:xfrm>
                  <a:off x="1155629" y="1098685"/>
                  <a:ext cx="875235" cy="746968"/>
                  <a:chOff x="1409253" y="1430309"/>
                  <a:chExt cx="1111202" cy="948353"/>
                </a:xfrm>
              </p:grpSpPr>
              <p:sp>
                <p:nvSpPr>
                  <p:cNvPr id="182" name="TextBox 181">
                    <a:extLst>
                      <a:ext uri="{FF2B5EF4-FFF2-40B4-BE49-F238E27FC236}">
                        <a16:creationId xmlns:a16="http://schemas.microsoft.com/office/drawing/2014/main" id="{18E2CDDB-9274-5649-A179-2AAE07766A3C}"/>
                      </a:ext>
                    </a:extLst>
                  </p:cNvPr>
                  <p:cNvSpPr txBox="1"/>
                  <p:nvPr/>
                </p:nvSpPr>
                <p:spPr>
                  <a:xfrm>
                    <a:off x="1409253" y="1737859"/>
                    <a:ext cx="1111202" cy="307777"/>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83" name="TextBox 182">
                    <a:extLst>
                      <a:ext uri="{FF2B5EF4-FFF2-40B4-BE49-F238E27FC236}">
                        <a16:creationId xmlns:a16="http://schemas.microsoft.com/office/drawing/2014/main" id="{EAD9DE9C-E955-7C4A-801B-77FA1778737A}"/>
                      </a:ext>
                    </a:extLst>
                  </p:cNvPr>
                  <p:cNvSpPr txBox="1"/>
                  <p:nvPr/>
                </p:nvSpPr>
                <p:spPr>
                  <a:xfrm>
                    <a:off x="1409253" y="2070885"/>
                    <a:ext cx="1111202" cy="307777"/>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sp>
                <p:nvSpPr>
                  <p:cNvPr id="184" name="Oval 183">
                    <a:extLst>
                      <a:ext uri="{FF2B5EF4-FFF2-40B4-BE49-F238E27FC236}">
                        <a16:creationId xmlns:a16="http://schemas.microsoft.com/office/drawing/2014/main" id="{60B6BEF1-1608-A248-AEEB-56DB4CEA20A3}"/>
                      </a:ext>
                    </a:extLst>
                  </p:cNvPr>
                  <p:cNvSpPr/>
                  <p:nvPr/>
                </p:nvSpPr>
                <p:spPr>
                  <a:xfrm>
                    <a:off x="1964850" y="1430309"/>
                    <a:ext cx="296906"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Ubuntu" panose="020B0504030602030204" pitchFamily="34" charset="0"/>
                    </a:endParaRPr>
                  </a:p>
                </p:txBody>
              </p:sp>
            </p:grpSp>
            <p:grpSp>
              <p:nvGrpSpPr>
                <p:cNvPr id="179" name="Group 178">
                  <a:extLst>
                    <a:ext uri="{FF2B5EF4-FFF2-40B4-BE49-F238E27FC236}">
                      <a16:creationId xmlns:a16="http://schemas.microsoft.com/office/drawing/2014/main" id="{313F0D94-C85A-7846-85FE-98BF19C45EC6}"/>
                    </a:ext>
                  </a:extLst>
                </p:cNvPr>
                <p:cNvGrpSpPr/>
                <p:nvPr/>
              </p:nvGrpSpPr>
              <p:grpSpPr>
                <a:xfrm>
                  <a:off x="1166021" y="1033355"/>
                  <a:ext cx="875235" cy="291842"/>
                  <a:chOff x="2808651" y="1364572"/>
                  <a:chExt cx="1206083" cy="402162"/>
                </a:xfrm>
              </p:grpSpPr>
              <p:sp>
                <p:nvSpPr>
                  <p:cNvPr id="180" name="Shape 3104">
                    <a:extLst>
                      <a:ext uri="{FF2B5EF4-FFF2-40B4-BE49-F238E27FC236}">
                        <a16:creationId xmlns:a16="http://schemas.microsoft.com/office/drawing/2014/main" id="{E4D94E83-00E7-D04B-A5D5-6C50288B2A70}"/>
                      </a:ext>
                    </a:extLst>
                  </p:cNvPr>
                  <p:cNvSpPr/>
                  <p:nvPr/>
                </p:nvSpPr>
                <p:spPr>
                  <a:xfrm>
                    <a:off x="2808651" y="1364572"/>
                    <a:ext cx="1206083" cy="402162"/>
                  </a:xfrm>
                  <a:prstGeom prst="rect">
                    <a:avLst/>
                  </a:prstGeom>
                  <a:solidFill>
                    <a:schemeClr val="bg2"/>
                  </a:solidFill>
                  <a:ln w="28575" cap="flat" cmpd="sng">
                    <a:no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81" name="Picture 180" descr="A close up of a wheel&#10;&#10;Description automatically generated">
                    <a:extLst>
                      <a:ext uri="{FF2B5EF4-FFF2-40B4-BE49-F238E27FC236}">
                        <a16:creationId xmlns:a16="http://schemas.microsoft.com/office/drawing/2014/main" id="{2044AD52-44E6-0F47-89E1-B5565EE142B9}"/>
                      </a:ext>
                    </a:extLst>
                  </p:cNvPr>
                  <p:cNvPicPr>
                    <a:picLocks noChangeAspect="1"/>
                  </p:cNvPicPr>
                  <p:nvPr/>
                </p:nvPicPr>
                <p:blipFill>
                  <a:blip r:embed="rId3"/>
                  <a:stretch>
                    <a:fillRect/>
                  </a:stretch>
                </p:blipFill>
                <p:spPr>
                  <a:xfrm>
                    <a:off x="3214052" y="1368012"/>
                    <a:ext cx="395280" cy="395283"/>
                  </a:xfrm>
                  <a:prstGeom prst="rect">
                    <a:avLst/>
                  </a:prstGeom>
                </p:spPr>
              </p:pic>
            </p:grpSp>
          </p:grpSp>
        </p:grpSp>
      </p:grpSp>
      <p:grpSp>
        <p:nvGrpSpPr>
          <p:cNvPr id="202" name="Group 201">
            <a:extLst>
              <a:ext uri="{FF2B5EF4-FFF2-40B4-BE49-F238E27FC236}">
                <a16:creationId xmlns:a16="http://schemas.microsoft.com/office/drawing/2014/main" id="{48B14EB8-F7F2-6C4E-B474-1BED73842812}"/>
              </a:ext>
            </a:extLst>
          </p:cNvPr>
          <p:cNvGrpSpPr/>
          <p:nvPr/>
        </p:nvGrpSpPr>
        <p:grpSpPr>
          <a:xfrm>
            <a:off x="4593361" y="1282089"/>
            <a:ext cx="4426185" cy="2408504"/>
            <a:chOff x="4593361" y="1282089"/>
            <a:chExt cx="4426185" cy="2408504"/>
          </a:xfrm>
        </p:grpSpPr>
        <p:pic>
          <p:nvPicPr>
            <p:cNvPr id="66" name="Graphic 65">
              <a:extLst>
                <a:ext uri="{FF2B5EF4-FFF2-40B4-BE49-F238E27FC236}">
                  <a16:creationId xmlns:a16="http://schemas.microsoft.com/office/drawing/2014/main" id="{67831ABE-F8EB-9841-BEF4-C38C57B1C79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3762"/>
            <a:stretch/>
          </p:blipFill>
          <p:spPr>
            <a:xfrm>
              <a:off x="6429255" y="2468803"/>
              <a:ext cx="569356" cy="490999"/>
            </a:xfrm>
            <a:prstGeom prst="rect">
              <a:avLst/>
            </a:prstGeom>
          </p:spPr>
        </p:pic>
        <p:cxnSp>
          <p:nvCxnSpPr>
            <p:cNvPr id="68" name="Straight Connector 67">
              <a:extLst>
                <a:ext uri="{FF2B5EF4-FFF2-40B4-BE49-F238E27FC236}">
                  <a16:creationId xmlns:a16="http://schemas.microsoft.com/office/drawing/2014/main" id="{C56DC62C-FBE2-5C4A-A148-BCC7E7D53DE0}"/>
                </a:ext>
              </a:extLst>
            </p:cNvPr>
            <p:cNvCxnSpPr>
              <a:cxnSpLocks/>
              <a:endCxn id="66" idx="1"/>
            </p:cNvCxnSpPr>
            <p:nvPr/>
          </p:nvCxnSpPr>
          <p:spPr>
            <a:xfrm flipV="1">
              <a:off x="5218374" y="2714303"/>
              <a:ext cx="1210881" cy="3228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0CCE75-5B67-6C48-A6E7-8F43F32B0E54}"/>
                </a:ext>
              </a:extLst>
            </p:cNvPr>
            <p:cNvCxnSpPr>
              <a:cxnSpLocks/>
            </p:cNvCxnSpPr>
            <p:nvPr/>
          </p:nvCxnSpPr>
          <p:spPr>
            <a:xfrm flipV="1">
              <a:off x="6254612" y="2860697"/>
              <a:ext cx="244667" cy="176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8D9250E-9E04-AF46-BE08-98933C770946}"/>
                </a:ext>
              </a:extLst>
            </p:cNvPr>
            <p:cNvCxnSpPr>
              <a:cxnSpLocks/>
            </p:cNvCxnSpPr>
            <p:nvPr/>
          </p:nvCxnSpPr>
          <p:spPr>
            <a:xfrm flipH="1" flipV="1">
              <a:off x="6928586" y="2860697"/>
              <a:ext cx="362264" cy="176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D98B4FC-042B-3840-935B-82EB023A57FD}"/>
                </a:ext>
              </a:extLst>
            </p:cNvPr>
            <p:cNvCxnSpPr>
              <a:cxnSpLocks/>
              <a:endCxn id="66" idx="3"/>
            </p:cNvCxnSpPr>
            <p:nvPr/>
          </p:nvCxnSpPr>
          <p:spPr>
            <a:xfrm flipH="1" flipV="1">
              <a:off x="6998611" y="2714303"/>
              <a:ext cx="1328478" cy="3228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F79812-83C9-A44F-923D-90EB64775D11}"/>
                </a:ext>
              </a:extLst>
            </p:cNvPr>
            <p:cNvCxnSpPr>
              <a:cxnSpLocks/>
              <a:endCxn id="66" idx="0"/>
            </p:cNvCxnSpPr>
            <p:nvPr/>
          </p:nvCxnSpPr>
          <p:spPr>
            <a:xfrm>
              <a:off x="6713933" y="2284846"/>
              <a:ext cx="0" cy="1839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816EA590-D99D-F74B-8B10-2CD2AA93BA3E}"/>
                </a:ext>
              </a:extLst>
            </p:cNvPr>
            <p:cNvGrpSpPr/>
            <p:nvPr/>
          </p:nvGrpSpPr>
          <p:grpSpPr>
            <a:xfrm>
              <a:off x="6036306" y="1282089"/>
              <a:ext cx="1313239" cy="1002757"/>
              <a:chOff x="1259475" y="1910432"/>
              <a:chExt cx="1889663" cy="1442900"/>
            </a:xfrm>
          </p:grpSpPr>
          <p:sp>
            <p:nvSpPr>
              <p:cNvPr id="106" name="Shape 3102">
                <a:extLst>
                  <a:ext uri="{FF2B5EF4-FFF2-40B4-BE49-F238E27FC236}">
                    <a16:creationId xmlns:a16="http://schemas.microsoft.com/office/drawing/2014/main" id="{122FDA2E-3127-124F-8050-57FA27A82117}"/>
                  </a:ext>
                </a:extLst>
              </p:cNvPr>
              <p:cNvSpPr/>
              <p:nvPr/>
            </p:nvSpPr>
            <p:spPr>
              <a:xfrm>
                <a:off x="1578569" y="2115867"/>
                <a:ext cx="1212344" cy="1032030"/>
              </a:xfrm>
              <a:prstGeom prst="ellipse">
                <a:avLst/>
              </a:prstGeom>
              <a:noFill/>
              <a:ln w="12700" cap="flat" cmpd="sng">
                <a:solidFill>
                  <a:schemeClr val="tx1"/>
                </a:solidFill>
                <a:prstDash val="dash"/>
                <a:round/>
              </a:ln>
              <a:effectLst/>
            </p:spPr>
            <p:txBody>
              <a:bodyPr wrap="square" lIns="34289" tIns="34289" rIns="34289" bIns="34289" numCol="1" anchor="ctr">
                <a:noAutofit/>
              </a:bodyPr>
              <a:lstStyle/>
              <a:p>
                <a:pPr defTabSz="336947">
                  <a:lnSpc>
                    <a:spcPct val="93000"/>
                  </a:lnSpc>
                </a:pPr>
                <a:endParaRPr sz="825" dirty="0">
                  <a:latin typeface="Ubuntu" panose="020B0504030602030204" pitchFamily="34" charset="0"/>
                </a:endParaRPr>
              </a:p>
            </p:txBody>
          </p:sp>
          <p:grpSp>
            <p:nvGrpSpPr>
              <p:cNvPr id="107" name="Group 106">
                <a:extLst>
                  <a:ext uri="{FF2B5EF4-FFF2-40B4-BE49-F238E27FC236}">
                    <a16:creationId xmlns:a16="http://schemas.microsoft.com/office/drawing/2014/main" id="{FE474535-D395-884E-9A8F-FD050758E7FF}"/>
                  </a:ext>
                </a:extLst>
              </p:cNvPr>
              <p:cNvGrpSpPr/>
              <p:nvPr/>
            </p:nvGrpSpPr>
            <p:grpSpPr>
              <a:xfrm>
                <a:off x="2561936" y="2818917"/>
                <a:ext cx="358583" cy="359430"/>
                <a:chOff x="3010664" y="4282491"/>
                <a:chExt cx="1545941" cy="1549596"/>
              </a:xfrm>
              <a:solidFill>
                <a:schemeClr val="bg1"/>
              </a:solidFill>
            </p:grpSpPr>
            <p:sp>
              <p:nvSpPr>
                <p:cNvPr id="139" name="Freeform 18">
                  <a:extLst>
                    <a:ext uri="{FF2B5EF4-FFF2-40B4-BE49-F238E27FC236}">
                      <a16:creationId xmlns:a16="http://schemas.microsoft.com/office/drawing/2014/main" id="{FFA32342-24FA-4B48-A178-4BFA77C172D2}"/>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0" name="Freeform 19">
                  <a:extLst>
                    <a:ext uri="{FF2B5EF4-FFF2-40B4-BE49-F238E27FC236}">
                      <a16:creationId xmlns:a16="http://schemas.microsoft.com/office/drawing/2014/main" id="{D342819A-E105-7545-98A5-85EA6412A735}"/>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1" name="Freeform 20">
                  <a:extLst>
                    <a:ext uri="{FF2B5EF4-FFF2-40B4-BE49-F238E27FC236}">
                      <a16:creationId xmlns:a16="http://schemas.microsoft.com/office/drawing/2014/main" id="{7610C2AF-A310-2549-A29C-C6EE1CB5DA5C}"/>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2" name="Freeform 21">
                  <a:extLst>
                    <a:ext uri="{FF2B5EF4-FFF2-40B4-BE49-F238E27FC236}">
                      <a16:creationId xmlns:a16="http://schemas.microsoft.com/office/drawing/2014/main" id="{438E895D-E857-9342-94FA-C76DFC07B25F}"/>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3" name="Freeform 22">
                  <a:extLst>
                    <a:ext uri="{FF2B5EF4-FFF2-40B4-BE49-F238E27FC236}">
                      <a16:creationId xmlns:a16="http://schemas.microsoft.com/office/drawing/2014/main" id="{A6BCCE0E-0B46-7A4E-8182-CCCBA84C6A97}"/>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4" name="Freeform 23">
                  <a:extLst>
                    <a:ext uri="{FF2B5EF4-FFF2-40B4-BE49-F238E27FC236}">
                      <a16:creationId xmlns:a16="http://schemas.microsoft.com/office/drawing/2014/main" id="{CBA86E16-08A1-104E-956A-3199D828F58C}"/>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5" name="Freeform 24">
                  <a:extLst>
                    <a:ext uri="{FF2B5EF4-FFF2-40B4-BE49-F238E27FC236}">
                      <a16:creationId xmlns:a16="http://schemas.microsoft.com/office/drawing/2014/main" id="{4FC426F5-ED72-A145-9F61-5E9ED6AD129F}"/>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6" name="Freeform 25">
                  <a:extLst>
                    <a:ext uri="{FF2B5EF4-FFF2-40B4-BE49-F238E27FC236}">
                      <a16:creationId xmlns:a16="http://schemas.microsoft.com/office/drawing/2014/main" id="{25AA68A6-5A5E-4E43-8127-941603A5A3C9}"/>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7" name="Freeform 26">
                  <a:extLst>
                    <a:ext uri="{FF2B5EF4-FFF2-40B4-BE49-F238E27FC236}">
                      <a16:creationId xmlns:a16="http://schemas.microsoft.com/office/drawing/2014/main" id="{5C696A41-8EE1-2D44-A4D4-DC8095316E37}"/>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8" name="Freeform 27">
                  <a:extLst>
                    <a:ext uri="{FF2B5EF4-FFF2-40B4-BE49-F238E27FC236}">
                      <a16:creationId xmlns:a16="http://schemas.microsoft.com/office/drawing/2014/main" id="{1B730643-27C6-D54D-9C55-5336E59079E9}"/>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9" name="Freeform 28">
                  <a:extLst>
                    <a:ext uri="{FF2B5EF4-FFF2-40B4-BE49-F238E27FC236}">
                      <a16:creationId xmlns:a16="http://schemas.microsoft.com/office/drawing/2014/main" id="{513FAF12-82DD-3B41-A6D8-C99DA3147746}"/>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0" name="Freeform 29">
                  <a:extLst>
                    <a:ext uri="{FF2B5EF4-FFF2-40B4-BE49-F238E27FC236}">
                      <a16:creationId xmlns:a16="http://schemas.microsoft.com/office/drawing/2014/main" id="{5BD4B971-B090-1F40-AD68-EFF15FFE8312}"/>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1" name="Freeform 30">
                  <a:extLst>
                    <a:ext uri="{FF2B5EF4-FFF2-40B4-BE49-F238E27FC236}">
                      <a16:creationId xmlns:a16="http://schemas.microsoft.com/office/drawing/2014/main" id="{D5D000F6-7301-0946-A166-D7699241A4EC}"/>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2" name="Freeform 31">
                  <a:extLst>
                    <a:ext uri="{FF2B5EF4-FFF2-40B4-BE49-F238E27FC236}">
                      <a16:creationId xmlns:a16="http://schemas.microsoft.com/office/drawing/2014/main" id="{78ED5E4B-7F53-EE41-A3AF-9F068C1A3118}"/>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3" name="Freeform 32">
                  <a:extLst>
                    <a:ext uri="{FF2B5EF4-FFF2-40B4-BE49-F238E27FC236}">
                      <a16:creationId xmlns:a16="http://schemas.microsoft.com/office/drawing/2014/main" id="{604710B1-D508-914E-8CD6-9D0B85893921}"/>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4" name="Freeform 33">
                  <a:extLst>
                    <a:ext uri="{FF2B5EF4-FFF2-40B4-BE49-F238E27FC236}">
                      <a16:creationId xmlns:a16="http://schemas.microsoft.com/office/drawing/2014/main" id="{3D6575FB-508C-4640-9582-0A590BA98DC9}"/>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5" name="Freeform 34">
                  <a:extLst>
                    <a:ext uri="{FF2B5EF4-FFF2-40B4-BE49-F238E27FC236}">
                      <a16:creationId xmlns:a16="http://schemas.microsoft.com/office/drawing/2014/main" id="{0F4CC24F-7E61-334D-AE73-0BD25143661C}"/>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56" name="Freeform 35">
                  <a:extLst>
                    <a:ext uri="{FF2B5EF4-FFF2-40B4-BE49-F238E27FC236}">
                      <a16:creationId xmlns:a16="http://schemas.microsoft.com/office/drawing/2014/main" id="{76C9FE25-3359-934A-9F7A-ED8274E85424}"/>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108" name="Group 107">
                <a:extLst>
                  <a:ext uri="{FF2B5EF4-FFF2-40B4-BE49-F238E27FC236}">
                    <a16:creationId xmlns:a16="http://schemas.microsoft.com/office/drawing/2014/main" id="{CEE412E4-F3D6-3F4A-8F68-92EBA889FFDD}"/>
                  </a:ext>
                </a:extLst>
              </p:cNvPr>
              <p:cNvGrpSpPr/>
              <p:nvPr/>
            </p:nvGrpSpPr>
            <p:grpSpPr>
              <a:xfrm>
                <a:off x="1456686" y="2819664"/>
                <a:ext cx="358583" cy="359430"/>
                <a:chOff x="3010664" y="4282491"/>
                <a:chExt cx="1545941" cy="1549596"/>
              </a:xfrm>
              <a:solidFill>
                <a:schemeClr val="bg1"/>
              </a:solidFill>
            </p:grpSpPr>
            <p:sp>
              <p:nvSpPr>
                <p:cNvPr id="121" name="Freeform 18">
                  <a:extLst>
                    <a:ext uri="{FF2B5EF4-FFF2-40B4-BE49-F238E27FC236}">
                      <a16:creationId xmlns:a16="http://schemas.microsoft.com/office/drawing/2014/main" id="{203019F0-F13B-8C46-BE8F-06FB897AB3F1}"/>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2" name="Freeform 19">
                  <a:extLst>
                    <a:ext uri="{FF2B5EF4-FFF2-40B4-BE49-F238E27FC236}">
                      <a16:creationId xmlns:a16="http://schemas.microsoft.com/office/drawing/2014/main" id="{70E8D69C-543B-FE43-9013-223306CF1673}"/>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3" name="Freeform 20">
                  <a:extLst>
                    <a:ext uri="{FF2B5EF4-FFF2-40B4-BE49-F238E27FC236}">
                      <a16:creationId xmlns:a16="http://schemas.microsoft.com/office/drawing/2014/main" id="{AAC3B2D6-4A55-ED40-B689-14B8EC1FB778}"/>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4" name="Freeform 21">
                  <a:extLst>
                    <a:ext uri="{FF2B5EF4-FFF2-40B4-BE49-F238E27FC236}">
                      <a16:creationId xmlns:a16="http://schemas.microsoft.com/office/drawing/2014/main" id="{286D46FB-4C61-5643-9173-4D2D044A3C69}"/>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5" name="Freeform 22">
                  <a:extLst>
                    <a:ext uri="{FF2B5EF4-FFF2-40B4-BE49-F238E27FC236}">
                      <a16:creationId xmlns:a16="http://schemas.microsoft.com/office/drawing/2014/main" id="{FCC4C67D-D8A1-8E4B-96EC-9CF33FDFAB51}"/>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6" name="Freeform 23">
                  <a:extLst>
                    <a:ext uri="{FF2B5EF4-FFF2-40B4-BE49-F238E27FC236}">
                      <a16:creationId xmlns:a16="http://schemas.microsoft.com/office/drawing/2014/main" id="{DDAF280F-587A-8249-88CD-C01C6C668A82}"/>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7" name="Freeform 24">
                  <a:extLst>
                    <a:ext uri="{FF2B5EF4-FFF2-40B4-BE49-F238E27FC236}">
                      <a16:creationId xmlns:a16="http://schemas.microsoft.com/office/drawing/2014/main" id="{4E456122-6BBB-E343-BA9E-7985F8143D9D}"/>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8" name="Freeform 25">
                  <a:extLst>
                    <a:ext uri="{FF2B5EF4-FFF2-40B4-BE49-F238E27FC236}">
                      <a16:creationId xmlns:a16="http://schemas.microsoft.com/office/drawing/2014/main" id="{F686C072-D953-EC44-B271-D0AD4D43B4A4}"/>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29" name="Freeform 26">
                  <a:extLst>
                    <a:ext uri="{FF2B5EF4-FFF2-40B4-BE49-F238E27FC236}">
                      <a16:creationId xmlns:a16="http://schemas.microsoft.com/office/drawing/2014/main" id="{C7221C97-F7EB-EB49-8814-25810C869D64}"/>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0" name="Freeform 27">
                  <a:extLst>
                    <a:ext uri="{FF2B5EF4-FFF2-40B4-BE49-F238E27FC236}">
                      <a16:creationId xmlns:a16="http://schemas.microsoft.com/office/drawing/2014/main" id="{7906D89B-DB8B-074D-A965-F1BA37F7284E}"/>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1" name="Freeform 28">
                  <a:extLst>
                    <a:ext uri="{FF2B5EF4-FFF2-40B4-BE49-F238E27FC236}">
                      <a16:creationId xmlns:a16="http://schemas.microsoft.com/office/drawing/2014/main" id="{0089BDA4-A05D-0A40-BB9F-F55E505CF199}"/>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2" name="Freeform 29">
                  <a:extLst>
                    <a:ext uri="{FF2B5EF4-FFF2-40B4-BE49-F238E27FC236}">
                      <a16:creationId xmlns:a16="http://schemas.microsoft.com/office/drawing/2014/main" id="{5303609C-F6D7-9C41-898E-596214A5961E}"/>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3" name="Freeform 30">
                  <a:extLst>
                    <a:ext uri="{FF2B5EF4-FFF2-40B4-BE49-F238E27FC236}">
                      <a16:creationId xmlns:a16="http://schemas.microsoft.com/office/drawing/2014/main" id="{159AD288-8861-5944-BB7D-38B0524C6780}"/>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4" name="Freeform 31">
                  <a:extLst>
                    <a:ext uri="{FF2B5EF4-FFF2-40B4-BE49-F238E27FC236}">
                      <a16:creationId xmlns:a16="http://schemas.microsoft.com/office/drawing/2014/main" id="{9D9518A3-EA01-4E4F-BC1C-D0F0B2779138}"/>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5" name="Freeform 32">
                  <a:extLst>
                    <a:ext uri="{FF2B5EF4-FFF2-40B4-BE49-F238E27FC236}">
                      <a16:creationId xmlns:a16="http://schemas.microsoft.com/office/drawing/2014/main" id="{F5CCB33D-AF4A-A749-891B-FF3B08C4AB58}"/>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6" name="Freeform 33">
                  <a:extLst>
                    <a:ext uri="{FF2B5EF4-FFF2-40B4-BE49-F238E27FC236}">
                      <a16:creationId xmlns:a16="http://schemas.microsoft.com/office/drawing/2014/main" id="{74C655DE-6CC8-C347-913C-18058C34B8BB}"/>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7" name="Freeform 34">
                  <a:extLst>
                    <a:ext uri="{FF2B5EF4-FFF2-40B4-BE49-F238E27FC236}">
                      <a16:creationId xmlns:a16="http://schemas.microsoft.com/office/drawing/2014/main" id="{CA73979E-CD8F-294E-B93B-DC8FF929C064}"/>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8" name="Freeform 35">
                  <a:extLst>
                    <a:ext uri="{FF2B5EF4-FFF2-40B4-BE49-F238E27FC236}">
                      <a16:creationId xmlns:a16="http://schemas.microsoft.com/office/drawing/2014/main" id="{32DCBD45-9FB7-4542-A0CF-A8D1815B16B0}"/>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109" name="Group 108">
                <a:extLst>
                  <a:ext uri="{FF2B5EF4-FFF2-40B4-BE49-F238E27FC236}">
                    <a16:creationId xmlns:a16="http://schemas.microsoft.com/office/drawing/2014/main" id="{F13B6FC1-AFA3-C549-8426-2CC191AD2F04}"/>
                  </a:ext>
                </a:extLst>
              </p:cNvPr>
              <p:cNvGrpSpPr/>
              <p:nvPr/>
            </p:nvGrpSpPr>
            <p:grpSpPr>
              <a:xfrm>
                <a:off x="1792699" y="1910432"/>
                <a:ext cx="803905" cy="706838"/>
                <a:chOff x="1792700" y="1910432"/>
                <a:chExt cx="803905" cy="706838"/>
              </a:xfrm>
            </p:grpSpPr>
            <p:sp>
              <p:nvSpPr>
                <p:cNvPr id="118" name="Shape 3103">
                  <a:extLst>
                    <a:ext uri="{FF2B5EF4-FFF2-40B4-BE49-F238E27FC236}">
                      <a16:creationId xmlns:a16="http://schemas.microsoft.com/office/drawing/2014/main" id="{FA92004D-0F1D-E94B-91EF-18A21485B10F}"/>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119" name="Shape 3104">
                  <a:extLst>
                    <a:ext uri="{FF2B5EF4-FFF2-40B4-BE49-F238E27FC236}">
                      <a16:creationId xmlns:a16="http://schemas.microsoft.com/office/drawing/2014/main" id="{711EAF24-ED45-E442-96D2-D36833F42296}"/>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20" name="Picture 119" descr="A close up of a wheel&#10;&#10;Description automatically generated">
                  <a:extLst>
                    <a:ext uri="{FF2B5EF4-FFF2-40B4-BE49-F238E27FC236}">
                      <a16:creationId xmlns:a16="http://schemas.microsoft.com/office/drawing/2014/main" id="{83B1834C-D32C-B840-97E5-BBFCA311CDB4}"/>
                    </a:ext>
                  </a:extLst>
                </p:cNvPr>
                <p:cNvPicPr>
                  <a:picLocks noChangeAspect="1"/>
                </p:cNvPicPr>
                <p:nvPr/>
              </p:nvPicPr>
              <p:blipFill>
                <a:blip r:embed="rId3"/>
                <a:stretch>
                  <a:fillRect/>
                </a:stretch>
              </p:blipFill>
              <p:spPr>
                <a:xfrm>
                  <a:off x="1992749" y="2061948"/>
                  <a:ext cx="403807" cy="403807"/>
                </a:xfrm>
                <a:prstGeom prst="rect">
                  <a:avLst/>
                </a:prstGeom>
              </p:spPr>
            </p:pic>
          </p:grpSp>
          <p:grpSp>
            <p:nvGrpSpPr>
              <p:cNvPr id="110" name="Group 109">
                <a:extLst>
                  <a:ext uri="{FF2B5EF4-FFF2-40B4-BE49-F238E27FC236}">
                    <a16:creationId xmlns:a16="http://schemas.microsoft.com/office/drawing/2014/main" id="{8D66F69A-6BE4-8240-B943-2081A6784EEB}"/>
                  </a:ext>
                </a:extLst>
              </p:cNvPr>
              <p:cNvGrpSpPr/>
              <p:nvPr/>
            </p:nvGrpSpPr>
            <p:grpSpPr>
              <a:xfrm>
                <a:off x="2345233" y="2646494"/>
                <a:ext cx="803905" cy="706838"/>
                <a:chOff x="1792700" y="1910432"/>
                <a:chExt cx="803905" cy="706838"/>
              </a:xfrm>
            </p:grpSpPr>
            <p:sp>
              <p:nvSpPr>
                <p:cNvPr id="115" name="Shape 3103">
                  <a:extLst>
                    <a:ext uri="{FF2B5EF4-FFF2-40B4-BE49-F238E27FC236}">
                      <a16:creationId xmlns:a16="http://schemas.microsoft.com/office/drawing/2014/main" id="{E12B1859-EACF-E345-A630-A1AF8B4EFB22}"/>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116" name="Shape 3104">
                  <a:extLst>
                    <a:ext uri="{FF2B5EF4-FFF2-40B4-BE49-F238E27FC236}">
                      <a16:creationId xmlns:a16="http://schemas.microsoft.com/office/drawing/2014/main" id="{08D7D5F7-4C54-5447-ADE6-8BE7A967EF31}"/>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17" name="Picture 116" descr="A close up of a wheel&#10;&#10;Description automatically generated">
                  <a:extLst>
                    <a:ext uri="{FF2B5EF4-FFF2-40B4-BE49-F238E27FC236}">
                      <a16:creationId xmlns:a16="http://schemas.microsoft.com/office/drawing/2014/main" id="{54ECC778-1D57-F345-89D8-308B0079B16A}"/>
                    </a:ext>
                  </a:extLst>
                </p:cNvPr>
                <p:cNvPicPr>
                  <a:picLocks noChangeAspect="1"/>
                </p:cNvPicPr>
                <p:nvPr/>
              </p:nvPicPr>
              <p:blipFill>
                <a:blip r:embed="rId3"/>
                <a:stretch>
                  <a:fillRect/>
                </a:stretch>
              </p:blipFill>
              <p:spPr>
                <a:xfrm>
                  <a:off x="1992749" y="2061948"/>
                  <a:ext cx="403807" cy="403807"/>
                </a:xfrm>
                <a:prstGeom prst="rect">
                  <a:avLst/>
                </a:prstGeom>
              </p:spPr>
            </p:pic>
          </p:grpSp>
          <p:grpSp>
            <p:nvGrpSpPr>
              <p:cNvPr id="111" name="Group 110">
                <a:extLst>
                  <a:ext uri="{FF2B5EF4-FFF2-40B4-BE49-F238E27FC236}">
                    <a16:creationId xmlns:a16="http://schemas.microsoft.com/office/drawing/2014/main" id="{D3354848-88BA-4E4C-8506-708CE886AC41}"/>
                  </a:ext>
                </a:extLst>
              </p:cNvPr>
              <p:cNvGrpSpPr/>
              <p:nvPr/>
            </p:nvGrpSpPr>
            <p:grpSpPr>
              <a:xfrm>
                <a:off x="1259475" y="2646494"/>
                <a:ext cx="803905" cy="706838"/>
                <a:chOff x="1792700" y="1910432"/>
                <a:chExt cx="803905" cy="706838"/>
              </a:xfrm>
            </p:grpSpPr>
            <p:sp>
              <p:nvSpPr>
                <p:cNvPr id="112" name="Shape 3103">
                  <a:extLst>
                    <a:ext uri="{FF2B5EF4-FFF2-40B4-BE49-F238E27FC236}">
                      <a16:creationId xmlns:a16="http://schemas.microsoft.com/office/drawing/2014/main" id="{705F8EB5-4536-0045-BFE4-FCC447914CD9}"/>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113" name="Shape 3104">
                  <a:extLst>
                    <a:ext uri="{FF2B5EF4-FFF2-40B4-BE49-F238E27FC236}">
                      <a16:creationId xmlns:a16="http://schemas.microsoft.com/office/drawing/2014/main" id="{7CC91CB3-D43A-FC4E-B82E-93313C8840BD}"/>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14" name="Picture 113" descr="A close up of a wheel&#10;&#10;Description automatically generated">
                  <a:extLst>
                    <a:ext uri="{FF2B5EF4-FFF2-40B4-BE49-F238E27FC236}">
                      <a16:creationId xmlns:a16="http://schemas.microsoft.com/office/drawing/2014/main" id="{A27EB417-7486-5941-BD49-2C478F4DFEC6}"/>
                    </a:ext>
                  </a:extLst>
                </p:cNvPr>
                <p:cNvPicPr>
                  <a:picLocks noChangeAspect="1"/>
                </p:cNvPicPr>
                <p:nvPr/>
              </p:nvPicPr>
              <p:blipFill>
                <a:blip r:embed="rId3"/>
                <a:stretch>
                  <a:fillRect/>
                </a:stretch>
              </p:blipFill>
              <p:spPr>
                <a:xfrm>
                  <a:off x="1992749" y="2061948"/>
                  <a:ext cx="403807" cy="403807"/>
                </a:xfrm>
                <a:prstGeom prst="rect">
                  <a:avLst/>
                </a:prstGeom>
              </p:spPr>
            </p:pic>
          </p:grpSp>
        </p:grpSp>
        <p:grpSp>
          <p:nvGrpSpPr>
            <p:cNvPr id="189" name="Group 188">
              <a:extLst>
                <a:ext uri="{FF2B5EF4-FFF2-40B4-BE49-F238E27FC236}">
                  <a16:creationId xmlns:a16="http://schemas.microsoft.com/office/drawing/2014/main" id="{C053D2A5-42E5-A440-B808-489B7957FFDA}"/>
                </a:ext>
              </a:extLst>
            </p:cNvPr>
            <p:cNvGrpSpPr/>
            <p:nvPr/>
          </p:nvGrpSpPr>
          <p:grpSpPr>
            <a:xfrm>
              <a:off x="4593361" y="3030295"/>
              <a:ext cx="1001196" cy="660298"/>
              <a:chOff x="4989076" y="2860697"/>
              <a:chExt cx="1001196" cy="660298"/>
            </a:xfrm>
          </p:grpSpPr>
          <p:sp>
            <p:nvSpPr>
              <p:cNvPr id="186" name="Shape 1898">
                <a:extLst>
                  <a:ext uri="{FF2B5EF4-FFF2-40B4-BE49-F238E27FC236}">
                    <a16:creationId xmlns:a16="http://schemas.microsoft.com/office/drawing/2014/main" id="{33936911-989D-2944-9B8C-A11C766A9ABF}"/>
                  </a:ext>
                </a:extLst>
              </p:cNvPr>
              <p:cNvSpPr/>
              <p:nvPr/>
            </p:nvSpPr>
            <p:spPr>
              <a:xfrm>
                <a:off x="4989076" y="2860697"/>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sp>
            <p:nvSpPr>
              <p:cNvPr id="187" name="TextBox 186">
                <a:extLst>
                  <a:ext uri="{FF2B5EF4-FFF2-40B4-BE49-F238E27FC236}">
                    <a16:creationId xmlns:a16="http://schemas.microsoft.com/office/drawing/2014/main" id="{16F2B2D5-1F53-2D48-A0BB-C097D8B539D1}"/>
                  </a:ext>
                </a:extLst>
              </p:cNvPr>
              <p:cNvSpPr txBox="1"/>
              <p:nvPr/>
            </p:nvSpPr>
            <p:spPr>
              <a:xfrm>
                <a:off x="5046861" y="2946697"/>
                <a:ext cx="875235" cy="242420"/>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88" name="TextBox 187">
                <a:extLst>
                  <a:ext uri="{FF2B5EF4-FFF2-40B4-BE49-F238E27FC236}">
                    <a16:creationId xmlns:a16="http://schemas.microsoft.com/office/drawing/2014/main" id="{4E04DE70-4179-3143-8A56-09544B8B6213}"/>
                  </a:ext>
                </a:extLst>
              </p:cNvPr>
              <p:cNvSpPr txBox="1"/>
              <p:nvPr/>
            </p:nvSpPr>
            <p:spPr>
              <a:xfrm>
                <a:off x="5046861" y="3209004"/>
                <a:ext cx="875235" cy="242420"/>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grpSp>
        <p:grpSp>
          <p:nvGrpSpPr>
            <p:cNvPr id="190" name="Group 189">
              <a:extLst>
                <a:ext uri="{FF2B5EF4-FFF2-40B4-BE49-F238E27FC236}">
                  <a16:creationId xmlns:a16="http://schemas.microsoft.com/office/drawing/2014/main" id="{806C2B73-07E6-F041-AA6F-2C7122349D6A}"/>
                </a:ext>
              </a:extLst>
            </p:cNvPr>
            <p:cNvGrpSpPr/>
            <p:nvPr/>
          </p:nvGrpSpPr>
          <p:grpSpPr>
            <a:xfrm>
              <a:off x="8018350" y="3030295"/>
              <a:ext cx="1001196" cy="660298"/>
              <a:chOff x="4989076" y="2860697"/>
              <a:chExt cx="1001196" cy="660298"/>
            </a:xfrm>
          </p:grpSpPr>
          <p:sp>
            <p:nvSpPr>
              <p:cNvPr id="191" name="Shape 1898">
                <a:extLst>
                  <a:ext uri="{FF2B5EF4-FFF2-40B4-BE49-F238E27FC236}">
                    <a16:creationId xmlns:a16="http://schemas.microsoft.com/office/drawing/2014/main" id="{A03A50EF-8608-2C46-84A7-206A6939DFDF}"/>
                  </a:ext>
                </a:extLst>
              </p:cNvPr>
              <p:cNvSpPr/>
              <p:nvPr/>
            </p:nvSpPr>
            <p:spPr>
              <a:xfrm>
                <a:off x="4989076" y="2860697"/>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sp>
            <p:nvSpPr>
              <p:cNvPr id="192" name="TextBox 191">
                <a:extLst>
                  <a:ext uri="{FF2B5EF4-FFF2-40B4-BE49-F238E27FC236}">
                    <a16:creationId xmlns:a16="http://schemas.microsoft.com/office/drawing/2014/main" id="{4FF03AF7-95A0-7941-A363-812D3E6B44CD}"/>
                  </a:ext>
                </a:extLst>
              </p:cNvPr>
              <p:cNvSpPr txBox="1"/>
              <p:nvPr/>
            </p:nvSpPr>
            <p:spPr>
              <a:xfrm>
                <a:off x="5046861" y="2946697"/>
                <a:ext cx="875235" cy="242420"/>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93" name="TextBox 192">
                <a:extLst>
                  <a:ext uri="{FF2B5EF4-FFF2-40B4-BE49-F238E27FC236}">
                    <a16:creationId xmlns:a16="http://schemas.microsoft.com/office/drawing/2014/main" id="{A8A0878A-4B17-3D4B-8549-C1FD17A69406}"/>
                  </a:ext>
                </a:extLst>
              </p:cNvPr>
              <p:cNvSpPr txBox="1"/>
              <p:nvPr/>
            </p:nvSpPr>
            <p:spPr>
              <a:xfrm>
                <a:off x="5046861" y="3209004"/>
                <a:ext cx="875235" cy="242420"/>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grpSp>
        <p:grpSp>
          <p:nvGrpSpPr>
            <p:cNvPr id="194" name="Group 193">
              <a:extLst>
                <a:ext uri="{FF2B5EF4-FFF2-40B4-BE49-F238E27FC236}">
                  <a16:creationId xmlns:a16="http://schemas.microsoft.com/office/drawing/2014/main" id="{D723CFE0-8CCB-9242-A864-4AF107D802D0}"/>
                </a:ext>
              </a:extLst>
            </p:cNvPr>
            <p:cNvGrpSpPr/>
            <p:nvPr/>
          </p:nvGrpSpPr>
          <p:grpSpPr>
            <a:xfrm>
              <a:off x="6876687" y="3030295"/>
              <a:ext cx="1001196" cy="660298"/>
              <a:chOff x="4989076" y="2860697"/>
              <a:chExt cx="1001196" cy="660298"/>
            </a:xfrm>
          </p:grpSpPr>
          <p:sp>
            <p:nvSpPr>
              <p:cNvPr id="195" name="Shape 1898">
                <a:extLst>
                  <a:ext uri="{FF2B5EF4-FFF2-40B4-BE49-F238E27FC236}">
                    <a16:creationId xmlns:a16="http://schemas.microsoft.com/office/drawing/2014/main" id="{AE398D31-D1E5-064E-8740-2D1EB2BC9EE8}"/>
                  </a:ext>
                </a:extLst>
              </p:cNvPr>
              <p:cNvSpPr/>
              <p:nvPr/>
            </p:nvSpPr>
            <p:spPr>
              <a:xfrm>
                <a:off x="4989076" y="2860697"/>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dirty="0"/>
              </a:p>
            </p:txBody>
          </p:sp>
          <p:sp>
            <p:nvSpPr>
              <p:cNvPr id="196" name="TextBox 195">
                <a:extLst>
                  <a:ext uri="{FF2B5EF4-FFF2-40B4-BE49-F238E27FC236}">
                    <a16:creationId xmlns:a16="http://schemas.microsoft.com/office/drawing/2014/main" id="{E397B5C2-B698-4B42-89E6-8B7DD91831BF}"/>
                  </a:ext>
                </a:extLst>
              </p:cNvPr>
              <p:cNvSpPr txBox="1"/>
              <p:nvPr/>
            </p:nvSpPr>
            <p:spPr>
              <a:xfrm>
                <a:off x="5046861" y="2946697"/>
                <a:ext cx="875235" cy="242420"/>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197" name="TextBox 196">
                <a:extLst>
                  <a:ext uri="{FF2B5EF4-FFF2-40B4-BE49-F238E27FC236}">
                    <a16:creationId xmlns:a16="http://schemas.microsoft.com/office/drawing/2014/main" id="{DAB48E89-5F59-FE47-937D-D4CC84C2F3F7}"/>
                  </a:ext>
                </a:extLst>
              </p:cNvPr>
              <p:cNvSpPr txBox="1"/>
              <p:nvPr/>
            </p:nvSpPr>
            <p:spPr>
              <a:xfrm>
                <a:off x="5046861" y="3209004"/>
                <a:ext cx="875235" cy="242420"/>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grpSp>
        <p:grpSp>
          <p:nvGrpSpPr>
            <p:cNvPr id="198" name="Group 197">
              <a:extLst>
                <a:ext uri="{FF2B5EF4-FFF2-40B4-BE49-F238E27FC236}">
                  <a16:creationId xmlns:a16="http://schemas.microsoft.com/office/drawing/2014/main" id="{1C610317-2D19-5943-833C-E1EBEF84BE04}"/>
                </a:ext>
              </a:extLst>
            </p:cNvPr>
            <p:cNvGrpSpPr/>
            <p:nvPr/>
          </p:nvGrpSpPr>
          <p:grpSpPr>
            <a:xfrm>
              <a:off x="5735024" y="3030295"/>
              <a:ext cx="1001196" cy="660298"/>
              <a:chOff x="4989076" y="2860697"/>
              <a:chExt cx="1001196" cy="660298"/>
            </a:xfrm>
          </p:grpSpPr>
          <p:sp>
            <p:nvSpPr>
              <p:cNvPr id="199" name="Shape 1898">
                <a:extLst>
                  <a:ext uri="{FF2B5EF4-FFF2-40B4-BE49-F238E27FC236}">
                    <a16:creationId xmlns:a16="http://schemas.microsoft.com/office/drawing/2014/main" id="{B1B3D180-F8E9-3546-87D0-16C535AA7066}"/>
                  </a:ext>
                </a:extLst>
              </p:cNvPr>
              <p:cNvSpPr/>
              <p:nvPr/>
            </p:nvSpPr>
            <p:spPr>
              <a:xfrm>
                <a:off x="4989076" y="2860697"/>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900"/>
              </a:p>
            </p:txBody>
          </p:sp>
          <p:sp>
            <p:nvSpPr>
              <p:cNvPr id="200" name="TextBox 199">
                <a:extLst>
                  <a:ext uri="{FF2B5EF4-FFF2-40B4-BE49-F238E27FC236}">
                    <a16:creationId xmlns:a16="http://schemas.microsoft.com/office/drawing/2014/main" id="{C20E2C16-F7F0-B44A-88F6-721EA72D2BC3}"/>
                  </a:ext>
                </a:extLst>
              </p:cNvPr>
              <p:cNvSpPr txBox="1"/>
              <p:nvPr/>
            </p:nvSpPr>
            <p:spPr>
              <a:xfrm>
                <a:off x="5046861" y="2946697"/>
                <a:ext cx="875235" cy="242420"/>
              </a:xfrm>
              <a:prstGeom prst="rect">
                <a:avLst/>
              </a:prstGeom>
              <a:solidFill>
                <a:schemeClr val="accent2"/>
              </a:solidFill>
              <a:ln>
                <a:solidFill>
                  <a:schemeClr val="tx1"/>
                </a:solidFill>
                <a:prstDash val="dash"/>
              </a:ln>
            </p:spPr>
            <p:txBody>
              <a:bodyPr wrap="square" rtlCol="0">
                <a:noAutofit/>
              </a:bodyPr>
              <a:lstStyle/>
              <a:p>
                <a:pPr algn="ctr"/>
                <a:r>
                  <a:rPr lang="en-US" sz="1100" dirty="0">
                    <a:solidFill>
                      <a:schemeClr val="tx1"/>
                    </a:solidFill>
                    <a:latin typeface="Ubuntu" panose="020B0504030602030204" pitchFamily="34" charset="0"/>
                  </a:rPr>
                  <a:t>Java API</a:t>
                </a:r>
              </a:p>
            </p:txBody>
          </p:sp>
          <p:sp>
            <p:nvSpPr>
              <p:cNvPr id="201" name="TextBox 200">
                <a:extLst>
                  <a:ext uri="{FF2B5EF4-FFF2-40B4-BE49-F238E27FC236}">
                    <a16:creationId xmlns:a16="http://schemas.microsoft.com/office/drawing/2014/main" id="{28245262-2BFA-E14D-90D2-62C148989896}"/>
                  </a:ext>
                </a:extLst>
              </p:cNvPr>
              <p:cNvSpPr txBox="1"/>
              <p:nvPr/>
            </p:nvSpPr>
            <p:spPr>
              <a:xfrm>
                <a:off x="5046861" y="3209004"/>
                <a:ext cx="875235" cy="242420"/>
              </a:xfrm>
              <a:prstGeom prst="rect">
                <a:avLst/>
              </a:prstGeom>
              <a:solidFill>
                <a:schemeClr val="accent5"/>
              </a:solidFill>
            </p:spPr>
            <p:txBody>
              <a:bodyPr wrap="none" rtlCol="0">
                <a:noAutofit/>
              </a:bodyPr>
              <a:lstStyle/>
              <a:p>
                <a:pPr algn="ctr"/>
                <a:r>
                  <a:rPr lang="en-US" sz="1100" dirty="0">
                    <a:solidFill>
                      <a:schemeClr val="bg1"/>
                    </a:solidFill>
                    <a:latin typeface="Ubuntu" panose="020B0504030602030204" pitchFamily="34" charset="0"/>
                  </a:rPr>
                  <a:t>Application</a:t>
                </a:r>
              </a:p>
            </p:txBody>
          </p:sp>
        </p:grpSp>
      </p:grpSp>
      <p:sp>
        <p:nvSpPr>
          <p:cNvPr id="2" name="TextBox 1">
            <a:extLst>
              <a:ext uri="{FF2B5EF4-FFF2-40B4-BE49-F238E27FC236}">
                <a16:creationId xmlns:a16="http://schemas.microsoft.com/office/drawing/2014/main" id="{90D2F368-D94A-2143-BBE6-DB03A25E9CEE}"/>
              </a:ext>
            </a:extLst>
          </p:cNvPr>
          <p:cNvSpPr txBox="1"/>
          <p:nvPr/>
        </p:nvSpPr>
        <p:spPr>
          <a:xfrm>
            <a:off x="7472695" y="1044776"/>
            <a:ext cx="1300109" cy="738664"/>
          </a:xfrm>
          <a:prstGeom prst="rect">
            <a:avLst/>
          </a:prstGeom>
          <a:noFill/>
        </p:spPr>
        <p:txBody>
          <a:bodyPr wrap="square" rtlCol="0">
            <a:spAutoFit/>
          </a:bodyPr>
          <a:lstStyle/>
          <a:p>
            <a:pPr algn="ctr"/>
            <a:r>
              <a:rPr lang="en-US" dirty="0">
                <a:latin typeface="Open Sans" panose="020B0606030504020204" pitchFamily="34" charset="0"/>
              </a:rPr>
              <a:t>We switch to client-server now!</a:t>
            </a:r>
          </a:p>
        </p:txBody>
      </p:sp>
    </p:spTree>
    <p:extLst>
      <p:ext uri="{BB962C8B-B14F-4D97-AF65-F5344CB8AC3E}">
        <p14:creationId xmlns:p14="http://schemas.microsoft.com/office/powerpoint/2010/main" val="168912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Effect transition="in" filter="fade">
                                      <p:cBhvr>
                                        <p:cTn id="13" dur="500"/>
                                        <p:tgtEl>
                                          <p:spTgt spid="3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xEl>
                                              <p:pRg st="1" end="1"/>
                                            </p:txEl>
                                          </p:spTgt>
                                        </p:tgtEl>
                                        <p:attrNameLst>
                                          <p:attrName>style.visibility</p:attrName>
                                        </p:attrNameLst>
                                      </p:cBhvr>
                                      <p:to>
                                        <p:strVal val="visible"/>
                                      </p:to>
                                    </p:set>
                                    <p:animEffect transition="in" filter="fade">
                                      <p:cBhvr>
                                        <p:cTn id="16" dur="500"/>
                                        <p:tgtEl>
                                          <p:spTgt spid="31">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animEffect transition="in" filter="fade">
                                      <p:cBhvr>
                                        <p:cTn id="19" dur="500"/>
                                        <p:tgtEl>
                                          <p:spTgt spid="31">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Effect transition="in" filter="fade">
                                      <p:cBhvr>
                                        <p:cTn id="22" dur="500"/>
                                        <p:tgtEl>
                                          <p:spTgt spid="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36" grpId="0"/>
      <p:bldP spid="104" grpId="0"/>
      <p:bldP spid="103" grpId="0"/>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A1E9-9ED3-D749-8EDB-30A6A6C4A4B1}"/>
              </a:ext>
            </a:extLst>
          </p:cNvPr>
          <p:cNvSpPr>
            <a:spLocks noGrp="1"/>
          </p:cNvSpPr>
          <p:nvPr>
            <p:ph type="title"/>
          </p:nvPr>
        </p:nvSpPr>
        <p:spPr/>
        <p:txBody>
          <a:bodyPr/>
          <a:lstStyle/>
          <a:p>
            <a:r>
              <a:rPr lang="en-US" dirty="0"/>
              <a:t>Command Line Tools</a:t>
            </a:r>
          </a:p>
        </p:txBody>
      </p:sp>
      <p:sp>
        <p:nvSpPr>
          <p:cNvPr id="3" name="Text Placeholder 2">
            <a:extLst>
              <a:ext uri="{FF2B5EF4-FFF2-40B4-BE49-F238E27FC236}">
                <a16:creationId xmlns:a16="http://schemas.microsoft.com/office/drawing/2014/main" id="{B67169B1-6581-1346-BDA9-DBA5979DFE1F}"/>
              </a:ext>
            </a:extLst>
          </p:cNvPr>
          <p:cNvSpPr>
            <a:spLocks noGrp="1"/>
          </p:cNvSpPr>
          <p:nvPr>
            <p:ph type="body" sz="quarter" idx="10"/>
          </p:nvPr>
        </p:nvSpPr>
        <p:spPr/>
        <p:txBody>
          <a:bodyPr/>
          <a:lstStyle/>
          <a:p>
            <a:r>
              <a:rPr lang="en-GB" dirty="0">
                <a:latin typeface="Courier" pitchFamily="2" charset="0"/>
              </a:rPr>
              <a:t>/bin/</a:t>
            </a:r>
          </a:p>
          <a:p>
            <a:pPr lvl="1"/>
            <a:r>
              <a:rPr lang="en-GB" dirty="0"/>
              <a:t>Command line tooling for Jet</a:t>
            </a:r>
          </a:p>
          <a:p>
            <a:r>
              <a:rPr lang="en-GB" dirty="0">
                <a:latin typeface="Courier" pitchFamily="2" charset="0"/>
              </a:rPr>
              <a:t>jet-</a:t>
            </a:r>
            <a:r>
              <a:rPr lang="en-GB" dirty="0" err="1">
                <a:latin typeface="Courier" pitchFamily="2" charset="0"/>
              </a:rPr>
              <a:t>start.sh</a:t>
            </a:r>
            <a:r>
              <a:rPr lang="en-GB" dirty="0">
                <a:latin typeface="Courier" pitchFamily="2" charset="0"/>
              </a:rPr>
              <a:t>, jet-</a:t>
            </a:r>
            <a:r>
              <a:rPr lang="en-GB" dirty="0" err="1">
                <a:latin typeface="Courier" pitchFamily="2" charset="0"/>
              </a:rPr>
              <a:t>stop.sh</a:t>
            </a:r>
            <a:endParaRPr lang="en-GB" dirty="0">
              <a:latin typeface="Courier" pitchFamily="2" charset="0"/>
            </a:endParaRPr>
          </a:p>
          <a:p>
            <a:pPr lvl="1"/>
            <a:r>
              <a:rPr lang="en-GB" dirty="0"/>
              <a:t>Control cluster lifecycle</a:t>
            </a:r>
          </a:p>
          <a:p>
            <a:r>
              <a:rPr lang="en-GB" dirty="0" err="1">
                <a:latin typeface="Courier" pitchFamily="2" charset="0"/>
              </a:rPr>
              <a:t>jet.sh</a:t>
            </a:r>
            <a:endParaRPr lang="en-GB" dirty="0">
              <a:latin typeface="Courier" pitchFamily="2" charset="0"/>
            </a:endParaRPr>
          </a:p>
          <a:p>
            <a:pPr lvl="1"/>
            <a:r>
              <a:rPr lang="en-GB" dirty="0"/>
              <a:t>Control job lifecycle</a:t>
            </a:r>
          </a:p>
          <a:p>
            <a:pPr lvl="1"/>
            <a:r>
              <a:rPr lang="en-GB" dirty="0"/>
              <a:t>Command-line alternative to the Java API</a:t>
            </a:r>
          </a:p>
          <a:p>
            <a:endParaRPr lang="en-US" dirty="0"/>
          </a:p>
        </p:txBody>
      </p:sp>
    </p:spTree>
    <p:extLst>
      <p:ext uri="{BB962C8B-B14F-4D97-AF65-F5344CB8AC3E}">
        <p14:creationId xmlns:p14="http://schemas.microsoft.com/office/powerpoint/2010/main" val="1277272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120B-492F-8049-AAFA-9DCD58426854}"/>
              </a:ext>
            </a:extLst>
          </p:cNvPr>
          <p:cNvSpPr>
            <a:spLocks noGrp="1"/>
          </p:cNvSpPr>
          <p:nvPr>
            <p:ph type="title"/>
          </p:nvPr>
        </p:nvSpPr>
        <p:spPr/>
        <p:txBody>
          <a:bodyPr/>
          <a:lstStyle/>
          <a:p>
            <a:r>
              <a:rPr lang="en-US" dirty="0"/>
              <a:t>Jet Management Center</a:t>
            </a:r>
          </a:p>
        </p:txBody>
      </p:sp>
      <p:pic>
        <p:nvPicPr>
          <p:cNvPr id="5" name="Picture 4">
            <a:extLst>
              <a:ext uri="{FF2B5EF4-FFF2-40B4-BE49-F238E27FC236}">
                <a16:creationId xmlns:a16="http://schemas.microsoft.com/office/drawing/2014/main" id="{FDABA8BB-6C72-E748-977E-8A382D75CF85}"/>
              </a:ext>
            </a:extLst>
          </p:cNvPr>
          <p:cNvPicPr>
            <a:picLocks noChangeAspect="1"/>
          </p:cNvPicPr>
          <p:nvPr/>
        </p:nvPicPr>
        <p:blipFill>
          <a:blip r:embed="rId3"/>
          <a:stretch>
            <a:fillRect/>
          </a:stretch>
        </p:blipFill>
        <p:spPr>
          <a:xfrm>
            <a:off x="358877" y="866779"/>
            <a:ext cx="8594309" cy="4162421"/>
          </a:xfrm>
          <a:prstGeom prst="rect">
            <a:avLst/>
          </a:prstGeom>
        </p:spPr>
      </p:pic>
    </p:spTree>
    <p:extLst>
      <p:ext uri="{BB962C8B-B14F-4D97-AF65-F5344CB8AC3E}">
        <p14:creationId xmlns:p14="http://schemas.microsoft.com/office/powerpoint/2010/main" val="10652745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5333-1B06-2345-9B3D-2506D2C363BD}"/>
              </a:ext>
            </a:extLst>
          </p:cNvPr>
          <p:cNvSpPr>
            <a:spLocks noGrp="1"/>
          </p:cNvSpPr>
          <p:nvPr>
            <p:ph type="title"/>
          </p:nvPr>
        </p:nvSpPr>
        <p:spPr/>
        <p:txBody>
          <a:bodyPr/>
          <a:lstStyle/>
          <a:p>
            <a:r>
              <a:rPr lang="en-US" dirty="0"/>
              <a:t>Ops demo</a:t>
            </a:r>
          </a:p>
        </p:txBody>
      </p:sp>
      <p:sp>
        <p:nvSpPr>
          <p:cNvPr id="3" name="Text Placeholder 2">
            <a:extLst>
              <a:ext uri="{FF2B5EF4-FFF2-40B4-BE49-F238E27FC236}">
                <a16:creationId xmlns:a16="http://schemas.microsoft.com/office/drawing/2014/main" id="{C356EB58-BDED-E84F-9221-92A36E98A8FF}"/>
              </a:ext>
            </a:extLst>
          </p:cNvPr>
          <p:cNvSpPr>
            <a:spLocks noGrp="1"/>
          </p:cNvSpPr>
          <p:nvPr>
            <p:ph type="body" sz="quarter" idx="10"/>
          </p:nvPr>
        </p:nvSpPr>
        <p:spPr/>
        <p:txBody>
          <a:bodyPr/>
          <a:lstStyle/>
          <a:p>
            <a:pPr marL="95250" indent="0">
              <a:buNone/>
            </a:pPr>
            <a:r>
              <a:rPr lang="cs-CZ" dirty="0">
                <a:hlinkClick r:id="rId3"/>
              </a:rPr>
              <a:t>https://github.com/vladoschreiner/hazelcast-jet-job-upgrade/tree/instructions</a:t>
            </a:r>
            <a:endParaRPr lang="en-US" dirty="0"/>
          </a:p>
        </p:txBody>
      </p:sp>
    </p:spTree>
    <p:extLst>
      <p:ext uri="{BB962C8B-B14F-4D97-AF65-F5344CB8AC3E}">
        <p14:creationId xmlns:p14="http://schemas.microsoft.com/office/powerpoint/2010/main" val="2355324314"/>
      </p:ext>
    </p:extLst>
  </p:cSld>
  <p:clrMapOvr>
    <a:masterClrMapping/>
  </p:clrMapOvr>
  <p:transition spd="med">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8EF6-5EA7-184A-B1EE-DFE8350CBBC6}"/>
              </a:ext>
            </a:extLst>
          </p:cNvPr>
          <p:cNvSpPr>
            <a:spLocks noGrp="1"/>
          </p:cNvSpPr>
          <p:nvPr>
            <p:ph type="title"/>
          </p:nvPr>
        </p:nvSpPr>
        <p:spPr/>
        <p:txBody>
          <a:bodyPr/>
          <a:lstStyle/>
          <a:p>
            <a:r>
              <a:rPr lang="en-US" dirty="0"/>
              <a:t>Rolling Job Upgrades</a:t>
            </a:r>
          </a:p>
        </p:txBody>
      </p:sp>
      <p:sp>
        <p:nvSpPr>
          <p:cNvPr id="3" name="Text Placeholder 2">
            <a:extLst>
              <a:ext uri="{FF2B5EF4-FFF2-40B4-BE49-F238E27FC236}">
                <a16:creationId xmlns:a16="http://schemas.microsoft.com/office/drawing/2014/main" id="{F8C4BA76-E4B9-7B43-9CD0-2C45FD6422E4}"/>
              </a:ext>
            </a:extLst>
          </p:cNvPr>
          <p:cNvSpPr>
            <a:spLocks noGrp="1"/>
          </p:cNvSpPr>
          <p:nvPr>
            <p:ph type="body" sz="quarter" idx="10"/>
          </p:nvPr>
        </p:nvSpPr>
        <p:spPr>
          <a:xfrm>
            <a:off x="4705814" y="1047964"/>
            <a:ext cx="3919759" cy="3524036"/>
          </a:xfrm>
        </p:spPr>
        <p:txBody>
          <a:bodyPr>
            <a:normAutofit fontScale="77500" lnSpcReduction="20000"/>
          </a:bodyPr>
          <a:lstStyle/>
          <a:p>
            <a:r>
              <a:rPr lang="en-US" dirty="0"/>
              <a:t>Allow jobs to be upgraded without data loss or interruption</a:t>
            </a:r>
          </a:p>
          <a:p>
            <a:r>
              <a:rPr lang="en-US" dirty="0"/>
              <a:t>Processing Steps</a:t>
            </a:r>
          </a:p>
          <a:p>
            <a:pPr lvl="1">
              <a:buFont typeface="+mj-lt"/>
              <a:buAutoNum type="arabicPeriod"/>
            </a:pPr>
            <a:r>
              <a:rPr lang="en-US" dirty="0"/>
              <a:t>Jet stops the current Job execution</a:t>
            </a:r>
          </a:p>
          <a:p>
            <a:pPr lvl="1">
              <a:buFont typeface="+mj-lt"/>
              <a:buAutoNum type="arabicPeriod"/>
            </a:pPr>
            <a:r>
              <a:rPr lang="en-US" dirty="0"/>
              <a:t>It then takes the state snapshot of the current Job and saves it</a:t>
            </a:r>
          </a:p>
          <a:p>
            <a:pPr lvl="1">
              <a:buFont typeface="+mj-lt"/>
              <a:buAutoNum type="arabicPeriod"/>
            </a:pPr>
            <a:r>
              <a:rPr lang="en-US" dirty="0"/>
              <a:t>The new classes/jars are distributed to the Jet nodes</a:t>
            </a:r>
          </a:p>
          <a:p>
            <a:pPr lvl="1">
              <a:buFont typeface="+mj-lt"/>
              <a:buAutoNum type="arabicPeriod"/>
            </a:pPr>
            <a:r>
              <a:rPr lang="en-US" dirty="0"/>
              <a:t>The job then restarts</a:t>
            </a:r>
          </a:p>
          <a:p>
            <a:pPr lvl="1">
              <a:buFont typeface="+mj-lt"/>
              <a:buAutoNum type="arabicPeriod"/>
            </a:pPr>
            <a:r>
              <a:rPr lang="en-US" dirty="0"/>
              <a:t>Data is read from the saved snapshots</a:t>
            </a:r>
          </a:p>
          <a:p>
            <a:r>
              <a:rPr lang="en-US" dirty="0"/>
              <a:t>All of this in a few milliseconds!</a:t>
            </a:r>
          </a:p>
          <a:p>
            <a:endParaRPr lang="en-US" dirty="0"/>
          </a:p>
        </p:txBody>
      </p:sp>
      <p:grpSp>
        <p:nvGrpSpPr>
          <p:cNvPr id="9" name="Group 8">
            <a:extLst>
              <a:ext uri="{FF2B5EF4-FFF2-40B4-BE49-F238E27FC236}">
                <a16:creationId xmlns:a16="http://schemas.microsoft.com/office/drawing/2014/main" id="{19C24CE0-B2EF-B142-8F56-9BBC99F0975E}"/>
              </a:ext>
            </a:extLst>
          </p:cNvPr>
          <p:cNvGrpSpPr/>
          <p:nvPr/>
        </p:nvGrpSpPr>
        <p:grpSpPr>
          <a:xfrm>
            <a:off x="601814" y="1016489"/>
            <a:ext cx="4104000" cy="3555511"/>
            <a:chOff x="709721" y="1746773"/>
            <a:chExt cx="4104000" cy="3555511"/>
          </a:xfrm>
        </p:grpSpPr>
        <p:sp>
          <p:nvSpPr>
            <p:cNvPr id="10" name="Shape 3024">
              <a:extLst>
                <a:ext uri="{FF2B5EF4-FFF2-40B4-BE49-F238E27FC236}">
                  <a16:creationId xmlns:a16="http://schemas.microsoft.com/office/drawing/2014/main" id="{E0510C71-5452-CB4B-8FEE-080EED3C59B2}"/>
                </a:ext>
              </a:extLst>
            </p:cNvPr>
            <p:cNvSpPr/>
            <p:nvPr/>
          </p:nvSpPr>
          <p:spPr>
            <a:xfrm>
              <a:off x="773483" y="1746773"/>
              <a:ext cx="3975770" cy="958439"/>
            </a:xfrm>
            <a:prstGeom prst="rect">
              <a:avLst/>
            </a:prstGeom>
            <a:solidFill>
              <a:schemeClr val="bg1">
                <a:lumMod val="85000"/>
              </a:schemeClr>
            </a:solidFill>
            <a:ln>
              <a:noFill/>
            </a:ln>
          </p:spPr>
          <p:txBody>
            <a:bodyPr lIns="45719" rIns="45719"/>
            <a:lstStyle/>
            <a:p>
              <a:pPr>
                <a:spcBef>
                  <a:spcPts val="2400"/>
                </a:spcBef>
                <a:defRPr sz="1200"/>
              </a:pPr>
              <a:endParaRPr dirty="0"/>
            </a:p>
          </p:txBody>
        </p:sp>
        <p:sp>
          <p:nvSpPr>
            <p:cNvPr id="11" name="Shape 3104">
              <a:extLst>
                <a:ext uri="{FF2B5EF4-FFF2-40B4-BE49-F238E27FC236}">
                  <a16:creationId xmlns:a16="http://schemas.microsoft.com/office/drawing/2014/main" id="{702B0CD4-CA11-1A4B-A552-25694BB29DA5}"/>
                </a:ext>
              </a:extLst>
            </p:cNvPr>
            <p:cNvSpPr/>
            <p:nvPr/>
          </p:nvSpPr>
          <p:spPr>
            <a:xfrm>
              <a:off x="918094" y="1897965"/>
              <a:ext cx="1122992" cy="647999"/>
            </a:xfrm>
            <a:prstGeom prst="rect">
              <a:avLst/>
            </a:prstGeom>
            <a:solidFill>
              <a:srgbClr val="0B1B21"/>
            </a:solidFill>
            <a:ln w="28575" cap="flat" cmpd="sng">
              <a:solidFill>
                <a:schemeClr val="accent2"/>
              </a:solidFill>
              <a:miter lim="400000"/>
            </a:ln>
            <a:effectLst/>
          </p:spPr>
          <p:txBody>
            <a:bodyPr wrap="square" lIns="45719" tIns="45719" rIns="45719" bIns="45719" numCol="1" anchor="ctr">
              <a:noAutofit/>
            </a:bodyPr>
            <a:lstStyle/>
            <a:p>
              <a:pPr algn="ctr">
                <a:spcBef>
                  <a:spcPts val="2400"/>
                </a:spcBef>
              </a:pPr>
              <a:r>
                <a:rPr lang="en-GB" sz="1000" dirty="0">
                  <a:solidFill>
                    <a:schemeClr val="bg1"/>
                  </a:solidFill>
                  <a:latin typeface="Ubuntu"/>
                  <a:cs typeface="Ubuntu"/>
                </a:rPr>
                <a:t>Management </a:t>
              </a:r>
              <a:r>
                <a:rPr lang="en-GB" sz="1000" dirty="0" err="1">
                  <a:solidFill>
                    <a:schemeClr val="bg1"/>
                  </a:solidFill>
                  <a:latin typeface="Ubuntu"/>
                  <a:cs typeface="Ubuntu"/>
                </a:rPr>
                <a:t>Center</a:t>
              </a:r>
              <a:endParaRPr sz="1000" dirty="0">
                <a:solidFill>
                  <a:schemeClr val="bg1"/>
                </a:solidFill>
                <a:latin typeface="Ubuntu"/>
                <a:cs typeface="Ubuntu"/>
              </a:endParaRPr>
            </a:p>
          </p:txBody>
        </p:sp>
        <p:sp>
          <p:nvSpPr>
            <p:cNvPr id="12" name="Shape 3104">
              <a:extLst>
                <a:ext uri="{FF2B5EF4-FFF2-40B4-BE49-F238E27FC236}">
                  <a16:creationId xmlns:a16="http://schemas.microsoft.com/office/drawing/2014/main" id="{0D61DBB8-B97B-5940-97C8-BA9748DD7563}"/>
                </a:ext>
              </a:extLst>
            </p:cNvPr>
            <p:cNvSpPr/>
            <p:nvPr/>
          </p:nvSpPr>
          <p:spPr>
            <a:xfrm>
              <a:off x="2199836" y="1897965"/>
              <a:ext cx="1122992" cy="647999"/>
            </a:xfrm>
            <a:prstGeom prst="rect">
              <a:avLst/>
            </a:prstGeom>
            <a:solidFill>
              <a:srgbClr val="0B1B21"/>
            </a:solidFill>
            <a:ln w="28575" cap="flat" cmpd="sng">
              <a:solidFill>
                <a:schemeClr val="accent2"/>
              </a:solidFill>
              <a:miter lim="400000"/>
            </a:ln>
            <a:effectLst/>
          </p:spPr>
          <p:txBody>
            <a:bodyPr wrap="square" lIns="45719" tIns="45719" rIns="45719" bIns="45719" numCol="1" anchor="ctr">
              <a:noAutofit/>
            </a:bodyPr>
            <a:lstStyle/>
            <a:p>
              <a:pPr algn="ctr">
                <a:spcBef>
                  <a:spcPts val="2400"/>
                </a:spcBef>
              </a:pPr>
              <a:r>
                <a:rPr lang="en-GB" sz="1000" dirty="0">
                  <a:solidFill>
                    <a:schemeClr val="bg1"/>
                  </a:solidFill>
                  <a:latin typeface="Ubuntu"/>
                  <a:cs typeface="Ubuntu"/>
                </a:rPr>
                <a:t>CLI</a:t>
              </a:r>
              <a:endParaRPr sz="1000" dirty="0">
                <a:solidFill>
                  <a:schemeClr val="bg1"/>
                </a:solidFill>
                <a:latin typeface="Ubuntu"/>
                <a:cs typeface="Ubuntu"/>
              </a:endParaRPr>
            </a:p>
          </p:txBody>
        </p:sp>
        <p:sp>
          <p:nvSpPr>
            <p:cNvPr id="13" name="Shape 3104">
              <a:extLst>
                <a:ext uri="{FF2B5EF4-FFF2-40B4-BE49-F238E27FC236}">
                  <a16:creationId xmlns:a16="http://schemas.microsoft.com/office/drawing/2014/main" id="{2CC24923-EA9F-4745-96AB-7015720780EC}"/>
                </a:ext>
              </a:extLst>
            </p:cNvPr>
            <p:cNvSpPr/>
            <p:nvPr/>
          </p:nvSpPr>
          <p:spPr>
            <a:xfrm>
              <a:off x="3481578" y="1897965"/>
              <a:ext cx="1122992" cy="647999"/>
            </a:xfrm>
            <a:prstGeom prst="rect">
              <a:avLst/>
            </a:prstGeom>
            <a:solidFill>
              <a:srgbClr val="0B1B21"/>
            </a:solidFill>
            <a:ln w="28575" cap="flat" cmpd="sng">
              <a:solidFill>
                <a:schemeClr val="accent2"/>
              </a:solidFill>
              <a:miter lim="400000"/>
            </a:ln>
            <a:effectLst/>
          </p:spPr>
          <p:txBody>
            <a:bodyPr wrap="square" lIns="45719" tIns="45719" rIns="45719" bIns="45719" numCol="1" anchor="ctr">
              <a:noAutofit/>
            </a:bodyPr>
            <a:lstStyle/>
            <a:p>
              <a:pPr algn="ctr">
                <a:spcBef>
                  <a:spcPts val="2400"/>
                </a:spcBef>
              </a:pPr>
              <a:r>
                <a:rPr lang="en-GB" sz="1000" dirty="0">
                  <a:solidFill>
                    <a:schemeClr val="bg1"/>
                  </a:solidFill>
                  <a:latin typeface="Ubuntu"/>
                  <a:cs typeface="Ubuntu"/>
                </a:rPr>
                <a:t>Java API</a:t>
              </a:r>
              <a:endParaRPr sz="1000" dirty="0">
                <a:solidFill>
                  <a:schemeClr val="bg1"/>
                </a:solidFill>
                <a:latin typeface="Ubuntu"/>
                <a:cs typeface="Ubuntu"/>
              </a:endParaRPr>
            </a:p>
          </p:txBody>
        </p:sp>
        <p:sp>
          <p:nvSpPr>
            <p:cNvPr id="14" name="Shape 3075">
              <a:extLst>
                <a:ext uri="{FF2B5EF4-FFF2-40B4-BE49-F238E27FC236}">
                  <a16:creationId xmlns:a16="http://schemas.microsoft.com/office/drawing/2014/main" id="{6BEED1CC-A851-7040-8C62-C7F8D840EFE4}"/>
                </a:ext>
              </a:extLst>
            </p:cNvPr>
            <p:cNvSpPr/>
            <p:nvPr/>
          </p:nvSpPr>
          <p:spPr>
            <a:xfrm>
              <a:off x="2761720" y="2698364"/>
              <a:ext cx="2" cy="351631"/>
            </a:xfrm>
            <a:prstGeom prst="line">
              <a:avLst/>
            </a:prstGeom>
            <a:ln>
              <a:solidFill>
                <a:schemeClr val="tx1"/>
              </a:solidFill>
              <a:tailEnd type="triangle"/>
            </a:ln>
          </p:spPr>
          <p:txBody>
            <a:bodyPr lIns="45719" rIns="45719"/>
            <a:lstStyle/>
            <a:p>
              <a:endParaRPr dirty="0"/>
            </a:p>
          </p:txBody>
        </p:sp>
        <p:sp>
          <p:nvSpPr>
            <p:cNvPr id="15" name="Shape 1983">
              <a:extLst>
                <a:ext uri="{FF2B5EF4-FFF2-40B4-BE49-F238E27FC236}">
                  <a16:creationId xmlns:a16="http://schemas.microsoft.com/office/drawing/2014/main" id="{87104F33-5058-3148-A4B9-AF325FEDE268}"/>
                </a:ext>
              </a:extLst>
            </p:cNvPr>
            <p:cNvSpPr/>
            <p:nvPr/>
          </p:nvSpPr>
          <p:spPr>
            <a:xfrm>
              <a:off x="2170251" y="3970778"/>
              <a:ext cx="1182940" cy="382027"/>
            </a:xfrm>
            <a:prstGeom prst="rect">
              <a:avLst/>
            </a:prstGeom>
            <a:solidFill>
              <a:schemeClr val="bg1"/>
            </a:solidFill>
            <a:ln w="19050" cap="flat" cmpd="sng">
              <a:solidFill>
                <a:srgbClr val="2E7DE1"/>
              </a:solidFill>
              <a:miter lim="400000"/>
            </a:ln>
            <a:effectLst/>
          </p:spPr>
          <p:txBody>
            <a:bodyPr wrap="square" lIns="45719" tIns="45719" rIns="45719" bIns="45719" numCol="1" anchor="ctr">
              <a:noAutofit/>
            </a:bodyPr>
            <a:lstStyle/>
            <a:p>
              <a:pPr algn="ctr">
                <a:spcBef>
                  <a:spcPts val="2400"/>
                </a:spcBef>
              </a:pPr>
              <a:r>
                <a:rPr lang="en-US" sz="1000" dirty="0">
                  <a:solidFill>
                    <a:schemeClr val="tx1"/>
                  </a:solidFill>
                  <a:latin typeface="Ubuntu"/>
                  <a:cs typeface="Ubuntu"/>
                  <a:sym typeface="Arial"/>
                </a:rPr>
                <a:t>Snapshot</a:t>
              </a:r>
            </a:p>
          </p:txBody>
        </p:sp>
        <p:sp>
          <p:nvSpPr>
            <p:cNvPr id="16" name="Shape 3075">
              <a:extLst>
                <a:ext uri="{FF2B5EF4-FFF2-40B4-BE49-F238E27FC236}">
                  <a16:creationId xmlns:a16="http://schemas.microsoft.com/office/drawing/2014/main" id="{F41846FD-6060-7E4F-B70D-C938113CC370}"/>
                </a:ext>
              </a:extLst>
            </p:cNvPr>
            <p:cNvSpPr/>
            <p:nvPr/>
          </p:nvSpPr>
          <p:spPr>
            <a:xfrm flipH="1">
              <a:off x="2761720" y="3625995"/>
              <a:ext cx="1" cy="344783"/>
            </a:xfrm>
            <a:prstGeom prst="line">
              <a:avLst/>
            </a:prstGeom>
            <a:ln>
              <a:solidFill>
                <a:schemeClr val="tx1"/>
              </a:solidFill>
              <a:tailEnd type="triangle"/>
            </a:ln>
          </p:spPr>
          <p:txBody>
            <a:bodyPr lIns="45719" rIns="45719"/>
            <a:lstStyle/>
            <a:p>
              <a:endParaRPr dirty="0"/>
            </a:p>
          </p:txBody>
        </p:sp>
        <p:sp>
          <p:nvSpPr>
            <p:cNvPr id="17" name="Shape 3075">
              <a:extLst>
                <a:ext uri="{FF2B5EF4-FFF2-40B4-BE49-F238E27FC236}">
                  <a16:creationId xmlns:a16="http://schemas.microsoft.com/office/drawing/2014/main" id="{F8DAA58F-7658-B74E-892A-AF99C22C57EB}"/>
                </a:ext>
              </a:extLst>
            </p:cNvPr>
            <p:cNvSpPr/>
            <p:nvPr/>
          </p:nvSpPr>
          <p:spPr>
            <a:xfrm flipH="1">
              <a:off x="2761720" y="4352805"/>
              <a:ext cx="1" cy="344783"/>
            </a:xfrm>
            <a:prstGeom prst="line">
              <a:avLst/>
            </a:prstGeom>
            <a:ln>
              <a:solidFill>
                <a:schemeClr val="tx1"/>
              </a:solidFill>
              <a:tailEnd type="triangle"/>
            </a:ln>
          </p:spPr>
          <p:txBody>
            <a:bodyPr lIns="45719" rIns="45719"/>
            <a:lstStyle/>
            <a:p>
              <a:endParaRPr dirty="0"/>
            </a:p>
          </p:txBody>
        </p:sp>
        <p:grpSp>
          <p:nvGrpSpPr>
            <p:cNvPr id="18" name="Group 17">
              <a:extLst>
                <a:ext uri="{FF2B5EF4-FFF2-40B4-BE49-F238E27FC236}">
                  <a16:creationId xmlns:a16="http://schemas.microsoft.com/office/drawing/2014/main" id="{282022D4-FBB3-BA47-8FFA-895B5CB97667}"/>
                </a:ext>
              </a:extLst>
            </p:cNvPr>
            <p:cNvGrpSpPr/>
            <p:nvPr/>
          </p:nvGrpSpPr>
          <p:grpSpPr>
            <a:xfrm>
              <a:off x="709721" y="3049995"/>
              <a:ext cx="4104000" cy="576000"/>
              <a:chOff x="1129368" y="2922883"/>
              <a:chExt cx="4104000" cy="576000"/>
            </a:xfrm>
          </p:grpSpPr>
          <p:sp>
            <p:nvSpPr>
              <p:cNvPr id="24" name="Shape 3036">
                <a:extLst>
                  <a:ext uri="{FF2B5EF4-FFF2-40B4-BE49-F238E27FC236}">
                    <a16:creationId xmlns:a16="http://schemas.microsoft.com/office/drawing/2014/main" id="{0A748A20-2518-4145-99FE-367B89B9521E}"/>
                  </a:ext>
                </a:extLst>
              </p:cNvPr>
              <p:cNvSpPr/>
              <p:nvPr/>
            </p:nvSpPr>
            <p:spPr>
              <a:xfrm>
                <a:off x="1129368" y="2922883"/>
                <a:ext cx="4104000" cy="576000"/>
              </a:xfrm>
              <a:prstGeom prst="rect">
                <a:avLst/>
              </a:prstGeom>
              <a:gradFill flip="none" rotWithShape="1">
                <a:gsLst>
                  <a:gs pos="15000">
                    <a:schemeClr val="accent2"/>
                  </a:gs>
                  <a:gs pos="100000">
                    <a:srgbClr val="FFFFFF"/>
                  </a:gs>
                  <a:gs pos="0">
                    <a:schemeClr val="bg1"/>
                  </a:gs>
                  <a:gs pos="85000">
                    <a:schemeClr val="accent2"/>
                  </a:gs>
                </a:gsLst>
                <a:lin ang="0" scaled="1"/>
                <a:tileRect/>
              </a:gradFill>
              <a:ln w="12700" cap="flat">
                <a:noFill/>
                <a:miter lim="400000"/>
              </a:ln>
              <a:effectLst/>
            </p:spPr>
            <p:txBody>
              <a:bodyPr wrap="square" lIns="45719" tIns="45719" rIns="45719" bIns="45719" numCol="1" anchor="ctr">
                <a:noAutofit/>
              </a:bodyPr>
              <a:lstStyle/>
              <a:p>
                <a:pPr algn="ctr">
                  <a:spcBef>
                    <a:spcPts val="2400"/>
                  </a:spcBef>
                  <a:defRPr sz="1000">
                    <a:solidFill>
                      <a:srgbClr val="FFFFFF"/>
                    </a:solidFill>
                  </a:defRPr>
                </a:pPr>
                <a:endParaRPr dirty="0"/>
              </a:p>
            </p:txBody>
          </p:sp>
          <p:sp>
            <p:nvSpPr>
              <p:cNvPr id="25" name="Shape 3036">
                <a:extLst>
                  <a:ext uri="{FF2B5EF4-FFF2-40B4-BE49-F238E27FC236}">
                    <a16:creationId xmlns:a16="http://schemas.microsoft.com/office/drawing/2014/main" id="{784F9425-8810-8744-B366-372C7DDAE89E}"/>
                  </a:ext>
                </a:extLst>
              </p:cNvPr>
              <p:cNvSpPr/>
              <p:nvPr/>
            </p:nvSpPr>
            <p:spPr>
              <a:xfrm>
                <a:off x="3145393" y="2922883"/>
                <a:ext cx="71950" cy="5760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spcBef>
                    <a:spcPts val="2400"/>
                  </a:spcBef>
                  <a:defRPr sz="1000">
                    <a:solidFill>
                      <a:srgbClr val="FFFFFF"/>
                    </a:solidFill>
                  </a:defRPr>
                </a:pPr>
                <a:endParaRPr dirty="0"/>
              </a:p>
            </p:txBody>
          </p:sp>
          <p:cxnSp>
            <p:nvCxnSpPr>
              <p:cNvPr id="26" name="Straight Connector 25">
                <a:extLst>
                  <a:ext uri="{FF2B5EF4-FFF2-40B4-BE49-F238E27FC236}">
                    <a16:creationId xmlns:a16="http://schemas.microsoft.com/office/drawing/2014/main" id="{64537750-28D2-404F-AC4B-98EABA82CCAA}"/>
                  </a:ext>
                </a:extLst>
              </p:cNvPr>
              <p:cNvCxnSpPr/>
              <p:nvPr/>
            </p:nvCxnSpPr>
            <p:spPr>
              <a:xfrm>
                <a:off x="1129368" y="3498883"/>
                <a:ext cx="4104000" cy="0"/>
              </a:xfrm>
              <a:prstGeom prst="lin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F843CE13-2793-D647-8A37-D03169EAD57A}"/>
                  </a:ext>
                </a:extLst>
              </p:cNvPr>
              <p:cNvCxnSpPr/>
              <p:nvPr/>
            </p:nvCxnSpPr>
            <p:spPr>
              <a:xfrm>
                <a:off x="1129368" y="2922916"/>
                <a:ext cx="4104000" cy="0"/>
              </a:xfrm>
              <a:prstGeom prst="lin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cxnSp>
          <p:pic>
            <p:nvPicPr>
              <p:cNvPr id="28" name="Picture 27">
                <a:extLst>
                  <a:ext uri="{FF2B5EF4-FFF2-40B4-BE49-F238E27FC236}">
                    <a16:creationId xmlns:a16="http://schemas.microsoft.com/office/drawing/2014/main" id="{E3A10C11-E9D9-994F-9959-6099563E19C6}"/>
                  </a:ext>
                </a:extLst>
              </p:cNvPr>
              <p:cNvPicPr>
                <a:picLocks noChangeAspect="1"/>
              </p:cNvPicPr>
              <p:nvPr/>
            </p:nvPicPr>
            <p:blipFill>
              <a:blip r:embed="rId3">
                <a:alphaModFix amt="50000"/>
              </a:blip>
              <a:stretch>
                <a:fillRect/>
              </a:stretch>
            </p:blipFill>
            <p:spPr>
              <a:xfrm>
                <a:off x="1129368" y="3015667"/>
                <a:ext cx="4104000" cy="393700"/>
              </a:xfrm>
              <a:prstGeom prst="rect">
                <a:avLst/>
              </a:prstGeom>
            </p:spPr>
          </p:pic>
          <p:sp>
            <p:nvSpPr>
              <p:cNvPr id="29" name="Shape 3037">
                <a:extLst>
                  <a:ext uri="{FF2B5EF4-FFF2-40B4-BE49-F238E27FC236}">
                    <a16:creationId xmlns:a16="http://schemas.microsoft.com/office/drawing/2014/main" id="{52E30AF7-7882-7E4B-A5A4-3AE759BC580B}"/>
                  </a:ext>
                </a:extLst>
              </p:cNvPr>
              <p:cNvSpPr/>
              <p:nvPr/>
            </p:nvSpPr>
            <p:spPr>
              <a:xfrm>
                <a:off x="1129368" y="3092611"/>
                <a:ext cx="2016025"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spcBef>
                    <a:spcPts val="2400"/>
                  </a:spcBef>
                  <a:defRPr sz="1000">
                    <a:solidFill>
                      <a:srgbClr val="FFFFFF"/>
                    </a:solidFill>
                  </a:defRPr>
                </a:lvl1pPr>
              </a:lstStyle>
              <a:p>
                <a:r>
                  <a:rPr lang="en-GB" dirty="0">
                    <a:solidFill>
                      <a:srgbClr val="0B1B21"/>
                    </a:solidFill>
                    <a:latin typeface="Ubuntu"/>
                    <a:cs typeface="Ubuntu"/>
                  </a:rPr>
                  <a:t>Version A</a:t>
                </a:r>
                <a:endParaRPr dirty="0">
                  <a:solidFill>
                    <a:srgbClr val="0B1B21"/>
                  </a:solidFill>
                  <a:latin typeface="Ubuntu"/>
                  <a:cs typeface="Ubuntu"/>
                </a:endParaRPr>
              </a:p>
            </p:txBody>
          </p:sp>
          <p:sp>
            <p:nvSpPr>
              <p:cNvPr id="30" name="Shape 3037">
                <a:extLst>
                  <a:ext uri="{FF2B5EF4-FFF2-40B4-BE49-F238E27FC236}">
                    <a16:creationId xmlns:a16="http://schemas.microsoft.com/office/drawing/2014/main" id="{8F0EEADF-FE92-D040-A6E9-BA111B2E0C3F}"/>
                  </a:ext>
                </a:extLst>
              </p:cNvPr>
              <p:cNvSpPr/>
              <p:nvPr/>
            </p:nvSpPr>
            <p:spPr>
              <a:xfrm>
                <a:off x="3217343" y="3015667"/>
                <a:ext cx="2016025" cy="400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spcBef>
                    <a:spcPts val="2400"/>
                  </a:spcBef>
                  <a:defRPr sz="1000">
                    <a:solidFill>
                      <a:srgbClr val="FFFFFF"/>
                    </a:solidFill>
                  </a:defRPr>
                </a:lvl1pPr>
              </a:lstStyle>
              <a:p>
                <a:r>
                  <a:rPr lang="en-GB" dirty="0">
                    <a:solidFill>
                      <a:srgbClr val="0B1B21"/>
                    </a:solidFill>
                    <a:latin typeface="Ubuntu"/>
                    <a:cs typeface="Ubuntu"/>
                  </a:rPr>
                  <a:t>Continue (A/B) or </a:t>
                </a:r>
                <a:br>
                  <a:rPr lang="en-GB" dirty="0">
                    <a:solidFill>
                      <a:srgbClr val="0B1B21"/>
                    </a:solidFill>
                    <a:latin typeface="Ubuntu"/>
                    <a:cs typeface="Ubuntu"/>
                  </a:rPr>
                </a:br>
                <a:r>
                  <a:rPr lang="en-GB" dirty="0">
                    <a:solidFill>
                      <a:srgbClr val="0B1B21"/>
                    </a:solidFill>
                    <a:latin typeface="Ubuntu"/>
                    <a:cs typeface="Ubuntu"/>
                  </a:rPr>
                  <a:t>finish (upgrade)</a:t>
                </a:r>
                <a:endParaRPr dirty="0">
                  <a:solidFill>
                    <a:srgbClr val="0B1B21"/>
                  </a:solidFill>
                  <a:latin typeface="Ubuntu"/>
                  <a:cs typeface="Ubuntu"/>
                </a:endParaRPr>
              </a:p>
            </p:txBody>
          </p:sp>
        </p:grpSp>
        <p:grpSp>
          <p:nvGrpSpPr>
            <p:cNvPr id="19" name="Group 18">
              <a:extLst>
                <a:ext uri="{FF2B5EF4-FFF2-40B4-BE49-F238E27FC236}">
                  <a16:creationId xmlns:a16="http://schemas.microsoft.com/office/drawing/2014/main" id="{9AAF8584-C650-3B48-B577-412066540F84}"/>
                </a:ext>
              </a:extLst>
            </p:cNvPr>
            <p:cNvGrpSpPr/>
            <p:nvPr/>
          </p:nvGrpSpPr>
          <p:grpSpPr>
            <a:xfrm>
              <a:off x="2725744" y="4724167"/>
              <a:ext cx="2087977" cy="578117"/>
              <a:chOff x="2725744" y="4724167"/>
              <a:chExt cx="2087977" cy="578117"/>
            </a:xfrm>
          </p:grpSpPr>
          <p:sp>
            <p:nvSpPr>
              <p:cNvPr id="20" name="Shape 3036">
                <a:extLst>
                  <a:ext uri="{FF2B5EF4-FFF2-40B4-BE49-F238E27FC236}">
                    <a16:creationId xmlns:a16="http://schemas.microsoft.com/office/drawing/2014/main" id="{F9C5823B-4DEC-984F-A93C-D10AE116E005}"/>
                  </a:ext>
                </a:extLst>
              </p:cNvPr>
              <p:cNvSpPr/>
              <p:nvPr/>
            </p:nvSpPr>
            <p:spPr>
              <a:xfrm>
                <a:off x="2725744" y="4724167"/>
                <a:ext cx="2087975" cy="576000"/>
              </a:xfrm>
              <a:prstGeom prst="rect">
                <a:avLst/>
              </a:prstGeom>
              <a:gradFill flip="none" rotWithShape="1">
                <a:gsLst>
                  <a:gs pos="85000">
                    <a:schemeClr val="accent2"/>
                  </a:gs>
                  <a:gs pos="100000">
                    <a:srgbClr val="FFFFFF"/>
                  </a:gs>
                </a:gsLst>
                <a:lin ang="0" scaled="1"/>
                <a:tileRect/>
              </a:gradFill>
              <a:ln w="12700" cap="flat">
                <a:noFill/>
                <a:miter lim="400000"/>
              </a:ln>
              <a:effectLst/>
            </p:spPr>
            <p:txBody>
              <a:bodyPr wrap="square" lIns="45719" tIns="45719" rIns="45719" bIns="45719" numCol="1" anchor="ctr">
                <a:noAutofit/>
              </a:bodyPr>
              <a:lstStyle/>
              <a:p>
                <a:pPr algn="ctr">
                  <a:spcBef>
                    <a:spcPts val="2400"/>
                  </a:spcBef>
                  <a:defRPr sz="1000">
                    <a:solidFill>
                      <a:srgbClr val="FFFFFF"/>
                    </a:solidFill>
                  </a:defRPr>
                </a:pPr>
                <a:endParaRPr dirty="0"/>
              </a:p>
            </p:txBody>
          </p:sp>
          <p:pic>
            <p:nvPicPr>
              <p:cNvPr id="21" name="Picture 20">
                <a:extLst>
                  <a:ext uri="{FF2B5EF4-FFF2-40B4-BE49-F238E27FC236}">
                    <a16:creationId xmlns:a16="http://schemas.microsoft.com/office/drawing/2014/main" id="{E5D6A6B0-5329-A348-9778-A7F8F9D99EC5}"/>
                  </a:ext>
                </a:extLst>
              </p:cNvPr>
              <p:cNvPicPr>
                <a:picLocks noChangeAspect="1"/>
              </p:cNvPicPr>
              <p:nvPr/>
            </p:nvPicPr>
            <p:blipFill>
              <a:blip r:embed="rId4">
                <a:alphaModFix amt="50000"/>
              </a:blip>
              <a:stretch>
                <a:fillRect/>
              </a:stretch>
            </p:blipFill>
            <p:spPr>
              <a:xfrm>
                <a:off x="2725744" y="4770613"/>
                <a:ext cx="2087975" cy="469900"/>
              </a:xfrm>
              <a:prstGeom prst="rect">
                <a:avLst/>
              </a:prstGeom>
            </p:spPr>
          </p:pic>
          <p:sp>
            <p:nvSpPr>
              <p:cNvPr id="22" name="Shape 3037">
                <a:extLst>
                  <a:ext uri="{FF2B5EF4-FFF2-40B4-BE49-F238E27FC236}">
                    <a16:creationId xmlns:a16="http://schemas.microsoft.com/office/drawing/2014/main" id="{AF428A60-7876-2D4D-8F47-65DD06A1AD18}"/>
                  </a:ext>
                </a:extLst>
              </p:cNvPr>
              <p:cNvSpPr/>
              <p:nvPr/>
            </p:nvSpPr>
            <p:spPr>
              <a:xfrm>
                <a:off x="2797696" y="4893895"/>
                <a:ext cx="2016025"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spcBef>
                    <a:spcPts val="2400"/>
                  </a:spcBef>
                  <a:defRPr sz="1000">
                    <a:solidFill>
                      <a:srgbClr val="FFFFFF"/>
                    </a:solidFill>
                  </a:defRPr>
                </a:lvl1pPr>
              </a:lstStyle>
              <a:p>
                <a:r>
                  <a:rPr lang="en-GB" dirty="0">
                    <a:solidFill>
                      <a:srgbClr val="0B1B21"/>
                    </a:solidFill>
                    <a:latin typeface="Ubuntu"/>
                    <a:cs typeface="Ubuntu"/>
                  </a:rPr>
                  <a:t>Version B</a:t>
                </a:r>
                <a:endParaRPr dirty="0">
                  <a:solidFill>
                    <a:srgbClr val="0B1B21"/>
                  </a:solidFill>
                  <a:latin typeface="Ubuntu"/>
                  <a:cs typeface="Ubuntu"/>
                </a:endParaRPr>
              </a:p>
            </p:txBody>
          </p:sp>
          <p:sp>
            <p:nvSpPr>
              <p:cNvPr id="23" name="Freeform 22">
                <a:extLst>
                  <a:ext uri="{FF2B5EF4-FFF2-40B4-BE49-F238E27FC236}">
                    <a16:creationId xmlns:a16="http://schemas.microsoft.com/office/drawing/2014/main" id="{E9CB6AF9-31B3-E94E-A297-B21D0072A7DC}"/>
                  </a:ext>
                </a:extLst>
              </p:cNvPr>
              <p:cNvSpPr/>
              <p:nvPr/>
            </p:nvSpPr>
            <p:spPr>
              <a:xfrm>
                <a:off x="2725746" y="4726551"/>
                <a:ext cx="2082800" cy="575733"/>
              </a:xfrm>
              <a:custGeom>
                <a:avLst/>
                <a:gdLst>
                  <a:gd name="connsiteX0" fmla="*/ 2082800 w 2082800"/>
                  <a:gd name="connsiteY0" fmla="*/ 0 h 575733"/>
                  <a:gd name="connsiteX1" fmla="*/ 0 w 2082800"/>
                  <a:gd name="connsiteY1" fmla="*/ 0 h 575733"/>
                  <a:gd name="connsiteX2" fmla="*/ 0 w 2082800"/>
                  <a:gd name="connsiteY2" fmla="*/ 575733 h 575733"/>
                  <a:gd name="connsiteX3" fmla="*/ 2065867 w 2082800"/>
                  <a:gd name="connsiteY3" fmla="*/ 575733 h 575733"/>
                  <a:gd name="connsiteX4" fmla="*/ 2065867 w 2082800"/>
                  <a:gd name="connsiteY4" fmla="*/ 575733 h 575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2800" h="575733">
                    <a:moveTo>
                      <a:pt x="2082800" y="0"/>
                    </a:moveTo>
                    <a:lnTo>
                      <a:pt x="0" y="0"/>
                    </a:lnTo>
                    <a:lnTo>
                      <a:pt x="0" y="575733"/>
                    </a:lnTo>
                    <a:lnTo>
                      <a:pt x="2065867" y="575733"/>
                    </a:lnTo>
                    <a:lnTo>
                      <a:pt x="2065867" y="575733"/>
                    </a:lnTo>
                  </a:path>
                </a:pathLst>
              </a:cu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grpSp>
    </p:spTree>
    <p:extLst>
      <p:ext uri="{BB962C8B-B14F-4D97-AF65-F5344CB8AC3E}">
        <p14:creationId xmlns:p14="http://schemas.microsoft.com/office/powerpoint/2010/main" val="29725955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DAC095-0CE8-F644-B8E7-7EEEE15ACDDF}"/>
              </a:ext>
            </a:extLst>
          </p:cNvPr>
          <p:cNvSpPr>
            <a:spLocks noGrp="1"/>
          </p:cNvSpPr>
          <p:nvPr>
            <p:ph type="title"/>
          </p:nvPr>
        </p:nvSpPr>
        <p:spPr/>
        <p:txBody>
          <a:bodyPr/>
          <a:lstStyle/>
          <a:p>
            <a:r>
              <a:rPr lang="en-US" dirty="0"/>
              <a:t>Lossless Recovery: Before Lights Out</a:t>
            </a:r>
          </a:p>
        </p:txBody>
      </p:sp>
      <p:sp>
        <p:nvSpPr>
          <p:cNvPr id="3" name="Text Placeholder 2">
            <a:extLst>
              <a:ext uri="{FF2B5EF4-FFF2-40B4-BE49-F238E27FC236}">
                <a16:creationId xmlns:a16="http://schemas.microsoft.com/office/drawing/2014/main" id="{EFE94E9A-A39C-9546-B3E7-6067F3C5BE6A}"/>
              </a:ext>
            </a:extLst>
          </p:cNvPr>
          <p:cNvSpPr>
            <a:spLocks noGrp="1"/>
          </p:cNvSpPr>
          <p:nvPr>
            <p:ph type="body" sz="quarter" idx="10"/>
          </p:nvPr>
        </p:nvSpPr>
        <p:spPr>
          <a:xfrm>
            <a:off x="4170556" y="1047964"/>
            <a:ext cx="4455018" cy="3524036"/>
          </a:xfrm>
        </p:spPr>
        <p:txBody>
          <a:bodyPr/>
          <a:lstStyle/>
          <a:p>
            <a:r>
              <a:rPr lang="en-US" dirty="0"/>
              <a:t>Jobs, Job State, Job Configuration configured to be persistent with </a:t>
            </a:r>
            <a:r>
              <a:rPr lang="en-US" dirty="0" err="1"/>
              <a:t>Hazelcast’s</a:t>
            </a:r>
            <a:r>
              <a:rPr lang="en-US" dirty="0"/>
              <a:t> Hot Restart Store capability</a:t>
            </a:r>
          </a:p>
          <a:p>
            <a:r>
              <a:rPr lang="en-US" dirty="0"/>
              <a:t>Checkpoints are similarly configured to be Hot </a:t>
            </a:r>
            <a:r>
              <a:rPr lang="en-US" dirty="0" err="1"/>
              <a:t>Restartable</a:t>
            </a:r>
            <a:endParaRPr lang="en-US" dirty="0"/>
          </a:p>
          <a:p>
            <a:r>
              <a:rPr lang="en-US" dirty="0"/>
              <a:t>Jet is configured to resume on restart</a:t>
            </a:r>
          </a:p>
        </p:txBody>
      </p:sp>
      <p:cxnSp>
        <p:nvCxnSpPr>
          <p:cNvPr id="188" name="Elbow Connector 187">
            <a:extLst>
              <a:ext uri="{FF2B5EF4-FFF2-40B4-BE49-F238E27FC236}">
                <a16:creationId xmlns:a16="http://schemas.microsoft.com/office/drawing/2014/main" id="{7C8C1B34-4C67-B844-A618-7CC51CCF3031}"/>
              </a:ext>
            </a:extLst>
          </p:cNvPr>
          <p:cNvCxnSpPr>
            <a:cxnSpLocks/>
            <a:stCxn id="204" idx="0"/>
            <a:endCxn id="219" idx="1"/>
          </p:cNvCxnSpPr>
          <p:nvPr/>
        </p:nvCxnSpPr>
        <p:spPr>
          <a:xfrm rot="5400000" flipH="1" flipV="1">
            <a:off x="869738" y="3194641"/>
            <a:ext cx="584465" cy="195010"/>
          </a:xfrm>
          <a:prstGeom prst="bentConnector2">
            <a:avLst/>
          </a:prstGeom>
          <a:noFill/>
          <a:ln w="9525" cap="flat">
            <a:solidFill>
              <a:schemeClr val="tx1"/>
            </a:solidFill>
            <a:prstDash val="solid"/>
            <a:round/>
            <a:headEnd type="triangle" w="med" len="med"/>
            <a:tailEnd type="none" w="med" len="med"/>
          </a:ln>
          <a:effectLst/>
        </p:spPr>
      </p:cxnSp>
      <p:cxnSp>
        <p:nvCxnSpPr>
          <p:cNvPr id="189" name="Elbow Connector 188">
            <a:extLst>
              <a:ext uri="{FF2B5EF4-FFF2-40B4-BE49-F238E27FC236}">
                <a16:creationId xmlns:a16="http://schemas.microsoft.com/office/drawing/2014/main" id="{B5993A3D-704A-4B4D-BEC6-D710D4EFD74A}"/>
              </a:ext>
            </a:extLst>
          </p:cNvPr>
          <p:cNvCxnSpPr>
            <a:cxnSpLocks/>
            <a:stCxn id="198" idx="0"/>
            <a:endCxn id="215" idx="3"/>
          </p:cNvCxnSpPr>
          <p:nvPr/>
        </p:nvCxnSpPr>
        <p:spPr>
          <a:xfrm rot="16200000" flipV="1">
            <a:off x="2993221" y="3155831"/>
            <a:ext cx="599531" cy="287695"/>
          </a:xfrm>
          <a:prstGeom prst="bentConnector2">
            <a:avLst/>
          </a:prstGeom>
          <a:noFill/>
          <a:ln w="9525" cap="flat">
            <a:solidFill>
              <a:schemeClr val="tx1"/>
            </a:solidFill>
            <a:prstDash val="solid"/>
            <a:round/>
            <a:headEnd type="triangle" w="med" len="med"/>
            <a:tailEnd type="none" w="med" len="med"/>
          </a:ln>
          <a:effectLst/>
        </p:spPr>
      </p:cxnSp>
      <p:grpSp>
        <p:nvGrpSpPr>
          <p:cNvPr id="190" name="Group 189">
            <a:extLst>
              <a:ext uri="{FF2B5EF4-FFF2-40B4-BE49-F238E27FC236}">
                <a16:creationId xmlns:a16="http://schemas.microsoft.com/office/drawing/2014/main" id="{5D143FC2-2313-7646-8530-0A0850F31E55}"/>
              </a:ext>
            </a:extLst>
          </p:cNvPr>
          <p:cNvGrpSpPr/>
          <p:nvPr/>
        </p:nvGrpSpPr>
        <p:grpSpPr>
          <a:xfrm>
            <a:off x="1657201" y="957499"/>
            <a:ext cx="1055710" cy="696051"/>
            <a:chOff x="24947" y="3579312"/>
            <a:chExt cx="1385031" cy="754693"/>
          </a:xfrm>
        </p:grpSpPr>
        <p:sp>
          <p:nvSpPr>
            <p:cNvPr id="191" name="Shape 2887">
              <a:extLst>
                <a:ext uri="{FF2B5EF4-FFF2-40B4-BE49-F238E27FC236}">
                  <a16:creationId xmlns:a16="http://schemas.microsoft.com/office/drawing/2014/main" id="{D7C96B7C-D297-2749-BA82-0E5BFC74CA50}"/>
                </a:ext>
              </a:extLst>
            </p:cNvPr>
            <p:cNvSpPr/>
            <p:nvPr/>
          </p:nvSpPr>
          <p:spPr>
            <a:xfrm>
              <a:off x="24947" y="3579312"/>
              <a:ext cx="1385031" cy="754693"/>
            </a:xfrm>
            <a:prstGeom prst="rect">
              <a:avLst/>
            </a:prstGeom>
            <a:solidFill>
              <a:srgbClr val="F2F2F2"/>
            </a:solidFill>
            <a:ln w="9525" cap="flat">
              <a:noFill/>
              <a:prstDash val="solid"/>
              <a:round/>
            </a:ln>
            <a:effectLst/>
          </p:spPr>
          <p:txBody>
            <a:bodyPr wrap="square" lIns="34289" tIns="34289" rIns="34289" bIns="34289" numCol="1" anchor="t">
              <a:noAutofit/>
            </a:bodyPr>
            <a:lstStyle/>
            <a:p>
              <a:pPr>
                <a:spcBef>
                  <a:spcPts val="1800"/>
                </a:spcBef>
                <a:defRPr sz="1200"/>
              </a:pPr>
              <a:endParaRPr sz="1100" dirty="0">
                <a:latin typeface="Ubuntu" panose="020B0504030602030204" pitchFamily="34" charset="0"/>
              </a:endParaRPr>
            </a:p>
          </p:txBody>
        </p:sp>
        <p:sp>
          <p:nvSpPr>
            <p:cNvPr id="194" name="Shape 2891">
              <a:extLst>
                <a:ext uri="{FF2B5EF4-FFF2-40B4-BE49-F238E27FC236}">
                  <a16:creationId xmlns:a16="http://schemas.microsoft.com/office/drawing/2014/main" id="{BE2E4589-2FEB-B341-87A8-F5505F2BF8C9}"/>
                </a:ext>
              </a:extLst>
            </p:cNvPr>
            <p:cNvSpPr/>
            <p:nvPr/>
          </p:nvSpPr>
          <p:spPr>
            <a:xfrm>
              <a:off x="152515" y="3703236"/>
              <a:ext cx="1129895" cy="473826"/>
            </a:xfrm>
            <a:prstGeom prst="rect">
              <a:avLst/>
            </a:prstGeom>
            <a:solidFill>
              <a:srgbClr val="0B1B21"/>
            </a:solidFill>
            <a:ln w="15875" cap="flat">
              <a:solidFill>
                <a:schemeClr val="accent2"/>
              </a:solidFill>
              <a:prstDash val="solid"/>
              <a:round/>
            </a:ln>
            <a:effectLst/>
          </p:spPr>
          <p:txBody>
            <a:bodyPr wrap="square" lIns="34289" tIns="34289" rIns="34289" bIns="34289" numCol="1" anchor="ctr">
              <a:noAutofit/>
            </a:bodyPr>
            <a:lstStyle/>
            <a:p>
              <a:pPr algn="ctr">
                <a:spcBef>
                  <a:spcPts val="1800"/>
                </a:spcBef>
              </a:pPr>
              <a:r>
                <a:rPr lang="en-US" sz="1100" dirty="0">
                  <a:solidFill>
                    <a:schemeClr val="bg1"/>
                  </a:solidFill>
                  <a:latin typeface="Ubuntu" panose="020B0504030602030204" pitchFamily="34" charset="0"/>
                </a:rPr>
                <a:t>Hot Restart Store</a:t>
              </a:r>
              <a:endParaRPr sz="1100" dirty="0">
                <a:solidFill>
                  <a:schemeClr val="bg1"/>
                </a:solidFill>
                <a:latin typeface="Ubuntu" panose="020B0504030602030204" pitchFamily="34" charset="0"/>
              </a:endParaRPr>
            </a:p>
          </p:txBody>
        </p:sp>
      </p:grpSp>
      <p:grpSp>
        <p:nvGrpSpPr>
          <p:cNvPr id="197" name="Group 196">
            <a:extLst>
              <a:ext uri="{FF2B5EF4-FFF2-40B4-BE49-F238E27FC236}">
                <a16:creationId xmlns:a16="http://schemas.microsoft.com/office/drawing/2014/main" id="{17B94648-FA45-DD47-BFED-BFB7CA8EDB72}"/>
              </a:ext>
            </a:extLst>
          </p:cNvPr>
          <p:cNvGrpSpPr/>
          <p:nvPr/>
        </p:nvGrpSpPr>
        <p:grpSpPr>
          <a:xfrm>
            <a:off x="2908978" y="3599447"/>
            <a:ext cx="1055710" cy="696051"/>
            <a:chOff x="24947" y="3579312"/>
            <a:chExt cx="1385031" cy="754693"/>
          </a:xfrm>
        </p:grpSpPr>
        <p:sp>
          <p:nvSpPr>
            <p:cNvPr id="198" name="Shape 2887">
              <a:extLst>
                <a:ext uri="{FF2B5EF4-FFF2-40B4-BE49-F238E27FC236}">
                  <a16:creationId xmlns:a16="http://schemas.microsoft.com/office/drawing/2014/main" id="{48393050-F8E4-B54F-9A16-A4A560B3575C}"/>
                </a:ext>
              </a:extLst>
            </p:cNvPr>
            <p:cNvSpPr/>
            <p:nvPr/>
          </p:nvSpPr>
          <p:spPr>
            <a:xfrm>
              <a:off x="24947" y="3579312"/>
              <a:ext cx="1385031" cy="754693"/>
            </a:xfrm>
            <a:prstGeom prst="rect">
              <a:avLst/>
            </a:prstGeom>
            <a:solidFill>
              <a:srgbClr val="F2F2F2"/>
            </a:solidFill>
            <a:ln w="9525" cap="flat">
              <a:noFill/>
              <a:prstDash val="solid"/>
              <a:round/>
            </a:ln>
            <a:effectLst/>
          </p:spPr>
          <p:txBody>
            <a:bodyPr wrap="square" lIns="34289" tIns="34289" rIns="34289" bIns="34289" numCol="1" anchor="t">
              <a:noAutofit/>
            </a:bodyPr>
            <a:lstStyle/>
            <a:p>
              <a:pPr>
                <a:spcBef>
                  <a:spcPts val="1800"/>
                </a:spcBef>
                <a:defRPr sz="1200"/>
              </a:pPr>
              <a:endParaRPr sz="1100" dirty="0">
                <a:latin typeface="Ubuntu" panose="020B0504030602030204" pitchFamily="34" charset="0"/>
              </a:endParaRPr>
            </a:p>
          </p:txBody>
        </p:sp>
        <p:sp>
          <p:nvSpPr>
            <p:cNvPr id="201" name="Shape 2891">
              <a:extLst>
                <a:ext uri="{FF2B5EF4-FFF2-40B4-BE49-F238E27FC236}">
                  <a16:creationId xmlns:a16="http://schemas.microsoft.com/office/drawing/2014/main" id="{59698AF8-7DDB-1244-9FD1-28807C565864}"/>
                </a:ext>
              </a:extLst>
            </p:cNvPr>
            <p:cNvSpPr/>
            <p:nvPr/>
          </p:nvSpPr>
          <p:spPr>
            <a:xfrm>
              <a:off x="152515" y="3703236"/>
              <a:ext cx="1129895" cy="473826"/>
            </a:xfrm>
            <a:prstGeom prst="rect">
              <a:avLst/>
            </a:prstGeom>
            <a:solidFill>
              <a:srgbClr val="0B1B21"/>
            </a:solidFill>
            <a:ln w="15875" cap="flat">
              <a:solidFill>
                <a:schemeClr val="accent2"/>
              </a:solidFill>
              <a:prstDash val="solid"/>
              <a:round/>
            </a:ln>
            <a:effectLst/>
          </p:spPr>
          <p:txBody>
            <a:bodyPr wrap="square" lIns="34289" tIns="34289" rIns="34289" bIns="34289" numCol="1" anchor="ctr">
              <a:noAutofit/>
            </a:bodyPr>
            <a:lstStyle/>
            <a:p>
              <a:pPr algn="ctr">
                <a:spcBef>
                  <a:spcPts val="1800"/>
                </a:spcBef>
              </a:pPr>
              <a:r>
                <a:rPr lang="en-US" sz="1100" dirty="0">
                  <a:solidFill>
                    <a:schemeClr val="bg1"/>
                  </a:solidFill>
                  <a:latin typeface="Ubuntu" panose="020B0504030602030204" pitchFamily="34" charset="0"/>
                </a:rPr>
                <a:t>Hot Restart Store</a:t>
              </a:r>
              <a:endParaRPr sz="1100" dirty="0">
                <a:solidFill>
                  <a:schemeClr val="bg1"/>
                </a:solidFill>
                <a:latin typeface="Ubuntu" panose="020B0504030602030204" pitchFamily="34" charset="0"/>
              </a:endParaRPr>
            </a:p>
          </p:txBody>
        </p:sp>
      </p:grpSp>
      <p:grpSp>
        <p:nvGrpSpPr>
          <p:cNvPr id="203" name="Group 202">
            <a:extLst>
              <a:ext uri="{FF2B5EF4-FFF2-40B4-BE49-F238E27FC236}">
                <a16:creationId xmlns:a16="http://schemas.microsoft.com/office/drawing/2014/main" id="{E3B51DA8-A788-A348-B2B6-65E856F86562}"/>
              </a:ext>
            </a:extLst>
          </p:cNvPr>
          <p:cNvGrpSpPr/>
          <p:nvPr/>
        </p:nvGrpSpPr>
        <p:grpSpPr>
          <a:xfrm>
            <a:off x="536610" y="3584381"/>
            <a:ext cx="1055710" cy="696051"/>
            <a:chOff x="24947" y="3579312"/>
            <a:chExt cx="1385031" cy="754693"/>
          </a:xfrm>
        </p:grpSpPr>
        <p:sp>
          <p:nvSpPr>
            <p:cNvPr id="204" name="Shape 2887">
              <a:extLst>
                <a:ext uri="{FF2B5EF4-FFF2-40B4-BE49-F238E27FC236}">
                  <a16:creationId xmlns:a16="http://schemas.microsoft.com/office/drawing/2014/main" id="{663B992E-43A0-0645-BA57-1F871B24DA67}"/>
                </a:ext>
              </a:extLst>
            </p:cNvPr>
            <p:cNvSpPr/>
            <p:nvPr/>
          </p:nvSpPr>
          <p:spPr>
            <a:xfrm>
              <a:off x="24947" y="3579312"/>
              <a:ext cx="1385031" cy="754693"/>
            </a:xfrm>
            <a:prstGeom prst="rect">
              <a:avLst/>
            </a:prstGeom>
            <a:solidFill>
              <a:srgbClr val="F2F2F2"/>
            </a:solidFill>
            <a:ln w="9525" cap="flat">
              <a:noFill/>
              <a:prstDash val="solid"/>
              <a:round/>
            </a:ln>
            <a:effectLst/>
          </p:spPr>
          <p:txBody>
            <a:bodyPr wrap="square" lIns="34289" tIns="34289" rIns="34289" bIns="34289" numCol="1" anchor="t">
              <a:noAutofit/>
            </a:bodyPr>
            <a:lstStyle/>
            <a:p>
              <a:pPr>
                <a:spcBef>
                  <a:spcPts val="1800"/>
                </a:spcBef>
                <a:defRPr sz="1200"/>
              </a:pPr>
              <a:endParaRPr sz="1100" dirty="0">
                <a:latin typeface="Ubuntu" panose="020B0504030602030204" pitchFamily="34" charset="0"/>
              </a:endParaRPr>
            </a:p>
          </p:txBody>
        </p:sp>
        <p:sp>
          <p:nvSpPr>
            <p:cNvPr id="207" name="Shape 2891">
              <a:extLst>
                <a:ext uri="{FF2B5EF4-FFF2-40B4-BE49-F238E27FC236}">
                  <a16:creationId xmlns:a16="http://schemas.microsoft.com/office/drawing/2014/main" id="{89E4FD08-7C88-3B45-96AD-324294B622D1}"/>
                </a:ext>
              </a:extLst>
            </p:cNvPr>
            <p:cNvSpPr/>
            <p:nvPr/>
          </p:nvSpPr>
          <p:spPr>
            <a:xfrm>
              <a:off x="152515" y="3703235"/>
              <a:ext cx="1129895" cy="473826"/>
            </a:xfrm>
            <a:prstGeom prst="rect">
              <a:avLst/>
            </a:prstGeom>
            <a:solidFill>
              <a:srgbClr val="0B1B21"/>
            </a:solidFill>
            <a:ln w="15875" cap="flat">
              <a:solidFill>
                <a:schemeClr val="accent2"/>
              </a:solidFill>
              <a:prstDash val="solid"/>
              <a:round/>
            </a:ln>
            <a:effectLst/>
          </p:spPr>
          <p:txBody>
            <a:bodyPr wrap="square" lIns="34289" tIns="34289" rIns="34289" bIns="34289" numCol="1" anchor="ctr">
              <a:noAutofit/>
            </a:bodyPr>
            <a:lstStyle/>
            <a:p>
              <a:pPr algn="ctr">
                <a:spcBef>
                  <a:spcPts val="1800"/>
                </a:spcBef>
              </a:pPr>
              <a:r>
                <a:rPr lang="en-US" sz="1100" dirty="0">
                  <a:solidFill>
                    <a:schemeClr val="bg1"/>
                  </a:solidFill>
                  <a:latin typeface="Ubuntu" panose="020B0504030602030204" pitchFamily="34" charset="0"/>
                </a:rPr>
                <a:t>Hot Restart Store</a:t>
              </a:r>
              <a:endParaRPr sz="1100" dirty="0">
                <a:solidFill>
                  <a:schemeClr val="bg1"/>
                </a:solidFill>
                <a:latin typeface="Ubuntu" panose="020B0504030602030204" pitchFamily="34" charset="0"/>
              </a:endParaRPr>
            </a:p>
          </p:txBody>
        </p:sp>
      </p:grpSp>
      <p:grpSp>
        <p:nvGrpSpPr>
          <p:cNvPr id="225" name="Group 224">
            <a:extLst>
              <a:ext uri="{FF2B5EF4-FFF2-40B4-BE49-F238E27FC236}">
                <a16:creationId xmlns:a16="http://schemas.microsoft.com/office/drawing/2014/main" id="{13875E8A-7167-8449-BD30-89C4408BEE72}"/>
              </a:ext>
            </a:extLst>
          </p:cNvPr>
          <p:cNvGrpSpPr/>
          <p:nvPr/>
        </p:nvGrpSpPr>
        <p:grpSpPr>
          <a:xfrm>
            <a:off x="1259475" y="1910432"/>
            <a:ext cx="1889663" cy="1442900"/>
            <a:chOff x="1259475" y="1910432"/>
            <a:chExt cx="1889663" cy="1442900"/>
          </a:xfrm>
        </p:grpSpPr>
        <p:sp>
          <p:nvSpPr>
            <p:cNvPr id="120" name="Shape 3102">
              <a:extLst>
                <a:ext uri="{FF2B5EF4-FFF2-40B4-BE49-F238E27FC236}">
                  <a16:creationId xmlns:a16="http://schemas.microsoft.com/office/drawing/2014/main" id="{F303222A-C4D9-0746-A149-00EAF7E5965F}"/>
                </a:ext>
              </a:extLst>
            </p:cNvPr>
            <p:cNvSpPr/>
            <p:nvPr/>
          </p:nvSpPr>
          <p:spPr>
            <a:xfrm>
              <a:off x="1578569" y="2115867"/>
              <a:ext cx="1212344" cy="1032030"/>
            </a:xfrm>
            <a:prstGeom prst="ellipse">
              <a:avLst/>
            </a:prstGeom>
            <a:noFill/>
            <a:ln w="12700" cap="flat" cmpd="sng">
              <a:solidFill>
                <a:schemeClr val="tx1"/>
              </a:solidFill>
              <a:prstDash val="dash"/>
              <a:round/>
            </a:ln>
            <a:effectLst/>
          </p:spPr>
          <p:txBody>
            <a:bodyPr wrap="square" lIns="34289" tIns="34289" rIns="34289" bIns="34289" numCol="1" anchor="ctr">
              <a:noAutofit/>
            </a:bodyPr>
            <a:lstStyle/>
            <a:p>
              <a:pPr defTabSz="336947">
                <a:lnSpc>
                  <a:spcPct val="93000"/>
                </a:lnSpc>
              </a:pPr>
              <a:endParaRPr sz="825" dirty="0">
                <a:latin typeface="Ubuntu" panose="020B0504030602030204" pitchFamily="34" charset="0"/>
              </a:endParaRPr>
            </a:p>
          </p:txBody>
        </p:sp>
        <p:grpSp>
          <p:nvGrpSpPr>
            <p:cNvPr id="131" name="Group 130">
              <a:extLst>
                <a:ext uri="{FF2B5EF4-FFF2-40B4-BE49-F238E27FC236}">
                  <a16:creationId xmlns:a16="http://schemas.microsoft.com/office/drawing/2014/main" id="{28C9480F-E855-0D44-BC7C-F1F030AFE983}"/>
                </a:ext>
              </a:extLst>
            </p:cNvPr>
            <p:cNvGrpSpPr/>
            <p:nvPr/>
          </p:nvGrpSpPr>
          <p:grpSpPr>
            <a:xfrm>
              <a:off x="2561936" y="2818917"/>
              <a:ext cx="358583" cy="359430"/>
              <a:chOff x="3010664" y="4282491"/>
              <a:chExt cx="1545941" cy="1549596"/>
            </a:xfrm>
            <a:solidFill>
              <a:schemeClr val="bg1"/>
            </a:solidFill>
          </p:grpSpPr>
          <p:sp>
            <p:nvSpPr>
              <p:cNvPr id="132" name="Freeform 18">
                <a:extLst>
                  <a:ext uri="{FF2B5EF4-FFF2-40B4-BE49-F238E27FC236}">
                    <a16:creationId xmlns:a16="http://schemas.microsoft.com/office/drawing/2014/main" id="{C982DAC7-4E24-6945-B510-481DBD8E895D}"/>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3" name="Freeform 19">
                <a:extLst>
                  <a:ext uri="{FF2B5EF4-FFF2-40B4-BE49-F238E27FC236}">
                    <a16:creationId xmlns:a16="http://schemas.microsoft.com/office/drawing/2014/main" id="{D8189E61-0B4F-8043-B183-BF2DDC8D481F}"/>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4" name="Freeform 20">
                <a:extLst>
                  <a:ext uri="{FF2B5EF4-FFF2-40B4-BE49-F238E27FC236}">
                    <a16:creationId xmlns:a16="http://schemas.microsoft.com/office/drawing/2014/main" id="{ED4010FE-91F1-C24A-8246-0FF9EC04E188}"/>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5" name="Freeform 21">
                <a:extLst>
                  <a:ext uri="{FF2B5EF4-FFF2-40B4-BE49-F238E27FC236}">
                    <a16:creationId xmlns:a16="http://schemas.microsoft.com/office/drawing/2014/main" id="{FA9FEBCD-0711-294D-81C1-0AB4D78695A3}"/>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6" name="Freeform 22">
                <a:extLst>
                  <a:ext uri="{FF2B5EF4-FFF2-40B4-BE49-F238E27FC236}">
                    <a16:creationId xmlns:a16="http://schemas.microsoft.com/office/drawing/2014/main" id="{87ADF0AE-8596-994F-92AB-5B21B595139A}"/>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7" name="Freeform 23">
                <a:extLst>
                  <a:ext uri="{FF2B5EF4-FFF2-40B4-BE49-F238E27FC236}">
                    <a16:creationId xmlns:a16="http://schemas.microsoft.com/office/drawing/2014/main" id="{6EB88BC8-A064-394E-9D2A-CF909AE95FEF}"/>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8" name="Freeform 24">
                <a:extLst>
                  <a:ext uri="{FF2B5EF4-FFF2-40B4-BE49-F238E27FC236}">
                    <a16:creationId xmlns:a16="http://schemas.microsoft.com/office/drawing/2014/main" id="{608E8340-AAC0-1F42-9CBF-84E02424DF43}"/>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39" name="Freeform 25">
                <a:extLst>
                  <a:ext uri="{FF2B5EF4-FFF2-40B4-BE49-F238E27FC236}">
                    <a16:creationId xmlns:a16="http://schemas.microsoft.com/office/drawing/2014/main" id="{22D95FE1-2E7C-544D-99A8-8972FE4AC5ED}"/>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0" name="Freeform 26">
                <a:extLst>
                  <a:ext uri="{FF2B5EF4-FFF2-40B4-BE49-F238E27FC236}">
                    <a16:creationId xmlns:a16="http://schemas.microsoft.com/office/drawing/2014/main" id="{827FCF50-BBCE-CA4B-9E15-F6DBF7095C7C}"/>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1" name="Freeform 27">
                <a:extLst>
                  <a:ext uri="{FF2B5EF4-FFF2-40B4-BE49-F238E27FC236}">
                    <a16:creationId xmlns:a16="http://schemas.microsoft.com/office/drawing/2014/main" id="{71378D54-47CC-3B49-968C-90DB0C5F7B14}"/>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2" name="Freeform 28">
                <a:extLst>
                  <a:ext uri="{FF2B5EF4-FFF2-40B4-BE49-F238E27FC236}">
                    <a16:creationId xmlns:a16="http://schemas.microsoft.com/office/drawing/2014/main" id="{056C573E-0631-D345-BD3E-C873E508AAC2}"/>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3" name="Freeform 29">
                <a:extLst>
                  <a:ext uri="{FF2B5EF4-FFF2-40B4-BE49-F238E27FC236}">
                    <a16:creationId xmlns:a16="http://schemas.microsoft.com/office/drawing/2014/main" id="{A96F4C8E-AECF-9C40-89DD-358010999F3E}"/>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4" name="Freeform 30">
                <a:extLst>
                  <a:ext uri="{FF2B5EF4-FFF2-40B4-BE49-F238E27FC236}">
                    <a16:creationId xmlns:a16="http://schemas.microsoft.com/office/drawing/2014/main" id="{63CAAE56-976E-4945-B1D1-0FD53E9A8FBB}"/>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5" name="Freeform 31">
                <a:extLst>
                  <a:ext uri="{FF2B5EF4-FFF2-40B4-BE49-F238E27FC236}">
                    <a16:creationId xmlns:a16="http://schemas.microsoft.com/office/drawing/2014/main" id="{EE89B6DA-A202-C443-BC21-82D8B0D365A0}"/>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6" name="Freeform 32">
                <a:extLst>
                  <a:ext uri="{FF2B5EF4-FFF2-40B4-BE49-F238E27FC236}">
                    <a16:creationId xmlns:a16="http://schemas.microsoft.com/office/drawing/2014/main" id="{8D5665FE-65D7-EB49-9DD3-3BB30D939619}"/>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7" name="Freeform 33">
                <a:extLst>
                  <a:ext uri="{FF2B5EF4-FFF2-40B4-BE49-F238E27FC236}">
                    <a16:creationId xmlns:a16="http://schemas.microsoft.com/office/drawing/2014/main" id="{1E25525B-A5CB-D641-A6DC-6605DB600428}"/>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8" name="Freeform 34">
                <a:extLst>
                  <a:ext uri="{FF2B5EF4-FFF2-40B4-BE49-F238E27FC236}">
                    <a16:creationId xmlns:a16="http://schemas.microsoft.com/office/drawing/2014/main" id="{8437C0D6-512B-3F4D-8A44-B13F1B95635F}"/>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49" name="Freeform 35">
                <a:extLst>
                  <a:ext uri="{FF2B5EF4-FFF2-40B4-BE49-F238E27FC236}">
                    <a16:creationId xmlns:a16="http://schemas.microsoft.com/office/drawing/2014/main" id="{4A4A6076-589A-CA42-A392-22A9AF4C7C46}"/>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169" name="Group 168">
              <a:extLst>
                <a:ext uri="{FF2B5EF4-FFF2-40B4-BE49-F238E27FC236}">
                  <a16:creationId xmlns:a16="http://schemas.microsoft.com/office/drawing/2014/main" id="{7BFC974D-2D03-9442-9670-915E0FA5E245}"/>
                </a:ext>
              </a:extLst>
            </p:cNvPr>
            <p:cNvGrpSpPr/>
            <p:nvPr/>
          </p:nvGrpSpPr>
          <p:grpSpPr>
            <a:xfrm>
              <a:off x="1456686" y="2819664"/>
              <a:ext cx="358583" cy="359430"/>
              <a:chOff x="3010664" y="4282491"/>
              <a:chExt cx="1545941" cy="1549596"/>
            </a:xfrm>
            <a:solidFill>
              <a:schemeClr val="bg1"/>
            </a:solidFill>
          </p:grpSpPr>
          <p:sp>
            <p:nvSpPr>
              <p:cNvPr id="170" name="Freeform 18">
                <a:extLst>
                  <a:ext uri="{FF2B5EF4-FFF2-40B4-BE49-F238E27FC236}">
                    <a16:creationId xmlns:a16="http://schemas.microsoft.com/office/drawing/2014/main" id="{7B02CE12-0416-6D46-A96B-FF39A53665E3}"/>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71" name="Freeform 19">
                <a:extLst>
                  <a:ext uri="{FF2B5EF4-FFF2-40B4-BE49-F238E27FC236}">
                    <a16:creationId xmlns:a16="http://schemas.microsoft.com/office/drawing/2014/main" id="{59118964-7BAD-EB46-B92B-44A9EDCD7CC2}"/>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72" name="Freeform 20">
                <a:extLst>
                  <a:ext uri="{FF2B5EF4-FFF2-40B4-BE49-F238E27FC236}">
                    <a16:creationId xmlns:a16="http://schemas.microsoft.com/office/drawing/2014/main" id="{8CA01C9D-0805-F945-851F-0E25C8D00C89}"/>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73" name="Freeform 21">
                <a:extLst>
                  <a:ext uri="{FF2B5EF4-FFF2-40B4-BE49-F238E27FC236}">
                    <a16:creationId xmlns:a16="http://schemas.microsoft.com/office/drawing/2014/main" id="{3B677CAB-9BCB-0F4A-9C5A-4958D1E1ED81}"/>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74" name="Freeform 22">
                <a:extLst>
                  <a:ext uri="{FF2B5EF4-FFF2-40B4-BE49-F238E27FC236}">
                    <a16:creationId xmlns:a16="http://schemas.microsoft.com/office/drawing/2014/main" id="{5F3BF7CF-3250-EA40-BC80-1ADAF345F983}"/>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75" name="Freeform 23">
                <a:extLst>
                  <a:ext uri="{FF2B5EF4-FFF2-40B4-BE49-F238E27FC236}">
                    <a16:creationId xmlns:a16="http://schemas.microsoft.com/office/drawing/2014/main" id="{59BA784E-0009-5445-8788-266339FE68EE}"/>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76" name="Freeform 24">
                <a:extLst>
                  <a:ext uri="{FF2B5EF4-FFF2-40B4-BE49-F238E27FC236}">
                    <a16:creationId xmlns:a16="http://schemas.microsoft.com/office/drawing/2014/main" id="{61CFC6D0-BC9E-C641-9C22-B207EE16AC27}"/>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77" name="Freeform 25">
                <a:extLst>
                  <a:ext uri="{FF2B5EF4-FFF2-40B4-BE49-F238E27FC236}">
                    <a16:creationId xmlns:a16="http://schemas.microsoft.com/office/drawing/2014/main" id="{BA367DDB-1190-B449-9D0D-DC94EADF5DFA}"/>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78" name="Freeform 26">
                <a:extLst>
                  <a:ext uri="{FF2B5EF4-FFF2-40B4-BE49-F238E27FC236}">
                    <a16:creationId xmlns:a16="http://schemas.microsoft.com/office/drawing/2014/main" id="{36005A35-967E-4D47-961E-34B7CA514F77}"/>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79" name="Freeform 27">
                <a:extLst>
                  <a:ext uri="{FF2B5EF4-FFF2-40B4-BE49-F238E27FC236}">
                    <a16:creationId xmlns:a16="http://schemas.microsoft.com/office/drawing/2014/main" id="{CB6626D9-817C-EA44-84AE-7D5280544707}"/>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80" name="Freeform 28">
                <a:extLst>
                  <a:ext uri="{FF2B5EF4-FFF2-40B4-BE49-F238E27FC236}">
                    <a16:creationId xmlns:a16="http://schemas.microsoft.com/office/drawing/2014/main" id="{B078E7C6-0FBC-F748-8608-88A7EF42AD5E}"/>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81" name="Freeform 29">
                <a:extLst>
                  <a:ext uri="{FF2B5EF4-FFF2-40B4-BE49-F238E27FC236}">
                    <a16:creationId xmlns:a16="http://schemas.microsoft.com/office/drawing/2014/main" id="{ED5A44A5-D58B-0546-BA43-369ED412F919}"/>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82" name="Freeform 30">
                <a:extLst>
                  <a:ext uri="{FF2B5EF4-FFF2-40B4-BE49-F238E27FC236}">
                    <a16:creationId xmlns:a16="http://schemas.microsoft.com/office/drawing/2014/main" id="{52831D90-40F4-9E49-A08B-9175D7C302C2}"/>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83" name="Freeform 31">
                <a:extLst>
                  <a:ext uri="{FF2B5EF4-FFF2-40B4-BE49-F238E27FC236}">
                    <a16:creationId xmlns:a16="http://schemas.microsoft.com/office/drawing/2014/main" id="{D60F9495-870B-D54D-ABFC-1F73DF2CCECC}"/>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84" name="Freeform 32">
                <a:extLst>
                  <a:ext uri="{FF2B5EF4-FFF2-40B4-BE49-F238E27FC236}">
                    <a16:creationId xmlns:a16="http://schemas.microsoft.com/office/drawing/2014/main" id="{B4638EE0-2B5A-E343-A483-C3830866F1FD}"/>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85" name="Freeform 33">
                <a:extLst>
                  <a:ext uri="{FF2B5EF4-FFF2-40B4-BE49-F238E27FC236}">
                    <a16:creationId xmlns:a16="http://schemas.microsoft.com/office/drawing/2014/main" id="{891CB381-BA8A-0546-81FB-EA0CECD30417}"/>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86" name="Freeform 34">
                <a:extLst>
                  <a:ext uri="{FF2B5EF4-FFF2-40B4-BE49-F238E27FC236}">
                    <a16:creationId xmlns:a16="http://schemas.microsoft.com/office/drawing/2014/main" id="{C419093C-8D07-C946-9E91-6439B6A3DFAB}"/>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sp>
            <p:nvSpPr>
              <p:cNvPr id="187" name="Freeform 35">
                <a:extLst>
                  <a:ext uri="{FF2B5EF4-FFF2-40B4-BE49-F238E27FC236}">
                    <a16:creationId xmlns:a16="http://schemas.microsoft.com/office/drawing/2014/main" id="{F0C2AFD3-8950-2843-A902-E66A2F3D873C}"/>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Ubuntu" panose="020B0504030602030204" pitchFamily="34" charset="0"/>
                </a:endParaRPr>
              </a:p>
            </p:txBody>
          </p:sp>
        </p:grpSp>
        <p:grpSp>
          <p:nvGrpSpPr>
            <p:cNvPr id="213" name="Group 212">
              <a:extLst>
                <a:ext uri="{FF2B5EF4-FFF2-40B4-BE49-F238E27FC236}">
                  <a16:creationId xmlns:a16="http://schemas.microsoft.com/office/drawing/2014/main" id="{34BEA510-4ACC-E440-B9AD-23BF4E857674}"/>
                </a:ext>
              </a:extLst>
            </p:cNvPr>
            <p:cNvGrpSpPr/>
            <p:nvPr/>
          </p:nvGrpSpPr>
          <p:grpSpPr>
            <a:xfrm>
              <a:off x="1782789" y="1910432"/>
              <a:ext cx="803905" cy="706838"/>
              <a:chOff x="1782790" y="1910432"/>
              <a:chExt cx="803905" cy="706838"/>
            </a:xfrm>
          </p:grpSpPr>
          <p:sp>
            <p:nvSpPr>
              <p:cNvPr id="122" name="Shape 3103">
                <a:extLst>
                  <a:ext uri="{FF2B5EF4-FFF2-40B4-BE49-F238E27FC236}">
                    <a16:creationId xmlns:a16="http://schemas.microsoft.com/office/drawing/2014/main" id="{FD1126A5-BF06-904A-AB8F-1C0EE25A72CC}"/>
                  </a:ext>
                </a:extLst>
              </p:cNvPr>
              <p:cNvSpPr/>
              <p:nvPr/>
            </p:nvSpPr>
            <p:spPr>
              <a:xfrm>
                <a:off x="178279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123" name="Shape 3104">
                <a:extLst>
                  <a:ext uri="{FF2B5EF4-FFF2-40B4-BE49-F238E27FC236}">
                    <a16:creationId xmlns:a16="http://schemas.microsoft.com/office/drawing/2014/main" id="{9371E841-6794-FB4C-8E2E-33AF12B5846E}"/>
                  </a:ext>
                </a:extLst>
              </p:cNvPr>
              <p:cNvSpPr/>
              <p:nvPr/>
            </p:nvSpPr>
            <p:spPr>
              <a:xfrm>
                <a:off x="185683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212" name="Picture 211" descr="A close up of a wheel&#10;&#10;Description automatically generated">
                <a:extLst>
                  <a:ext uri="{FF2B5EF4-FFF2-40B4-BE49-F238E27FC236}">
                    <a16:creationId xmlns:a16="http://schemas.microsoft.com/office/drawing/2014/main" id="{B36C2993-ABE8-994B-B80D-78F4DC028582}"/>
                  </a:ext>
                </a:extLst>
              </p:cNvPr>
              <p:cNvPicPr>
                <a:picLocks noChangeAspect="1"/>
              </p:cNvPicPr>
              <p:nvPr/>
            </p:nvPicPr>
            <p:blipFill>
              <a:blip r:embed="rId3"/>
              <a:stretch>
                <a:fillRect/>
              </a:stretch>
            </p:blipFill>
            <p:spPr>
              <a:xfrm>
                <a:off x="1982839" y="2061948"/>
                <a:ext cx="403807" cy="403807"/>
              </a:xfrm>
              <a:prstGeom prst="rect">
                <a:avLst/>
              </a:prstGeom>
            </p:spPr>
          </p:pic>
        </p:grpSp>
        <p:grpSp>
          <p:nvGrpSpPr>
            <p:cNvPr id="214" name="Group 213">
              <a:extLst>
                <a:ext uri="{FF2B5EF4-FFF2-40B4-BE49-F238E27FC236}">
                  <a16:creationId xmlns:a16="http://schemas.microsoft.com/office/drawing/2014/main" id="{B809ECD3-8384-E44E-A917-9AB67E91B0E1}"/>
                </a:ext>
              </a:extLst>
            </p:cNvPr>
            <p:cNvGrpSpPr/>
            <p:nvPr/>
          </p:nvGrpSpPr>
          <p:grpSpPr>
            <a:xfrm>
              <a:off x="2345233" y="2646494"/>
              <a:ext cx="803905" cy="706838"/>
              <a:chOff x="1792700" y="1910432"/>
              <a:chExt cx="803905" cy="706838"/>
            </a:xfrm>
          </p:grpSpPr>
          <p:sp>
            <p:nvSpPr>
              <p:cNvPr id="215" name="Shape 3103">
                <a:extLst>
                  <a:ext uri="{FF2B5EF4-FFF2-40B4-BE49-F238E27FC236}">
                    <a16:creationId xmlns:a16="http://schemas.microsoft.com/office/drawing/2014/main" id="{75FAA55D-92EA-3C4E-A4F8-EBBBBB4DE262}"/>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216" name="Shape 3104">
                <a:extLst>
                  <a:ext uri="{FF2B5EF4-FFF2-40B4-BE49-F238E27FC236}">
                    <a16:creationId xmlns:a16="http://schemas.microsoft.com/office/drawing/2014/main" id="{9F966CE5-6E9A-384F-9937-3FC7A0AA16C5}"/>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217" name="Picture 216" descr="A close up of a wheel&#10;&#10;Description automatically generated">
                <a:extLst>
                  <a:ext uri="{FF2B5EF4-FFF2-40B4-BE49-F238E27FC236}">
                    <a16:creationId xmlns:a16="http://schemas.microsoft.com/office/drawing/2014/main" id="{29A42829-87F5-9E4B-A3BE-185DD22DCF21}"/>
                  </a:ext>
                </a:extLst>
              </p:cNvPr>
              <p:cNvPicPr>
                <a:picLocks noChangeAspect="1"/>
              </p:cNvPicPr>
              <p:nvPr/>
            </p:nvPicPr>
            <p:blipFill>
              <a:blip r:embed="rId3"/>
              <a:stretch>
                <a:fillRect/>
              </a:stretch>
            </p:blipFill>
            <p:spPr>
              <a:xfrm>
                <a:off x="1992749" y="2061948"/>
                <a:ext cx="403807" cy="403807"/>
              </a:xfrm>
              <a:prstGeom prst="rect">
                <a:avLst/>
              </a:prstGeom>
            </p:spPr>
          </p:pic>
        </p:grpSp>
        <p:grpSp>
          <p:nvGrpSpPr>
            <p:cNvPr id="218" name="Group 217">
              <a:extLst>
                <a:ext uri="{FF2B5EF4-FFF2-40B4-BE49-F238E27FC236}">
                  <a16:creationId xmlns:a16="http://schemas.microsoft.com/office/drawing/2014/main" id="{8ECAFCA2-79B1-714D-ADA2-B764D9D6F96E}"/>
                </a:ext>
              </a:extLst>
            </p:cNvPr>
            <p:cNvGrpSpPr/>
            <p:nvPr/>
          </p:nvGrpSpPr>
          <p:grpSpPr>
            <a:xfrm>
              <a:off x="1259475" y="2646494"/>
              <a:ext cx="803905" cy="706838"/>
              <a:chOff x="1792700" y="1910432"/>
              <a:chExt cx="803905" cy="706838"/>
            </a:xfrm>
          </p:grpSpPr>
          <p:sp>
            <p:nvSpPr>
              <p:cNvPr id="219" name="Shape 3103">
                <a:extLst>
                  <a:ext uri="{FF2B5EF4-FFF2-40B4-BE49-F238E27FC236}">
                    <a16:creationId xmlns:a16="http://schemas.microsoft.com/office/drawing/2014/main" id="{0A385EE7-F8ED-4A43-A642-A8BB7E5183FD}"/>
                  </a:ext>
                </a:extLst>
              </p:cNvPr>
              <p:cNvSpPr/>
              <p:nvPr/>
            </p:nvSpPr>
            <p:spPr>
              <a:xfrm>
                <a:off x="1792700" y="1910432"/>
                <a:ext cx="803905" cy="706838"/>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675" dirty="0">
                  <a:latin typeface="Ubuntu" panose="020B0504030602030204" pitchFamily="34" charset="0"/>
                </a:endParaRPr>
              </a:p>
            </p:txBody>
          </p:sp>
          <p:sp>
            <p:nvSpPr>
              <p:cNvPr id="220" name="Shape 3104">
                <a:extLst>
                  <a:ext uri="{FF2B5EF4-FFF2-40B4-BE49-F238E27FC236}">
                    <a16:creationId xmlns:a16="http://schemas.microsoft.com/office/drawing/2014/main" id="{900ECEAF-89A4-4945-BDBF-531FBF173A00}"/>
                  </a:ext>
                </a:extLst>
              </p:cNvPr>
              <p:cNvSpPr/>
              <p:nvPr/>
            </p:nvSpPr>
            <p:spPr>
              <a:xfrm>
                <a:off x="1866743"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221" name="Picture 220" descr="A close up of a wheel&#10;&#10;Description automatically generated">
                <a:extLst>
                  <a:ext uri="{FF2B5EF4-FFF2-40B4-BE49-F238E27FC236}">
                    <a16:creationId xmlns:a16="http://schemas.microsoft.com/office/drawing/2014/main" id="{379F48CE-898F-3F4F-8258-67B76F0BE050}"/>
                  </a:ext>
                </a:extLst>
              </p:cNvPr>
              <p:cNvPicPr>
                <a:picLocks noChangeAspect="1"/>
              </p:cNvPicPr>
              <p:nvPr/>
            </p:nvPicPr>
            <p:blipFill>
              <a:blip r:embed="rId3"/>
              <a:stretch>
                <a:fillRect/>
              </a:stretch>
            </p:blipFill>
            <p:spPr>
              <a:xfrm>
                <a:off x="1992749" y="2061948"/>
                <a:ext cx="403807" cy="403807"/>
              </a:xfrm>
              <a:prstGeom prst="rect">
                <a:avLst/>
              </a:prstGeom>
            </p:spPr>
          </p:pic>
        </p:grpSp>
      </p:grpSp>
      <p:cxnSp>
        <p:nvCxnSpPr>
          <p:cNvPr id="227" name="Straight Arrow Connector 226">
            <a:extLst>
              <a:ext uri="{FF2B5EF4-FFF2-40B4-BE49-F238E27FC236}">
                <a16:creationId xmlns:a16="http://schemas.microsoft.com/office/drawing/2014/main" id="{26B154D7-CA8A-B34E-B1A2-EE1F53CAF629}"/>
              </a:ext>
            </a:extLst>
          </p:cNvPr>
          <p:cNvCxnSpPr>
            <a:cxnSpLocks/>
            <a:stCxn id="122" idx="0"/>
          </p:cNvCxnSpPr>
          <p:nvPr/>
        </p:nvCxnSpPr>
        <p:spPr>
          <a:xfrm flipV="1">
            <a:off x="2184742" y="1645121"/>
            <a:ext cx="314" cy="265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6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8116E-1CE2-1348-B6FA-6DF8A807858E}"/>
              </a:ext>
            </a:extLst>
          </p:cNvPr>
          <p:cNvSpPr>
            <a:spLocks noGrp="1"/>
          </p:cNvSpPr>
          <p:nvPr>
            <p:ph type="title"/>
          </p:nvPr>
        </p:nvSpPr>
        <p:spPr/>
        <p:txBody>
          <a:bodyPr/>
          <a:lstStyle/>
          <a:p>
            <a:r>
              <a:rPr lang="en-US" dirty="0"/>
              <a:t>Lossless Recovery: </a:t>
            </a:r>
            <a:br>
              <a:rPr lang="en-US" dirty="0"/>
            </a:br>
            <a:r>
              <a:rPr lang="en-US" dirty="0"/>
              <a:t>Automatic Job Resumption</a:t>
            </a:r>
          </a:p>
        </p:txBody>
      </p:sp>
      <p:sp>
        <p:nvSpPr>
          <p:cNvPr id="3" name="Text Placeholder 2">
            <a:extLst>
              <a:ext uri="{FF2B5EF4-FFF2-40B4-BE49-F238E27FC236}">
                <a16:creationId xmlns:a16="http://schemas.microsoft.com/office/drawing/2014/main" id="{74701514-FF3A-C84F-9F9C-E8E6A1910ABC}"/>
              </a:ext>
            </a:extLst>
          </p:cNvPr>
          <p:cNvSpPr>
            <a:spLocks noGrp="1"/>
          </p:cNvSpPr>
          <p:nvPr>
            <p:ph type="body" sz="quarter" idx="10"/>
          </p:nvPr>
        </p:nvSpPr>
        <p:spPr>
          <a:xfrm>
            <a:off x="5341488" y="1047964"/>
            <a:ext cx="3284086" cy="3524036"/>
          </a:xfrm>
        </p:spPr>
        <p:txBody>
          <a:bodyPr>
            <a:normAutofit fontScale="62500" lnSpcReduction="20000"/>
          </a:bodyPr>
          <a:lstStyle/>
          <a:p>
            <a:r>
              <a:rPr lang="en-US" dirty="0"/>
              <a:t>When cluster is restarted, Jet discovers it was shut down with running jobs</a:t>
            </a:r>
          </a:p>
          <a:p>
            <a:r>
              <a:rPr lang="en-US" dirty="0"/>
              <a:t>Jet restarts the jobs</a:t>
            </a:r>
          </a:p>
          <a:p>
            <a:r>
              <a:rPr lang="en-US" dirty="0"/>
              <a:t>Checkpoints are recovered</a:t>
            </a:r>
          </a:p>
          <a:p>
            <a:r>
              <a:rPr lang="en-US" dirty="0"/>
              <a:t>For streaming, rewindable sources are rewound using saved offsets (Kafka, </a:t>
            </a:r>
            <a:r>
              <a:rPr lang="en-US" dirty="0" err="1"/>
              <a:t>Hazelcast</a:t>
            </a:r>
            <a:r>
              <a:rPr lang="en-US" dirty="0"/>
              <a:t> </a:t>
            </a:r>
            <a:r>
              <a:rPr lang="en-US" dirty="0" err="1"/>
              <a:t>IMap</a:t>
            </a:r>
            <a:r>
              <a:rPr lang="en-US" dirty="0"/>
              <a:t>, </a:t>
            </a:r>
            <a:r>
              <a:rPr lang="en-US" dirty="0" err="1"/>
              <a:t>Hazelcast</a:t>
            </a:r>
            <a:r>
              <a:rPr lang="en-US" dirty="0"/>
              <a:t> </a:t>
            </a:r>
            <a:r>
              <a:rPr lang="en-US" dirty="0" err="1"/>
              <a:t>ICache</a:t>
            </a:r>
            <a:r>
              <a:rPr lang="en-US" dirty="0"/>
              <a:t> events). </a:t>
            </a:r>
          </a:p>
          <a:p>
            <a:r>
              <a:rPr lang="en-US" dirty="0"/>
              <a:t>If the source cannot be fully rewound, the job is terminated with error, or continued, depending on configuration</a:t>
            </a:r>
          </a:p>
          <a:p>
            <a:r>
              <a:rPr lang="en-US" dirty="0"/>
              <a:t>Batch sources are resumed from last pointer, otherwise from the beginning</a:t>
            </a:r>
          </a:p>
          <a:p>
            <a:endParaRPr lang="en-US" dirty="0"/>
          </a:p>
        </p:txBody>
      </p:sp>
      <p:cxnSp>
        <p:nvCxnSpPr>
          <p:cNvPr id="25" name="Straight Connector 24">
            <a:extLst>
              <a:ext uri="{FF2B5EF4-FFF2-40B4-BE49-F238E27FC236}">
                <a16:creationId xmlns:a16="http://schemas.microsoft.com/office/drawing/2014/main" id="{A9099900-F149-3741-BDC8-6999F5DB956E}"/>
              </a:ext>
            </a:extLst>
          </p:cNvPr>
          <p:cNvCxnSpPr>
            <a:cxnSpLocks/>
          </p:cNvCxnSpPr>
          <p:nvPr/>
        </p:nvCxnSpPr>
        <p:spPr>
          <a:xfrm>
            <a:off x="481153" y="1933730"/>
            <a:ext cx="4283902" cy="0"/>
          </a:xfrm>
          <a:prstGeom prst="line">
            <a:avLst/>
          </a:prstGeom>
          <a:noFill/>
          <a:ln w="25400" cap="flat">
            <a:solidFill>
              <a:schemeClr val="tx1">
                <a:lumMod val="40000"/>
                <a:lumOff val="60000"/>
              </a:schemeClr>
            </a:solidFill>
            <a:prstDash val="sysDot"/>
            <a:round/>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41E915CC-2E64-B047-A3EB-AE377B9BC1DB}"/>
              </a:ext>
            </a:extLst>
          </p:cNvPr>
          <p:cNvSpPr txBox="1"/>
          <p:nvPr/>
        </p:nvSpPr>
        <p:spPr>
          <a:xfrm>
            <a:off x="529175" y="2103326"/>
            <a:ext cx="3565896"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hangingPunct="0"/>
            <a:r>
              <a:rPr lang="en-US" sz="1400" dirty="0">
                <a:solidFill>
                  <a:schemeClr val="tx1"/>
                </a:solidFill>
                <a:latin typeface="Ubuntu" panose="020B0504030602030204" pitchFamily="34" charset="0"/>
                <a:ea typeface="Open Sans" panose="020B0606030504020204" pitchFamily="34" charset="0"/>
                <a:cs typeface="Open Sans" panose="020B0606030504020204" pitchFamily="34" charset="0"/>
                <a:sym typeface="Calibri"/>
              </a:rPr>
              <a:t>Source Stream</a:t>
            </a:r>
          </a:p>
        </p:txBody>
      </p:sp>
      <p:sp>
        <p:nvSpPr>
          <p:cNvPr id="31" name="TextBox 30">
            <a:extLst>
              <a:ext uri="{FF2B5EF4-FFF2-40B4-BE49-F238E27FC236}">
                <a16:creationId xmlns:a16="http://schemas.microsoft.com/office/drawing/2014/main" id="{D4466B25-AE43-2F48-BCD1-31FE0B0C02FC}"/>
              </a:ext>
            </a:extLst>
          </p:cNvPr>
          <p:cNvSpPr txBox="1"/>
          <p:nvPr/>
        </p:nvSpPr>
        <p:spPr>
          <a:xfrm>
            <a:off x="1041212" y="2849858"/>
            <a:ext cx="389410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hangingPunct="0"/>
            <a:r>
              <a:rPr lang="en-US" dirty="0">
                <a:solidFill>
                  <a:srgbClr val="0B1B21"/>
                </a:solidFill>
                <a:latin typeface="Ubuntu" panose="020B0504030602030204" pitchFamily="34" charset="0"/>
                <a:ea typeface="Open Sans" panose="020B0606030504020204" pitchFamily="34" charset="0"/>
                <a:cs typeface="Open Sans" panose="020B0606030504020204" pitchFamily="34" charset="0"/>
                <a:sym typeface="Calibri"/>
              </a:rPr>
              <a:t>0            1            2            3</a:t>
            </a:r>
          </a:p>
        </p:txBody>
      </p:sp>
      <p:sp>
        <p:nvSpPr>
          <p:cNvPr id="33" name="Rectangle 32">
            <a:extLst>
              <a:ext uri="{FF2B5EF4-FFF2-40B4-BE49-F238E27FC236}">
                <a16:creationId xmlns:a16="http://schemas.microsoft.com/office/drawing/2014/main" id="{15CD0C66-19CF-BB4F-A3C3-234C6A69BB16}"/>
              </a:ext>
            </a:extLst>
          </p:cNvPr>
          <p:cNvSpPr/>
          <p:nvPr/>
        </p:nvSpPr>
        <p:spPr>
          <a:xfrm>
            <a:off x="1442136" y="3068902"/>
            <a:ext cx="1213794" cy="307777"/>
          </a:xfrm>
          <a:prstGeom prst="rect">
            <a:avLst/>
          </a:prstGeom>
        </p:spPr>
        <p:txBody>
          <a:bodyPr wrap="none">
            <a:spAutoFit/>
          </a:bodyPr>
          <a:lstStyle/>
          <a:p>
            <a:pPr algn="ctr"/>
            <a:r>
              <a:rPr lang="en-US" sz="1400" dirty="0">
                <a:solidFill>
                  <a:schemeClr val="tx1"/>
                </a:solidFill>
                <a:latin typeface="Ubuntu" panose="020B0504030602030204" pitchFamily="34" charset="0"/>
                <a:ea typeface="Open Sans" panose="020B0606030504020204" pitchFamily="34" charset="0"/>
                <a:cs typeface="Open Sans" panose="020B0606030504020204" pitchFamily="34" charset="0"/>
              </a:rPr>
              <a:t>Checkpoints</a:t>
            </a:r>
          </a:p>
        </p:txBody>
      </p:sp>
      <p:sp>
        <p:nvSpPr>
          <p:cNvPr id="37" name="Rectangle 36">
            <a:extLst>
              <a:ext uri="{FF2B5EF4-FFF2-40B4-BE49-F238E27FC236}">
                <a16:creationId xmlns:a16="http://schemas.microsoft.com/office/drawing/2014/main" id="{397A0511-A117-4C46-85A2-F08BCB53CB51}"/>
              </a:ext>
            </a:extLst>
          </p:cNvPr>
          <p:cNvSpPr/>
          <p:nvPr/>
        </p:nvSpPr>
        <p:spPr>
          <a:xfrm>
            <a:off x="459909" y="3655108"/>
            <a:ext cx="3635162" cy="307777"/>
          </a:xfrm>
          <a:prstGeom prst="rect">
            <a:avLst/>
          </a:prstGeom>
        </p:spPr>
        <p:txBody>
          <a:bodyPr wrap="none">
            <a:spAutoFit/>
          </a:bodyPr>
          <a:lstStyle/>
          <a:p>
            <a:r>
              <a:rPr lang="en-US" sz="1400" dirty="0">
                <a:solidFill>
                  <a:schemeClr val="tx1"/>
                </a:solidFill>
                <a:latin typeface="Ubuntu" panose="020B0504030602030204" pitchFamily="34" charset="0"/>
                <a:ea typeface="Open Sans" panose="020B0606030504020204" pitchFamily="34" charset="0"/>
                <a:cs typeface="Open Sans" panose="020B0606030504020204" pitchFamily="34" charset="0"/>
              </a:rPr>
              <a:t>After Restart, resume from checkpoint 3:</a:t>
            </a:r>
          </a:p>
        </p:txBody>
      </p:sp>
      <p:grpSp>
        <p:nvGrpSpPr>
          <p:cNvPr id="44" name="Group 43">
            <a:extLst>
              <a:ext uri="{FF2B5EF4-FFF2-40B4-BE49-F238E27FC236}">
                <a16:creationId xmlns:a16="http://schemas.microsoft.com/office/drawing/2014/main" id="{4DF1D865-E3CA-AD49-B668-25A2A8098259}"/>
              </a:ext>
            </a:extLst>
          </p:cNvPr>
          <p:cNvGrpSpPr/>
          <p:nvPr/>
        </p:nvGrpSpPr>
        <p:grpSpPr>
          <a:xfrm>
            <a:off x="3262799" y="1096665"/>
            <a:ext cx="1055710" cy="696051"/>
            <a:chOff x="24947" y="3579312"/>
            <a:chExt cx="1385031" cy="754693"/>
          </a:xfrm>
        </p:grpSpPr>
        <p:sp>
          <p:nvSpPr>
            <p:cNvPr id="45" name="Shape 2887">
              <a:extLst>
                <a:ext uri="{FF2B5EF4-FFF2-40B4-BE49-F238E27FC236}">
                  <a16:creationId xmlns:a16="http://schemas.microsoft.com/office/drawing/2014/main" id="{7AC8DE3D-869B-2D40-8E64-594075551C08}"/>
                </a:ext>
              </a:extLst>
            </p:cNvPr>
            <p:cNvSpPr/>
            <p:nvPr/>
          </p:nvSpPr>
          <p:spPr>
            <a:xfrm>
              <a:off x="24947" y="3579312"/>
              <a:ext cx="1385031" cy="754693"/>
            </a:xfrm>
            <a:prstGeom prst="rect">
              <a:avLst/>
            </a:prstGeom>
            <a:solidFill>
              <a:srgbClr val="F2F2F2"/>
            </a:solidFill>
            <a:ln w="9525" cap="flat">
              <a:noFill/>
              <a:prstDash val="solid"/>
              <a:round/>
            </a:ln>
            <a:effectLst/>
          </p:spPr>
          <p:txBody>
            <a:bodyPr wrap="square" lIns="34289" tIns="34289" rIns="34289" bIns="34289" numCol="1" anchor="t">
              <a:noAutofit/>
            </a:bodyPr>
            <a:lstStyle/>
            <a:p>
              <a:pPr>
                <a:spcBef>
                  <a:spcPts val="1800"/>
                </a:spcBef>
                <a:defRPr sz="1200"/>
              </a:pPr>
              <a:endParaRPr sz="1100" dirty="0">
                <a:latin typeface="Ubuntu" panose="020B0504030602030204" pitchFamily="34" charset="0"/>
              </a:endParaRPr>
            </a:p>
          </p:txBody>
        </p:sp>
        <p:sp>
          <p:nvSpPr>
            <p:cNvPr id="46" name="Shape 2891">
              <a:extLst>
                <a:ext uri="{FF2B5EF4-FFF2-40B4-BE49-F238E27FC236}">
                  <a16:creationId xmlns:a16="http://schemas.microsoft.com/office/drawing/2014/main" id="{02BCB3D2-823E-AA4D-A59D-6949163C3B3F}"/>
                </a:ext>
              </a:extLst>
            </p:cNvPr>
            <p:cNvSpPr/>
            <p:nvPr/>
          </p:nvSpPr>
          <p:spPr>
            <a:xfrm>
              <a:off x="152515" y="3703236"/>
              <a:ext cx="1129895" cy="473826"/>
            </a:xfrm>
            <a:prstGeom prst="rect">
              <a:avLst/>
            </a:prstGeom>
            <a:solidFill>
              <a:srgbClr val="0B1B21"/>
            </a:solidFill>
            <a:ln w="15875" cap="flat">
              <a:solidFill>
                <a:schemeClr val="accent2"/>
              </a:solidFill>
              <a:prstDash val="solid"/>
              <a:round/>
            </a:ln>
            <a:effectLst/>
          </p:spPr>
          <p:txBody>
            <a:bodyPr wrap="square" lIns="34289" tIns="34289" rIns="34289" bIns="34289" numCol="1" anchor="ctr">
              <a:noAutofit/>
            </a:bodyPr>
            <a:lstStyle/>
            <a:p>
              <a:pPr algn="ctr">
                <a:spcBef>
                  <a:spcPts val="1800"/>
                </a:spcBef>
              </a:pPr>
              <a:r>
                <a:rPr lang="en-US" sz="1100" dirty="0">
                  <a:solidFill>
                    <a:schemeClr val="bg1"/>
                  </a:solidFill>
                  <a:latin typeface="Ubuntu" panose="020B0504030602030204" pitchFamily="34" charset="0"/>
                </a:rPr>
                <a:t>Hot Restart Store</a:t>
              </a:r>
              <a:endParaRPr sz="1100" dirty="0">
                <a:solidFill>
                  <a:schemeClr val="bg1"/>
                </a:solidFill>
                <a:latin typeface="Ubuntu" panose="020B0504030602030204" pitchFamily="34" charset="0"/>
              </a:endParaRPr>
            </a:p>
          </p:txBody>
        </p:sp>
      </p:grpSp>
      <p:grpSp>
        <p:nvGrpSpPr>
          <p:cNvPr id="52" name="Group 51">
            <a:extLst>
              <a:ext uri="{FF2B5EF4-FFF2-40B4-BE49-F238E27FC236}">
                <a16:creationId xmlns:a16="http://schemas.microsoft.com/office/drawing/2014/main" id="{D09F8CBA-339A-AC4E-A2F3-719B7FA93F1E}"/>
              </a:ext>
            </a:extLst>
          </p:cNvPr>
          <p:cNvGrpSpPr/>
          <p:nvPr/>
        </p:nvGrpSpPr>
        <p:grpSpPr>
          <a:xfrm>
            <a:off x="1952614" y="1096665"/>
            <a:ext cx="1055710" cy="696051"/>
            <a:chOff x="24947" y="3579312"/>
            <a:chExt cx="1385031" cy="754693"/>
          </a:xfrm>
        </p:grpSpPr>
        <p:sp>
          <p:nvSpPr>
            <p:cNvPr id="53" name="Shape 2887">
              <a:extLst>
                <a:ext uri="{FF2B5EF4-FFF2-40B4-BE49-F238E27FC236}">
                  <a16:creationId xmlns:a16="http://schemas.microsoft.com/office/drawing/2014/main" id="{198F29E1-0480-0E42-B611-470D8F90EF63}"/>
                </a:ext>
              </a:extLst>
            </p:cNvPr>
            <p:cNvSpPr/>
            <p:nvPr/>
          </p:nvSpPr>
          <p:spPr>
            <a:xfrm>
              <a:off x="24947" y="3579312"/>
              <a:ext cx="1385031" cy="754693"/>
            </a:xfrm>
            <a:prstGeom prst="rect">
              <a:avLst/>
            </a:prstGeom>
            <a:solidFill>
              <a:srgbClr val="F2F2F2"/>
            </a:solidFill>
            <a:ln w="9525" cap="flat">
              <a:noFill/>
              <a:prstDash val="solid"/>
              <a:round/>
            </a:ln>
            <a:effectLst/>
          </p:spPr>
          <p:txBody>
            <a:bodyPr wrap="square" lIns="34289" tIns="34289" rIns="34289" bIns="34289" numCol="1" anchor="t">
              <a:noAutofit/>
            </a:bodyPr>
            <a:lstStyle/>
            <a:p>
              <a:pPr>
                <a:spcBef>
                  <a:spcPts val="1800"/>
                </a:spcBef>
                <a:defRPr sz="1200"/>
              </a:pPr>
              <a:endParaRPr sz="1100" dirty="0">
                <a:latin typeface="Ubuntu" panose="020B0504030602030204" pitchFamily="34" charset="0"/>
              </a:endParaRPr>
            </a:p>
          </p:txBody>
        </p:sp>
        <p:sp>
          <p:nvSpPr>
            <p:cNvPr id="54" name="Shape 2891">
              <a:extLst>
                <a:ext uri="{FF2B5EF4-FFF2-40B4-BE49-F238E27FC236}">
                  <a16:creationId xmlns:a16="http://schemas.microsoft.com/office/drawing/2014/main" id="{EAC579B1-7498-8C47-9A05-F9CF5ABF8454}"/>
                </a:ext>
              </a:extLst>
            </p:cNvPr>
            <p:cNvSpPr/>
            <p:nvPr/>
          </p:nvSpPr>
          <p:spPr>
            <a:xfrm>
              <a:off x="152515" y="3703236"/>
              <a:ext cx="1129895" cy="473826"/>
            </a:xfrm>
            <a:prstGeom prst="rect">
              <a:avLst/>
            </a:prstGeom>
            <a:solidFill>
              <a:srgbClr val="0B1B21"/>
            </a:solidFill>
            <a:ln w="15875" cap="flat">
              <a:solidFill>
                <a:schemeClr val="accent2"/>
              </a:solidFill>
              <a:prstDash val="solid"/>
              <a:round/>
            </a:ln>
            <a:effectLst/>
          </p:spPr>
          <p:txBody>
            <a:bodyPr wrap="square" lIns="34289" tIns="34289" rIns="34289" bIns="34289" numCol="1" anchor="ctr">
              <a:noAutofit/>
            </a:bodyPr>
            <a:lstStyle/>
            <a:p>
              <a:pPr algn="ctr">
                <a:spcBef>
                  <a:spcPts val="1800"/>
                </a:spcBef>
              </a:pPr>
              <a:r>
                <a:rPr lang="en-US" sz="1100" dirty="0">
                  <a:solidFill>
                    <a:schemeClr val="bg1"/>
                  </a:solidFill>
                  <a:latin typeface="Ubuntu" panose="020B0504030602030204" pitchFamily="34" charset="0"/>
                </a:rPr>
                <a:t>Hot Restart Store</a:t>
              </a:r>
              <a:endParaRPr sz="1100" dirty="0">
                <a:solidFill>
                  <a:schemeClr val="bg1"/>
                </a:solidFill>
                <a:latin typeface="Ubuntu" panose="020B0504030602030204" pitchFamily="34" charset="0"/>
              </a:endParaRPr>
            </a:p>
          </p:txBody>
        </p:sp>
      </p:grpSp>
      <p:grpSp>
        <p:nvGrpSpPr>
          <p:cNvPr id="55" name="Group 54">
            <a:extLst>
              <a:ext uri="{FF2B5EF4-FFF2-40B4-BE49-F238E27FC236}">
                <a16:creationId xmlns:a16="http://schemas.microsoft.com/office/drawing/2014/main" id="{F095C09E-C176-4748-8A33-72A1A9D52E15}"/>
              </a:ext>
            </a:extLst>
          </p:cNvPr>
          <p:cNvGrpSpPr/>
          <p:nvPr/>
        </p:nvGrpSpPr>
        <p:grpSpPr>
          <a:xfrm>
            <a:off x="642429" y="1107909"/>
            <a:ext cx="1055710" cy="696051"/>
            <a:chOff x="24947" y="3579312"/>
            <a:chExt cx="1385031" cy="754693"/>
          </a:xfrm>
        </p:grpSpPr>
        <p:sp>
          <p:nvSpPr>
            <p:cNvPr id="56" name="Shape 2887">
              <a:extLst>
                <a:ext uri="{FF2B5EF4-FFF2-40B4-BE49-F238E27FC236}">
                  <a16:creationId xmlns:a16="http://schemas.microsoft.com/office/drawing/2014/main" id="{9DB24D56-71E4-4244-B91E-8466905AD384}"/>
                </a:ext>
              </a:extLst>
            </p:cNvPr>
            <p:cNvSpPr/>
            <p:nvPr/>
          </p:nvSpPr>
          <p:spPr>
            <a:xfrm>
              <a:off x="24947" y="3579312"/>
              <a:ext cx="1385031" cy="754693"/>
            </a:xfrm>
            <a:prstGeom prst="rect">
              <a:avLst/>
            </a:prstGeom>
            <a:solidFill>
              <a:srgbClr val="F2F2F2"/>
            </a:solidFill>
            <a:ln w="9525" cap="flat">
              <a:noFill/>
              <a:prstDash val="solid"/>
              <a:round/>
            </a:ln>
            <a:effectLst/>
          </p:spPr>
          <p:txBody>
            <a:bodyPr wrap="square" lIns="34289" tIns="34289" rIns="34289" bIns="34289" numCol="1" anchor="t">
              <a:noAutofit/>
            </a:bodyPr>
            <a:lstStyle/>
            <a:p>
              <a:pPr>
                <a:spcBef>
                  <a:spcPts val="1800"/>
                </a:spcBef>
                <a:defRPr sz="1200"/>
              </a:pPr>
              <a:endParaRPr sz="1100" dirty="0">
                <a:latin typeface="Ubuntu" panose="020B0504030602030204" pitchFamily="34" charset="0"/>
              </a:endParaRPr>
            </a:p>
          </p:txBody>
        </p:sp>
        <p:sp>
          <p:nvSpPr>
            <p:cNvPr id="57" name="Shape 2891">
              <a:extLst>
                <a:ext uri="{FF2B5EF4-FFF2-40B4-BE49-F238E27FC236}">
                  <a16:creationId xmlns:a16="http://schemas.microsoft.com/office/drawing/2014/main" id="{C2061C69-477E-9B41-B0B8-5E1FED2A1768}"/>
                </a:ext>
              </a:extLst>
            </p:cNvPr>
            <p:cNvSpPr/>
            <p:nvPr/>
          </p:nvSpPr>
          <p:spPr>
            <a:xfrm>
              <a:off x="152515" y="3703236"/>
              <a:ext cx="1129895" cy="473826"/>
            </a:xfrm>
            <a:prstGeom prst="rect">
              <a:avLst/>
            </a:prstGeom>
            <a:solidFill>
              <a:srgbClr val="0B1B21"/>
            </a:solidFill>
            <a:ln w="15875" cap="flat">
              <a:solidFill>
                <a:schemeClr val="accent2"/>
              </a:solidFill>
              <a:prstDash val="solid"/>
              <a:round/>
            </a:ln>
            <a:effectLst/>
          </p:spPr>
          <p:txBody>
            <a:bodyPr wrap="square" lIns="34289" tIns="34289" rIns="34289" bIns="34289" numCol="1" anchor="ctr">
              <a:noAutofit/>
            </a:bodyPr>
            <a:lstStyle/>
            <a:p>
              <a:pPr algn="ctr">
                <a:spcBef>
                  <a:spcPts val="1800"/>
                </a:spcBef>
              </a:pPr>
              <a:r>
                <a:rPr lang="en-US" sz="1100" dirty="0">
                  <a:solidFill>
                    <a:schemeClr val="bg1"/>
                  </a:solidFill>
                  <a:latin typeface="Ubuntu" panose="020B0504030602030204" pitchFamily="34" charset="0"/>
                </a:rPr>
                <a:t>Hot Restart Store</a:t>
              </a:r>
              <a:endParaRPr sz="1100" dirty="0">
                <a:solidFill>
                  <a:schemeClr val="bg1"/>
                </a:solidFill>
                <a:latin typeface="Ubuntu" panose="020B0504030602030204" pitchFamily="34" charset="0"/>
              </a:endParaRPr>
            </a:p>
          </p:txBody>
        </p:sp>
      </p:grpSp>
      <p:graphicFrame>
        <p:nvGraphicFramePr>
          <p:cNvPr id="60" name="Table 59">
            <a:extLst>
              <a:ext uri="{FF2B5EF4-FFF2-40B4-BE49-F238E27FC236}">
                <a16:creationId xmlns:a16="http://schemas.microsoft.com/office/drawing/2014/main" id="{0E92CBBC-46B3-8A43-9935-09F70C14157F}"/>
              </a:ext>
            </a:extLst>
          </p:cNvPr>
          <p:cNvGraphicFramePr>
            <a:graphicFrameLocks noGrp="1"/>
          </p:cNvGraphicFramePr>
          <p:nvPr/>
        </p:nvGraphicFramePr>
        <p:xfrm>
          <a:off x="529175" y="2521498"/>
          <a:ext cx="4447086" cy="307774"/>
        </p:xfrm>
        <a:graphic>
          <a:graphicData uri="http://schemas.openxmlformats.org/drawingml/2006/table">
            <a:tbl>
              <a:tblPr>
                <a:tableStyleId>{5C22544A-7EE6-4342-B048-85BDC9FD1C3A}</a:tableStyleId>
              </a:tblPr>
              <a:tblGrid>
                <a:gridCol w="4447086">
                  <a:extLst>
                    <a:ext uri="{9D8B030D-6E8A-4147-A177-3AD203B41FA5}">
                      <a16:colId xmlns:a16="http://schemas.microsoft.com/office/drawing/2014/main" val="3120917403"/>
                    </a:ext>
                  </a:extLst>
                </a:gridCol>
              </a:tblGrid>
              <a:tr h="307774">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2">
                            <a:lumMod val="20000"/>
                            <a:lumOff val="80000"/>
                          </a:schemeClr>
                        </a:gs>
                        <a:gs pos="13000">
                          <a:schemeClr val="accent2"/>
                        </a:gs>
                        <a:gs pos="86000">
                          <a:schemeClr val="accent2"/>
                        </a:gs>
                        <a:gs pos="100000">
                          <a:schemeClr val="accent2">
                            <a:lumMod val="20000"/>
                            <a:lumOff val="80000"/>
                          </a:schemeClr>
                        </a:gs>
                      </a:gsLst>
                      <a:lin ang="10800000" scaled="0"/>
                      <a:tileRect/>
                    </a:gradFill>
                  </a:tcPr>
                </a:tc>
                <a:extLst>
                  <a:ext uri="{0D108BD9-81ED-4DB2-BD59-A6C34878D82A}">
                    <a16:rowId xmlns:a16="http://schemas.microsoft.com/office/drawing/2014/main" val="2623357216"/>
                  </a:ext>
                </a:extLst>
              </a:tr>
            </a:tbl>
          </a:graphicData>
        </a:graphic>
      </p:graphicFrame>
      <p:cxnSp>
        <p:nvCxnSpPr>
          <p:cNvPr id="61" name="Straight Connector 60">
            <a:extLst>
              <a:ext uri="{FF2B5EF4-FFF2-40B4-BE49-F238E27FC236}">
                <a16:creationId xmlns:a16="http://schemas.microsoft.com/office/drawing/2014/main" id="{BF758DF2-6037-7A42-AC8D-9DBD02E79679}"/>
              </a:ext>
            </a:extLst>
          </p:cNvPr>
          <p:cNvCxnSpPr>
            <a:cxnSpLocks/>
          </p:cNvCxnSpPr>
          <p:nvPr/>
        </p:nvCxnSpPr>
        <p:spPr>
          <a:xfrm>
            <a:off x="1132102" y="2525791"/>
            <a:ext cx="0" cy="3034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69BE47D-517E-6C41-B8C1-B5D0D75CA235}"/>
              </a:ext>
            </a:extLst>
          </p:cNvPr>
          <p:cNvCxnSpPr>
            <a:cxnSpLocks/>
          </p:cNvCxnSpPr>
          <p:nvPr/>
        </p:nvCxnSpPr>
        <p:spPr>
          <a:xfrm>
            <a:off x="1725097" y="2521498"/>
            <a:ext cx="0" cy="30777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2098FC3-E74A-E146-ACD8-621DC7C35FF8}"/>
              </a:ext>
            </a:extLst>
          </p:cNvPr>
          <p:cNvCxnSpPr>
            <a:cxnSpLocks/>
          </p:cNvCxnSpPr>
          <p:nvPr/>
        </p:nvCxnSpPr>
        <p:spPr>
          <a:xfrm>
            <a:off x="2318092" y="2521498"/>
            <a:ext cx="0" cy="30777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238652C-214C-8940-959F-7E74E44CC413}"/>
              </a:ext>
            </a:extLst>
          </p:cNvPr>
          <p:cNvCxnSpPr>
            <a:cxnSpLocks/>
          </p:cNvCxnSpPr>
          <p:nvPr/>
        </p:nvCxnSpPr>
        <p:spPr>
          <a:xfrm>
            <a:off x="2911088" y="2521498"/>
            <a:ext cx="0" cy="30777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8" name="Left Arrow 67">
            <a:extLst>
              <a:ext uri="{FF2B5EF4-FFF2-40B4-BE49-F238E27FC236}">
                <a16:creationId xmlns:a16="http://schemas.microsoft.com/office/drawing/2014/main" id="{A71D7464-F901-4C43-8849-2967E5AE473E}"/>
              </a:ext>
            </a:extLst>
          </p:cNvPr>
          <p:cNvSpPr/>
          <p:nvPr/>
        </p:nvSpPr>
        <p:spPr>
          <a:xfrm>
            <a:off x="3262799" y="2103326"/>
            <a:ext cx="1606884" cy="307774"/>
          </a:xfrm>
          <a:prstGeom prst="leftArrow">
            <a:avLst>
              <a:gd name="adj1" fmla="val 75019"/>
              <a:gd name="adj2" fmla="val 5000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Ubuntu" panose="020B0504030602030204" pitchFamily="34" charset="0"/>
              </a:rPr>
              <a:t>Rewinding</a:t>
            </a:r>
          </a:p>
        </p:txBody>
      </p:sp>
      <p:cxnSp>
        <p:nvCxnSpPr>
          <p:cNvPr id="69" name="Straight Connector 68">
            <a:extLst>
              <a:ext uri="{FF2B5EF4-FFF2-40B4-BE49-F238E27FC236}">
                <a16:creationId xmlns:a16="http://schemas.microsoft.com/office/drawing/2014/main" id="{EED5394C-51A7-4A43-B891-891128994F2C}"/>
              </a:ext>
            </a:extLst>
          </p:cNvPr>
          <p:cNvCxnSpPr>
            <a:cxnSpLocks/>
          </p:cNvCxnSpPr>
          <p:nvPr/>
        </p:nvCxnSpPr>
        <p:spPr>
          <a:xfrm>
            <a:off x="505530" y="3529920"/>
            <a:ext cx="4283902" cy="0"/>
          </a:xfrm>
          <a:prstGeom prst="line">
            <a:avLst/>
          </a:prstGeom>
          <a:noFill/>
          <a:ln w="25400" cap="flat">
            <a:solidFill>
              <a:schemeClr val="tx1">
                <a:lumMod val="40000"/>
                <a:lumOff val="60000"/>
              </a:schemeClr>
            </a:solidFill>
            <a:prstDash val="sysDot"/>
            <a:round/>
          </a:ln>
          <a:effectLst/>
          <a:sp3d/>
        </p:spPr>
        <p:style>
          <a:lnRef idx="0">
            <a:scrgbClr r="0" g="0" b="0"/>
          </a:lnRef>
          <a:fillRef idx="0">
            <a:scrgbClr r="0" g="0" b="0"/>
          </a:fillRef>
          <a:effectRef idx="0">
            <a:scrgbClr r="0" g="0" b="0"/>
          </a:effectRef>
          <a:fontRef idx="none"/>
        </p:style>
      </p:cxnSp>
      <p:sp>
        <p:nvSpPr>
          <p:cNvPr id="70" name="TextBox 69">
            <a:extLst>
              <a:ext uri="{FF2B5EF4-FFF2-40B4-BE49-F238E27FC236}">
                <a16:creationId xmlns:a16="http://schemas.microsoft.com/office/drawing/2014/main" id="{3348BFF3-91A5-A047-9F91-E211B10AEC96}"/>
              </a:ext>
            </a:extLst>
          </p:cNvPr>
          <p:cNvSpPr txBox="1"/>
          <p:nvPr/>
        </p:nvSpPr>
        <p:spPr>
          <a:xfrm>
            <a:off x="1046344" y="4436034"/>
            <a:ext cx="389410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457200" hangingPunct="0"/>
            <a:r>
              <a:rPr lang="en-US" dirty="0">
                <a:solidFill>
                  <a:srgbClr val="0B1B21"/>
                </a:solidFill>
                <a:latin typeface="Ubuntu" panose="020B0504030602030204" pitchFamily="34" charset="0"/>
                <a:ea typeface="Open Sans" panose="020B0606030504020204" pitchFamily="34" charset="0"/>
                <a:cs typeface="Open Sans" panose="020B0606030504020204" pitchFamily="34" charset="0"/>
                <a:sym typeface="Calibri"/>
              </a:rPr>
              <a:t>3            4            5            6</a:t>
            </a:r>
          </a:p>
        </p:txBody>
      </p:sp>
      <p:graphicFrame>
        <p:nvGraphicFramePr>
          <p:cNvPr id="71" name="Table 70">
            <a:extLst>
              <a:ext uri="{FF2B5EF4-FFF2-40B4-BE49-F238E27FC236}">
                <a16:creationId xmlns:a16="http://schemas.microsoft.com/office/drawing/2014/main" id="{C525A5FB-8D0D-8E44-B1F1-94DB5E55300A}"/>
              </a:ext>
            </a:extLst>
          </p:cNvPr>
          <p:cNvGraphicFramePr>
            <a:graphicFrameLocks noGrp="1"/>
          </p:cNvGraphicFramePr>
          <p:nvPr/>
        </p:nvGraphicFramePr>
        <p:xfrm>
          <a:off x="534307" y="4107674"/>
          <a:ext cx="4447086" cy="307774"/>
        </p:xfrm>
        <a:graphic>
          <a:graphicData uri="http://schemas.openxmlformats.org/drawingml/2006/table">
            <a:tbl>
              <a:tblPr>
                <a:tableStyleId>{5C22544A-7EE6-4342-B048-85BDC9FD1C3A}</a:tableStyleId>
              </a:tblPr>
              <a:tblGrid>
                <a:gridCol w="4447086">
                  <a:extLst>
                    <a:ext uri="{9D8B030D-6E8A-4147-A177-3AD203B41FA5}">
                      <a16:colId xmlns:a16="http://schemas.microsoft.com/office/drawing/2014/main" val="3120917403"/>
                    </a:ext>
                  </a:extLst>
                </a:gridCol>
              </a:tblGrid>
              <a:tr h="307774">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2">
                            <a:lumMod val="20000"/>
                            <a:lumOff val="80000"/>
                          </a:schemeClr>
                        </a:gs>
                        <a:gs pos="13000">
                          <a:schemeClr val="accent2"/>
                        </a:gs>
                        <a:gs pos="86000">
                          <a:schemeClr val="accent2"/>
                        </a:gs>
                        <a:gs pos="100000">
                          <a:schemeClr val="accent2">
                            <a:lumMod val="20000"/>
                            <a:lumOff val="80000"/>
                          </a:schemeClr>
                        </a:gs>
                      </a:gsLst>
                      <a:lin ang="10800000" scaled="0"/>
                      <a:tileRect/>
                    </a:gradFill>
                  </a:tcPr>
                </a:tc>
                <a:extLst>
                  <a:ext uri="{0D108BD9-81ED-4DB2-BD59-A6C34878D82A}">
                    <a16:rowId xmlns:a16="http://schemas.microsoft.com/office/drawing/2014/main" val="2623357216"/>
                  </a:ext>
                </a:extLst>
              </a:tr>
            </a:tbl>
          </a:graphicData>
        </a:graphic>
      </p:graphicFrame>
      <p:cxnSp>
        <p:nvCxnSpPr>
          <p:cNvPr id="72" name="Straight Connector 71">
            <a:extLst>
              <a:ext uri="{FF2B5EF4-FFF2-40B4-BE49-F238E27FC236}">
                <a16:creationId xmlns:a16="http://schemas.microsoft.com/office/drawing/2014/main" id="{5216526C-8245-6A41-A6D3-285E02E05AB2}"/>
              </a:ext>
            </a:extLst>
          </p:cNvPr>
          <p:cNvCxnSpPr>
            <a:cxnSpLocks/>
          </p:cNvCxnSpPr>
          <p:nvPr/>
        </p:nvCxnSpPr>
        <p:spPr>
          <a:xfrm>
            <a:off x="1137234" y="4111967"/>
            <a:ext cx="0" cy="3034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EA081C-984B-1740-B118-A0EB95246D50}"/>
              </a:ext>
            </a:extLst>
          </p:cNvPr>
          <p:cNvCxnSpPr>
            <a:cxnSpLocks/>
          </p:cNvCxnSpPr>
          <p:nvPr/>
        </p:nvCxnSpPr>
        <p:spPr>
          <a:xfrm>
            <a:off x="1730229" y="4107674"/>
            <a:ext cx="0" cy="30777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9A8CF3E-1EAD-3D4E-B66A-525370D3F9E4}"/>
              </a:ext>
            </a:extLst>
          </p:cNvPr>
          <p:cNvCxnSpPr>
            <a:cxnSpLocks/>
          </p:cNvCxnSpPr>
          <p:nvPr/>
        </p:nvCxnSpPr>
        <p:spPr>
          <a:xfrm>
            <a:off x="2323224" y="4107674"/>
            <a:ext cx="0" cy="30777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5BBB4E7-01C5-7349-9699-F777D16F6755}"/>
              </a:ext>
            </a:extLst>
          </p:cNvPr>
          <p:cNvCxnSpPr>
            <a:cxnSpLocks/>
          </p:cNvCxnSpPr>
          <p:nvPr/>
        </p:nvCxnSpPr>
        <p:spPr>
          <a:xfrm>
            <a:off x="2916220" y="4107674"/>
            <a:ext cx="0" cy="30777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6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dirty="0"/>
              <a:t>Detailed Agenda – Day 2 (Continued)</a:t>
            </a:r>
          </a:p>
        </p:txBody>
      </p:sp>
      <p:sp>
        <p:nvSpPr>
          <p:cNvPr id="121" name="Google Shape;121;p21"/>
          <p:cNvSpPr txBox="1">
            <a:spLocks noGrp="1"/>
          </p:cNvSpPr>
          <p:nvPr>
            <p:ph type="body" sz="quarter" idx="10"/>
          </p:nvPr>
        </p:nvSpPr>
        <p:spPr>
          <a:xfrm>
            <a:off x="518425" y="969712"/>
            <a:ext cx="8096400" cy="3524036"/>
          </a:xfrm>
        </p:spPr>
        <p:txBody>
          <a:bodyPr/>
          <a:lstStyle/>
          <a:p>
            <a:pPr marL="95250" lvl="0" indent="0">
              <a:buNone/>
            </a:pPr>
            <a:endParaRPr lang="en-US" sz="1400" dirty="0"/>
          </a:p>
          <a:p>
            <a:pPr marL="95250" lvl="0" indent="0">
              <a:buNone/>
            </a:pPr>
            <a:endParaRPr lang="en-US" sz="1400" dirty="0"/>
          </a:p>
          <a:p>
            <a:pPr marL="95250" lvl="0" indent="0">
              <a:buNone/>
            </a:pPr>
            <a:endParaRPr lang="en-US" sz="1400" dirty="0"/>
          </a:p>
        </p:txBody>
      </p:sp>
      <p:graphicFrame>
        <p:nvGraphicFramePr>
          <p:cNvPr id="2" name="Table 1">
            <a:extLst>
              <a:ext uri="{FF2B5EF4-FFF2-40B4-BE49-F238E27FC236}">
                <a16:creationId xmlns:a16="http://schemas.microsoft.com/office/drawing/2014/main" id="{A901D3DA-A356-6C49-876A-0C72F4097B73}"/>
              </a:ext>
            </a:extLst>
          </p:cNvPr>
          <p:cNvGraphicFramePr>
            <a:graphicFrameLocks noGrp="1"/>
          </p:cNvGraphicFramePr>
          <p:nvPr>
            <p:extLst>
              <p:ext uri="{D42A27DB-BD31-4B8C-83A1-F6EECF244321}">
                <p14:modId xmlns:p14="http://schemas.microsoft.com/office/powerpoint/2010/main" val="2645636559"/>
              </p:ext>
            </p:extLst>
          </p:nvPr>
        </p:nvGraphicFramePr>
        <p:xfrm>
          <a:off x="518425" y="969712"/>
          <a:ext cx="7965895" cy="3273183"/>
        </p:xfrm>
        <a:graphic>
          <a:graphicData uri="http://schemas.openxmlformats.org/drawingml/2006/table">
            <a:tbl>
              <a:tblPr firstRow="1" bandRow="1">
                <a:tableStyleId>{5C22544A-7EE6-4342-B048-85BDC9FD1C3A}</a:tableStyleId>
              </a:tblPr>
              <a:tblGrid>
                <a:gridCol w="5313805">
                  <a:extLst>
                    <a:ext uri="{9D8B030D-6E8A-4147-A177-3AD203B41FA5}">
                      <a16:colId xmlns:a16="http://schemas.microsoft.com/office/drawing/2014/main" val="3250079560"/>
                    </a:ext>
                  </a:extLst>
                </a:gridCol>
                <a:gridCol w="1326045">
                  <a:extLst>
                    <a:ext uri="{9D8B030D-6E8A-4147-A177-3AD203B41FA5}">
                      <a16:colId xmlns:a16="http://schemas.microsoft.com/office/drawing/2014/main" val="1441134292"/>
                    </a:ext>
                  </a:extLst>
                </a:gridCol>
                <a:gridCol w="1326045">
                  <a:extLst>
                    <a:ext uri="{9D8B030D-6E8A-4147-A177-3AD203B41FA5}">
                      <a16:colId xmlns:a16="http://schemas.microsoft.com/office/drawing/2014/main" val="206264429"/>
                    </a:ext>
                  </a:extLst>
                </a:gridCol>
              </a:tblGrid>
              <a:tr h="327111">
                <a:tc gridSpan="2">
                  <a:txBody>
                    <a:bodyPr/>
                    <a:lstStyle/>
                    <a:p>
                      <a:r>
                        <a:rPr lang="en-US" sz="1200" dirty="0"/>
                        <a:t>Stream Processing Comprehensive Lab</a:t>
                      </a:r>
                    </a:p>
                  </a:txBody>
                  <a:tcPr/>
                </a:tc>
                <a:tc hMerge="1">
                  <a:txBody>
                    <a:bodyPr/>
                    <a:lstStyle/>
                    <a:p>
                      <a:endParaRPr lang="en-US" dirty="0"/>
                    </a:p>
                  </a:txBody>
                  <a:tcPr/>
                </a:tc>
                <a:tc>
                  <a:txBody>
                    <a:bodyPr/>
                    <a:lstStyle/>
                    <a:p>
                      <a:r>
                        <a:rPr lang="en-US" sz="1200" dirty="0"/>
                        <a:t>Starts At</a:t>
                      </a:r>
                    </a:p>
                  </a:txBody>
                  <a:tcPr/>
                </a:tc>
                <a:extLst>
                  <a:ext uri="{0D108BD9-81ED-4DB2-BD59-A6C34878D82A}">
                    <a16:rowId xmlns:a16="http://schemas.microsoft.com/office/drawing/2014/main" val="3476256911"/>
                  </a:ext>
                </a:extLst>
              </a:tr>
              <a:tr h="327111">
                <a:tc>
                  <a:txBody>
                    <a:bodyPr/>
                    <a:lstStyle/>
                    <a:p>
                      <a:r>
                        <a:rPr lang="en-US" sz="1200" dirty="0"/>
                        <a:t>Introduction, Business Scenario</a:t>
                      </a:r>
                    </a:p>
                  </a:txBody>
                  <a:tcPr anchor="ctr"/>
                </a:tc>
                <a:tc>
                  <a:txBody>
                    <a:bodyPr/>
                    <a:lstStyle/>
                    <a:p>
                      <a:pPr algn="l"/>
                      <a:r>
                        <a:rPr lang="en-US" sz="1200" dirty="0"/>
                        <a:t>20 minutes</a:t>
                      </a:r>
                    </a:p>
                  </a:txBody>
                  <a:tcPr anchor="ctr"/>
                </a:tc>
                <a:tc>
                  <a:txBody>
                    <a:bodyPr/>
                    <a:lstStyle/>
                    <a:p>
                      <a:pPr algn="l"/>
                      <a:r>
                        <a:rPr lang="en-US" sz="1200" dirty="0"/>
                        <a:t>  1:30 PM</a:t>
                      </a:r>
                    </a:p>
                  </a:txBody>
                  <a:tcPr anchor="ctr"/>
                </a:tc>
                <a:extLst>
                  <a:ext uri="{0D108BD9-81ED-4DB2-BD59-A6C34878D82A}">
                    <a16:rowId xmlns:a16="http://schemas.microsoft.com/office/drawing/2014/main" val="3527370727"/>
                  </a:ext>
                </a:extLst>
              </a:tr>
              <a:tr h="327111">
                <a:tc>
                  <a:txBody>
                    <a:bodyPr/>
                    <a:lstStyle/>
                    <a:p>
                      <a:r>
                        <a:rPr lang="en-US" sz="1200" dirty="0"/>
                        <a:t>Lab: Environment Orientation</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3197829683"/>
                  </a:ext>
                </a:extLst>
              </a:tr>
              <a:tr h="327111">
                <a:tc>
                  <a:txBody>
                    <a:bodyPr/>
                    <a:lstStyle/>
                    <a:p>
                      <a:r>
                        <a:rPr lang="en-US" sz="1200" dirty="0"/>
                        <a:t>Lab: Configuring / Starting / Stopping </a:t>
                      </a:r>
                    </a:p>
                  </a:txBody>
                  <a:tcPr anchor="ctr"/>
                </a:tc>
                <a:tc>
                  <a:txBody>
                    <a:bodyPr/>
                    <a:lstStyle/>
                    <a:p>
                      <a:r>
                        <a:rPr lang="en-US" sz="1200" dirty="0"/>
                        <a:t>60 minutes</a:t>
                      </a:r>
                    </a:p>
                  </a:txBody>
                  <a:tcPr anchor="ctr"/>
                </a:tc>
                <a:tc>
                  <a:txBody>
                    <a:bodyPr/>
                    <a:lstStyle/>
                    <a:p>
                      <a:endParaRPr lang="en-US" sz="1200" dirty="0"/>
                    </a:p>
                  </a:txBody>
                  <a:tcPr anchor="ctr"/>
                </a:tc>
                <a:extLst>
                  <a:ext uri="{0D108BD9-81ED-4DB2-BD59-A6C34878D82A}">
                    <a16:rowId xmlns:a16="http://schemas.microsoft.com/office/drawing/2014/main" val="230361236"/>
                  </a:ext>
                </a:extLst>
              </a:tr>
              <a:tr h="327111">
                <a:tc>
                  <a:txBody>
                    <a:bodyPr/>
                    <a:lstStyle/>
                    <a:p>
                      <a:r>
                        <a:rPr lang="en-US" sz="1200" dirty="0"/>
                        <a:t>Afternoon Break</a:t>
                      </a:r>
                    </a:p>
                  </a:txBody>
                  <a:tcPr anchor="ctr"/>
                </a:tc>
                <a:tc>
                  <a:txBody>
                    <a:bodyPr/>
                    <a:lstStyle/>
                    <a:p>
                      <a:r>
                        <a:rPr lang="en-US" sz="1200" dirty="0"/>
                        <a:t>15 minutes</a:t>
                      </a:r>
                    </a:p>
                  </a:txBody>
                  <a:tcPr anchor="ctr"/>
                </a:tc>
                <a:tc>
                  <a:txBody>
                    <a:bodyPr/>
                    <a:lstStyle/>
                    <a:p>
                      <a:r>
                        <a:rPr lang="en-US" sz="1200" dirty="0"/>
                        <a:t>3:10 PM</a:t>
                      </a:r>
                    </a:p>
                  </a:txBody>
                  <a:tcPr anchor="ctr"/>
                </a:tc>
                <a:extLst>
                  <a:ext uri="{0D108BD9-81ED-4DB2-BD59-A6C34878D82A}">
                    <a16:rowId xmlns:a16="http://schemas.microsoft.com/office/drawing/2014/main" val="3509656054"/>
                  </a:ext>
                </a:extLst>
              </a:tr>
              <a:tr h="327111">
                <a:tc>
                  <a:txBody>
                    <a:bodyPr/>
                    <a:lstStyle/>
                    <a:p>
                      <a:r>
                        <a:rPr lang="en-US" sz="1200" dirty="0"/>
                        <a:t>Timestamps and Watermarks In Depth</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3222308176"/>
                  </a:ext>
                </a:extLst>
              </a:tr>
              <a:tr h="327111">
                <a:tc>
                  <a:txBody>
                    <a:bodyPr/>
                    <a:lstStyle/>
                    <a:p>
                      <a:r>
                        <a:rPr lang="en-US" sz="1200" dirty="0"/>
                        <a:t>Lab: Ingesting GPS Data from 2 Sources</a:t>
                      </a:r>
                    </a:p>
                  </a:txBody>
                  <a:tcPr anchor="ctr"/>
                </a:tc>
                <a:tc>
                  <a:txBody>
                    <a:bodyPr/>
                    <a:lstStyle/>
                    <a:p>
                      <a:r>
                        <a:rPr lang="en-US" sz="1200" dirty="0"/>
                        <a:t>40 minutes</a:t>
                      </a:r>
                    </a:p>
                  </a:txBody>
                  <a:tcPr anchor="ctr"/>
                </a:tc>
                <a:tc>
                  <a:txBody>
                    <a:bodyPr/>
                    <a:lstStyle/>
                    <a:p>
                      <a:endParaRPr lang="en-US" sz="1200" dirty="0"/>
                    </a:p>
                  </a:txBody>
                  <a:tcPr anchor="ctr"/>
                </a:tc>
                <a:extLst>
                  <a:ext uri="{0D108BD9-81ED-4DB2-BD59-A6C34878D82A}">
                    <a16:rowId xmlns:a16="http://schemas.microsoft.com/office/drawing/2014/main" val="2080803157"/>
                  </a:ext>
                </a:extLst>
              </a:tr>
              <a:tr h="327111">
                <a:tc>
                  <a:txBody>
                    <a:bodyPr/>
                    <a:lstStyle/>
                    <a:p>
                      <a:r>
                        <a:rPr lang="en-US" sz="1200" dirty="0"/>
                        <a:t>Jet Updates, Restarts, Snapshots In Depth</a:t>
                      </a:r>
                    </a:p>
                  </a:txBody>
                  <a:tcPr anchor="ctr"/>
                </a:tc>
                <a:tc>
                  <a:txBody>
                    <a:bodyPr/>
                    <a:lstStyle/>
                    <a:p>
                      <a:r>
                        <a:rPr lang="en-US" sz="1200" dirty="0"/>
                        <a:t>20 minutes</a:t>
                      </a:r>
                    </a:p>
                  </a:txBody>
                  <a:tcPr anchor="ctr"/>
                </a:tc>
                <a:tc>
                  <a:txBody>
                    <a:bodyPr/>
                    <a:lstStyle/>
                    <a:p>
                      <a:endParaRPr lang="en-US" sz="1200" dirty="0"/>
                    </a:p>
                  </a:txBody>
                  <a:tcPr anchor="ctr"/>
                </a:tc>
                <a:extLst>
                  <a:ext uri="{0D108BD9-81ED-4DB2-BD59-A6C34878D82A}">
                    <a16:rowId xmlns:a16="http://schemas.microsoft.com/office/drawing/2014/main" val="3892026965"/>
                  </a:ext>
                </a:extLst>
              </a:tr>
              <a:tr h="327111">
                <a:tc>
                  <a:txBody>
                    <a:bodyPr/>
                    <a:lstStyle/>
                    <a:p>
                      <a:r>
                        <a:rPr lang="en-US" sz="1200" noProof="0" dirty="0"/>
                        <a:t>Lab: Live Update </a:t>
                      </a:r>
                    </a:p>
                  </a:txBody>
                  <a:tcPr anchor="ctr"/>
                </a:tc>
                <a:tc>
                  <a:txBody>
                    <a:bodyPr/>
                    <a:lstStyle/>
                    <a:p>
                      <a:r>
                        <a:rPr lang="en-US" sz="1200" dirty="0"/>
                        <a:t>30 minutes</a:t>
                      </a:r>
                    </a:p>
                  </a:txBody>
                  <a:tcPr anchor="ctr"/>
                </a:tc>
                <a:tc>
                  <a:txBody>
                    <a:bodyPr/>
                    <a:lstStyle/>
                    <a:p>
                      <a:endParaRPr lang="en-US" sz="1200" dirty="0"/>
                    </a:p>
                  </a:txBody>
                  <a:tcPr anchor="ctr"/>
                </a:tc>
                <a:extLst>
                  <a:ext uri="{0D108BD9-81ED-4DB2-BD59-A6C34878D82A}">
                    <a16:rowId xmlns:a16="http://schemas.microsoft.com/office/drawing/2014/main" val="2947478066"/>
                  </a:ext>
                </a:extLst>
              </a:tr>
              <a:tr h="329184">
                <a:tc>
                  <a:txBody>
                    <a:bodyPr/>
                    <a:lstStyle/>
                    <a:p>
                      <a:r>
                        <a:rPr lang="en-US" sz="1200" dirty="0"/>
                        <a:t>End of Day 2</a:t>
                      </a:r>
                    </a:p>
                  </a:txBody>
                  <a:tcPr anchor="ctr"/>
                </a:tc>
                <a:tc>
                  <a:txBody>
                    <a:bodyPr/>
                    <a:lstStyle/>
                    <a:p>
                      <a:endParaRPr lang="en-US" sz="1200" dirty="0"/>
                    </a:p>
                  </a:txBody>
                  <a:tcPr anchor="ctr"/>
                </a:tc>
                <a:tc>
                  <a:txBody>
                    <a:bodyPr/>
                    <a:lstStyle/>
                    <a:p>
                      <a:r>
                        <a:rPr lang="en-US" sz="1200" dirty="0"/>
                        <a:t>5:15 PM</a:t>
                      </a:r>
                    </a:p>
                  </a:txBody>
                  <a:tcPr anchor="ctr"/>
                </a:tc>
                <a:extLst>
                  <a:ext uri="{0D108BD9-81ED-4DB2-BD59-A6C34878D82A}">
                    <a16:rowId xmlns:a16="http://schemas.microsoft.com/office/drawing/2014/main" val="3582286820"/>
                  </a:ext>
                </a:extLst>
              </a:tr>
            </a:tbl>
          </a:graphicData>
        </a:graphic>
      </p:graphicFrame>
    </p:spTree>
    <p:extLst>
      <p:ext uri="{BB962C8B-B14F-4D97-AF65-F5344CB8AC3E}">
        <p14:creationId xmlns:p14="http://schemas.microsoft.com/office/powerpoint/2010/main" val="27634535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2BA8-163F-6F41-BCDD-4191C1B72D0E}"/>
              </a:ext>
            </a:extLst>
          </p:cNvPr>
          <p:cNvSpPr>
            <a:spLocks noGrp="1"/>
          </p:cNvSpPr>
          <p:nvPr>
            <p:ph type="title"/>
          </p:nvPr>
        </p:nvSpPr>
        <p:spPr/>
        <p:txBody>
          <a:bodyPr/>
          <a:lstStyle/>
          <a:p>
            <a:r>
              <a:rPr lang="en-US" dirty="0">
                <a:latin typeface="Ubuntu" panose="020B0504030602030204" pitchFamily="34" charset="0"/>
              </a:rPr>
              <a:t>Security Suite: Job Submission</a:t>
            </a:r>
          </a:p>
        </p:txBody>
      </p:sp>
      <p:sp>
        <p:nvSpPr>
          <p:cNvPr id="5" name="Rectangle 4">
            <a:extLst>
              <a:ext uri="{FF2B5EF4-FFF2-40B4-BE49-F238E27FC236}">
                <a16:creationId xmlns:a16="http://schemas.microsoft.com/office/drawing/2014/main" id="{43EFCE37-EA82-C241-ABDF-EE4F237E34D3}"/>
              </a:ext>
            </a:extLst>
          </p:cNvPr>
          <p:cNvSpPr/>
          <p:nvPr/>
        </p:nvSpPr>
        <p:spPr>
          <a:xfrm>
            <a:off x="3580509" y="828801"/>
            <a:ext cx="4839101" cy="2066804"/>
          </a:xfrm>
          <a:prstGeom prst="rect">
            <a:avLst/>
          </a:prstGeom>
          <a:solidFill>
            <a:schemeClr val="accent2">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defTabSz="457200" hangingPunct="0">
              <a:defRPr/>
            </a:pPr>
            <a:endParaRPr lang="en-US" kern="0" dirty="0">
              <a:solidFill>
                <a:srgbClr val="0B1B21"/>
              </a:solidFill>
              <a:latin typeface="Ubuntu" panose="020B0504030602030204" pitchFamily="34" charset="0"/>
              <a:ea typeface="Open Sans" panose="020B0606030504020204" pitchFamily="34" charset="0"/>
              <a:cs typeface="Open Sans" panose="020B0606030504020204" pitchFamily="34" charset="0"/>
              <a:sym typeface="Calibri"/>
            </a:endParaRPr>
          </a:p>
        </p:txBody>
      </p:sp>
      <p:sp>
        <p:nvSpPr>
          <p:cNvPr id="6" name="Rectangle 5">
            <a:extLst>
              <a:ext uri="{FF2B5EF4-FFF2-40B4-BE49-F238E27FC236}">
                <a16:creationId xmlns:a16="http://schemas.microsoft.com/office/drawing/2014/main" id="{85ECEFFC-A54A-874D-86A3-1652FF83FFF7}"/>
              </a:ext>
            </a:extLst>
          </p:cNvPr>
          <p:cNvSpPr/>
          <p:nvPr/>
        </p:nvSpPr>
        <p:spPr>
          <a:xfrm>
            <a:off x="2639439" y="3622672"/>
            <a:ext cx="5752029" cy="995933"/>
          </a:xfrm>
          <a:prstGeom prst="rect">
            <a:avLst/>
          </a:prstGeom>
          <a:solidFill>
            <a:schemeClr val="accent2">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defTabSz="457200" hangingPunct="0">
              <a:defRPr/>
            </a:pPr>
            <a:endParaRPr lang="en-US" kern="0" dirty="0">
              <a:solidFill>
                <a:srgbClr val="0B1B21"/>
              </a:solidFill>
              <a:latin typeface="Ubuntu" panose="020B0504030602030204" pitchFamily="34" charset="0"/>
              <a:ea typeface="Open Sans" panose="020B0606030504020204" pitchFamily="34" charset="0"/>
              <a:cs typeface="Open Sans" panose="020B0606030504020204" pitchFamily="34" charset="0"/>
              <a:sym typeface="Calibri"/>
            </a:endParaRPr>
          </a:p>
        </p:txBody>
      </p:sp>
      <p:sp>
        <p:nvSpPr>
          <p:cNvPr id="7" name="Rectangle 6">
            <a:extLst>
              <a:ext uri="{FF2B5EF4-FFF2-40B4-BE49-F238E27FC236}">
                <a16:creationId xmlns:a16="http://schemas.microsoft.com/office/drawing/2014/main" id="{FCD46061-3045-9E4F-A85E-8421E904E4A2}"/>
              </a:ext>
            </a:extLst>
          </p:cNvPr>
          <p:cNvSpPr/>
          <p:nvPr/>
        </p:nvSpPr>
        <p:spPr>
          <a:xfrm>
            <a:off x="5248972" y="3148776"/>
            <a:ext cx="1232945" cy="400110"/>
          </a:xfrm>
          <a:prstGeom prst="rect">
            <a:avLst/>
          </a:prstGeom>
        </p:spPr>
        <p:txBody>
          <a:bodyPr wrap="square">
            <a:spAutoFit/>
          </a:bodyPr>
          <a:lstStyle/>
          <a:p>
            <a:pPr algn="r" defTabSz="457200" hangingPunct="0">
              <a:defRPr/>
            </a:pPr>
            <a:r>
              <a:rPr lang="en-US" sz="1000" kern="0" dirty="0">
                <a:latin typeface="Ubuntu" panose="020B0504030602030204" pitchFamily="34" charset="0"/>
                <a:ea typeface="Open Sans" panose="020B0606030504020204" pitchFamily="34" charset="0"/>
                <a:cs typeface="Open Sans" panose="020B0606030504020204" pitchFamily="34" charset="0"/>
                <a:sym typeface="Calibri"/>
              </a:rPr>
              <a:t>Mutual</a:t>
            </a:r>
          </a:p>
          <a:p>
            <a:pPr algn="r" defTabSz="457200" hangingPunct="0">
              <a:defRPr/>
            </a:pPr>
            <a:r>
              <a:rPr lang="en-US" sz="1000" kern="0" dirty="0">
                <a:latin typeface="Ubuntu" panose="020B0504030602030204" pitchFamily="34" charset="0"/>
                <a:ea typeface="Open Sans" panose="020B0606030504020204" pitchFamily="34" charset="0"/>
                <a:cs typeface="Open Sans" panose="020B0606030504020204" pitchFamily="34" charset="0"/>
                <a:sym typeface="Calibri"/>
              </a:rPr>
              <a:t>Authentication</a:t>
            </a:r>
          </a:p>
        </p:txBody>
      </p:sp>
      <p:sp>
        <p:nvSpPr>
          <p:cNvPr id="8" name="Rectangle 7">
            <a:extLst>
              <a:ext uri="{FF2B5EF4-FFF2-40B4-BE49-F238E27FC236}">
                <a16:creationId xmlns:a16="http://schemas.microsoft.com/office/drawing/2014/main" id="{D0D35F1E-DD1F-E847-BCC9-A37364FA6E77}"/>
              </a:ext>
            </a:extLst>
          </p:cNvPr>
          <p:cNvSpPr/>
          <p:nvPr/>
        </p:nvSpPr>
        <p:spPr>
          <a:xfrm>
            <a:off x="1725795" y="1433820"/>
            <a:ext cx="1172249" cy="246221"/>
          </a:xfrm>
          <a:prstGeom prst="rect">
            <a:avLst/>
          </a:prstGeom>
        </p:spPr>
        <p:txBody>
          <a:bodyPr wrap="square">
            <a:spAutoFit/>
          </a:bodyPr>
          <a:lstStyle/>
          <a:p>
            <a:pPr algn="ctr" defTabSz="457200" hangingPunct="0">
              <a:defRPr/>
            </a:pPr>
            <a:r>
              <a:rPr lang="en-US" sz="1000" kern="0" dirty="0">
                <a:latin typeface="Ubuntu" panose="020B0504030602030204" pitchFamily="34" charset="0"/>
                <a:ea typeface="Open Sans" panose="020B0606030504020204" pitchFamily="34" charset="0"/>
                <a:cs typeface="Open Sans" panose="020B0606030504020204" pitchFamily="34" charset="0"/>
                <a:sym typeface="Calibri"/>
              </a:rPr>
              <a:t>TLS / SSL</a:t>
            </a:r>
          </a:p>
        </p:txBody>
      </p:sp>
      <p:sp>
        <p:nvSpPr>
          <p:cNvPr id="9" name="Rectangle 8">
            <a:extLst>
              <a:ext uri="{FF2B5EF4-FFF2-40B4-BE49-F238E27FC236}">
                <a16:creationId xmlns:a16="http://schemas.microsoft.com/office/drawing/2014/main" id="{99A32662-CC18-1B4E-AA2E-AC48A4EB66A5}"/>
              </a:ext>
            </a:extLst>
          </p:cNvPr>
          <p:cNvSpPr/>
          <p:nvPr/>
        </p:nvSpPr>
        <p:spPr>
          <a:xfrm>
            <a:off x="7237286" y="3205994"/>
            <a:ext cx="1232945" cy="246221"/>
          </a:xfrm>
          <a:prstGeom prst="rect">
            <a:avLst/>
          </a:prstGeom>
        </p:spPr>
        <p:txBody>
          <a:bodyPr wrap="square">
            <a:spAutoFit/>
          </a:bodyPr>
          <a:lstStyle/>
          <a:p>
            <a:pPr defTabSz="457200" hangingPunct="0">
              <a:defRPr/>
            </a:pPr>
            <a:r>
              <a:rPr lang="en-US" sz="1000" kern="0" dirty="0">
                <a:latin typeface="Ubuntu" panose="020B0504030602030204" pitchFamily="34" charset="0"/>
                <a:ea typeface="Open Sans" panose="020B0606030504020204" pitchFamily="34" charset="0"/>
                <a:cs typeface="Open Sans" panose="020B0606030504020204" pitchFamily="34" charset="0"/>
                <a:sym typeface="Calibri"/>
              </a:rPr>
              <a:t>TLS / SSL</a:t>
            </a:r>
          </a:p>
        </p:txBody>
      </p:sp>
      <p:sp>
        <p:nvSpPr>
          <p:cNvPr id="10" name="Rectangle 9">
            <a:extLst>
              <a:ext uri="{FF2B5EF4-FFF2-40B4-BE49-F238E27FC236}">
                <a16:creationId xmlns:a16="http://schemas.microsoft.com/office/drawing/2014/main" id="{17700D7A-59EC-D648-BAAD-088C21A21A07}"/>
              </a:ext>
            </a:extLst>
          </p:cNvPr>
          <p:cNvSpPr/>
          <p:nvPr/>
        </p:nvSpPr>
        <p:spPr>
          <a:xfrm>
            <a:off x="1725794" y="1988486"/>
            <a:ext cx="1153211" cy="400110"/>
          </a:xfrm>
          <a:prstGeom prst="rect">
            <a:avLst/>
          </a:prstGeom>
        </p:spPr>
        <p:txBody>
          <a:bodyPr wrap="square">
            <a:spAutoFit/>
          </a:bodyPr>
          <a:lstStyle/>
          <a:p>
            <a:pPr algn="ctr" defTabSz="457200" hangingPunct="0">
              <a:defRPr/>
            </a:pPr>
            <a:r>
              <a:rPr lang="en-US" sz="1000" kern="0" dirty="0">
                <a:latin typeface="Ubuntu" panose="020B0504030602030204" pitchFamily="34" charset="0"/>
                <a:ea typeface="Open Sans" panose="020B0606030504020204" pitchFamily="34" charset="0"/>
                <a:cs typeface="Open Sans" panose="020B0606030504020204" pitchFamily="34" charset="0"/>
                <a:sym typeface="Calibri"/>
              </a:rPr>
              <a:t>Mutual</a:t>
            </a:r>
          </a:p>
          <a:p>
            <a:pPr algn="ctr" defTabSz="457200" hangingPunct="0">
              <a:defRPr/>
            </a:pPr>
            <a:r>
              <a:rPr lang="en-US" sz="1000" kern="0" dirty="0">
                <a:latin typeface="Ubuntu" panose="020B0504030602030204" pitchFamily="34" charset="0"/>
                <a:ea typeface="Open Sans" panose="020B0606030504020204" pitchFamily="34" charset="0"/>
                <a:cs typeface="Open Sans" panose="020B0606030504020204" pitchFamily="34" charset="0"/>
                <a:sym typeface="Calibri"/>
              </a:rPr>
              <a:t>Authentication</a:t>
            </a:r>
          </a:p>
        </p:txBody>
      </p:sp>
      <p:grpSp>
        <p:nvGrpSpPr>
          <p:cNvPr id="11" name="Group 10">
            <a:extLst>
              <a:ext uri="{FF2B5EF4-FFF2-40B4-BE49-F238E27FC236}">
                <a16:creationId xmlns:a16="http://schemas.microsoft.com/office/drawing/2014/main" id="{961CA39F-75F5-774A-8AAA-B5622883237E}"/>
              </a:ext>
            </a:extLst>
          </p:cNvPr>
          <p:cNvGrpSpPr/>
          <p:nvPr/>
        </p:nvGrpSpPr>
        <p:grpSpPr>
          <a:xfrm>
            <a:off x="399764" y="1141757"/>
            <a:ext cx="1321534" cy="1429053"/>
            <a:chOff x="9629045" y="3612000"/>
            <a:chExt cx="1043999" cy="1494330"/>
          </a:xfrm>
        </p:grpSpPr>
        <p:sp>
          <p:nvSpPr>
            <p:cNvPr id="12" name="Shape 1983">
              <a:extLst>
                <a:ext uri="{FF2B5EF4-FFF2-40B4-BE49-F238E27FC236}">
                  <a16:creationId xmlns:a16="http://schemas.microsoft.com/office/drawing/2014/main" id="{74F47251-55D6-6546-8517-B182C9BD125E}"/>
                </a:ext>
              </a:extLst>
            </p:cNvPr>
            <p:cNvSpPr/>
            <p:nvPr/>
          </p:nvSpPr>
          <p:spPr>
            <a:xfrm>
              <a:off x="9629045" y="3612000"/>
              <a:ext cx="1043999" cy="1494330"/>
            </a:xfrm>
            <a:prstGeom prst="rect">
              <a:avLst/>
            </a:prstGeom>
            <a:solidFill>
              <a:srgbClr val="0B1B21"/>
            </a:solidFill>
            <a:ln w="15875" cap="flat">
              <a:noFill/>
              <a:prstDash val="solid"/>
              <a:round/>
            </a:ln>
            <a:effectLst/>
          </p:spPr>
          <p:txBody>
            <a:bodyPr wrap="square" lIns="45719" tIns="45719" rIns="45719" bIns="45719" numCol="1" anchor="ctr">
              <a:noAutofit/>
            </a:bodyPr>
            <a:lstStyle/>
            <a:p>
              <a:pPr algn="ctr">
                <a:spcBef>
                  <a:spcPts val="2400"/>
                </a:spcBef>
                <a:defRPr sz="900">
                  <a:solidFill>
                    <a:srgbClr val="FFFFFF"/>
                  </a:solidFill>
                </a:defRPr>
              </a:pPr>
              <a:endParaRPr lang="en-US" sz="1000" dirty="0">
                <a:solidFill>
                  <a:srgbClr val="FFFFFF"/>
                </a:solidFill>
                <a:latin typeface="Ubuntu" panose="020B0504030602030204" pitchFamily="34" charset="0"/>
                <a:ea typeface="Open Sans" panose="020B0606030504020204" pitchFamily="34" charset="0"/>
                <a:cs typeface="Open Sans" panose="020B0606030504020204" pitchFamily="34" charset="0"/>
              </a:endParaRPr>
            </a:p>
          </p:txBody>
        </p:sp>
        <p:sp>
          <p:nvSpPr>
            <p:cNvPr id="13" name="Shape 1980">
              <a:extLst>
                <a:ext uri="{FF2B5EF4-FFF2-40B4-BE49-F238E27FC236}">
                  <a16:creationId xmlns:a16="http://schemas.microsoft.com/office/drawing/2014/main" id="{8EED2B5F-38BA-0246-834F-592C0622B4C6}"/>
                </a:ext>
              </a:extLst>
            </p:cNvPr>
            <p:cNvSpPr/>
            <p:nvPr/>
          </p:nvSpPr>
          <p:spPr>
            <a:xfrm>
              <a:off x="9675564" y="4009278"/>
              <a:ext cx="950960" cy="331354"/>
            </a:xfrm>
            <a:prstGeom prst="rect">
              <a:avLst/>
            </a:prstGeom>
            <a:solidFill>
              <a:schemeClr val="accent1"/>
            </a:solidFill>
            <a:ln w="12700" cap="flat">
              <a:noFill/>
              <a:custDash>
                <a:ds d="200000" sp="200000"/>
              </a:custDash>
              <a:round/>
            </a:ln>
            <a:effectLst/>
          </p:spPr>
          <p:txBody>
            <a:bodyPr wrap="square" lIns="45719" tIns="45719" rIns="45719" bIns="45719" numCol="1" anchor="ctr">
              <a:noAutofit/>
            </a:bodyPr>
            <a:lstStyle/>
            <a:p>
              <a:pPr algn="ctr">
                <a:spcBef>
                  <a:spcPts val="2400"/>
                </a:spcBef>
              </a:pPr>
              <a:r>
                <a:rPr lang="en-US" sz="900" dirty="0">
                  <a:solidFill>
                    <a:srgbClr val="FFFFFF"/>
                  </a:solidFill>
                  <a:latin typeface="Ubuntu" panose="020B0504030602030204" pitchFamily="34" charset="0"/>
                  <a:ea typeface="Open Sans" panose="020B0606030504020204" pitchFamily="34" charset="0"/>
                  <a:cs typeface="Open Sans" panose="020B0606030504020204" pitchFamily="34" charset="0"/>
                </a:rPr>
                <a:t>Hazelcast Jet Client</a:t>
              </a:r>
            </a:p>
          </p:txBody>
        </p:sp>
        <p:sp>
          <p:nvSpPr>
            <p:cNvPr id="14" name="Shape 1984">
              <a:extLst>
                <a:ext uri="{FF2B5EF4-FFF2-40B4-BE49-F238E27FC236}">
                  <a16:creationId xmlns:a16="http://schemas.microsoft.com/office/drawing/2014/main" id="{D0BF0A0F-67FC-C346-9A39-1E64E441B286}"/>
                </a:ext>
              </a:extLst>
            </p:cNvPr>
            <p:cNvSpPr/>
            <p:nvPr/>
          </p:nvSpPr>
          <p:spPr>
            <a:xfrm>
              <a:off x="9675564" y="3665818"/>
              <a:ext cx="950960" cy="2896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spcBef>
                  <a:spcPts val="2400"/>
                </a:spcBef>
                <a:defRPr sz="900">
                  <a:solidFill>
                    <a:srgbClr val="FFFFFF"/>
                  </a:solidFill>
                </a:defRPr>
              </a:lvl1pPr>
            </a:lstStyle>
            <a:p>
              <a:r>
                <a:rPr lang="en-US" sz="1200" dirty="0">
                  <a:latin typeface="Ubuntu" panose="020B0504030602030204" pitchFamily="34" charset="0"/>
                  <a:ea typeface="Open Sans" panose="020B0606030504020204" pitchFamily="34" charset="0"/>
                  <a:cs typeface="Open Sans" panose="020B0606030504020204" pitchFamily="34" charset="0"/>
                </a:rPr>
                <a:t>Jet Clients</a:t>
              </a:r>
            </a:p>
          </p:txBody>
        </p:sp>
        <p:sp>
          <p:nvSpPr>
            <p:cNvPr id="15" name="Shape 1980">
              <a:extLst>
                <a:ext uri="{FF2B5EF4-FFF2-40B4-BE49-F238E27FC236}">
                  <a16:creationId xmlns:a16="http://schemas.microsoft.com/office/drawing/2014/main" id="{F3D4F916-317D-8448-AC62-558887D8AF9D}"/>
                </a:ext>
              </a:extLst>
            </p:cNvPr>
            <p:cNvSpPr/>
            <p:nvPr/>
          </p:nvSpPr>
          <p:spPr>
            <a:xfrm>
              <a:off x="9675564" y="4370871"/>
              <a:ext cx="950960" cy="331354"/>
            </a:xfrm>
            <a:prstGeom prst="rect">
              <a:avLst/>
            </a:prstGeom>
            <a:solidFill>
              <a:schemeClr val="accent1"/>
            </a:solidFill>
            <a:ln w="12700" cap="flat">
              <a:noFill/>
              <a:custDash>
                <a:ds d="200000" sp="200000"/>
              </a:custDash>
              <a:round/>
            </a:ln>
            <a:effectLst/>
          </p:spPr>
          <p:txBody>
            <a:bodyPr wrap="square" lIns="45719" tIns="45719" rIns="45719" bIns="45719" numCol="1" anchor="ctr">
              <a:noAutofit/>
            </a:bodyPr>
            <a:lstStyle/>
            <a:p>
              <a:pPr algn="ctr">
                <a:spcBef>
                  <a:spcPts val="2400"/>
                </a:spcBef>
              </a:pPr>
              <a:r>
                <a:rPr lang="en-US" sz="900" dirty="0">
                  <a:solidFill>
                    <a:srgbClr val="FFFFFF"/>
                  </a:solidFill>
                  <a:latin typeface="Ubuntu" panose="020B0504030602030204" pitchFamily="34" charset="0"/>
                  <a:ea typeface="Open Sans" panose="020B0606030504020204" pitchFamily="34" charset="0"/>
                  <a:cs typeface="Open Sans" panose="020B0606030504020204" pitchFamily="34" charset="0"/>
                </a:rPr>
                <a:t>Hazelcast Jet Client</a:t>
              </a:r>
            </a:p>
          </p:txBody>
        </p:sp>
        <p:sp>
          <p:nvSpPr>
            <p:cNvPr id="16" name="Shape 1980">
              <a:extLst>
                <a:ext uri="{FF2B5EF4-FFF2-40B4-BE49-F238E27FC236}">
                  <a16:creationId xmlns:a16="http://schemas.microsoft.com/office/drawing/2014/main" id="{04FF8185-310D-D641-89B8-AB9449EB36A6}"/>
                </a:ext>
              </a:extLst>
            </p:cNvPr>
            <p:cNvSpPr/>
            <p:nvPr/>
          </p:nvSpPr>
          <p:spPr>
            <a:xfrm>
              <a:off x="9675564" y="4731349"/>
              <a:ext cx="950960" cy="331354"/>
            </a:xfrm>
            <a:prstGeom prst="rect">
              <a:avLst/>
            </a:prstGeom>
            <a:solidFill>
              <a:schemeClr val="accent1"/>
            </a:solidFill>
            <a:ln w="12700" cap="flat">
              <a:noFill/>
              <a:custDash>
                <a:ds d="200000" sp="200000"/>
              </a:custDash>
              <a:round/>
            </a:ln>
            <a:effectLst/>
          </p:spPr>
          <p:txBody>
            <a:bodyPr wrap="square" lIns="45719" tIns="45719" rIns="45719" bIns="45719" numCol="1" anchor="ctr">
              <a:noAutofit/>
            </a:bodyPr>
            <a:lstStyle/>
            <a:p>
              <a:pPr algn="ctr">
                <a:spcBef>
                  <a:spcPts val="2400"/>
                </a:spcBef>
              </a:pPr>
              <a:r>
                <a:rPr lang="en-US" sz="900" dirty="0">
                  <a:solidFill>
                    <a:srgbClr val="FFFFFF"/>
                  </a:solidFill>
                  <a:latin typeface="Ubuntu" panose="020B0504030602030204" pitchFamily="34" charset="0"/>
                  <a:ea typeface="Open Sans" panose="020B0606030504020204" pitchFamily="34" charset="0"/>
                  <a:cs typeface="Open Sans" panose="020B0606030504020204" pitchFamily="34" charset="0"/>
                </a:rPr>
                <a:t>Hazelcast Jet Client</a:t>
              </a:r>
            </a:p>
          </p:txBody>
        </p:sp>
      </p:grpSp>
      <p:cxnSp>
        <p:nvCxnSpPr>
          <p:cNvPr id="18" name="Straight Arrow Connector 17">
            <a:extLst>
              <a:ext uri="{FF2B5EF4-FFF2-40B4-BE49-F238E27FC236}">
                <a16:creationId xmlns:a16="http://schemas.microsoft.com/office/drawing/2014/main" id="{99A1E4B9-127D-254E-9EEF-C28B5CF67CD5}"/>
              </a:ext>
            </a:extLst>
          </p:cNvPr>
          <p:cNvCxnSpPr>
            <a:cxnSpLocks/>
            <a:stCxn id="140" idx="3"/>
            <a:endCxn id="21" idx="1"/>
          </p:cNvCxnSpPr>
          <p:nvPr/>
        </p:nvCxnSpPr>
        <p:spPr>
          <a:xfrm flipV="1">
            <a:off x="2628572" y="1862203"/>
            <a:ext cx="239588" cy="1"/>
          </a:xfrm>
          <a:prstGeom prst="straightConnector1">
            <a:avLst/>
          </a:prstGeom>
          <a:noFill/>
          <a:ln w="9525" cap="flat">
            <a:solidFill>
              <a:schemeClr val="tx1"/>
            </a:solidFill>
            <a:prstDash val="solid"/>
            <a:round/>
            <a:headEnd type="none" w="med" len="med"/>
            <a:tailEnd type="triangle" w="med" len="med"/>
          </a:ln>
          <a:effectLst/>
        </p:spPr>
      </p:cxnSp>
      <p:cxnSp>
        <p:nvCxnSpPr>
          <p:cNvPr id="19" name="Straight Arrow Connector 18">
            <a:extLst>
              <a:ext uri="{FF2B5EF4-FFF2-40B4-BE49-F238E27FC236}">
                <a16:creationId xmlns:a16="http://schemas.microsoft.com/office/drawing/2014/main" id="{D91730C0-A2E8-4E4F-8AC0-3CA6EBBA2D2D}"/>
              </a:ext>
            </a:extLst>
          </p:cNvPr>
          <p:cNvCxnSpPr>
            <a:cxnSpLocks/>
            <a:stCxn id="140" idx="1"/>
            <a:endCxn id="12" idx="3"/>
          </p:cNvCxnSpPr>
          <p:nvPr/>
        </p:nvCxnSpPr>
        <p:spPr>
          <a:xfrm flipH="1" flipV="1">
            <a:off x="1721298" y="1856284"/>
            <a:ext cx="277531" cy="5920"/>
          </a:xfrm>
          <a:prstGeom prst="straightConnector1">
            <a:avLst/>
          </a:prstGeom>
          <a:noFill/>
          <a:ln w="9525" cap="flat">
            <a:solidFill>
              <a:schemeClr val="tx1"/>
            </a:solidFill>
            <a:prstDash val="solid"/>
            <a:round/>
            <a:headEnd type="none" w="med" len="med"/>
            <a:tailEnd type="triangle" w="med" len="med"/>
          </a:ln>
          <a:effectLst/>
        </p:spPr>
      </p:cxnSp>
      <p:grpSp>
        <p:nvGrpSpPr>
          <p:cNvPr id="20" name="Group 19">
            <a:extLst>
              <a:ext uri="{FF2B5EF4-FFF2-40B4-BE49-F238E27FC236}">
                <a16:creationId xmlns:a16="http://schemas.microsoft.com/office/drawing/2014/main" id="{5CEBB66E-76BC-A44F-B90A-3F1561DB2AD4}"/>
              </a:ext>
            </a:extLst>
          </p:cNvPr>
          <p:cNvGrpSpPr/>
          <p:nvPr/>
        </p:nvGrpSpPr>
        <p:grpSpPr>
          <a:xfrm>
            <a:off x="2868160" y="1364462"/>
            <a:ext cx="1037821" cy="995482"/>
            <a:chOff x="9694945" y="3576077"/>
            <a:chExt cx="1188720" cy="1331998"/>
          </a:xfrm>
        </p:grpSpPr>
        <p:sp>
          <p:nvSpPr>
            <p:cNvPr id="21" name="Shape 1983">
              <a:extLst>
                <a:ext uri="{FF2B5EF4-FFF2-40B4-BE49-F238E27FC236}">
                  <a16:creationId xmlns:a16="http://schemas.microsoft.com/office/drawing/2014/main" id="{BBE8E50A-90E4-E34C-9492-AF90BFFC8010}"/>
                </a:ext>
              </a:extLst>
            </p:cNvPr>
            <p:cNvSpPr/>
            <p:nvPr/>
          </p:nvSpPr>
          <p:spPr>
            <a:xfrm>
              <a:off x="9694945" y="3576077"/>
              <a:ext cx="1188720" cy="1331998"/>
            </a:xfrm>
            <a:prstGeom prst="rect">
              <a:avLst/>
            </a:prstGeom>
            <a:solidFill>
              <a:schemeClr val="accent2"/>
            </a:solidFill>
            <a:ln w="15875" cap="flat">
              <a:noFill/>
              <a:prstDash val="solid"/>
              <a:round/>
            </a:ln>
            <a:effectLst/>
          </p:spPr>
          <p:txBody>
            <a:bodyPr wrap="square" lIns="45719" tIns="45719" rIns="45719" bIns="45719" numCol="1" anchor="ctr">
              <a:noAutofit/>
            </a:bodyPr>
            <a:lstStyle/>
            <a:p>
              <a:pPr algn="ctr">
                <a:spcBef>
                  <a:spcPts val="2400"/>
                </a:spcBef>
                <a:defRPr sz="900">
                  <a:solidFill>
                    <a:srgbClr val="FFFFFF"/>
                  </a:solidFill>
                </a:defRPr>
              </a:pPr>
              <a:endParaRPr lang="en-US" sz="900" dirty="0">
                <a:solidFill>
                  <a:srgbClr val="FFFFFF"/>
                </a:solidFill>
                <a:latin typeface="Ubuntu" panose="020B0504030602030204" pitchFamily="34" charset="0"/>
                <a:ea typeface="Open Sans" panose="020B0606030504020204" pitchFamily="34" charset="0"/>
                <a:cs typeface="Open Sans" panose="020B0606030504020204" pitchFamily="34" charset="0"/>
              </a:endParaRPr>
            </a:p>
          </p:txBody>
        </p:sp>
        <p:sp>
          <p:nvSpPr>
            <p:cNvPr id="22" name="Shape 1980">
              <a:extLst>
                <a:ext uri="{FF2B5EF4-FFF2-40B4-BE49-F238E27FC236}">
                  <a16:creationId xmlns:a16="http://schemas.microsoft.com/office/drawing/2014/main" id="{6B6E38DA-D4EF-2341-974A-438B773CBA54}"/>
                </a:ext>
              </a:extLst>
            </p:cNvPr>
            <p:cNvSpPr/>
            <p:nvPr/>
          </p:nvSpPr>
          <p:spPr>
            <a:xfrm>
              <a:off x="9730139" y="3973356"/>
              <a:ext cx="1113520" cy="432000"/>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900" dirty="0">
                  <a:latin typeface="Ubuntu" panose="020B0504030602030204" pitchFamily="34" charset="0"/>
                  <a:ea typeface="Open Sans" panose="020B0606030504020204" pitchFamily="34" charset="0"/>
                  <a:cs typeface="Open Sans" panose="020B0606030504020204" pitchFamily="34" charset="0"/>
                </a:rPr>
                <a:t>JAAS Authentication</a:t>
              </a:r>
            </a:p>
          </p:txBody>
        </p:sp>
        <p:sp>
          <p:nvSpPr>
            <p:cNvPr id="23" name="Shape 1984">
              <a:extLst>
                <a:ext uri="{FF2B5EF4-FFF2-40B4-BE49-F238E27FC236}">
                  <a16:creationId xmlns:a16="http://schemas.microsoft.com/office/drawing/2014/main" id="{FC9F5E66-4DA2-AF4C-AE93-BFFD3C0FC4E5}"/>
                </a:ext>
              </a:extLst>
            </p:cNvPr>
            <p:cNvSpPr/>
            <p:nvPr/>
          </p:nvSpPr>
          <p:spPr>
            <a:xfrm>
              <a:off x="9747656" y="3620290"/>
              <a:ext cx="1077520" cy="3088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spcBef>
                  <a:spcPts val="2400"/>
                </a:spcBef>
                <a:defRPr sz="900">
                  <a:solidFill>
                    <a:srgbClr val="FFFFFF"/>
                  </a:solidFill>
                </a:defRPr>
              </a:lvl1pPr>
            </a:lstStyle>
            <a:p>
              <a:r>
                <a:rPr lang="en-US" dirty="0">
                  <a:solidFill>
                    <a:schemeClr val="tx1"/>
                  </a:solidFill>
                  <a:latin typeface="Ubuntu" panose="020B0504030602030204" pitchFamily="34" charset="0"/>
                  <a:ea typeface="Open Sans" panose="020B0606030504020204" pitchFamily="34" charset="0"/>
                  <a:cs typeface="Open Sans" panose="020B0606030504020204" pitchFamily="34" charset="0"/>
                </a:rPr>
                <a:t>Authentication</a:t>
              </a:r>
            </a:p>
          </p:txBody>
        </p:sp>
        <p:sp>
          <p:nvSpPr>
            <p:cNvPr id="24" name="Shape 1980">
              <a:extLst>
                <a:ext uri="{FF2B5EF4-FFF2-40B4-BE49-F238E27FC236}">
                  <a16:creationId xmlns:a16="http://schemas.microsoft.com/office/drawing/2014/main" id="{CFFE09AD-8316-1646-B6C3-BA8A84E168FB}"/>
                </a:ext>
              </a:extLst>
            </p:cNvPr>
            <p:cNvSpPr/>
            <p:nvPr/>
          </p:nvSpPr>
          <p:spPr>
            <a:xfrm>
              <a:off x="9735457" y="4431298"/>
              <a:ext cx="1113520" cy="432000"/>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900" dirty="0">
                  <a:latin typeface="Ubuntu" panose="020B0504030602030204" pitchFamily="34" charset="0"/>
                  <a:ea typeface="Open Sans" panose="020B0606030504020204" pitchFamily="34" charset="0"/>
                  <a:cs typeface="Open Sans" panose="020B0606030504020204" pitchFamily="34" charset="0"/>
                </a:rPr>
                <a:t>Socket </a:t>
              </a:r>
              <a:br>
                <a:rPr lang="en-US" sz="900" dirty="0">
                  <a:latin typeface="Ubuntu" panose="020B0504030602030204" pitchFamily="34" charset="0"/>
                  <a:ea typeface="Open Sans" panose="020B0606030504020204" pitchFamily="34" charset="0"/>
                  <a:cs typeface="Open Sans" panose="020B0606030504020204" pitchFamily="34" charset="0"/>
                </a:rPr>
              </a:br>
              <a:r>
                <a:rPr lang="en-US" sz="900" dirty="0">
                  <a:latin typeface="Ubuntu" panose="020B0504030602030204" pitchFamily="34" charset="0"/>
                  <a:ea typeface="Open Sans" panose="020B0606030504020204" pitchFamily="34" charset="0"/>
                  <a:cs typeface="Open Sans" panose="020B0606030504020204" pitchFamily="34" charset="0"/>
                </a:rPr>
                <a:t>Interceptor</a:t>
              </a:r>
            </a:p>
          </p:txBody>
        </p:sp>
      </p:grpSp>
      <p:grpSp>
        <p:nvGrpSpPr>
          <p:cNvPr id="25" name="Group 24">
            <a:extLst>
              <a:ext uri="{FF2B5EF4-FFF2-40B4-BE49-F238E27FC236}">
                <a16:creationId xmlns:a16="http://schemas.microsoft.com/office/drawing/2014/main" id="{7291853D-5C9C-9F4F-B982-E96D29AF0F8B}"/>
              </a:ext>
            </a:extLst>
          </p:cNvPr>
          <p:cNvGrpSpPr/>
          <p:nvPr/>
        </p:nvGrpSpPr>
        <p:grpSpPr>
          <a:xfrm>
            <a:off x="4215235" y="1364462"/>
            <a:ext cx="1037821" cy="995482"/>
            <a:chOff x="9694945" y="3576077"/>
            <a:chExt cx="1188720" cy="1331998"/>
          </a:xfrm>
        </p:grpSpPr>
        <p:sp>
          <p:nvSpPr>
            <p:cNvPr id="26" name="Shape 1983">
              <a:extLst>
                <a:ext uri="{FF2B5EF4-FFF2-40B4-BE49-F238E27FC236}">
                  <a16:creationId xmlns:a16="http://schemas.microsoft.com/office/drawing/2014/main" id="{1682D099-6735-214E-9D9F-21D4AB2ACD96}"/>
                </a:ext>
              </a:extLst>
            </p:cNvPr>
            <p:cNvSpPr/>
            <p:nvPr/>
          </p:nvSpPr>
          <p:spPr>
            <a:xfrm>
              <a:off x="9694945" y="3576077"/>
              <a:ext cx="1188720" cy="1331998"/>
            </a:xfrm>
            <a:prstGeom prst="rect">
              <a:avLst/>
            </a:prstGeom>
            <a:solidFill>
              <a:schemeClr val="accent2"/>
            </a:solidFill>
            <a:ln w="15875" cap="flat">
              <a:noFill/>
              <a:prstDash val="solid"/>
              <a:round/>
            </a:ln>
            <a:effectLst/>
          </p:spPr>
          <p:txBody>
            <a:bodyPr wrap="square" lIns="45719" tIns="45719" rIns="45719" bIns="45719" numCol="1" anchor="ctr">
              <a:noAutofit/>
            </a:bodyPr>
            <a:lstStyle/>
            <a:p>
              <a:pPr algn="ctr">
                <a:spcBef>
                  <a:spcPts val="2400"/>
                </a:spcBef>
                <a:defRPr sz="900">
                  <a:solidFill>
                    <a:srgbClr val="FFFFFF"/>
                  </a:solidFill>
                </a:defRPr>
              </a:pPr>
              <a:endParaRPr lang="en-US" sz="900" dirty="0">
                <a:solidFill>
                  <a:srgbClr val="FFFFFF"/>
                </a:solidFill>
                <a:latin typeface="Ubuntu" panose="020B0504030602030204" pitchFamily="34" charset="0"/>
                <a:ea typeface="Open Sans" panose="020B0606030504020204" pitchFamily="34" charset="0"/>
                <a:cs typeface="Open Sans" panose="020B0606030504020204" pitchFamily="34" charset="0"/>
              </a:endParaRPr>
            </a:p>
          </p:txBody>
        </p:sp>
        <p:sp>
          <p:nvSpPr>
            <p:cNvPr id="27" name="Shape 1980">
              <a:extLst>
                <a:ext uri="{FF2B5EF4-FFF2-40B4-BE49-F238E27FC236}">
                  <a16:creationId xmlns:a16="http://schemas.microsoft.com/office/drawing/2014/main" id="{0C040C2B-ED7A-D447-9E56-083C22CAB1F6}"/>
                </a:ext>
              </a:extLst>
            </p:cNvPr>
            <p:cNvSpPr/>
            <p:nvPr/>
          </p:nvSpPr>
          <p:spPr>
            <a:xfrm>
              <a:off x="9730139" y="3973356"/>
              <a:ext cx="1113520" cy="432000"/>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900" dirty="0">
                  <a:latin typeface="Ubuntu" panose="020B0504030602030204" pitchFamily="34" charset="0"/>
                  <a:ea typeface="Open Sans" panose="020B0606030504020204" pitchFamily="34" charset="0"/>
                  <a:cs typeface="Open Sans" panose="020B0606030504020204" pitchFamily="34" charset="0"/>
                </a:rPr>
                <a:t>JAAS </a:t>
              </a:r>
            </a:p>
            <a:p>
              <a:pPr lvl="0" algn="ctr">
                <a:defRPr/>
              </a:pPr>
              <a:r>
                <a:rPr lang="en-US" sz="900" dirty="0">
                  <a:latin typeface="Ubuntu" panose="020B0504030602030204" pitchFamily="34" charset="0"/>
                  <a:ea typeface="Open Sans" panose="020B0606030504020204" pitchFamily="34" charset="0"/>
                  <a:cs typeface="Open Sans" panose="020B0606030504020204" pitchFamily="34" charset="0"/>
                </a:rPr>
                <a:t>Authorization</a:t>
              </a:r>
            </a:p>
          </p:txBody>
        </p:sp>
        <p:sp>
          <p:nvSpPr>
            <p:cNvPr id="28" name="Shape 1984">
              <a:extLst>
                <a:ext uri="{FF2B5EF4-FFF2-40B4-BE49-F238E27FC236}">
                  <a16:creationId xmlns:a16="http://schemas.microsoft.com/office/drawing/2014/main" id="{2F8F9D50-091A-B54F-9EAC-1B2188F59CD0}"/>
                </a:ext>
              </a:extLst>
            </p:cNvPr>
            <p:cNvSpPr/>
            <p:nvPr/>
          </p:nvSpPr>
          <p:spPr>
            <a:xfrm>
              <a:off x="9747656" y="3620290"/>
              <a:ext cx="1077520" cy="3088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spcBef>
                  <a:spcPts val="2400"/>
                </a:spcBef>
                <a:defRPr sz="900">
                  <a:solidFill>
                    <a:srgbClr val="FFFFFF"/>
                  </a:solidFill>
                </a:defRPr>
              </a:lvl1pPr>
            </a:lstStyle>
            <a:p>
              <a:r>
                <a:rPr lang="en-US" dirty="0">
                  <a:solidFill>
                    <a:schemeClr val="tx1"/>
                  </a:solidFill>
                  <a:latin typeface="Ubuntu" panose="020B0504030602030204" pitchFamily="34" charset="0"/>
                  <a:ea typeface="Open Sans" panose="020B0606030504020204" pitchFamily="34" charset="0"/>
                  <a:cs typeface="Open Sans" panose="020B0606030504020204" pitchFamily="34" charset="0"/>
                </a:rPr>
                <a:t>Authorization</a:t>
              </a:r>
            </a:p>
          </p:txBody>
        </p:sp>
        <p:sp>
          <p:nvSpPr>
            <p:cNvPr id="29" name="Shape 1980">
              <a:extLst>
                <a:ext uri="{FF2B5EF4-FFF2-40B4-BE49-F238E27FC236}">
                  <a16:creationId xmlns:a16="http://schemas.microsoft.com/office/drawing/2014/main" id="{91223687-3031-AA4A-8409-D7499E0A9AC7}"/>
                </a:ext>
              </a:extLst>
            </p:cNvPr>
            <p:cNvSpPr/>
            <p:nvPr/>
          </p:nvSpPr>
          <p:spPr>
            <a:xfrm>
              <a:off x="9735457" y="4431298"/>
              <a:ext cx="1113520" cy="432000"/>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900" dirty="0">
                  <a:latin typeface="Ubuntu" panose="020B0504030602030204" pitchFamily="34" charset="0"/>
                  <a:ea typeface="Open Sans" panose="020B0606030504020204" pitchFamily="34" charset="0"/>
                  <a:cs typeface="Open Sans" panose="020B0606030504020204" pitchFamily="34" charset="0"/>
                </a:rPr>
                <a:t>Socket </a:t>
              </a:r>
              <a:br>
                <a:rPr lang="en-US" sz="900" dirty="0">
                  <a:latin typeface="Ubuntu" panose="020B0504030602030204" pitchFamily="34" charset="0"/>
                  <a:ea typeface="Open Sans" panose="020B0606030504020204" pitchFamily="34" charset="0"/>
                  <a:cs typeface="Open Sans" panose="020B0606030504020204" pitchFamily="34" charset="0"/>
                </a:rPr>
              </a:br>
              <a:r>
                <a:rPr lang="en-US" sz="900" dirty="0">
                  <a:latin typeface="Ubuntu" panose="020B0504030602030204" pitchFamily="34" charset="0"/>
                  <a:ea typeface="Open Sans" panose="020B0606030504020204" pitchFamily="34" charset="0"/>
                  <a:cs typeface="Open Sans" panose="020B0606030504020204" pitchFamily="34" charset="0"/>
                </a:rPr>
                <a:t>Interceptor</a:t>
              </a:r>
            </a:p>
          </p:txBody>
        </p:sp>
      </p:grpSp>
      <p:cxnSp>
        <p:nvCxnSpPr>
          <p:cNvPr id="30" name="Straight Arrow Connector 29">
            <a:extLst>
              <a:ext uri="{FF2B5EF4-FFF2-40B4-BE49-F238E27FC236}">
                <a16:creationId xmlns:a16="http://schemas.microsoft.com/office/drawing/2014/main" id="{FF66A226-3A7F-5C48-AE63-D823FE2F1A3C}"/>
              </a:ext>
            </a:extLst>
          </p:cNvPr>
          <p:cNvCxnSpPr>
            <a:cxnSpLocks/>
            <a:stCxn id="21" idx="3"/>
            <a:endCxn id="26" idx="1"/>
          </p:cNvCxnSpPr>
          <p:nvPr/>
        </p:nvCxnSpPr>
        <p:spPr>
          <a:xfrm>
            <a:off x="3905981" y="1862203"/>
            <a:ext cx="309254" cy="0"/>
          </a:xfrm>
          <a:prstGeom prst="straightConnector1">
            <a:avLst/>
          </a:prstGeom>
          <a:noFill/>
          <a:ln w="9525" cap="flat">
            <a:solidFill>
              <a:schemeClr val="tx1"/>
            </a:solidFill>
            <a:prstDash val="solid"/>
            <a:round/>
            <a:headEnd type="triangle" w="med" len="med"/>
            <a:tailEnd type="triangle" w="med" len="med"/>
          </a:ln>
          <a:effectLst/>
        </p:spPr>
      </p:cxnSp>
      <p:cxnSp>
        <p:nvCxnSpPr>
          <p:cNvPr id="31" name="Straight Arrow Connector 30">
            <a:extLst>
              <a:ext uri="{FF2B5EF4-FFF2-40B4-BE49-F238E27FC236}">
                <a16:creationId xmlns:a16="http://schemas.microsoft.com/office/drawing/2014/main" id="{A0F1F628-C291-D446-80AB-6EB6AB753965}"/>
              </a:ext>
            </a:extLst>
          </p:cNvPr>
          <p:cNvCxnSpPr>
            <a:cxnSpLocks/>
            <a:stCxn id="26" idx="3"/>
          </p:cNvCxnSpPr>
          <p:nvPr/>
        </p:nvCxnSpPr>
        <p:spPr>
          <a:xfrm flipV="1">
            <a:off x="5253056" y="1857496"/>
            <a:ext cx="898303" cy="4707"/>
          </a:xfrm>
          <a:prstGeom prst="straightConnector1">
            <a:avLst/>
          </a:prstGeom>
          <a:noFill/>
          <a:ln w="9525" cap="flat">
            <a:solidFill>
              <a:schemeClr val="tx1"/>
            </a:solidFill>
            <a:prstDash val="solid"/>
            <a:round/>
            <a:headEnd type="triangle" w="med" len="med"/>
            <a:tailEnd type="triangle" w="med" len="med"/>
          </a:ln>
          <a:effectLst/>
        </p:spPr>
      </p:cxnSp>
      <p:cxnSp>
        <p:nvCxnSpPr>
          <p:cNvPr id="33" name="Straight Arrow Connector 32">
            <a:extLst>
              <a:ext uri="{FF2B5EF4-FFF2-40B4-BE49-F238E27FC236}">
                <a16:creationId xmlns:a16="http://schemas.microsoft.com/office/drawing/2014/main" id="{C6656A83-0E16-BA4E-AA28-4402D8F52D1B}"/>
              </a:ext>
            </a:extLst>
          </p:cNvPr>
          <p:cNvCxnSpPr>
            <a:cxnSpLocks/>
            <a:stCxn id="154" idx="0"/>
            <a:endCxn id="58" idx="2"/>
          </p:cNvCxnSpPr>
          <p:nvPr/>
        </p:nvCxnSpPr>
        <p:spPr>
          <a:xfrm flipH="1" flipV="1">
            <a:off x="6875030" y="2712684"/>
            <a:ext cx="5234" cy="335778"/>
          </a:xfrm>
          <a:prstGeom prst="straightConnector1">
            <a:avLst/>
          </a:prstGeom>
          <a:noFill/>
          <a:ln w="9525" cap="flat">
            <a:solidFill>
              <a:schemeClr val="tx1"/>
            </a:solidFill>
            <a:prstDash val="solid"/>
            <a:round/>
            <a:headEnd type="none" w="med" len="med"/>
            <a:tailEnd type="triangle" w="med" len="med"/>
          </a:ln>
          <a:effectLst/>
        </p:spPr>
      </p:cxnSp>
      <p:cxnSp>
        <p:nvCxnSpPr>
          <p:cNvPr id="34" name="Straight Arrow Connector 33">
            <a:extLst>
              <a:ext uri="{FF2B5EF4-FFF2-40B4-BE49-F238E27FC236}">
                <a16:creationId xmlns:a16="http://schemas.microsoft.com/office/drawing/2014/main" id="{5A0500D4-5648-9B4B-887D-A263DB02DA02}"/>
              </a:ext>
            </a:extLst>
          </p:cNvPr>
          <p:cNvCxnSpPr>
            <a:cxnSpLocks/>
            <a:stCxn id="154" idx="2"/>
            <a:endCxn id="35" idx="0"/>
          </p:cNvCxnSpPr>
          <p:nvPr/>
        </p:nvCxnSpPr>
        <p:spPr>
          <a:xfrm>
            <a:off x="6880264" y="3448573"/>
            <a:ext cx="9886" cy="601009"/>
          </a:xfrm>
          <a:prstGeom prst="straightConnector1">
            <a:avLst/>
          </a:prstGeom>
          <a:noFill/>
          <a:ln w="9525" cap="flat">
            <a:solidFill>
              <a:schemeClr val="tx1"/>
            </a:solidFill>
            <a:prstDash val="solid"/>
            <a:round/>
            <a:headEnd type="triangle" w="med" len="med"/>
            <a:tailEnd type="triangle" w="med" len="med"/>
          </a:ln>
          <a:effectLst/>
        </p:spPr>
      </p:cxnSp>
      <p:sp>
        <p:nvSpPr>
          <p:cNvPr id="35" name="Shape 1983">
            <a:extLst>
              <a:ext uri="{FF2B5EF4-FFF2-40B4-BE49-F238E27FC236}">
                <a16:creationId xmlns:a16="http://schemas.microsoft.com/office/drawing/2014/main" id="{F01E1C1A-81D5-0E46-9392-00F1A3ABB099}"/>
              </a:ext>
            </a:extLst>
          </p:cNvPr>
          <p:cNvSpPr/>
          <p:nvPr/>
        </p:nvSpPr>
        <p:spPr>
          <a:xfrm>
            <a:off x="6170609" y="4049582"/>
            <a:ext cx="1439082" cy="285512"/>
          </a:xfrm>
          <a:prstGeom prst="rect">
            <a:avLst/>
          </a:prstGeom>
          <a:solidFill>
            <a:schemeClr val="tx1"/>
          </a:solidFill>
          <a:ln w="15875" cap="flat">
            <a:noFill/>
            <a:prstDash val="solid"/>
            <a:round/>
          </a:ln>
          <a:effectLst/>
        </p:spPr>
        <p:txBody>
          <a:bodyPr wrap="square" lIns="45719" tIns="45719" rIns="45719" bIns="45719" numCol="1" anchor="ctr">
            <a:noAutofit/>
          </a:bodyPr>
          <a:lstStyle/>
          <a:p>
            <a:pPr algn="ctr">
              <a:defRPr/>
            </a:pPr>
            <a:r>
              <a:rPr lang="en-US" sz="900" dirty="0">
                <a:solidFill>
                  <a:schemeClr val="bg1"/>
                </a:solidFill>
                <a:latin typeface="Ubuntu" panose="020B0504030602030204" pitchFamily="34" charset="0"/>
                <a:ea typeface="Open Sans" panose="020B0606030504020204" pitchFamily="34" charset="0"/>
                <a:cs typeface="Open Sans" panose="020B0606030504020204" pitchFamily="34" charset="0"/>
                <a:sym typeface="Arial"/>
              </a:rPr>
              <a:t>Management Center</a:t>
            </a:r>
          </a:p>
        </p:txBody>
      </p:sp>
      <p:grpSp>
        <p:nvGrpSpPr>
          <p:cNvPr id="36" name="Group 35">
            <a:extLst>
              <a:ext uri="{FF2B5EF4-FFF2-40B4-BE49-F238E27FC236}">
                <a16:creationId xmlns:a16="http://schemas.microsoft.com/office/drawing/2014/main" id="{F08C1B97-E2CC-2941-85BF-51FAD8C18FAE}"/>
              </a:ext>
            </a:extLst>
          </p:cNvPr>
          <p:cNvGrpSpPr/>
          <p:nvPr/>
        </p:nvGrpSpPr>
        <p:grpSpPr>
          <a:xfrm>
            <a:off x="4477710" y="3747643"/>
            <a:ext cx="1037821" cy="739646"/>
            <a:chOff x="9694945" y="3576077"/>
            <a:chExt cx="1188720" cy="989679"/>
          </a:xfrm>
        </p:grpSpPr>
        <p:sp>
          <p:nvSpPr>
            <p:cNvPr id="37" name="Shape 1983">
              <a:extLst>
                <a:ext uri="{FF2B5EF4-FFF2-40B4-BE49-F238E27FC236}">
                  <a16:creationId xmlns:a16="http://schemas.microsoft.com/office/drawing/2014/main" id="{FE387548-CC47-6846-B4DE-B8BDBFAB022C}"/>
                </a:ext>
              </a:extLst>
            </p:cNvPr>
            <p:cNvSpPr/>
            <p:nvPr/>
          </p:nvSpPr>
          <p:spPr>
            <a:xfrm>
              <a:off x="9694945" y="3576077"/>
              <a:ext cx="1188720" cy="989679"/>
            </a:xfrm>
            <a:prstGeom prst="rect">
              <a:avLst/>
            </a:prstGeom>
            <a:solidFill>
              <a:schemeClr val="accent2"/>
            </a:solidFill>
            <a:ln w="15875" cap="flat">
              <a:noFill/>
              <a:prstDash val="solid"/>
              <a:round/>
            </a:ln>
            <a:effectLst/>
          </p:spPr>
          <p:txBody>
            <a:bodyPr wrap="square" lIns="45719" tIns="45719" rIns="45719" bIns="45719" numCol="1" anchor="ctr">
              <a:noAutofit/>
            </a:bodyPr>
            <a:lstStyle/>
            <a:p>
              <a:pPr algn="ctr">
                <a:spcBef>
                  <a:spcPts val="2400"/>
                </a:spcBef>
                <a:defRPr sz="900">
                  <a:solidFill>
                    <a:srgbClr val="FFFFFF"/>
                  </a:solidFill>
                </a:defRPr>
              </a:pPr>
              <a:endParaRPr lang="en-US" sz="900" dirty="0">
                <a:solidFill>
                  <a:srgbClr val="FFFFFF"/>
                </a:solidFill>
                <a:latin typeface="Ubuntu" panose="020B0504030602030204" pitchFamily="34" charset="0"/>
                <a:ea typeface="Open Sans" panose="020B0606030504020204" pitchFamily="34" charset="0"/>
                <a:cs typeface="Open Sans" panose="020B0606030504020204" pitchFamily="34" charset="0"/>
              </a:endParaRPr>
            </a:p>
          </p:txBody>
        </p:sp>
        <p:sp>
          <p:nvSpPr>
            <p:cNvPr id="38" name="Shape 1980">
              <a:extLst>
                <a:ext uri="{FF2B5EF4-FFF2-40B4-BE49-F238E27FC236}">
                  <a16:creationId xmlns:a16="http://schemas.microsoft.com/office/drawing/2014/main" id="{A02D6916-8F94-B14D-ADD5-350F0E1F5A3E}"/>
                </a:ext>
              </a:extLst>
            </p:cNvPr>
            <p:cNvSpPr/>
            <p:nvPr/>
          </p:nvSpPr>
          <p:spPr>
            <a:xfrm>
              <a:off x="9730139" y="3973357"/>
              <a:ext cx="1113520" cy="539999"/>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marL="117475" indent="-117475">
                <a:buFont typeface="Arial" panose="020B0604020202020204" pitchFamily="34" charset="0"/>
                <a:buChar char="•"/>
                <a:defRPr/>
              </a:pPr>
              <a:r>
                <a:rPr lang="en-US" sz="900" dirty="0">
                  <a:latin typeface="Ubuntu" panose="020B0504030602030204" pitchFamily="34" charset="0"/>
                  <a:ea typeface="Open Sans" panose="020B0606030504020204" pitchFamily="34" charset="0"/>
                  <a:cs typeface="Open Sans" panose="020B0606030504020204" pitchFamily="34" charset="0"/>
                  <a:sym typeface="Arial"/>
                </a:rPr>
                <a:t>Read/Write</a:t>
              </a:r>
            </a:p>
            <a:p>
              <a:pPr marL="117475" indent="-117475">
                <a:buFont typeface="Arial" panose="020B0604020202020204" pitchFamily="34" charset="0"/>
                <a:buChar char="•"/>
                <a:defRPr/>
              </a:pPr>
              <a:r>
                <a:rPr lang="en-US" sz="900" dirty="0">
                  <a:latin typeface="Ubuntu" panose="020B0504030602030204" pitchFamily="34" charset="0"/>
                  <a:ea typeface="Open Sans" panose="020B0606030504020204" pitchFamily="34" charset="0"/>
                  <a:cs typeface="Open Sans" panose="020B0606030504020204" pitchFamily="34" charset="0"/>
                  <a:sym typeface="Arial"/>
                </a:rPr>
                <a:t>Read only</a:t>
              </a:r>
            </a:p>
            <a:p>
              <a:pPr marL="117475" indent="-117475">
                <a:buFont typeface="Arial" panose="020B0604020202020204" pitchFamily="34" charset="0"/>
                <a:buChar char="•"/>
                <a:defRPr/>
              </a:pPr>
              <a:r>
                <a:rPr lang="en-US" sz="900" dirty="0">
                  <a:latin typeface="Ubuntu" panose="020B0504030602030204" pitchFamily="34" charset="0"/>
                  <a:ea typeface="Open Sans" panose="020B0606030504020204" pitchFamily="34" charset="0"/>
                  <a:cs typeface="Open Sans" panose="020B0606030504020204" pitchFamily="34" charset="0"/>
                  <a:sym typeface="Arial"/>
                </a:rPr>
                <a:t>Metrics only</a:t>
              </a:r>
            </a:p>
          </p:txBody>
        </p:sp>
        <p:sp>
          <p:nvSpPr>
            <p:cNvPr id="39" name="Shape 1984">
              <a:extLst>
                <a:ext uri="{FF2B5EF4-FFF2-40B4-BE49-F238E27FC236}">
                  <a16:creationId xmlns:a16="http://schemas.microsoft.com/office/drawing/2014/main" id="{0C4C2F97-02F4-4340-B56D-75D454505621}"/>
                </a:ext>
              </a:extLst>
            </p:cNvPr>
            <p:cNvSpPr/>
            <p:nvPr/>
          </p:nvSpPr>
          <p:spPr>
            <a:xfrm>
              <a:off x="9747656" y="3620289"/>
              <a:ext cx="1077520" cy="3088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spcBef>
                  <a:spcPts val="2400"/>
                </a:spcBef>
                <a:defRPr sz="900">
                  <a:solidFill>
                    <a:srgbClr val="FFFFFF"/>
                  </a:solidFill>
                </a:defRPr>
              </a:lvl1pPr>
            </a:lstStyle>
            <a:p>
              <a:r>
                <a:rPr lang="en-US" dirty="0">
                  <a:solidFill>
                    <a:schemeClr val="tx1"/>
                  </a:solidFill>
                  <a:latin typeface="Ubuntu" panose="020B0504030602030204" pitchFamily="34" charset="0"/>
                  <a:ea typeface="Open Sans" panose="020B0606030504020204" pitchFamily="34" charset="0"/>
                  <a:cs typeface="Open Sans" panose="020B0606030504020204" pitchFamily="34" charset="0"/>
                </a:rPr>
                <a:t>Authorization</a:t>
              </a:r>
            </a:p>
          </p:txBody>
        </p:sp>
      </p:grpSp>
      <p:cxnSp>
        <p:nvCxnSpPr>
          <p:cNvPr id="40" name="Straight Arrow Connector 39">
            <a:extLst>
              <a:ext uri="{FF2B5EF4-FFF2-40B4-BE49-F238E27FC236}">
                <a16:creationId xmlns:a16="http://schemas.microsoft.com/office/drawing/2014/main" id="{D67DB498-B492-C34D-AFCD-7FE8BBCDEE3C}"/>
              </a:ext>
            </a:extLst>
          </p:cNvPr>
          <p:cNvCxnSpPr>
            <a:endCxn id="35" idx="1"/>
          </p:cNvCxnSpPr>
          <p:nvPr/>
        </p:nvCxnSpPr>
        <p:spPr>
          <a:xfrm>
            <a:off x="5529737" y="4192338"/>
            <a:ext cx="640873" cy="0"/>
          </a:xfrm>
          <a:prstGeom prst="straightConnector1">
            <a:avLst/>
          </a:prstGeom>
          <a:noFill/>
          <a:ln w="9525" cap="flat">
            <a:solidFill>
              <a:schemeClr val="tx1"/>
            </a:solidFill>
            <a:prstDash val="solid"/>
            <a:round/>
            <a:headEnd type="none" w="med" len="med"/>
            <a:tailEnd type="triangle" w="med" len="med"/>
          </a:ln>
          <a:effectLst/>
        </p:spPr>
      </p:cxnSp>
      <p:sp>
        <p:nvSpPr>
          <p:cNvPr id="41" name="Rectangle 40">
            <a:extLst>
              <a:ext uri="{FF2B5EF4-FFF2-40B4-BE49-F238E27FC236}">
                <a16:creationId xmlns:a16="http://schemas.microsoft.com/office/drawing/2014/main" id="{DC148AAE-E06F-364F-8D71-FB8CF28DD898}"/>
              </a:ext>
            </a:extLst>
          </p:cNvPr>
          <p:cNvSpPr/>
          <p:nvPr/>
        </p:nvSpPr>
        <p:spPr>
          <a:xfrm>
            <a:off x="1725796" y="2866730"/>
            <a:ext cx="1172249" cy="246221"/>
          </a:xfrm>
          <a:prstGeom prst="rect">
            <a:avLst/>
          </a:prstGeom>
        </p:spPr>
        <p:txBody>
          <a:bodyPr wrap="square">
            <a:spAutoFit/>
          </a:bodyPr>
          <a:lstStyle/>
          <a:p>
            <a:pPr algn="ctr" defTabSz="457200" hangingPunct="0">
              <a:defRPr/>
            </a:pPr>
            <a:r>
              <a:rPr lang="en-US" sz="1000" kern="0" dirty="0">
                <a:latin typeface="Ubuntu" panose="020B0504030602030204" pitchFamily="34" charset="0"/>
                <a:ea typeface="Open Sans" panose="020B0606030504020204" pitchFamily="34" charset="0"/>
                <a:cs typeface="Open Sans" panose="020B0606030504020204" pitchFamily="34" charset="0"/>
                <a:sym typeface="Calibri"/>
              </a:rPr>
              <a:t>TLS / SSL</a:t>
            </a:r>
          </a:p>
        </p:txBody>
      </p:sp>
      <p:sp>
        <p:nvSpPr>
          <p:cNvPr id="42" name="Rectangle 41">
            <a:extLst>
              <a:ext uri="{FF2B5EF4-FFF2-40B4-BE49-F238E27FC236}">
                <a16:creationId xmlns:a16="http://schemas.microsoft.com/office/drawing/2014/main" id="{C4156DFA-B5C7-194F-A3E1-CA495955027E}"/>
              </a:ext>
            </a:extLst>
          </p:cNvPr>
          <p:cNvSpPr/>
          <p:nvPr/>
        </p:nvSpPr>
        <p:spPr>
          <a:xfrm>
            <a:off x="2655209" y="3103120"/>
            <a:ext cx="1153211" cy="400110"/>
          </a:xfrm>
          <a:prstGeom prst="rect">
            <a:avLst/>
          </a:prstGeom>
        </p:spPr>
        <p:txBody>
          <a:bodyPr wrap="square">
            <a:spAutoFit/>
          </a:bodyPr>
          <a:lstStyle/>
          <a:p>
            <a:pPr defTabSz="457200" hangingPunct="0">
              <a:defRPr/>
            </a:pPr>
            <a:r>
              <a:rPr lang="en-US" sz="1000" kern="0" dirty="0">
                <a:latin typeface="Ubuntu" panose="020B0504030602030204" pitchFamily="34" charset="0"/>
                <a:ea typeface="Open Sans" panose="020B0606030504020204" pitchFamily="34" charset="0"/>
                <a:cs typeface="Open Sans" panose="020B0606030504020204" pitchFamily="34" charset="0"/>
                <a:sym typeface="Calibri"/>
              </a:rPr>
              <a:t>Mutual</a:t>
            </a:r>
          </a:p>
          <a:p>
            <a:pPr defTabSz="457200" hangingPunct="0">
              <a:defRPr/>
            </a:pPr>
            <a:r>
              <a:rPr lang="en-US" sz="1000" kern="0" dirty="0">
                <a:latin typeface="Ubuntu" panose="020B0504030602030204" pitchFamily="34" charset="0"/>
                <a:ea typeface="Open Sans" panose="020B0606030504020204" pitchFamily="34" charset="0"/>
                <a:cs typeface="Open Sans" panose="020B0606030504020204" pitchFamily="34" charset="0"/>
                <a:sym typeface="Calibri"/>
              </a:rPr>
              <a:t>Authentication</a:t>
            </a:r>
          </a:p>
        </p:txBody>
      </p:sp>
      <p:sp>
        <p:nvSpPr>
          <p:cNvPr id="43" name="Shape 1983">
            <a:extLst>
              <a:ext uri="{FF2B5EF4-FFF2-40B4-BE49-F238E27FC236}">
                <a16:creationId xmlns:a16="http://schemas.microsoft.com/office/drawing/2014/main" id="{A82781DD-769E-3A4E-A9D9-5CBCF21FCA53}"/>
              </a:ext>
            </a:extLst>
          </p:cNvPr>
          <p:cNvSpPr/>
          <p:nvPr/>
        </p:nvSpPr>
        <p:spPr>
          <a:xfrm>
            <a:off x="708964" y="3134186"/>
            <a:ext cx="1032775" cy="285512"/>
          </a:xfrm>
          <a:prstGeom prst="rect">
            <a:avLst/>
          </a:prstGeom>
          <a:solidFill>
            <a:schemeClr val="tx1"/>
          </a:solidFill>
          <a:ln w="15875" cap="flat">
            <a:noFill/>
            <a:prstDash val="solid"/>
            <a:round/>
          </a:ln>
          <a:effectLst/>
        </p:spPr>
        <p:txBody>
          <a:bodyPr wrap="square" lIns="45719" tIns="45719" rIns="45719" bIns="45719" numCol="1" anchor="ctr">
            <a:noAutofit/>
          </a:bodyPr>
          <a:lstStyle/>
          <a:p>
            <a:pPr algn="ctr">
              <a:defRPr/>
            </a:pPr>
            <a:r>
              <a:rPr lang="en-US" sz="900" dirty="0">
                <a:solidFill>
                  <a:schemeClr val="bg1"/>
                </a:solidFill>
                <a:latin typeface="Ubuntu" panose="020B0504030602030204" pitchFamily="34" charset="0"/>
                <a:ea typeface="Open Sans" panose="020B0606030504020204" pitchFamily="34" charset="0"/>
                <a:cs typeface="Open Sans" panose="020B0606030504020204" pitchFamily="34" charset="0"/>
                <a:sym typeface="Arial"/>
              </a:rPr>
              <a:t>Browser</a:t>
            </a:r>
          </a:p>
        </p:txBody>
      </p:sp>
      <p:cxnSp>
        <p:nvCxnSpPr>
          <p:cNvPr id="45" name="Straight Arrow Connector 44">
            <a:extLst>
              <a:ext uri="{FF2B5EF4-FFF2-40B4-BE49-F238E27FC236}">
                <a16:creationId xmlns:a16="http://schemas.microsoft.com/office/drawing/2014/main" id="{B4CD1D62-5398-D446-9243-14D67363F9E2}"/>
              </a:ext>
            </a:extLst>
          </p:cNvPr>
          <p:cNvCxnSpPr/>
          <p:nvPr/>
        </p:nvCxnSpPr>
        <p:spPr>
          <a:xfrm>
            <a:off x="3885995" y="4192338"/>
            <a:ext cx="591716" cy="0"/>
          </a:xfrm>
          <a:prstGeom prst="straightConnector1">
            <a:avLst/>
          </a:prstGeom>
          <a:noFill/>
          <a:ln w="9525" cap="flat">
            <a:solidFill>
              <a:schemeClr val="tx1"/>
            </a:solidFill>
            <a:prstDash val="solid"/>
            <a:round/>
            <a:headEnd type="none" w="med" len="med"/>
            <a:tailEnd type="triangle" w="med" len="med"/>
          </a:ln>
          <a:effectLst/>
        </p:spPr>
      </p:cxnSp>
      <p:grpSp>
        <p:nvGrpSpPr>
          <p:cNvPr id="47" name="Group 46">
            <a:extLst>
              <a:ext uri="{FF2B5EF4-FFF2-40B4-BE49-F238E27FC236}">
                <a16:creationId xmlns:a16="http://schemas.microsoft.com/office/drawing/2014/main" id="{68A7BFCB-B3DF-7742-A290-7216B9CB95AB}"/>
              </a:ext>
            </a:extLst>
          </p:cNvPr>
          <p:cNvGrpSpPr/>
          <p:nvPr/>
        </p:nvGrpSpPr>
        <p:grpSpPr>
          <a:xfrm>
            <a:off x="1835541" y="3747642"/>
            <a:ext cx="2075643" cy="726432"/>
            <a:chOff x="2223966" y="5123464"/>
            <a:chExt cx="2377440" cy="971998"/>
          </a:xfrm>
        </p:grpSpPr>
        <p:grpSp>
          <p:nvGrpSpPr>
            <p:cNvPr id="48" name="Group 47">
              <a:extLst>
                <a:ext uri="{FF2B5EF4-FFF2-40B4-BE49-F238E27FC236}">
                  <a16:creationId xmlns:a16="http://schemas.microsoft.com/office/drawing/2014/main" id="{37C335C9-D9E3-AB40-AA55-4A156A24C5B6}"/>
                </a:ext>
              </a:extLst>
            </p:cNvPr>
            <p:cNvGrpSpPr/>
            <p:nvPr/>
          </p:nvGrpSpPr>
          <p:grpSpPr>
            <a:xfrm>
              <a:off x="2223966" y="5123464"/>
              <a:ext cx="2377440" cy="971998"/>
              <a:chOff x="9678012" y="3576076"/>
              <a:chExt cx="2377440" cy="971998"/>
            </a:xfrm>
          </p:grpSpPr>
          <p:sp>
            <p:nvSpPr>
              <p:cNvPr id="50" name="Shape 1983">
                <a:extLst>
                  <a:ext uri="{FF2B5EF4-FFF2-40B4-BE49-F238E27FC236}">
                    <a16:creationId xmlns:a16="http://schemas.microsoft.com/office/drawing/2014/main" id="{6382C501-55FC-C04F-B5B2-85D7996578F5}"/>
                  </a:ext>
                </a:extLst>
              </p:cNvPr>
              <p:cNvSpPr/>
              <p:nvPr/>
            </p:nvSpPr>
            <p:spPr>
              <a:xfrm>
                <a:off x="9678012" y="3576076"/>
                <a:ext cx="2377440" cy="971998"/>
              </a:xfrm>
              <a:prstGeom prst="rect">
                <a:avLst/>
              </a:prstGeom>
              <a:solidFill>
                <a:schemeClr val="accent2"/>
              </a:solidFill>
              <a:ln w="15875" cap="flat">
                <a:noFill/>
                <a:prstDash val="solid"/>
                <a:round/>
              </a:ln>
              <a:effectLst/>
            </p:spPr>
            <p:txBody>
              <a:bodyPr wrap="square" lIns="45719" tIns="93600" rIns="45719" bIns="45719" numCol="1" anchor="t">
                <a:noAutofit/>
              </a:bodyPr>
              <a:lstStyle/>
              <a:p>
                <a:pPr algn="ctr">
                  <a:spcBef>
                    <a:spcPts val="2400"/>
                  </a:spcBef>
                  <a:defRPr sz="900">
                    <a:solidFill>
                      <a:srgbClr val="FFFFFF"/>
                    </a:solidFill>
                  </a:defRPr>
                </a:pPr>
                <a:r>
                  <a:rPr lang="en-US" sz="900" dirty="0">
                    <a:latin typeface="Ubuntu" panose="020B0504030602030204" pitchFamily="34" charset="0"/>
                    <a:ea typeface="Open Sans" panose="020B0606030504020204" pitchFamily="34" charset="0"/>
                    <a:cs typeface="Open Sans" panose="020B0606030504020204" pitchFamily="34" charset="0"/>
                  </a:rPr>
                  <a:t>Authentications</a:t>
                </a:r>
              </a:p>
            </p:txBody>
          </p:sp>
          <p:sp>
            <p:nvSpPr>
              <p:cNvPr id="51" name="Shape 1980">
                <a:extLst>
                  <a:ext uri="{FF2B5EF4-FFF2-40B4-BE49-F238E27FC236}">
                    <a16:creationId xmlns:a16="http://schemas.microsoft.com/office/drawing/2014/main" id="{902C3046-6013-6249-94BC-123BB737C19B}"/>
                  </a:ext>
                </a:extLst>
              </p:cNvPr>
              <p:cNvSpPr/>
              <p:nvPr/>
            </p:nvSpPr>
            <p:spPr>
              <a:xfrm>
                <a:off x="9730139" y="3973357"/>
                <a:ext cx="1113520" cy="503999"/>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800" dirty="0">
                    <a:latin typeface="Ubuntu" panose="020B0504030602030204" pitchFamily="34" charset="0"/>
                    <a:ea typeface="Open Sans" panose="020B0606030504020204" pitchFamily="34" charset="0"/>
                    <a:cs typeface="Open Sans" panose="020B0606030504020204" pitchFamily="34" charset="0"/>
                  </a:rPr>
                  <a:t>LDAP /</a:t>
                </a:r>
              </a:p>
              <a:p>
                <a:pPr lvl="0" algn="ctr">
                  <a:defRPr/>
                </a:pPr>
                <a:r>
                  <a:rPr lang="en-US" sz="800" dirty="0">
                    <a:latin typeface="Ubuntu" panose="020B0504030602030204" pitchFamily="34" charset="0"/>
                    <a:ea typeface="Open Sans" panose="020B0606030504020204" pitchFamily="34" charset="0"/>
                    <a:cs typeface="Open Sans" panose="020B0606030504020204" pitchFamily="34" charset="0"/>
                  </a:rPr>
                  <a:t>Active Directory Authentication</a:t>
                </a:r>
              </a:p>
            </p:txBody>
          </p:sp>
          <p:sp>
            <p:nvSpPr>
              <p:cNvPr id="52" name="Shape 1980">
                <a:extLst>
                  <a:ext uri="{FF2B5EF4-FFF2-40B4-BE49-F238E27FC236}">
                    <a16:creationId xmlns:a16="http://schemas.microsoft.com/office/drawing/2014/main" id="{B12618AA-5A93-7B4B-9077-CA537889AA98}"/>
                  </a:ext>
                </a:extLst>
              </p:cNvPr>
              <p:cNvSpPr/>
              <p:nvPr/>
            </p:nvSpPr>
            <p:spPr>
              <a:xfrm>
                <a:off x="10877887" y="3982156"/>
                <a:ext cx="1113520" cy="503999"/>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900" dirty="0">
                    <a:latin typeface="Ubuntu" panose="020B0504030602030204" pitchFamily="34" charset="0"/>
                    <a:ea typeface="Open Sans" panose="020B0606030504020204" pitchFamily="34" charset="0"/>
                    <a:cs typeface="Open Sans" panose="020B0606030504020204" pitchFamily="34" charset="0"/>
                  </a:rPr>
                  <a:t>JAAS Authentication</a:t>
                </a:r>
              </a:p>
            </p:txBody>
          </p:sp>
        </p:grpSp>
        <p:sp>
          <p:nvSpPr>
            <p:cNvPr id="49" name="Shape 1984">
              <a:extLst>
                <a:ext uri="{FF2B5EF4-FFF2-40B4-BE49-F238E27FC236}">
                  <a16:creationId xmlns:a16="http://schemas.microsoft.com/office/drawing/2014/main" id="{D2C732B3-C38A-2144-8AC3-67588038112D}"/>
                </a:ext>
              </a:extLst>
            </p:cNvPr>
            <p:cNvSpPr/>
            <p:nvPr/>
          </p:nvSpPr>
          <p:spPr>
            <a:xfrm>
              <a:off x="2867967" y="5151954"/>
              <a:ext cx="1077519" cy="308861"/>
            </a:xfrm>
            <a:prstGeom prst="rect">
              <a:avLst/>
            </a:prstGeom>
            <a:solidFill>
              <a:schemeClr val="accent2"/>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spcBef>
                  <a:spcPts val="2400"/>
                </a:spcBef>
                <a:defRPr sz="900">
                  <a:solidFill>
                    <a:srgbClr val="FFFFFF"/>
                  </a:solidFill>
                </a:defRPr>
              </a:lvl1pPr>
            </a:lstStyle>
            <a:p>
              <a:r>
                <a:rPr lang="en-US" dirty="0">
                  <a:solidFill>
                    <a:schemeClr val="tx1"/>
                  </a:solidFill>
                  <a:latin typeface="Ubuntu" panose="020B0504030602030204" pitchFamily="34" charset="0"/>
                  <a:ea typeface="Open Sans" panose="020B0606030504020204" pitchFamily="34" charset="0"/>
                  <a:cs typeface="Open Sans" panose="020B0606030504020204" pitchFamily="34" charset="0"/>
                </a:rPr>
                <a:t>Authentication</a:t>
              </a:r>
            </a:p>
          </p:txBody>
        </p:sp>
      </p:grpSp>
      <p:grpSp>
        <p:nvGrpSpPr>
          <p:cNvPr id="151" name="Group 150">
            <a:extLst>
              <a:ext uri="{FF2B5EF4-FFF2-40B4-BE49-F238E27FC236}">
                <a16:creationId xmlns:a16="http://schemas.microsoft.com/office/drawing/2014/main" id="{311AEBC3-047F-F94D-AE97-BC0219DF91F8}"/>
              </a:ext>
            </a:extLst>
          </p:cNvPr>
          <p:cNvGrpSpPr/>
          <p:nvPr/>
        </p:nvGrpSpPr>
        <p:grpSpPr>
          <a:xfrm>
            <a:off x="5795547" y="1011723"/>
            <a:ext cx="2147163" cy="1700961"/>
            <a:chOff x="5795547" y="1094329"/>
            <a:chExt cx="2147163" cy="1700961"/>
          </a:xfrm>
        </p:grpSpPr>
        <p:sp>
          <p:nvSpPr>
            <p:cNvPr id="54" name="Shape 1801">
              <a:extLst>
                <a:ext uri="{FF2B5EF4-FFF2-40B4-BE49-F238E27FC236}">
                  <a16:creationId xmlns:a16="http://schemas.microsoft.com/office/drawing/2014/main" id="{48C98AF0-E394-7D4E-B539-4B540CF97054}"/>
                </a:ext>
              </a:extLst>
            </p:cNvPr>
            <p:cNvSpPr>
              <a:spLocks noChangeAspect="1"/>
            </p:cNvSpPr>
            <p:nvPr/>
          </p:nvSpPr>
          <p:spPr>
            <a:xfrm>
              <a:off x="6116769" y="1335858"/>
              <a:ext cx="1504719" cy="1367250"/>
            </a:xfrm>
            <a:prstGeom prst="ellipse">
              <a:avLst/>
            </a:prstGeom>
            <a:noFill/>
            <a:ln w="127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endParaRPr lang="en-US" dirty="0">
                <a:latin typeface="Ubuntu" panose="020B0504030602030204" pitchFamily="34" charset="0"/>
                <a:ea typeface="Open Sans" panose="020B0606030504020204" pitchFamily="34" charset="0"/>
                <a:cs typeface="Open Sans" panose="020B0606030504020204" pitchFamily="34" charset="0"/>
              </a:endParaRPr>
            </a:p>
          </p:txBody>
        </p:sp>
        <p:sp>
          <p:nvSpPr>
            <p:cNvPr id="58" name="Shape 1983">
              <a:extLst>
                <a:ext uri="{FF2B5EF4-FFF2-40B4-BE49-F238E27FC236}">
                  <a16:creationId xmlns:a16="http://schemas.microsoft.com/office/drawing/2014/main" id="{1E6D889F-DF3E-B041-A3F3-8E94D8A2C4B6}"/>
                </a:ext>
              </a:extLst>
            </p:cNvPr>
            <p:cNvSpPr/>
            <p:nvPr/>
          </p:nvSpPr>
          <p:spPr>
            <a:xfrm>
              <a:off x="6546142" y="2509778"/>
              <a:ext cx="657776" cy="285512"/>
            </a:xfrm>
            <a:prstGeom prst="rect">
              <a:avLst/>
            </a:prstGeom>
            <a:solidFill>
              <a:schemeClr val="accent2"/>
            </a:solidFill>
            <a:ln w="15875" cap="flat">
              <a:noFill/>
              <a:prstDash val="solid"/>
              <a:round/>
            </a:ln>
            <a:effectLst/>
          </p:spPr>
          <p:txBody>
            <a:bodyPr wrap="square" lIns="45719" tIns="45719" rIns="45719" bIns="45719" numCol="1" anchor="ctr">
              <a:noAutofit/>
            </a:bodyPr>
            <a:lstStyle/>
            <a:p>
              <a:pPr lvl="0" algn="ctr">
                <a:defRPr/>
              </a:pPr>
              <a:r>
                <a:rPr lang="en-US" sz="900" dirty="0">
                  <a:latin typeface="Ubuntu" panose="020B0504030602030204" pitchFamily="34" charset="0"/>
                  <a:ea typeface="Open Sans" panose="020B0606030504020204" pitchFamily="34" charset="0"/>
                  <a:cs typeface="Open Sans" panose="020B0606030504020204" pitchFamily="34" charset="0"/>
                </a:rPr>
                <a:t>Symmetric Encryption</a:t>
              </a:r>
            </a:p>
          </p:txBody>
        </p:sp>
        <p:sp>
          <p:nvSpPr>
            <p:cNvPr id="59" name="Shape 1983">
              <a:extLst>
                <a:ext uri="{FF2B5EF4-FFF2-40B4-BE49-F238E27FC236}">
                  <a16:creationId xmlns:a16="http://schemas.microsoft.com/office/drawing/2014/main" id="{C5F12561-F1B8-D941-9FCA-332414612543}"/>
                </a:ext>
              </a:extLst>
            </p:cNvPr>
            <p:cNvSpPr/>
            <p:nvPr/>
          </p:nvSpPr>
          <p:spPr>
            <a:xfrm>
              <a:off x="7269389" y="1553905"/>
              <a:ext cx="598743" cy="232351"/>
            </a:xfrm>
            <a:prstGeom prst="rect">
              <a:avLst/>
            </a:prstGeom>
            <a:solidFill>
              <a:schemeClr val="accent2"/>
            </a:solidFill>
            <a:ln w="15875" cap="flat">
              <a:noFill/>
              <a:prstDash val="solid"/>
              <a:round/>
            </a:ln>
            <a:effectLst/>
          </p:spPr>
          <p:txBody>
            <a:bodyPr wrap="square" lIns="45719" tIns="45719" rIns="45719" bIns="45719" numCol="1" anchor="ctr">
              <a:noAutofit/>
            </a:bodyPr>
            <a:lstStyle/>
            <a:p>
              <a:pPr lvl="0" algn="ctr">
                <a:defRPr/>
              </a:pPr>
              <a:r>
                <a:rPr lang="en-US" sz="900" dirty="0">
                  <a:latin typeface="Ubuntu" panose="020B0504030602030204" pitchFamily="34" charset="0"/>
                  <a:ea typeface="Open Sans" panose="020B0606030504020204" pitchFamily="34" charset="0"/>
                  <a:cs typeface="Open Sans" panose="020B0606030504020204" pitchFamily="34" charset="0"/>
                </a:rPr>
                <a:t>OpenSSL</a:t>
              </a:r>
            </a:p>
          </p:txBody>
        </p:sp>
        <p:sp>
          <p:nvSpPr>
            <p:cNvPr id="60" name="Shape 1983">
              <a:extLst>
                <a:ext uri="{FF2B5EF4-FFF2-40B4-BE49-F238E27FC236}">
                  <a16:creationId xmlns:a16="http://schemas.microsoft.com/office/drawing/2014/main" id="{B61256AD-3BB6-294B-A0A1-3233BDEEB437}"/>
                </a:ext>
              </a:extLst>
            </p:cNvPr>
            <p:cNvSpPr/>
            <p:nvPr/>
          </p:nvSpPr>
          <p:spPr>
            <a:xfrm>
              <a:off x="5795547" y="1553905"/>
              <a:ext cx="598743" cy="232351"/>
            </a:xfrm>
            <a:prstGeom prst="rect">
              <a:avLst/>
            </a:prstGeom>
            <a:solidFill>
              <a:schemeClr val="accent2"/>
            </a:solidFill>
            <a:ln w="15875" cap="flat">
              <a:noFill/>
              <a:prstDash val="solid"/>
              <a:round/>
            </a:ln>
            <a:effectLst/>
          </p:spPr>
          <p:txBody>
            <a:bodyPr wrap="square" lIns="45719" tIns="45719" rIns="45719" bIns="45719" numCol="1" anchor="ctr">
              <a:noAutofit/>
            </a:bodyPr>
            <a:lstStyle/>
            <a:p>
              <a:pPr lvl="0" algn="ctr">
                <a:defRPr/>
              </a:pPr>
              <a:r>
                <a:rPr lang="en-US" sz="900" dirty="0">
                  <a:latin typeface="Ubuntu" panose="020B0504030602030204" pitchFamily="34" charset="0"/>
                  <a:ea typeface="Open Sans" panose="020B0606030504020204" pitchFamily="34" charset="0"/>
                  <a:cs typeface="Open Sans" panose="020B0606030504020204" pitchFamily="34" charset="0"/>
                </a:rPr>
                <a:t>TLS/SSL</a:t>
              </a:r>
            </a:p>
          </p:txBody>
        </p:sp>
        <p:grpSp>
          <p:nvGrpSpPr>
            <p:cNvPr id="133" name="Group 132">
              <a:extLst>
                <a:ext uri="{FF2B5EF4-FFF2-40B4-BE49-F238E27FC236}">
                  <a16:creationId xmlns:a16="http://schemas.microsoft.com/office/drawing/2014/main" id="{0326C7BF-E7DE-F743-B03F-871763478B00}"/>
                </a:ext>
              </a:extLst>
            </p:cNvPr>
            <p:cNvGrpSpPr/>
            <p:nvPr/>
          </p:nvGrpSpPr>
          <p:grpSpPr>
            <a:xfrm>
              <a:off x="6586971" y="1094329"/>
              <a:ext cx="600439" cy="529819"/>
              <a:chOff x="1856832" y="1974509"/>
              <a:chExt cx="655818" cy="578685"/>
            </a:xfrm>
          </p:grpSpPr>
          <p:sp>
            <p:nvSpPr>
              <p:cNvPr id="131" name="Shape 3104">
                <a:extLst>
                  <a:ext uri="{FF2B5EF4-FFF2-40B4-BE49-F238E27FC236}">
                    <a16:creationId xmlns:a16="http://schemas.microsoft.com/office/drawing/2014/main" id="{3D9760BE-3EED-7546-8DCB-9416BCDD2CA6}"/>
                  </a:ext>
                </a:extLst>
              </p:cNvPr>
              <p:cNvSpPr/>
              <p:nvPr/>
            </p:nvSpPr>
            <p:spPr>
              <a:xfrm>
                <a:off x="1856832"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32" name="Picture 131" descr="A close up of a wheel&#10;&#10;Description automatically generated">
                <a:extLst>
                  <a:ext uri="{FF2B5EF4-FFF2-40B4-BE49-F238E27FC236}">
                    <a16:creationId xmlns:a16="http://schemas.microsoft.com/office/drawing/2014/main" id="{7ADDC887-89CF-4444-A07D-1688A003D4AC}"/>
                  </a:ext>
                </a:extLst>
              </p:cNvPr>
              <p:cNvPicPr>
                <a:picLocks noChangeAspect="1"/>
              </p:cNvPicPr>
              <p:nvPr/>
            </p:nvPicPr>
            <p:blipFill>
              <a:blip r:embed="rId3"/>
              <a:stretch>
                <a:fillRect/>
              </a:stretch>
            </p:blipFill>
            <p:spPr>
              <a:xfrm>
                <a:off x="1982838" y="2061948"/>
                <a:ext cx="403807" cy="403807"/>
              </a:xfrm>
              <a:prstGeom prst="rect">
                <a:avLst/>
              </a:prstGeom>
            </p:spPr>
          </p:pic>
        </p:grpSp>
        <p:grpSp>
          <p:nvGrpSpPr>
            <p:cNvPr id="134" name="Group 133">
              <a:extLst>
                <a:ext uri="{FF2B5EF4-FFF2-40B4-BE49-F238E27FC236}">
                  <a16:creationId xmlns:a16="http://schemas.microsoft.com/office/drawing/2014/main" id="{C24DEB36-D38B-0F44-AF4E-9A83E487DB42}"/>
                </a:ext>
              </a:extLst>
            </p:cNvPr>
            <p:cNvGrpSpPr/>
            <p:nvPr/>
          </p:nvGrpSpPr>
          <p:grpSpPr>
            <a:xfrm>
              <a:off x="7342271" y="2143500"/>
              <a:ext cx="600439" cy="529819"/>
              <a:chOff x="1856832" y="1974509"/>
              <a:chExt cx="655818" cy="578685"/>
            </a:xfrm>
          </p:grpSpPr>
          <p:sp>
            <p:nvSpPr>
              <p:cNvPr id="135" name="Shape 3104">
                <a:extLst>
                  <a:ext uri="{FF2B5EF4-FFF2-40B4-BE49-F238E27FC236}">
                    <a16:creationId xmlns:a16="http://schemas.microsoft.com/office/drawing/2014/main" id="{AF766386-D0E1-7948-97C2-FB91FA7C361D}"/>
                  </a:ext>
                </a:extLst>
              </p:cNvPr>
              <p:cNvSpPr/>
              <p:nvPr/>
            </p:nvSpPr>
            <p:spPr>
              <a:xfrm>
                <a:off x="1856832"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36" name="Picture 135" descr="A close up of a wheel&#10;&#10;Description automatically generated">
                <a:extLst>
                  <a:ext uri="{FF2B5EF4-FFF2-40B4-BE49-F238E27FC236}">
                    <a16:creationId xmlns:a16="http://schemas.microsoft.com/office/drawing/2014/main" id="{473C6057-35C6-CB4A-BA7E-32D2CBF397ED}"/>
                  </a:ext>
                </a:extLst>
              </p:cNvPr>
              <p:cNvPicPr>
                <a:picLocks noChangeAspect="1"/>
              </p:cNvPicPr>
              <p:nvPr/>
            </p:nvPicPr>
            <p:blipFill>
              <a:blip r:embed="rId3"/>
              <a:stretch>
                <a:fillRect/>
              </a:stretch>
            </p:blipFill>
            <p:spPr>
              <a:xfrm>
                <a:off x="1982838" y="2061948"/>
                <a:ext cx="403807" cy="403807"/>
              </a:xfrm>
              <a:prstGeom prst="rect">
                <a:avLst/>
              </a:prstGeom>
            </p:spPr>
          </p:pic>
        </p:grpSp>
        <p:grpSp>
          <p:nvGrpSpPr>
            <p:cNvPr id="137" name="Group 136">
              <a:extLst>
                <a:ext uri="{FF2B5EF4-FFF2-40B4-BE49-F238E27FC236}">
                  <a16:creationId xmlns:a16="http://schemas.microsoft.com/office/drawing/2014/main" id="{2265046C-8709-5B45-A3F1-99015DBC480D}"/>
                </a:ext>
              </a:extLst>
            </p:cNvPr>
            <p:cNvGrpSpPr/>
            <p:nvPr/>
          </p:nvGrpSpPr>
          <p:grpSpPr>
            <a:xfrm>
              <a:off x="5795547" y="2143499"/>
              <a:ext cx="600439" cy="529819"/>
              <a:chOff x="1856832" y="1974509"/>
              <a:chExt cx="655818" cy="578685"/>
            </a:xfrm>
          </p:grpSpPr>
          <p:sp>
            <p:nvSpPr>
              <p:cNvPr id="138" name="Shape 3104">
                <a:extLst>
                  <a:ext uri="{FF2B5EF4-FFF2-40B4-BE49-F238E27FC236}">
                    <a16:creationId xmlns:a16="http://schemas.microsoft.com/office/drawing/2014/main" id="{BDF6F125-3683-C545-BB26-55E17A26DA05}"/>
                  </a:ext>
                </a:extLst>
              </p:cNvPr>
              <p:cNvSpPr/>
              <p:nvPr/>
            </p:nvSpPr>
            <p:spPr>
              <a:xfrm>
                <a:off x="1856832" y="1974509"/>
                <a:ext cx="655818"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endParaRPr sz="1350" dirty="0">
                  <a:latin typeface="Ubuntu" panose="020B0504030602030204" pitchFamily="34" charset="0"/>
                </a:endParaRPr>
              </a:p>
            </p:txBody>
          </p:sp>
          <p:pic>
            <p:nvPicPr>
              <p:cNvPr id="139" name="Picture 138" descr="A close up of a wheel&#10;&#10;Description automatically generated">
                <a:extLst>
                  <a:ext uri="{FF2B5EF4-FFF2-40B4-BE49-F238E27FC236}">
                    <a16:creationId xmlns:a16="http://schemas.microsoft.com/office/drawing/2014/main" id="{2A02ABF8-D5BB-A647-B2F7-4773A3C9D54E}"/>
                  </a:ext>
                </a:extLst>
              </p:cNvPr>
              <p:cNvPicPr>
                <a:picLocks noChangeAspect="1"/>
              </p:cNvPicPr>
              <p:nvPr/>
            </p:nvPicPr>
            <p:blipFill>
              <a:blip r:embed="rId3"/>
              <a:stretch>
                <a:fillRect/>
              </a:stretch>
            </p:blipFill>
            <p:spPr>
              <a:xfrm>
                <a:off x="1982838" y="2061948"/>
                <a:ext cx="403807" cy="403807"/>
              </a:xfrm>
              <a:prstGeom prst="rect">
                <a:avLst/>
              </a:prstGeom>
            </p:spPr>
          </p:pic>
        </p:grpSp>
      </p:grpSp>
      <p:pic>
        <p:nvPicPr>
          <p:cNvPr id="140" name="Graphic 139">
            <a:extLst>
              <a:ext uri="{FF2B5EF4-FFF2-40B4-BE49-F238E27FC236}">
                <a16:creationId xmlns:a16="http://schemas.microsoft.com/office/drawing/2014/main" id="{3DE274A6-3370-5942-B057-E784DFBAD6A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3762"/>
          <a:stretch/>
        </p:blipFill>
        <p:spPr>
          <a:xfrm>
            <a:off x="1998829" y="1618816"/>
            <a:ext cx="629743" cy="486775"/>
          </a:xfrm>
          <a:prstGeom prst="rect">
            <a:avLst/>
          </a:prstGeom>
        </p:spPr>
      </p:pic>
      <p:pic>
        <p:nvPicPr>
          <p:cNvPr id="154" name="Graphic 153">
            <a:extLst>
              <a:ext uri="{FF2B5EF4-FFF2-40B4-BE49-F238E27FC236}">
                <a16:creationId xmlns:a16="http://schemas.microsoft.com/office/drawing/2014/main" id="{AF51F82F-DF6F-B74E-825B-47865924454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3763" b="15353"/>
          <a:stretch/>
        </p:blipFill>
        <p:spPr>
          <a:xfrm>
            <a:off x="6565392" y="3048462"/>
            <a:ext cx="629743" cy="400111"/>
          </a:xfrm>
          <a:prstGeom prst="rect">
            <a:avLst/>
          </a:prstGeom>
        </p:spPr>
      </p:pic>
      <p:pic>
        <p:nvPicPr>
          <p:cNvPr id="159" name="Graphic 158">
            <a:extLst>
              <a:ext uri="{FF2B5EF4-FFF2-40B4-BE49-F238E27FC236}">
                <a16:creationId xmlns:a16="http://schemas.microsoft.com/office/drawing/2014/main" id="{5AFFD324-3CC6-3D41-80CA-8BF96AE2F07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3763" b="15353"/>
          <a:stretch/>
        </p:blipFill>
        <p:spPr>
          <a:xfrm>
            <a:off x="1972745" y="3076568"/>
            <a:ext cx="629743" cy="400111"/>
          </a:xfrm>
          <a:prstGeom prst="rect">
            <a:avLst/>
          </a:prstGeom>
        </p:spPr>
      </p:pic>
      <p:cxnSp>
        <p:nvCxnSpPr>
          <p:cNvPr id="160" name="Straight Arrow Connector 159">
            <a:extLst>
              <a:ext uri="{FF2B5EF4-FFF2-40B4-BE49-F238E27FC236}">
                <a16:creationId xmlns:a16="http://schemas.microsoft.com/office/drawing/2014/main" id="{8AF3663F-A62F-1149-BE25-5581094578AB}"/>
              </a:ext>
            </a:extLst>
          </p:cNvPr>
          <p:cNvCxnSpPr>
            <a:cxnSpLocks/>
            <a:stCxn id="159" idx="1"/>
            <a:endCxn id="43" idx="3"/>
          </p:cNvCxnSpPr>
          <p:nvPr/>
        </p:nvCxnSpPr>
        <p:spPr>
          <a:xfrm flipH="1">
            <a:off x="1741739" y="3276624"/>
            <a:ext cx="231006" cy="318"/>
          </a:xfrm>
          <a:prstGeom prst="straightConnector1">
            <a:avLst/>
          </a:prstGeom>
          <a:noFill/>
          <a:ln w="9525" cap="flat">
            <a:solidFill>
              <a:schemeClr val="tx1"/>
            </a:solidFill>
            <a:prstDash val="solid"/>
            <a:round/>
            <a:headEnd type="none" w="med" len="med"/>
            <a:tailEnd type="triangle" w="med" len="med"/>
          </a:ln>
          <a:effectLst/>
        </p:spPr>
      </p:cxnSp>
      <p:cxnSp>
        <p:nvCxnSpPr>
          <p:cNvPr id="163" name="Straight Arrow Connector 162">
            <a:extLst>
              <a:ext uri="{FF2B5EF4-FFF2-40B4-BE49-F238E27FC236}">
                <a16:creationId xmlns:a16="http://schemas.microsoft.com/office/drawing/2014/main" id="{968FD421-FCDA-CD4A-BA89-62607F5D6692}"/>
              </a:ext>
            </a:extLst>
          </p:cNvPr>
          <p:cNvCxnSpPr>
            <a:cxnSpLocks/>
            <a:stCxn id="159" idx="2"/>
          </p:cNvCxnSpPr>
          <p:nvPr/>
        </p:nvCxnSpPr>
        <p:spPr>
          <a:xfrm>
            <a:off x="2287617" y="3476679"/>
            <a:ext cx="0" cy="256302"/>
          </a:xfrm>
          <a:prstGeom prst="straightConnector1">
            <a:avLst/>
          </a:prstGeom>
          <a:noFill/>
          <a:ln w="9525" cap="flat">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702754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AA7670-EFCC-2444-8B22-3BB59B3B3677}"/>
              </a:ext>
            </a:extLst>
          </p:cNvPr>
          <p:cNvSpPr/>
          <p:nvPr/>
        </p:nvSpPr>
        <p:spPr>
          <a:xfrm>
            <a:off x="3400563" y="1455386"/>
            <a:ext cx="2261781" cy="2376010"/>
          </a:xfrm>
          <a:prstGeom prst="rect">
            <a:avLst/>
          </a:prstGeom>
          <a:solidFill>
            <a:schemeClr val="accent1">
              <a:lumMod val="40000"/>
              <a:lumOff val="6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defTabSz="457200" hangingPunct="0">
              <a:defRPr/>
            </a:pPr>
            <a:endParaRPr lang="en-US" sz="2400" kern="0" dirty="0">
              <a:latin typeface="Ubuntu" panose="020B0504030602030204" pitchFamily="34" charset="0"/>
              <a:ea typeface="Open Sans" panose="020B0606030504020204" pitchFamily="34" charset="0"/>
              <a:cs typeface="Open Sans" panose="020B0606030504020204" pitchFamily="34" charset="0"/>
              <a:sym typeface="Calibri"/>
            </a:endParaRPr>
          </a:p>
        </p:txBody>
      </p:sp>
      <p:sp>
        <p:nvSpPr>
          <p:cNvPr id="7" name="Rectangle 6">
            <a:extLst>
              <a:ext uri="{FF2B5EF4-FFF2-40B4-BE49-F238E27FC236}">
                <a16:creationId xmlns:a16="http://schemas.microsoft.com/office/drawing/2014/main" id="{D96C4405-92F6-C541-91A1-67C4BB0E0CE3}"/>
              </a:ext>
            </a:extLst>
          </p:cNvPr>
          <p:cNvSpPr/>
          <p:nvPr/>
        </p:nvSpPr>
        <p:spPr>
          <a:xfrm>
            <a:off x="3575776" y="2143681"/>
            <a:ext cx="1926696" cy="999420"/>
          </a:xfrm>
          <a:prstGeom prst="rect">
            <a:avLst/>
          </a:prstGeom>
          <a:solidFill>
            <a:srgbClr val="2E7DE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chorCtr="0">
            <a:noAutofit/>
          </a:bodyPr>
          <a:lstStyle/>
          <a:p>
            <a:pPr algn="ctr" defTabSz="457200" hangingPunct="0">
              <a:defRPr/>
            </a:pPr>
            <a:r>
              <a:rPr lang="en-US" dirty="0" err="1">
                <a:latin typeface="Ubuntu" panose="020B0504030602030204" pitchFamily="34" charset="0"/>
                <a:ea typeface="Open Sans" panose="020B0606030504020204" pitchFamily="34" charset="0"/>
                <a:cs typeface="Open Sans" panose="020B0606030504020204" pitchFamily="34" charset="0"/>
                <a:sym typeface="Calibri"/>
              </a:rPr>
              <a:t>Hazelcast</a:t>
            </a:r>
            <a:r>
              <a:rPr lang="en-US" dirty="0">
                <a:latin typeface="Ubuntu" panose="020B0504030602030204" pitchFamily="34" charset="0"/>
                <a:ea typeface="Open Sans" panose="020B0606030504020204" pitchFamily="34" charset="0"/>
                <a:cs typeface="Open Sans" panose="020B0606030504020204" pitchFamily="34" charset="0"/>
                <a:sym typeface="Calibri"/>
              </a:rPr>
              <a:t> Jet job running in a cluster</a:t>
            </a:r>
            <a:endParaRPr lang="en-US" kern="0" dirty="0">
              <a:latin typeface="Ubuntu" panose="020B0504030602030204" pitchFamily="34" charset="0"/>
              <a:ea typeface="Open Sans" panose="020B0606030504020204" pitchFamily="34" charset="0"/>
              <a:cs typeface="Open Sans" panose="020B0606030504020204" pitchFamily="34" charset="0"/>
              <a:sym typeface="Calibri"/>
            </a:endParaRPr>
          </a:p>
        </p:txBody>
      </p:sp>
      <p:sp>
        <p:nvSpPr>
          <p:cNvPr id="2" name="Title 1">
            <a:extLst>
              <a:ext uri="{FF2B5EF4-FFF2-40B4-BE49-F238E27FC236}">
                <a16:creationId xmlns:a16="http://schemas.microsoft.com/office/drawing/2014/main" id="{FBA8F1A7-4CC5-444E-870C-91844A467ADA}"/>
              </a:ext>
            </a:extLst>
          </p:cNvPr>
          <p:cNvSpPr>
            <a:spLocks noGrp="1"/>
          </p:cNvSpPr>
          <p:nvPr>
            <p:ph type="title"/>
          </p:nvPr>
        </p:nvSpPr>
        <p:spPr/>
        <p:txBody>
          <a:bodyPr/>
          <a:lstStyle/>
          <a:p>
            <a:r>
              <a:rPr lang="en-US" dirty="0"/>
              <a:t>Security Suite: Data Pipeline</a:t>
            </a:r>
          </a:p>
        </p:txBody>
      </p:sp>
      <p:sp>
        <p:nvSpPr>
          <p:cNvPr id="8" name="Rectangle 7">
            <a:extLst>
              <a:ext uri="{FF2B5EF4-FFF2-40B4-BE49-F238E27FC236}">
                <a16:creationId xmlns:a16="http://schemas.microsoft.com/office/drawing/2014/main" id="{4B6AC0F1-2FC4-1844-8E12-1718954409FB}"/>
              </a:ext>
            </a:extLst>
          </p:cNvPr>
          <p:cNvSpPr/>
          <p:nvPr/>
        </p:nvSpPr>
        <p:spPr>
          <a:xfrm>
            <a:off x="6205311" y="2045856"/>
            <a:ext cx="1411075" cy="261610"/>
          </a:xfrm>
          <a:prstGeom prst="rect">
            <a:avLst/>
          </a:prstGeom>
        </p:spPr>
        <p:txBody>
          <a:bodyPr wrap="square">
            <a:spAutoFit/>
          </a:bodyPr>
          <a:lstStyle/>
          <a:p>
            <a:pPr algn="ctr" defTabSz="457200" hangingPunct="0">
              <a:defRPr/>
            </a:pPr>
            <a:r>
              <a:rPr lang="en-US" sz="1100" kern="0" dirty="0">
                <a:latin typeface="Ubuntu" panose="020B0504030602030204" pitchFamily="34" charset="0"/>
                <a:ea typeface="Open Sans" panose="020B0606030504020204" pitchFamily="34" charset="0"/>
                <a:cs typeface="Open Sans" panose="020B0606030504020204" pitchFamily="34" charset="0"/>
                <a:sym typeface="Calibri"/>
              </a:rPr>
              <a:t>TLS / SSL</a:t>
            </a:r>
          </a:p>
        </p:txBody>
      </p:sp>
      <p:sp>
        <p:nvSpPr>
          <p:cNvPr id="9" name="Rectangle 8">
            <a:extLst>
              <a:ext uri="{FF2B5EF4-FFF2-40B4-BE49-F238E27FC236}">
                <a16:creationId xmlns:a16="http://schemas.microsoft.com/office/drawing/2014/main" id="{1FB0455B-0828-5C4F-88BB-78B3202E009F}"/>
              </a:ext>
            </a:extLst>
          </p:cNvPr>
          <p:cNvSpPr/>
          <p:nvPr/>
        </p:nvSpPr>
        <p:spPr>
          <a:xfrm>
            <a:off x="6205310" y="2798754"/>
            <a:ext cx="1388159" cy="430887"/>
          </a:xfrm>
          <a:prstGeom prst="rect">
            <a:avLst/>
          </a:prstGeom>
        </p:spPr>
        <p:txBody>
          <a:bodyPr wrap="square">
            <a:spAutoFit/>
          </a:bodyPr>
          <a:lstStyle/>
          <a:p>
            <a:pPr algn="ctr" defTabSz="457200" hangingPunct="0">
              <a:defRPr/>
            </a:pPr>
            <a:r>
              <a:rPr lang="en-US" sz="1100" kern="0" dirty="0">
                <a:latin typeface="Ubuntu" panose="020B0504030602030204" pitchFamily="34" charset="0"/>
                <a:ea typeface="Open Sans" panose="020B0606030504020204" pitchFamily="34" charset="0"/>
                <a:cs typeface="Open Sans" panose="020B0606030504020204" pitchFamily="34" charset="0"/>
                <a:sym typeface="Calibri"/>
              </a:rPr>
              <a:t>Mutual</a:t>
            </a:r>
          </a:p>
          <a:p>
            <a:pPr algn="ctr" defTabSz="457200" hangingPunct="0">
              <a:defRPr/>
            </a:pPr>
            <a:r>
              <a:rPr lang="en-US" sz="1100" kern="0" dirty="0">
                <a:latin typeface="Ubuntu" panose="020B0504030602030204" pitchFamily="34" charset="0"/>
                <a:ea typeface="Open Sans" panose="020B0606030504020204" pitchFamily="34" charset="0"/>
                <a:cs typeface="Open Sans" panose="020B0606030504020204" pitchFamily="34" charset="0"/>
                <a:sym typeface="Calibri"/>
              </a:rPr>
              <a:t>Authentication</a:t>
            </a:r>
          </a:p>
        </p:txBody>
      </p:sp>
      <p:cxnSp>
        <p:nvCxnSpPr>
          <p:cNvPr id="11" name="Straight Arrow Connector 10">
            <a:extLst>
              <a:ext uri="{FF2B5EF4-FFF2-40B4-BE49-F238E27FC236}">
                <a16:creationId xmlns:a16="http://schemas.microsoft.com/office/drawing/2014/main" id="{6EC0E392-7029-CC4D-AD0B-C42D138A5475}"/>
              </a:ext>
            </a:extLst>
          </p:cNvPr>
          <p:cNvCxnSpPr>
            <a:cxnSpLocks/>
            <a:stCxn id="38" idx="3"/>
            <a:endCxn id="44" idx="1"/>
          </p:cNvCxnSpPr>
          <p:nvPr/>
        </p:nvCxnSpPr>
        <p:spPr>
          <a:xfrm flipV="1">
            <a:off x="7259038" y="2643391"/>
            <a:ext cx="357348" cy="1"/>
          </a:xfrm>
          <a:prstGeom prst="straightConnector1">
            <a:avLst/>
          </a:prstGeom>
          <a:noFill/>
          <a:ln w="9525" cap="flat">
            <a:solidFill>
              <a:schemeClr val="tx1"/>
            </a:solidFill>
            <a:prstDash val="solid"/>
            <a:round/>
            <a:headEnd type="none" w="med" len="med"/>
            <a:tailEnd type="triangle" w="med" len="med"/>
          </a:ln>
          <a:effectLst/>
        </p:spPr>
      </p:cxnSp>
      <p:cxnSp>
        <p:nvCxnSpPr>
          <p:cNvPr id="12" name="Straight Arrow Connector 11">
            <a:extLst>
              <a:ext uri="{FF2B5EF4-FFF2-40B4-BE49-F238E27FC236}">
                <a16:creationId xmlns:a16="http://schemas.microsoft.com/office/drawing/2014/main" id="{2020F893-B088-2841-833B-9B269EB07594}"/>
              </a:ext>
            </a:extLst>
          </p:cNvPr>
          <p:cNvCxnSpPr>
            <a:cxnSpLocks/>
            <a:stCxn id="38" idx="1"/>
            <a:endCxn id="15" idx="3"/>
          </p:cNvCxnSpPr>
          <p:nvPr/>
        </p:nvCxnSpPr>
        <p:spPr>
          <a:xfrm flipH="1" flipV="1">
            <a:off x="6205311" y="2643391"/>
            <a:ext cx="334429" cy="1"/>
          </a:xfrm>
          <a:prstGeom prst="straightConnector1">
            <a:avLst/>
          </a:prstGeom>
          <a:noFill/>
          <a:ln w="9525" cap="flat">
            <a:solidFill>
              <a:schemeClr val="tx1"/>
            </a:solidFill>
            <a:prstDash val="solid"/>
            <a:round/>
            <a:headEnd type="none" w="med" len="med"/>
            <a:tailEnd type="triangle" w="med" len="med"/>
          </a:ln>
          <a:effectLst/>
        </p:spPr>
      </p:cxnSp>
      <p:sp>
        <p:nvSpPr>
          <p:cNvPr id="14" name="Shape 3031">
            <a:extLst>
              <a:ext uri="{FF2B5EF4-FFF2-40B4-BE49-F238E27FC236}">
                <a16:creationId xmlns:a16="http://schemas.microsoft.com/office/drawing/2014/main" id="{F821C598-D8B4-BC4C-B8BE-8B2A2A242F1E}"/>
              </a:ext>
            </a:extLst>
          </p:cNvPr>
          <p:cNvSpPr/>
          <p:nvPr/>
        </p:nvSpPr>
        <p:spPr>
          <a:xfrm>
            <a:off x="3408234" y="1535263"/>
            <a:ext cx="2261781" cy="33855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defTabSz="914400">
              <a:defRPr sz="1200"/>
            </a:lvl1pPr>
          </a:lstStyle>
          <a:p>
            <a:pPr hangingPunct="0">
              <a:defRPr/>
            </a:pPr>
            <a:r>
              <a:rPr lang="en-US" sz="1600" kern="0" dirty="0">
                <a:latin typeface="Ubuntu" panose="020B0504030602030204" pitchFamily="34" charset="0"/>
                <a:ea typeface="Open Sans" panose="020B0606030504020204" pitchFamily="34" charset="0"/>
                <a:cs typeface="Open Sans" panose="020B0606030504020204" pitchFamily="34" charset="0"/>
                <a:sym typeface="Arial"/>
              </a:rPr>
              <a:t>Hazelcast Jet Cluster</a:t>
            </a:r>
          </a:p>
        </p:txBody>
      </p:sp>
      <p:sp>
        <p:nvSpPr>
          <p:cNvPr id="15" name="Shape 1983">
            <a:extLst>
              <a:ext uri="{FF2B5EF4-FFF2-40B4-BE49-F238E27FC236}">
                <a16:creationId xmlns:a16="http://schemas.microsoft.com/office/drawing/2014/main" id="{8074617E-E0DD-124E-9D43-25E66B230189}"/>
              </a:ext>
            </a:extLst>
          </p:cNvPr>
          <p:cNvSpPr/>
          <p:nvPr/>
        </p:nvSpPr>
        <p:spPr>
          <a:xfrm>
            <a:off x="5369558" y="2431464"/>
            <a:ext cx="835753" cy="423854"/>
          </a:xfrm>
          <a:prstGeom prst="rect">
            <a:avLst/>
          </a:prstGeom>
          <a:solidFill>
            <a:schemeClr val="accent2"/>
          </a:solidFill>
          <a:ln w="15875" cap="flat">
            <a:noFill/>
            <a:prstDash val="solid"/>
            <a:round/>
          </a:ln>
          <a:effectLst/>
        </p:spPr>
        <p:txBody>
          <a:bodyPr wrap="square" lIns="45719" tIns="45719" rIns="45719" bIns="45719" numCol="1" anchor="ctr">
            <a:noAutofit/>
          </a:bodyPr>
          <a:lstStyle/>
          <a:p>
            <a:pPr algn="ctr">
              <a:spcBef>
                <a:spcPts val="2400"/>
              </a:spcBef>
              <a:defRPr sz="900">
                <a:solidFill>
                  <a:srgbClr val="FFFFFF"/>
                </a:solidFill>
              </a:defRPr>
            </a:pPr>
            <a:r>
              <a:rPr lang="en-US" sz="1050" dirty="0">
                <a:solidFill>
                  <a:schemeClr val="tx1"/>
                </a:solidFill>
                <a:latin typeface="Ubuntu" panose="020B0504030602030204" pitchFamily="34" charset="0"/>
                <a:ea typeface="Open Sans" panose="020B0606030504020204" pitchFamily="34" charset="0"/>
                <a:cs typeface="Open Sans" panose="020B0606030504020204" pitchFamily="34" charset="0"/>
              </a:rPr>
              <a:t>Sink Connector</a:t>
            </a:r>
          </a:p>
        </p:txBody>
      </p:sp>
      <p:sp>
        <p:nvSpPr>
          <p:cNvPr id="16" name="Rectangle 15">
            <a:extLst>
              <a:ext uri="{FF2B5EF4-FFF2-40B4-BE49-F238E27FC236}">
                <a16:creationId xmlns:a16="http://schemas.microsoft.com/office/drawing/2014/main" id="{90383C82-0A12-2B4F-BAF3-AB720D2CEE88}"/>
              </a:ext>
            </a:extLst>
          </p:cNvPr>
          <p:cNvSpPr/>
          <p:nvPr/>
        </p:nvSpPr>
        <p:spPr>
          <a:xfrm>
            <a:off x="1563584" y="2044457"/>
            <a:ext cx="1411075" cy="261610"/>
          </a:xfrm>
          <a:prstGeom prst="rect">
            <a:avLst/>
          </a:prstGeom>
        </p:spPr>
        <p:txBody>
          <a:bodyPr wrap="square">
            <a:spAutoFit/>
          </a:bodyPr>
          <a:lstStyle/>
          <a:p>
            <a:pPr algn="ctr" defTabSz="457200" hangingPunct="0">
              <a:defRPr/>
            </a:pPr>
            <a:r>
              <a:rPr lang="en-US" sz="1100" kern="0" dirty="0">
                <a:latin typeface="Ubuntu" panose="020B0504030602030204" pitchFamily="34" charset="0"/>
                <a:ea typeface="Open Sans" panose="020B0606030504020204" pitchFamily="34" charset="0"/>
                <a:cs typeface="Open Sans" panose="020B0606030504020204" pitchFamily="34" charset="0"/>
                <a:sym typeface="Calibri"/>
              </a:rPr>
              <a:t>TLS / SSL</a:t>
            </a:r>
          </a:p>
        </p:txBody>
      </p:sp>
      <p:sp>
        <p:nvSpPr>
          <p:cNvPr id="17" name="Rectangle 16">
            <a:extLst>
              <a:ext uri="{FF2B5EF4-FFF2-40B4-BE49-F238E27FC236}">
                <a16:creationId xmlns:a16="http://schemas.microsoft.com/office/drawing/2014/main" id="{EA48C5E0-8CF9-7C4E-AA9E-381E4E91068F}"/>
              </a:ext>
            </a:extLst>
          </p:cNvPr>
          <p:cNvSpPr/>
          <p:nvPr/>
        </p:nvSpPr>
        <p:spPr>
          <a:xfrm>
            <a:off x="1563583" y="2797355"/>
            <a:ext cx="1388159" cy="430887"/>
          </a:xfrm>
          <a:prstGeom prst="rect">
            <a:avLst/>
          </a:prstGeom>
        </p:spPr>
        <p:txBody>
          <a:bodyPr wrap="square">
            <a:spAutoFit/>
          </a:bodyPr>
          <a:lstStyle/>
          <a:p>
            <a:pPr algn="ctr" defTabSz="457200" hangingPunct="0">
              <a:defRPr/>
            </a:pPr>
            <a:r>
              <a:rPr lang="en-US" sz="1100" kern="0" dirty="0">
                <a:latin typeface="Ubuntu" panose="020B0504030602030204" pitchFamily="34" charset="0"/>
                <a:ea typeface="Open Sans" panose="020B0606030504020204" pitchFamily="34" charset="0"/>
                <a:cs typeface="Open Sans" panose="020B0606030504020204" pitchFamily="34" charset="0"/>
                <a:sym typeface="Calibri"/>
              </a:rPr>
              <a:t>Mutual</a:t>
            </a:r>
          </a:p>
          <a:p>
            <a:pPr algn="ctr" defTabSz="457200" hangingPunct="0">
              <a:defRPr/>
            </a:pPr>
            <a:r>
              <a:rPr lang="en-US" sz="1100" kern="0" dirty="0">
                <a:latin typeface="Ubuntu" panose="020B0504030602030204" pitchFamily="34" charset="0"/>
                <a:ea typeface="Open Sans" panose="020B0606030504020204" pitchFamily="34" charset="0"/>
                <a:cs typeface="Open Sans" panose="020B0606030504020204" pitchFamily="34" charset="0"/>
                <a:sym typeface="Calibri"/>
              </a:rPr>
              <a:t>Authentication</a:t>
            </a:r>
          </a:p>
        </p:txBody>
      </p:sp>
      <p:cxnSp>
        <p:nvCxnSpPr>
          <p:cNvPr id="19" name="Straight Arrow Connector 18">
            <a:extLst>
              <a:ext uri="{FF2B5EF4-FFF2-40B4-BE49-F238E27FC236}">
                <a16:creationId xmlns:a16="http://schemas.microsoft.com/office/drawing/2014/main" id="{BB21FABF-75F4-0D4D-808A-C286E088E02A}"/>
              </a:ext>
            </a:extLst>
          </p:cNvPr>
          <p:cNvCxnSpPr>
            <a:cxnSpLocks/>
            <a:stCxn id="33" idx="3"/>
            <a:endCxn id="22" idx="1"/>
          </p:cNvCxnSpPr>
          <p:nvPr/>
        </p:nvCxnSpPr>
        <p:spPr>
          <a:xfrm flipV="1">
            <a:off x="2652830" y="2643391"/>
            <a:ext cx="285859" cy="1"/>
          </a:xfrm>
          <a:prstGeom prst="straightConnector1">
            <a:avLst/>
          </a:prstGeom>
          <a:noFill/>
          <a:ln w="9525" cap="flat">
            <a:solidFill>
              <a:schemeClr val="tx1"/>
            </a:solidFill>
            <a:prstDash val="solid"/>
            <a:round/>
            <a:headEnd type="none" w="med" len="med"/>
            <a:tailEnd type="triangle" w="med" len="med"/>
          </a:ln>
          <a:effectLst/>
        </p:spPr>
      </p:cxnSp>
      <p:cxnSp>
        <p:nvCxnSpPr>
          <p:cNvPr id="20" name="Straight Arrow Connector 19">
            <a:extLst>
              <a:ext uri="{FF2B5EF4-FFF2-40B4-BE49-F238E27FC236}">
                <a16:creationId xmlns:a16="http://schemas.microsoft.com/office/drawing/2014/main" id="{20DB3B5B-1422-9040-BB5C-C9A1A450AEDA}"/>
              </a:ext>
            </a:extLst>
          </p:cNvPr>
          <p:cNvCxnSpPr>
            <a:cxnSpLocks/>
            <a:stCxn id="33" idx="1"/>
            <a:endCxn id="25" idx="3"/>
          </p:cNvCxnSpPr>
          <p:nvPr/>
        </p:nvCxnSpPr>
        <p:spPr>
          <a:xfrm flipH="1" flipV="1">
            <a:off x="1563583" y="2643391"/>
            <a:ext cx="369949" cy="1"/>
          </a:xfrm>
          <a:prstGeom prst="straightConnector1">
            <a:avLst/>
          </a:prstGeom>
          <a:noFill/>
          <a:ln w="9525" cap="flat">
            <a:solidFill>
              <a:schemeClr val="tx1"/>
            </a:solidFill>
            <a:prstDash val="solid"/>
            <a:round/>
            <a:headEnd type="none" w="med" len="med"/>
            <a:tailEnd type="triangle" w="med" len="med"/>
          </a:ln>
          <a:effectLst/>
        </p:spPr>
      </p:cxnSp>
      <p:grpSp>
        <p:nvGrpSpPr>
          <p:cNvPr id="21" name="Group 20">
            <a:extLst>
              <a:ext uri="{FF2B5EF4-FFF2-40B4-BE49-F238E27FC236}">
                <a16:creationId xmlns:a16="http://schemas.microsoft.com/office/drawing/2014/main" id="{8AD4413F-EE9F-B347-82A6-A2D577D171A5}"/>
              </a:ext>
            </a:extLst>
          </p:cNvPr>
          <p:cNvGrpSpPr/>
          <p:nvPr/>
        </p:nvGrpSpPr>
        <p:grpSpPr>
          <a:xfrm>
            <a:off x="320396" y="1804693"/>
            <a:ext cx="1243187" cy="1677396"/>
            <a:chOff x="9694946" y="3311968"/>
            <a:chExt cx="1182941" cy="1596107"/>
          </a:xfrm>
        </p:grpSpPr>
        <p:sp>
          <p:nvSpPr>
            <p:cNvPr id="25" name="Shape 1983">
              <a:extLst>
                <a:ext uri="{FF2B5EF4-FFF2-40B4-BE49-F238E27FC236}">
                  <a16:creationId xmlns:a16="http://schemas.microsoft.com/office/drawing/2014/main" id="{3668DD4E-D057-0644-A8AB-8525AFD2D0F1}"/>
                </a:ext>
              </a:extLst>
            </p:cNvPr>
            <p:cNvSpPr/>
            <p:nvPr/>
          </p:nvSpPr>
          <p:spPr>
            <a:xfrm>
              <a:off x="9694946" y="3311968"/>
              <a:ext cx="1182941" cy="1596107"/>
            </a:xfrm>
            <a:prstGeom prst="rect">
              <a:avLst/>
            </a:prstGeom>
            <a:solidFill>
              <a:schemeClr val="accent2"/>
            </a:solidFill>
            <a:ln w="15875" cap="flat">
              <a:noFill/>
              <a:prstDash val="solid"/>
              <a:round/>
            </a:ln>
            <a:effectLst/>
          </p:spPr>
          <p:txBody>
            <a:bodyPr wrap="square" lIns="45719" tIns="45719" rIns="45719" bIns="45719" numCol="1" anchor="t" anchorCtr="0">
              <a:noAutofit/>
            </a:bodyPr>
            <a:lstStyle/>
            <a:p>
              <a:pPr algn="ctr">
                <a:spcBef>
                  <a:spcPts val="2400"/>
                </a:spcBef>
                <a:defRPr sz="900">
                  <a:solidFill>
                    <a:srgbClr val="FFFFFF"/>
                  </a:solidFill>
                </a:defRPr>
              </a:pPr>
              <a:r>
                <a:rPr lang="en-US" sz="1200" dirty="0">
                  <a:solidFill>
                    <a:schemeClr val="tx1"/>
                  </a:solidFill>
                  <a:latin typeface="Ubuntu" panose="020B0504030602030204" pitchFamily="34" charset="0"/>
                  <a:ea typeface="Open Sans" panose="020B0606030504020204" pitchFamily="34" charset="0"/>
                  <a:cs typeface="Open Sans" panose="020B0606030504020204" pitchFamily="34" charset="0"/>
                </a:rPr>
                <a:t>Source System</a:t>
              </a:r>
              <a:br>
                <a:rPr lang="en-US" sz="1050" dirty="0">
                  <a:solidFill>
                    <a:schemeClr val="tx1"/>
                  </a:solidFill>
                  <a:latin typeface="Ubuntu" panose="020B0504030602030204" pitchFamily="34" charset="0"/>
                  <a:ea typeface="Open Sans" panose="020B0606030504020204" pitchFamily="34" charset="0"/>
                  <a:cs typeface="Open Sans" panose="020B0606030504020204" pitchFamily="34" charset="0"/>
                </a:rPr>
              </a:br>
              <a:r>
                <a:rPr lang="en-US" sz="1000" dirty="0">
                  <a:solidFill>
                    <a:schemeClr val="tx1"/>
                  </a:solidFill>
                  <a:latin typeface="Ubuntu" panose="020B0504030602030204" pitchFamily="34" charset="0"/>
                  <a:ea typeface="Open Sans" panose="020B0606030504020204" pitchFamily="34" charset="0"/>
                  <a:cs typeface="Open Sans" panose="020B0606030504020204" pitchFamily="34" charset="0"/>
                </a:rPr>
                <a:t>(such as Kafka, Oracle, MySQL, Active MQ)</a:t>
              </a:r>
            </a:p>
          </p:txBody>
        </p:sp>
        <p:sp>
          <p:nvSpPr>
            <p:cNvPr id="26" name="Shape 1980">
              <a:extLst>
                <a:ext uri="{FF2B5EF4-FFF2-40B4-BE49-F238E27FC236}">
                  <a16:creationId xmlns:a16="http://schemas.microsoft.com/office/drawing/2014/main" id="{095A1105-5D62-EA4F-A634-63B9484EE751}"/>
                </a:ext>
              </a:extLst>
            </p:cNvPr>
            <p:cNvSpPr/>
            <p:nvPr/>
          </p:nvSpPr>
          <p:spPr>
            <a:xfrm>
              <a:off x="9729656" y="4079824"/>
              <a:ext cx="1113520" cy="375891"/>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1050" dirty="0">
                  <a:latin typeface="Ubuntu" panose="020B0504030602030204" pitchFamily="34" charset="0"/>
                  <a:ea typeface="Open Sans" panose="020B0606030504020204" pitchFamily="34" charset="0"/>
                  <a:cs typeface="Open Sans" panose="020B0606030504020204" pitchFamily="34" charset="0"/>
                </a:rPr>
                <a:t>Authorization</a:t>
              </a:r>
            </a:p>
          </p:txBody>
        </p:sp>
        <p:sp>
          <p:nvSpPr>
            <p:cNvPr id="28" name="Shape 1980">
              <a:extLst>
                <a:ext uri="{FF2B5EF4-FFF2-40B4-BE49-F238E27FC236}">
                  <a16:creationId xmlns:a16="http://schemas.microsoft.com/office/drawing/2014/main" id="{CA9C4036-7E96-144E-BBA7-79E94407232D}"/>
                </a:ext>
              </a:extLst>
            </p:cNvPr>
            <p:cNvSpPr/>
            <p:nvPr/>
          </p:nvSpPr>
          <p:spPr>
            <a:xfrm>
              <a:off x="9729656" y="4487406"/>
              <a:ext cx="1113520" cy="375891"/>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1050" dirty="0">
                  <a:latin typeface="Ubuntu" panose="020B0504030602030204" pitchFamily="34" charset="0"/>
                  <a:ea typeface="Open Sans" panose="020B0606030504020204" pitchFamily="34" charset="0"/>
                  <a:cs typeface="Open Sans" panose="020B0606030504020204" pitchFamily="34" charset="0"/>
                </a:rPr>
                <a:t>Authentication</a:t>
              </a:r>
            </a:p>
          </p:txBody>
        </p:sp>
      </p:grpSp>
      <p:sp>
        <p:nvSpPr>
          <p:cNvPr id="22" name="Shape 1983">
            <a:extLst>
              <a:ext uri="{FF2B5EF4-FFF2-40B4-BE49-F238E27FC236}">
                <a16:creationId xmlns:a16="http://schemas.microsoft.com/office/drawing/2014/main" id="{D12BB5C8-6F52-EF4A-9F54-55223970E83E}"/>
              </a:ext>
            </a:extLst>
          </p:cNvPr>
          <p:cNvSpPr/>
          <p:nvPr/>
        </p:nvSpPr>
        <p:spPr>
          <a:xfrm>
            <a:off x="2938689" y="2431464"/>
            <a:ext cx="835753" cy="423854"/>
          </a:xfrm>
          <a:prstGeom prst="rect">
            <a:avLst/>
          </a:prstGeom>
          <a:solidFill>
            <a:schemeClr val="accent2"/>
          </a:solidFill>
          <a:ln w="15875" cap="flat">
            <a:noFill/>
            <a:prstDash val="solid"/>
            <a:round/>
          </a:ln>
          <a:effectLst/>
        </p:spPr>
        <p:txBody>
          <a:bodyPr wrap="square" lIns="45719" tIns="45719" rIns="45719" bIns="45719" numCol="1" anchor="ctr">
            <a:noAutofit/>
          </a:bodyPr>
          <a:lstStyle/>
          <a:p>
            <a:pPr algn="ctr">
              <a:spcBef>
                <a:spcPts val="2400"/>
              </a:spcBef>
              <a:defRPr sz="900">
                <a:solidFill>
                  <a:srgbClr val="FFFFFF"/>
                </a:solidFill>
              </a:defRPr>
            </a:pPr>
            <a:r>
              <a:rPr lang="en-US" sz="1050" dirty="0">
                <a:solidFill>
                  <a:schemeClr val="tx1"/>
                </a:solidFill>
                <a:latin typeface="Ubuntu" panose="020B0504030602030204" pitchFamily="34" charset="0"/>
                <a:ea typeface="Open Sans" panose="020B0606030504020204" pitchFamily="34" charset="0"/>
                <a:cs typeface="Open Sans" panose="020B0606030504020204" pitchFamily="34" charset="0"/>
              </a:rPr>
              <a:t>Source Connector</a:t>
            </a:r>
          </a:p>
        </p:txBody>
      </p:sp>
      <p:sp>
        <p:nvSpPr>
          <p:cNvPr id="24" name="Rectangle 23">
            <a:extLst>
              <a:ext uri="{FF2B5EF4-FFF2-40B4-BE49-F238E27FC236}">
                <a16:creationId xmlns:a16="http://schemas.microsoft.com/office/drawing/2014/main" id="{97A91DFE-AEA9-6F4B-B07A-C30029615C30}"/>
              </a:ext>
            </a:extLst>
          </p:cNvPr>
          <p:cNvSpPr/>
          <p:nvPr/>
        </p:nvSpPr>
        <p:spPr>
          <a:xfrm>
            <a:off x="3600320" y="3302057"/>
            <a:ext cx="1926696" cy="430887"/>
          </a:xfrm>
          <a:prstGeom prst="rect">
            <a:avLst/>
          </a:prstGeom>
        </p:spPr>
        <p:txBody>
          <a:bodyPr wrap="square">
            <a:spAutoFit/>
          </a:bodyPr>
          <a:lstStyle/>
          <a:p>
            <a:pPr lvl="0" algn="ctr">
              <a:defRPr/>
            </a:pPr>
            <a:r>
              <a:rPr lang="en-US" sz="1100" dirty="0">
                <a:latin typeface="Ubuntu" panose="020B0504030602030204" pitchFamily="34" charset="0"/>
                <a:ea typeface="Open Sans" panose="020B0606030504020204" pitchFamily="34" charset="0"/>
                <a:cs typeface="Open Sans" panose="020B0606030504020204" pitchFamily="34" charset="0"/>
              </a:rPr>
              <a:t>Internally: TLS / SSL, Symmetric Encryption</a:t>
            </a:r>
            <a:endParaRPr lang="en-US" sz="1100" kern="0" dirty="0">
              <a:latin typeface="Ubuntu" panose="020B0504030602030204" pitchFamily="34" charset="0"/>
              <a:ea typeface="Open Sans" panose="020B0606030504020204" pitchFamily="34" charset="0"/>
              <a:cs typeface="Open Sans" panose="020B0606030504020204" pitchFamily="34" charset="0"/>
              <a:sym typeface="Calibri"/>
            </a:endParaRPr>
          </a:p>
        </p:txBody>
      </p:sp>
      <p:pic>
        <p:nvPicPr>
          <p:cNvPr id="33" name="Graphic 32">
            <a:extLst>
              <a:ext uri="{FF2B5EF4-FFF2-40B4-BE49-F238E27FC236}">
                <a16:creationId xmlns:a16="http://schemas.microsoft.com/office/drawing/2014/main" id="{FB3EA489-6BE1-B14D-98FF-FE699A96395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3762"/>
          <a:stretch/>
        </p:blipFill>
        <p:spPr>
          <a:xfrm>
            <a:off x="1933532" y="2365392"/>
            <a:ext cx="719298" cy="555999"/>
          </a:xfrm>
          <a:prstGeom prst="rect">
            <a:avLst/>
          </a:prstGeom>
        </p:spPr>
      </p:pic>
      <p:pic>
        <p:nvPicPr>
          <p:cNvPr id="38" name="Graphic 37">
            <a:extLst>
              <a:ext uri="{FF2B5EF4-FFF2-40B4-BE49-F238E27FC236}">
                <a16:creationId xmlns:a16="http://schemas.microsoft.com/office/drawing/2014/main" id="{95C2A992-6FEB-9548-BF2F-AD76772A67A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3762"/>
          <a:stretch/>
        </p:blipFill>
        <p:spPr>
          <a:xfrm>
            <a:off x="6539740" y="2365392"/>
            <a:ext cx="719298" cy="555999"/>
          </a:xfrm>
          <a:prstGeom prst="rect">
            <a:avLst/>
          </a:prstGeom>
        </p:spPr>
      </p:pic>
      <p:grpSp>
        <p:nvGrpSpPr>
          <p:cNvPr id="43" name="Group 42">
            <a:extLst>
              <a:ext uri="{FF2B5EF4-FFF2-40B4-BE49-F238E27FC236}">
                <a16:creationId xmlns:a16="http://schemas.microsoft.com/office/drawing/2014/main" id="{69CF32D9-6ACE-044F-9E17-E98A98CCB825}"/>
              </a:ext>
            </a:extLst>
          </p:cNvPr>
          <p:cNvGrpSpPr/>
          <p:nvPr/>
        </p:nvGrpSpPr>
        <p:grpSpPr>
          <a:xfrm>
            <a:off x="7616386" y="1990257"/>
            <a:ext cx="1243187" cy="1306268"/>
            <a:chOff x="9694946" y="3665111"/>
            <a:chExt cx="1182941" cy="1242964"/>
          </a:xfrm>
        </p:grpSpPr>
        <p:sp>
          <p:nvSpPr>
            <p:cNvPr id="44" name="Shape 1983">
              <a:extLst>
                <a:ext uri="{FF2B5EF4-FFF2-40B4-BE49-F238E27FC236}">
                  <a16:creationId xmlns:a16="http://schemas.microsoft.com/office/drawing/2014/main" id="{90095762-3FA5-CF4C-BD1B-41952A49E3F4}"/>
                </a:ext>
              </a:extLst>
            </p:cNvPr>
            <p:cNvSpPr/>
            <p:nvPr/>
          </p:nvSpPr>
          <p:spPr>
            <a:xfrm>
              <a:off x="9694946" y="3665111"/>
              <a:ext cx="1182941" cy="1242964"/>
            </a:xfrm>
            <a:prstGeom prst="rect">
              <a:avLst/>
            </a:prstGeom>
            <a:solidFill>
              <a:schemeClr val="accent2"/>
            </a:solidFill>
            <a:ln w="15875" cap="flat">
              <a:noFill/>
              <a:prstDash val="solid"/>
              <a:round/>
            </a:ln>
            <a:effectLst/>
          </p:spPr>
          <p:txBody>
            <a:bodyPr wrap="square" lIns="45719" tIns="45719" rIns="45719" bIns="45719" numCol="1" anchor="t" anchorCtr="0">
              <a:noAutofit/>
            </a:bodyPr>
            <a:lstStyle/>
            <a:p>
              <a:pPr algn="ctr">
                <a:spcBef>
                  <a:spcPts val="2400"/>
                </a:spcBef>
                <a:defRPr sz="900">
                  <a:solidFill>
                    <a:srgbClr val="FFFFFF"/>
                  </a:solidFill>
                </a:defRPr>
              </a:pPr>
              <a:r>
                <a:rPr lang="en-US" sz="1200" dirty="0">
                  <a:solidFill>
                    <a:schemeClr val="tx1"/>
                  </a:solidFill>
                  <a:latin typeface="Ubuntu" panose="020B0504030602030204" pitchFamily="34" charset="0"/>
                  <a:ea typeface="Open Sans" panose="020B0606030504020204" pitchFamily="34" charset="0"/>
                  <a:cs typeface="Open Sans" panose="020B0606030504020204" pitchFamily="34" charset="0"/>
                </a:rPr>
                <a:t>Sink System</a:t>
              </a:r>
              <a:endParaRPr lang="en-US" sz="1000" dirty="0">
                <a:solidFill>
                  <a:schemeClr val="tx1"/>
                </a:solidFill>
                <a:latin typeface="Ubuntu" panose="020B0504030602030204" pitchFamily="34" charset="0"/>
                <a:ea typeface="Open Sans" panose="020B0606030504020204" pitchFamily="34" charset="0"/>
                <a:cs typeface="Open Sans" panose="020B0606030504020204" pitchFamily="34" charset="0"/>
              </a:endParaRPr>
            </a:p>
          </p:txBody>
        </p:sp>
        <p:sp>
          <p:nvSpPr>
            <p:cNvPr id="45" name="Shape 1980">
              <a:extLst>
                <a:ext uri="{FF2B5EF4-FFF2-40B4-BE49-F238E27FC236}">
                  <a16:creationId xmlns:a16="http://schemas.microsoft.com/office/drawing/2014/main" id="{89C6093F-A2FF-5146-A180-89CD207BEBB9}"/>
                </a:ext>
              </a:extLst>
            </p:cNvPr>
            <p:cNvSpPr/>
            <p:nvPr/>
          </p:nvSpPr>
          <p:spPr>
            <a:xfrm>
              <a:off x="9729656" y="4079824"/>
              <a:ext cx="1113520" cy="375891"/>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1050" dirty="0">
                  <a:latin typeface="Ubuntu" panose="020B0504030602030204" pitchFamily="34" charset="0"/>
                  <a:ea typeface="Open Sans" panose="020B0606030504020204" pitchFamily="34" charset="0"/>
                  <a:cs typeface="Open Sans" panose="020B0606030504020204" pitchFamily="34" charset="0"/>
                </a:rPr>
                <a:t>Authorization</a:t>
              </a:r>
            </a:p>
          </p:txBody>
        </p:sp>
        <p:sp>
          <p:nvSpPr>
            <p:cNvPr id="46" name="Shape 1980">
              <a:extLst>
                <a:ext uri="{FF2B5EF4-FFF2-40B4-BE49-F238E27FC236}">
                  <a16:creationId xmlns:a16="http://schemas.microsoft.com/office/drawing/2014/main" id="{44D6E1D1-098C-CF4D-89EB-28B45739274A}"/>
                </a:ext>
              </a:extLst>
            </p:cNvPr>
            <p:cNvSpPr/>
            <p:nvPr/>
          </p:nvSpPr>
          <p:spPr>
            <a:xfrm>
              <a:off x="9729656" y="4487406"/>
              <a:ext cx="1113520" cy="375891"/>
            </a:xfrm>
            <a:prstGeom prst="rect">
              <a:avLst/>
            </a:prstGeom>
            <a:solidFill>
              <a:schemeClr val="bg1"/>
            </a:solidFill>
            <a:ln w="12700" cap="flat">
              <a:noFill/>
              <a:custDash>
                <a:ds d="200000" sp="200000"/>
              </a:custDash>
              <a:round/>
            </a:ln>
            <a:effectLst/>
          </p:spPr>
          <p:txBody>
            <a:bodyPr wrap="square" lIns="45719" tIns="45719" rIns="45719" bIns="45719" numCol="1" anchor="ctr">
              <a:noAutofit/>
            </a:bodyPr>
            <a:lstStyle/>
            <a:p>
              <a:pPr lvl="0" algn="ctr">
                <a:defRPr/>
              </a:pPr>
              <a:r>
                <a:rPr lang="en-US" sz="1050" dirty="0">
                  <a:latin typeface="Ubuntu" panose="020B0504030602030204" pitchFamily="34" charset="0"/>
                  <a:ea typeface="Open Sans" panose="020B0606030504020204" pitchFamily="34" charset="0"/>
                  <a:cs typeface="Open Sans" panose="020B0606030504020204" pitchFamily="34" charset="0"/>
                </a:rPr>
                <a:t>Authentication</a:t>
              </a:r>
            </a:p>
          </p:txBody>
        </p:sp>
      </p:grpSp>
    </p:spTree>
    <p:extLst>
      <p:ext uri="{BB962C8B-B14F-4D97-AF65-F5344CB8AC3E}">
        <p14:creationId xmlns:p14="http://schemas.microsoft.com/office/powerpoint/2010/main" val="2123719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A6A5-16DC-0346-8C9E-F3C5ADF40BB1}"/>
              </a:ext>
            </a:extLst>
          </p:cNvPr>
          <p:cNvSpPr>
            <a:spLocks noGrp="1"/>
          </p:cNvSpPr>
          <p:nvPr>
            <p:ph type="title"/>
          </p:nvPr>
        </p:nvSpPr>
        <p:spPr/>
        <p:txBody>
          <a:bodyPr/>
          <a:lstStyle/>
          <a:p>
            <a:r>
              <a:rPr lang="en-US" dirty="0"/>
              <a:t>Scaling and Operations - Takeaways</a:t>
            </a:r>
          </a:p>
        </p:txBody>
      </p:sp>
      <p:sp>
        <p:nvSpPr>
          <p:cNvPr id="3" name="Text Placeholder 2">
            <a:extLst>
              <a:ext uri="{FF2B5EF4-FFF2-40B4-BE49-F238E27FC236}">
                <a16:creationId xmlns:a16="http://schemas.microsoft.com/office/drawing/2014/main" id="{A2D7771E-B352-0542-B0DC-FE1117A224B6}"/>
              </a:ext>
            </a:extLst>
          </p:cNvPr>
          <p:cNvSpPr>
            <a:spLocks noGrp="1"/>
          </p:cNvSpPr>
          <p:nvPr>
            <p:ph type="body" sz="quarter" idx="10"/>
          </p:nvPr>
        </p:nvSpPr>
        <p:spPr/>
        <p:txBody>
          <a:bodyPr/>
          <a:lstStyle/>
          <a:p>
            <a:r>
              <a:rPr lang="en-GB" dirty="0"/>
              <a:t>Jet can run embedded (in-process) or in a Client-Server mode</a:t>
            </a:r>
          </a:p>
          <a:p>
            <a:r>
              <a:rPr lang="en-GB" dirty="0"/>
              <a:t>Elastic clustering for scaling and increasing resilience</a:t>
            </a:r>
          </a:p>
          <a:p>
            <a:pPr lvl="1"/>
            <a:r>
              <a:rPr lang="en-GB" dirty="0"/>
              <a:t>Preconditions: </a:t>
            </a:r>
            <a:r>
              <a:rPr lang="en-GB" dirty="0" err="1"/>
              <a:t>replayable</a:t>
            </a:r>
            <a:r>
              <a:rPr lang="en-GB" dirty="0"/>
              <a:t> source, deterministic computations without side effects, idempotent sink</a:t>
            </a:r>
          </a:p>
          <a:p>
            <a:r>
              <a:rPr lang="en-GB" dirty="0"/>
              <a:t>Tools for monitoring and managing the cluster and the jobs</a:t>
            </a:r>
          </a:p>
          <a:p>
            <a:pPr lvl="1"/>
            <a:r>
              <a:rPr lang="en-GB" dirty="0"/>
              <a:t>Command line tools in </a:t>
            </a:r>
            <a:r>
              <a:rPr lang="en-GB" dirty="0">
                <a:latin typeface="Courier" pitchFamily="2" charset="0"/>
              </a:rPr>
              <a:t>/bin</a:t>
            </a:r>
          </a:p>
          <a:p>
            <a:pPr lvl="1"/>
            <a:r>
              <a:rPr lang="en-GB" dirty="0"/>
              <a:t>Management </a:t>
            </a:r>
            <a:r>
              <a:rPr lang="en-GB" dirty="0" err="1"/>
              <a:t>Center</a:t>
            </a:r>
            <a:r>
              <a:rPr lang="en-GB" dirty="0"/>
              <a:t> </a:t>
            </a:r>
          </a:p>
          <a:p>
            <a:endParaRPr lang="en-US" dirty="0"/>
          </a:p>
        </p:txBody>
      </p:sp>
    </p:spTree>
    <p:extLst>
      <p:ext uri="{BB962C8B-B14F-4D97-AF65-F5344CB8AC3E}">
        <p14:creationId xmlns:p14="http://schemas.microsoft.com/office/powerpoint/2010/main" val="2028488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5333-1B06-2345-9B3D-2506D2C363BD}"/>
              </a:ext>
            </a:extLst>
          </p:cNvPr>
          <p:cNvSpPr>
            <a:spLocks noGrp="1"/>
          </p:cNvSpPr>
          <p:nvPr>
            <p:ph type="title"/>
          </p:nvPr>
        </p:nvSpPr>
        <p:spPr/>
        <p:txBody>
          <a:bodyPr/>
          <a:lstStyle/>
          <a:p>
            <a:r>
              <a:rPr lang="en-US" dirty="0"/>
              <a:t>Honorable Mentions</a:t>
            </a:r>
          </a:p>
        </p:txBody>
      </p:sp>
      <p:sp>
        <p:nvSpPr>
          <p:cNvPr id="3" name="Text Placeholder 2">
            <a:extLst>
              <a:ext uri="{FF2B5EF4-FFF2-40B4-BE49-F238E27FC236}">
                <a16:creationId xmlns:a16="http://schemas.microsoft.com/office/drawing/2014/main" id="{C356EB58-BDED-E84F-9221-92A36E98A8FF}"/>
              </a:ext>
            </a:extLst>
          </p:cNvPr>
          <p:cNvSpPr>
            <a:spLocks noGrp="1"/>
          </p:cNvSpPr>
          <p:nvPr>
            <p:ph type="body" sz="quarter" idx="10"/>
          </p:nvPr>
        </p:nvSpPr>
        <p:spPr/>
        <p:txBody>
          <a:bodyPr/>
          <a:lstStyle/>
          <a:p>
            <a:r>
              <a:rPr lang="en-GB" dirty="0"/>
              <a:t>Other deployment options</a:t>
            </a:r>
          </a:p>
          <a:p>
            <a:pPr lvl="1"/>
            <a:r>
              <a:rPr lang="en-GB" dirty="0"/>
              <a:t>Docker</a:t>
            </a:r>
          </a:p>
          <a:p>
            <a:pPr lvl="1"/>
            <a:r>
              <a:rPr lang="en-GB" dirty="0"/>
              <a:t>Kubernetes</a:t>
            </a:r>
          </a:p>
          <a:p>
            <a:pPr lvl="1"/>
            <a:r>
              <a:rPr lang="en-GB" dirty="0" err="1"/>
              <a:t>Hazelcast</a:t>
            </a:r>
            <a:r>
              <a:rPr lang="en-GB" dirty="0"/>
              <a:t> Cloud</a:t>
            </a:r>
          </a:p>
          <a:p>
            <a:r>
              <a:rPr lang="en-GB" dirty="0"/>
              <a:t>Job Upgrades</a:t>
            </a:r>
          </a:p>
          <a:p>
            <a:r>
              <a:rPr lang="en-GB" dirty="0"/>
              <a:t>Lossless Recovery</a:t>
            </a:r>
          </a:p>
          <a:p>
            <a:r>
              <a:rPr lang="en-GB" dirty="0"/>
              <a:t>Security</a:t>
            </a:r>
          </a:p>
          <a:p>
            <a:endParaRPr lang="en-US" dirty="0"/>
          </a:p>
        </p:txBody>
      </p:sp>
    </p:spTree>
    <p:extLst>
      <p:ext uri="{BB962C8B-B14F-4D97-AF65-F5344CB8AC3E}">
        <p14:creationId xmlns:p14="http://schemas.microsoft.com/office/powerpoint/2010/main" val="2915100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D2B2802-1EF9-E342-85DF-D0732FF51A76}"/>
              </a:ext>
            </a:extLst>
          </p:cNvPr>
          <p:cNvSpPr>
            <a:spLocks noGrp="1"/>
          </p:cNvSpPr>
          <p:nvPr>
            <p:ph type="subTitle" idx="1"/>
          </p:nvPr>
        </p:nvSpPr>
        <p:spPr/>
        <p:txBody>
          <a:bodyPr/>
          <a:lstStyle/>
          <a:p>
            <a:r>
              <a:rPr lang="en-US" dirty="0"/>
              <a:t>Next Up … IMDG</a:t>
            </a:r>
          </a:p>
        </p:txBody>
      </p:sp>
      <p:sp>
        <p:nvSpPr>
          <p:cNvPr id="3" name="Title 2">
            <a:extLst>
              <a:ext uri="{FF2B5EF4-FFF2-40B4-BE49-F238E27FC236}">
                <a16:creationId xmlns:a16="http://schemas.microsoft.com/office/drawing/2014/main" id="{67EB6077-CA12-FF41-87C5-ED3C593BA7EF}"/>
              </a:ext>
            </a:extLst>
          </p:cNvPr>
          <p:cNvSpPr>
            <a:spLocks noGrp="1"/>
          </p:cNvSpPr>
          <p:nvPr>
            <p:ph type="ctrTitle"/>
          </p:nvPr>
        </p:nvSpPr>
        <p:spPr/>
        <p:txBody>
          <a:bodyPr/>
          <a:lstStyle/>
          <a:p>
            <a:r>
              <a:rPr lang="en-US" dirty="0"/>
              <a:t>Q and A</a:t>
            </a:r>
          </a:p>
        </p:txBody>
      </p:sp>
    </p:spTree>
    <p:extLst>
      <p:ext uri="{BB962C8B-B14F-4D97-AF65-F5344CB8AC3E}">
        <p14:creationId xmlns:p14="http://schemas.microsoft.com/office/powerpoint/2010/main" val="21905274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ctrTitle"/>
          </p:nvPr>
        </p:nvSpPr>
        <p:spPr>
          <a:xfrm>
            <a:off x="506878" y="2058204"/>
            <a:ext cx="5114700" cy="1048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err="1"/>
              <a:t>Hazelcast</a:t>
            </a:r>
            <a:r>
              <a:rPr lang="en" dirty="0"/>
              <a:t> IMDG</a:t>
            </a:r>
            <a:endParaRPr dirty="0"/>
          </a:p>
        </p:txBody>
      </p:sp>
      <p:sp>
        <p:nvSpPr>
          <p:cNvPr id="4" name="Google Shape;109;p19">
            <a:extLst>
              <a:ext uri="{FF2B5EF4-FFF2-40B4-BE49-F238E27FC236}">
                <a16:creationId xmlns:a16="http://schemas.microsoft.com/office/drawing/2014/main" id="{DB0F49C4-9133-C24D-A511-E84E4150CC93}"/>
              </a:ext>
            </a:extLst>
          </p:cNvPr>
          <p:cNvSpPr txBox="1">
            <a:spLocks/>
          </p:cNvSpPr>
          <p:nvPr/>
        </p:nvSpPr>
        <p:spPr>
          <a:xfrm>
            <a:off x="504346" y="2825904"/>
            <a:ext cx="5122800" cy="2808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L="457200" marR="0" lvl="0" indent="-361950" algn="l" rtl="0" eaLnBrk="1" hangingPunct="1">
              <a:lnSpc>
                <a:spcPct val="90000"/>
              </a:lnSpc>
              <a:spcBef>
                <a:spcPts val="500"/>
              </a:spcBef>
              <a:spcAft>
                <a:spcPts val="0"/>
              </a:spcAft>
              <a:buClr>
                <a:schemeClr val="lt1"/>
              </a:buClr>
              <a:buSzPts val="1500"/>
              <a:buFont typeface="Ubuntu"/>
              <a:buNone/>
              <a:defRPr sz="1500" b="0" i="0" u="none" strike="noStrike" cap="none">
                <a:solidFill>
                  <a:schemeClr val="lt1"/>
                </a:solidFill>
                <a:latin typeface="Ubuntu"/>
                <a:ea typeface="Ubuntu"/>
                <a:cs typeface="Ubuntu"/>
                <a:sym typeface="Ubuntu"/>
              </a:defRPr>
            </a:lvl1pPr>
            <a:lvl2pPr marL="914400" marR="0" lvl="1" indent="-342900" algn="ctr" rtl="0" eaLnBrk="1" hangingPunct="1">
              <a:lnSpc>
                <a:spcPct val="90000"/>
              </a:lnSpc>
              <a:spcBef>
                <a:spcPts val="500"/>
              </a:spcBef>
              <a:spcAft>
                <a:spcPts val="0"/>
              </a:spcAft>
              <a:buClr>
                <a:schemeClr val="dk1"/>
              </a:buClr>
              <a:buSzPts val="1500"/>
              <a:buFont typeface="Ubuntu"/>
              <a:buNone/>
              <a:defRPr sz="1500" b="0" i="0" u="none" strike="noStrike" cap="none">
                <a:solidFill>
                  <a:schemeClr val="dk1"/>
                </a:solidFill>
                <a:latin typeface="Ubuntu"/>
                <a:ea typeface="Ubuntu"/>
                <a:cs typeface="Ubuntu"/>
                <a:sym typeface="Ubuntu"/>
              </a:defRPr>
            </a:lvl2pPr>
            <a:lvl3pPr marL="1371600" marR="0" lvl="2" indent="-323850" algn="ctr" rtl="0" eaLnBrk="1" hangingPunct="1">
              <a:lnSpc>
                <a:spcPct val="90000"/>
              </a:lnSpc>
              <a:spcBef>
                <a:spcPts val="500"/>
              </a:spcBef>
              <a:spcAft>
                <a:spcPts val="0"/>
              </a:spcAft>
              <a:buClr>
                <a:schemeClr val="dk1"/>
              </a:buClr>
              <a:buSzPts val="1400"/>
              <a:buFont typeface="Ubuntu"/>
              <a:buNone/>
              <a:defRPr sz="1400" b="0" i="0" u="none" strike="noStrike" cap="none">
                <a:solidFill>
                  <a:schemeClr val="dk1"/>
                </a:solidFill>
                <a:latin typeface="Ubuntu"/>
                <a:ea typeface="Ubuntu"/>
                <a:cs typeface="Ubuntu"/>
                <a:sym typeface="Ubuntu"/>
              </a:defRPr>
            </a:lvl3pPr>
            <a:lvl4pPr marL="1828800" marR="0" lvl="3" indent="-317500" algn="ctr" rtl="0" eaLnBrk="1" hangingPunct="1">
              <a:lnSpc>
                <a:spcPct val="90000"/>
              </a:lnSpc>
              <a:spcBef>
                <a:spcPts val="500"/>
              </a:spcBef>
              <a:spcAft>
                <a:spcPts val="0"/>
              </a:spcAft>
              <a:buClr>
                <a:schemeClr val="dk1"/>
              </a:buClr>
              <a:buSzPts val="1200"/>
              <a:buFont typeface="Ubuntu"/>
              <a:buNone/>
              <a:defRPr sz="1200" b="0" i="0" u="none" strike="noStrike" cap="none">
                <a:solidFill>
                  <a:schemeClr val="dk1"/>
                </a:solidFill>
                <a:latin typeface="Ubuntu"/>
                <a:ea typeface="Ubuntu"/>
                <a:cs typeface="Ubuntu"/>
                <a:sym typeface="Ubuntu"/>
              </a:defRPr>
            </a:lvl4pPr>
            <a:lvl5pPr marL="2286000" marR="0" lvl="4" indent="-317500" algn="ctr" rtl="0" eaLnBrk="1" hangingPunct="1">
              <a:lnSpc>
                <a:spcPct val="90000"/>
              </a:lnSpc>
              <a:spcBef>
                <a:spcPts val="500"/>
              </a:spcBef>
              <a:spcAft>
                <a:spcPts val="0"/>
              </a:spcAft>
              <a:buClr>
                <a:schemeClr val="dk1"/>
              </a:buClr>
              <a:buSzPts val="1200"/>
              <a:buFont typeface="Ubuntu"/>
              <a:buNone/>
              <a:defRPr sz="1200" b="0" i="0" u="none" strike="noStrike" cap="none">
                <a:solidFill>
                  <a:schemeClr val="dk1"/>
                </a:solidFill>
                <a:latin typeface="Ubuntu"/>
                <a:ea typeface="Ubuntu"/>
                <a:cs typeface="Ubuntu"/>
                <a:sym typeface="Ubuntu"/>
              </a:defRPr>
            </a:lvl5pPr>
            <a:lvl6pPr marL="2743200" marR="0" lvl="5" indent="-317500" algn="ctr" rtl="0" eaLnBrk="1" hangingPunct="1">
              <a:lnSpc>
                <a:spcPct val="90000"/>
              </a:lnSpc>
              <a:spcBef>
                <a:spcPts val="500"/>
              </a:spcBef>
              <a:spcAft>
                <a:spcPts val="0"/>
              </a:spcAft>
              <a:buClr>
                <a:schemeClr val="dk1"/>
              </a:buClr>
              <a:buSzPts val="1200"/>
              <a:buFont typeface="Ubuntu"/>
              <a:buNone/>
              <a:defRPr sz="1200" b="0" i="0" u="none" strike="noStrike" cap="none">
                <a:solidFill>
                  <a:schemeClr val="dk1"/>
                </a:solidFill>
                <a:latin typeface="Ubuntu"/>
                <a:ea typeface="Ubuntu"/>
                <a:cs typeface="Ubuntu"/>
                <a:sym typeface="Ubuntu"/>
              </a:defRPr>
            </a:lvl6pPr>
            <a:lvl7pPr marL="3200400" marR="0" lvl="6" indent="-317500" algn="ctr" rtl="0" eaLnBrk="1" hangingPunct="1">
              <a:lnSpc>
                <a:spcPct val="90000"/>
              </a:lnSpc>
              <a:spcBef>
                <a:spcPts val="1000"/>
              </a:spcBef>
              <a:spcAft>
                <a:spcPts val="0"/>
              </a:spcAft>
              <a:buClr>
                <a:schemeClr val="dk1"/>
              </a:buClr>
              <a:buSzPts val="1200"/>
              <a:buFont typeface="Ubuntu"/>
              <a:buNone/>
              <a:defRPr sz="1200" b="0" i="0" u="none" strike="noStrike" cap="none">
                <a:solidFill>
                  <a:schemeClr val="dk1"/>
                </a:solidFill>
                <a:latin typeface="Ubuntu"/>
                <a:ea typeface="Ubuntu"/>
                <a:cs typeface="Ubuntu"/>
                <a:sym typeface="Ubuntu"/>
              </a:defRPr>
            </a:lvl7pPr>
            <a:lvl8pPr marL="3657600" marR="0" lvl="7" indent="-317500" algn="ctr" rtl="0" eaLnBrk="1" hangingPunct="1">
              <a:lnSpc>
                <a:spcPct val="90000"/>
              </a:lnSpc>
              <a:spcBef>
                <a:spcPts val="1000"/>
              </a:spcBef>
              <a:spcAft>
                <a:spcPts val="0"/>
              </a:spcAft>
              <a:buClr>
                <a:schemeClr val="dk1"/>
              </a:buClr>
              <a:buSzPts val="1200"/>
              <a:buFont typeface="Ubuntu"/>
              <a:buNone/>
              <a:defRPr sz="1200" b="0" i="0" u="none" strike="noStrike" cap="none">
                <a:solidFill>
                  <a:schemeClr val="dk1"/>
                </a:solidFill>
                <a:latin typeface="Ubuntu"/>
                <a:ea typeface="Ubuntu"/>
                <a:cs typeface="Ubuntu"/>
                <a:sym typeface="Ubuntu"/>
              </a:defRPr>
            </a:lvl8pPr>
            <a:lvl9pPr marL="4114800" marR="0" lvl="8" indent="-317500" algn="ctr" rtl="0" eaLnBrk="1" hangingPunct="1">
              <a:lnSpc>
                <a:spcPct val="90000"/>
              </a:lnSpc>
              <a:spcBef>
                <a:spcPts val="1000"/>
              </a:spcBef>
              <a:spcAft>
                <a:spcPts val="1000"/>
              </a:spcAft>
              <a:buClr>
                <a:schemeClr val="dk1"/>
              </a:buClr>
              <a:buSzPts val="1200"/>
              <a:buFont typeface="Ubuntu"/>
              <a:buNone/>
              <a:defRPr sz="1200" b="0" i="0" u="none" strike="noStrike" cap="none">
                <a:solidFill>
                  <a:schemeClr val="dk1"/>
                </a:solidFill>
                <a:latin typeface="Ubuntu"/>
                <a:ea typeface="Ubuntu"/>
                <a:cs typeface="Ubuntu"/>
                <a:sym typeface="Ubuntu"/>
              </a:defRPr>
            </a:lvl9pPr>
          </a:lstStyle>
          <a:p>
            <a:pPr marL="0" indent="0">
              <a:spcAft>
                <a:spcPts val="500"/>
              </a:spcAft>
            </a:pPr>
            <a:r>
              <a:rPr lang="en-US" dirty="0"/>
              <a:t>Version 3.12	May, 2019</a:t>
            </a:r>
          </a:p>
        </p:txBody>
      </p:sp>
      <p:sp>
        <p:nvSpPr>
          <p:cNvPr id="3" name="Subtitle 2">
            <a:extLst>
              <a:ext uri="{FF2B5EF4-FFF2-40B4-BE49-F238E27FC236}">
                <a16:creationId xmlns:a16="http://schemas.microsoft.com/office/drawing/2014/main" id="{EDBE62FD-916F-574F-A3F1-A351674C0715}"/>
              </a:ext>
            </a:extLst>
          </p:cNvPr>
          <p:cNvSpPr>
            <a:spLocks noGrp="1"/>
          </p:cNvSpPr>
          <p:nvPr>
            <p:ph type="subTitle" idx="1"/>
          </p:nvPr>
        </p:nvSpPr>
        <p:spPr/>
        <p:txBody>
          <a:bodyPr/>
          <a:lstStyle/>
          <a:p>
            <a:r>
              <a:rPr lang="en-US" dirty="0"/>
              <a:t>(Instructor name here – I tried to make this auto-fill)</a:t>
            </a:r>
          </a:p>
        </p:txBody>
      </p:sp>
    </p:spTree>
    <p:extLst>
      <p:ext uri="{BB962C8B-B14F-4D97-AF65-F5344CB8AC3E}">
        <p14:creationId xmlns:p14="http://schemas.microsoft.com/office/powerpoint/2010/main" val="3635302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p:txBody>
          <a:bodyPr/>
          <a:lstStyle/>
          <a:p>
            <a:pPr lvl="0"/>
            <a:r>
              <a:rPr lang="en-US"/>
              <a:t>Course Objectives</a:t>
            </a:r>
          </a:p>
        </p:txBody>
      </p:sp>
      <p:sp>
        <p:nvSpPr>
          <p:cNvPr id="121" name="Google Shape;121;p21"/>
          <p:cNvSpPr txBox="1">
            <a:spLocks noGrp="1"/>
          </p:cNvSpPr>
          <p:nvPr>
            <p:ph type="body" sz="quarter" idx="10"/>
          </p:nvPr>
        </p:nvSpPr>
        <p:spPr/>
        <p:txBody>
          <a:bodyPr/>
          <a:lstStyle/>
          <a:p>
            <a:pPr marL="95250" lvl="0" indent="0">
              <a:buNone/>
            </a:pPr>
            <a:endParaRPr lang="en-US" dirty="0"/>
          </a:p>
        </p:txBody>
      </p:sp>
      <p:sp>
        <p:nvSpPr>
          <p:cNvPr id="5" name="Footer Placeholder 4">
            <a:extLst>
              <a:ext uri="{FF2B5EF4-FFF2-40B4-BE49-F238E27FC236}">
                <a16:creationId xmlns:a16="http://schemas.microsoft.com/office/drawing/2014/main" id="{22100F03-753C-6642-A7A2-C6DE39FB398F}"/>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38584190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p:cTn id="7" dur="500"/>
                                        <p:tgtEl>
                                          <p:spTgt spid="1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529175" y="242812"/>
            <a:ext cx="8096400" cy="726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Lab Setup</a:t>
            </a:r>
            <a:endParaRPr dirty="0"/>
          </a:p>
        </p:txBody>
      </p:sp>
      <p:sp>
        <p:nvSpPr>
          <p:cNvPr id="156" name="Google Shape;156;p26"/>
          <p:cNvSpPr txBox="1">
            <a:spLocks noGrp="1"/>
          </p:cNvSpPr>
          <p:nvPr>
            <p:ph type="body" idx="4294967295"/>
          </p:nvPr>
        </p:nvSpPr>
        <p:spPr>
          <a:xfrm>
            <a:off x="402775" y="1041250"/>
            <a:ext cx="3861600" cy="32634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u="sng" dirty="0"/>
              <a:t>Requirements</a:t>
            </a:r>
            <a:endParaRPr dirty="0"/>
          </a:p>
          <a:p>
            <a:pPr marL="457200" lvl="0" indent="-361950" algn="l" rtl="0">
              <a:spcBef>
                <a:spcPts val="1000"/>
              </a:spcBef>
              <a:spcAft>
                <a:spcPts val="0"/>
              </a:spcAft>
              <a:buSzPts val="2100"/>
              <a:buChar char="•"/>
            </a:pPr>
            <a:r>
              <a:rPr lang="en" dirty="0"/>
              <a:t>Java 8 JDK</a:t>
            </a:r>
            <a:endParaRPr dirty="0"/>
          </a:p>
          <a:p>
            <a:pPr marL="457200" lvl="0" indent="-361950" algn="l" rtl="0">
              <a:spcBef>
                <a:spcPts val="1000"/>
              </a:spcBef>
              <a:spcAft>
                <a:spcPts val="0"/>
              </a:spcAft>
              <a:buSzPts val="2100"/>
              <a:buChar char="•"/>
            </a:pPr>
            <a:r>
              <a:rPr lang="en" dirty="0"/>
              <a:t>An IDE like IntelliJ IDEA*, Eclipse, </a:t>
            </a:r>
            <a:r>
              <a:rPr lang="en" dirty="0" err="1"/>
              <a:t>Netbeans</a:t>
            </a:r>
            <a:endParaRPr dirty="0"/>
          </a:p>
          <a:p>
            <a:pPr marL="457200" lvl="0" indent="-361950" algn="l" rtl="0">
              <a:spcBef>
                <a:spcPts val="1000"/>
              </a:spcBef>
              <a:spcAft>
                <a:spcPts val="0"/>
              </a:spcAft>
              <a:buSzPts val="2100"/>
              <a:buChar char="•"/>
            </a:pPr>
            <a:r>
              <a:rPr lang="en" dirty="0"/>
              <a:t>A build system like Maven, Gradle, </a:t>
            </a:r>
            <a:r>
              <a:rPr lang="en" dirty="0" err="1"/>
              <a:t>sbt</a:t>
            </a:r>
            <a:endParaRPr dirty="0"/>
          </a:p>
        </p:txBody>
      </p:sp>
      <p:sp>
        <p:nvSpPr>
          <p:cNvPr id="157" name="Google Shape;157;p26"/>
          <p:cNvSpPr txBox="1">
            <a:spLocks noGrp="1"/>
          </p:cNvSpPr>
          <p:nvPr>
            <p:ph type="body" idx="4294967295"/>
          </p:nvPr>
        </p:nvSpPr>
        <p:spPr>
          <a:xfrm>
            <a:off x="4264374" y="1041250"/>
            <a:ext cx="4253983" cy="32634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u="sng" dirty="0"/>
              <a:t>Steps</a:t>
            </a:r>
            <a:endParaRPr dirty="0"/>
          </a:p>
          <a:p>
            <a:pPr marL="457200" lvl="0" indent="-361950" algn="l" rtl="0">
              <a:spcBef>
                <a:spcPts val="1000"/>
              </a:spcBef>
              <a:spcAft>
                <a:spcPts val="0"/>
              </a:spcAft>
              <a:buSzPts val="2100"/>
              <a:buAutoNum type="arabicPeriod"/>
            </a:pPr>
            <a:r>
              <a:rPr lang="en" dirty="0"/>
              <a:t>Download the lab source</a:t>
            </a:r>
          </a:p>
          <a:p>
            <a:pPr>
              <a:lnSpc>
                <a:spcPct val="100000"/>
              </a:lnSpc>
              <a:spcBef>
                <a:spcPts val="1000"/>
              </a:spcBef>
            </a:pPr>
            <a:r>
              <a:rPr lang="en-US" sz="1600" dirty="0">
                <a:solidFill>
                  <a:schemeClr val="tx1"/>
                </a:solidFill>
                <a:hlinkClick r:id="rId3"/>
              </a:rPr>
              <a:t>https://github.com/hazelcast/training</a:t>
            </a:r>
            <a:endParaRPr lang="de-DE" sz="1600" dirty="0">
              <a:solidFill>
                <a:schemeClr val="tx1"/>
              </a:solidFill>
              <a:hlinkClick r:id="rId4"/>
            </a:endParaRPr>
          </a:p>
          <a:p>
            <a:pPr marL="552450" lvl="0" indent="-457200" algn="l" rtl="0">
              <a:spcBef>
                <a:spcPts val="1000"/>
              </a:spcBef>
              <a:spcAft>
                <a:spcPts val="0"/>
              </a:spcAft>
              <a:buSzPts val="2100"/>
              <a:buFont typeface="+mj-lt"/>
              <a:buAutoNum type="arabicPeriod" startAt="2"/>
            </a:pPr>
            <a:r>
              <a:rPr lang="en" dirty="0"/>
              <a:t>Import into your IDE</a:t>
            </a:r>
            <a:endParaRPr dirty="0"/>
          </a:p>
        </p:txBody>
      </p:sp>
      <p:sp>
        <p:nvSpPr>
          <p:cNvPr id="6" name="Footer Placeholder 4">
            <a:extLst>
              <a:ext uri="{FF2B5EF4-FFF2-40B4-BE49-F238E27FC236}">
                <a16:creationId xmlns:a16="http://schemas.microsoft.com/office/drawing/2014/main" id="{8982CDB8-02A6-2040-BD15-CA8123412FD1}"/>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
        <p:nvSpPr>
          <p:cNvPr id="3" name="TextBox 2">
            <a:extLst>
              <a:ext uri="{FF2B5EF4-FFF2-40B4-BE49-F238E27FC236}">
                <a16:creationId xmlns:a16="http://schemas.microsoft.com/office/drawing/2014/main" id="{B930B739-C6B9-5B47-9F12-55C00C53FB90}"/>
              </a:ext>
            </a:extLst>
          </p:cNvPr>
          <p:cNvSpPr txBox="1"/>
          <p:nvPr/>
        </p:nvSpPr>
        <p:spPr>
          <a:xfrm>
            <a:off x="402774" y="4222299"/>
            <a:ext cx="1678665" cy="307777"/>
          </a:xfrm>
          <a:prstGeom prst="rect">
            <a:avLst/>
          </a:prstGeom>
          <a:noFill/>
        </p:spPr>
        <p:txBody>
          <a:bodyPr wrap="none" rtlCol="0">
            <a:spAutoFit/>
          </a:bodyPr>
          <a:lstStyle/>
          <a:p>
            <a:r>
              <a:rPr lang="en-US" dirty="0">
                <a:latin typeface="Ubuntu" panose="020B0504030602030204" pitchFamily="34" charset="0"/>
              </a:rPr>
              <a:t>*Used in examples</a:t>
            </a:r>
          </a:p>
        </p:txBody>
      </p:sp>
    </p:spTree>
    <p:extLst>
      <p:ext uri="{BB962C8B-B14F-4D97-AF65-F5344CB8AC3E}">
        <p14:creationId xmlns:p14="http://schemas.microsoft.com/office/powerpoint/2010/main" val="30328706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E74170E-EBC8-A04D-AB79-2884CF94A6DE}"/>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C61D8128-F8FA-4440-9F03-02B47A998472}"/>
              </a:ext>
            </a:extLst>
          </p:cNvPr>
          <p:cNvSpPr>
            <a:spLocks noGrp="1"/>
          </p:cNvSpPr>
          <p:nvPr>
            <p:ph type="ctrTitle"/>
          </p:nvPr>
        </p:nvSpPr>
        <p:spPr/>
        <p:txBody>
          <a:bodyPr/>
          <a:lstStyle/>
          <a:p>
            <a:r>
              <a:rPr lang="en-US" dirty="0"/>
              <a:t>Topologies</a:t>
            </a:r>
          </a:p>
        </p:txBody>
      </p:sp>
      <p:sp>
        <p:nvSpPr>
          <p:cNvPr id="4" name="Footer Placeholder 3">
            <a:extLst>
              <a:ext uri="{FF2B5EF4-FFF2-40B4-BE49-F238E27FC236}">
                <a16:creationId xmlns:a16="http://schemas.microsoft.com/office/drawing/2014/main" id="{B2007810-86F9-9E43-A0DA-E5C0BBF2D31E}"/>
              </a:ext>
            </a:extLst>
          </p:cNvPr>
          <p:cNvSpPr>
            <a:spLocks noGrp="1"/>
          </p:cNvSpPr>
          <p:nvPr>
            <p:ph type="ftr" sz="quarter" idx="4294967295"/>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spTree>
    <p:extLst>
      <p:ext uri="{BB962C8B-B14F-4D97-AF65-F5344CB8AC3E}">
        <p14:creationId xmlns:p14="http://schemas.microsoft.com/office/powerpoint/2010/main" val="27030143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A31E-2A9B-9246-BC4C-C416DEA50D8E}"/>
              </a:ext>
            </a:extLst>
          </p:cNvPr>
          <p:cNvSpPr>
            <a:spLocks noGrp="1"/>
          </p:cNvSpPr>
          <p:nvPr>
            <p:ph type="title"/>
          </p:nvPr>
        </p:nvSpPr>
        <p:spPr/>
        <p:txBody>
          <a:bodyPr/>
          <a:lstStyle/>
          <a:p>
            <a:r>
              <a:rPr lang="en-US" dirty="0"/>
              <a:t>Review: Two Main Topologies</a:t>
            </a:r>
          </a:p>
        </p:txBody>
      </p:sp>
      <p:sp>
        <p:nvSpPr>
          <p:cNvPr id="4" name="Footer Placeholder 3">
            <a:extLst>
              <a:ext uri="{FF2B5EF4-FFF2-40B4-BE49-F238E27FC236}">
                <a16:creationId xmlns:a16="http://schemas.microsoft.com/office/drawing/2014/main" id="{33AF839C-DC7C-0640-AD91-60A5E18E3175}"/>
              </a:ext>
            </a:extLst>
          </p:cNvPr>
          <p:cNvSpPr>
            <a:spLocks noGrp="1"/>
          </p:cNvSpPr>
          <p:nvPr>
            <p:ph type="ftr" sz="quarter" idx="3"/>
          </p:nvPr>
        </p:nvSpPr>
        <p:spPr>
          <a:xfrm>
            <a:off x="132069" y="4972247"/>
            <a:ext cx="3356482" cy="7742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00" b="0" i="0" u="none" strike="noStrike" cap="none">
                <a:solidFill>
                  <a:schemeClr val="tx1">
                    <a:tint val="75000"/>
                  </a:schemeClr>
                </a:solidFill>
                <a:latin typeface="Ubuntu" panose="020B050403060203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©2019 – Hazelcast, Inc. Do not distribute without permission</a:t>
            </a:r>
            <a:endParaRPr lang="en-US" dirty="0"/>
          </a:p>
        </p:txBody>
      </p:sp>
      <p:grpSp>
        <p:nvGrpSpPr>
          <p:cNvPr id="27" name="Group 26">
            <a:extLst>
              <a:ext uri="{FF2B5EF4-FFF2-40B4-BE49-F238E27FC236}">
                <a16:creationId xmlns:a16="http://schemas.microsoft.com/office/drawing/2014/main" id="{010ADEAC-CB80-5E42-83EF-0395BEC80E88}"/>
              </a:ext>
            </a:extLst>
          </p:cNvPr>
          <p:cNvGrpSpPr/>
          <p:nvPr/>
        </p:nvGrpSpPr>
        <p:grpSpPr>
          <a:xfrm>
            <a:off x="725753" y="871838"/>
            <a:ext cx="2957347" cy="2933859"/>
            <a:chOff x="725753" y="871838"/>
            <a:chExt cx="2957347" cy="2933859"/>
          </a:xfrm>
        </p:grpSpPr>
        <p:sp>
          <p:nvSpPr>
            <p:cNvPr id="9" name="TextBox 8">
              <a:extLst>
                <a:ext uri="{FF2B5EF4-FFF2-40B4-BE49-F238E27FC236}">
                  <a16:creationId xmlns:a16="http://schemas.microsoft.com/office/drawing/2014/main" id="{14503DD3-534E-8042-9140-C9B7B47CED54}"/>
                </a:ext>
              </a:extLst>
            </p:cNvPr>
            <p:cNvSpPr txBox="1"/>
            <p:nvPr/>
          </p:nvSpPr>
          <p:spPr>
            <a:xfrm>
              <a:off x="1702907" y="871838"/>
              <a:ext cx="1066318" cy="307777"/>
            </a:xfrm>
            <a:prstGeom prst="rect">
              <a:avLst/>
            </a:prstGeom>
            <a:noFill/>
          </p:spPr>
          <p:txBody>
            <a:bodyPr wrap="square" rtlCol="0">
              <a:spAutoFit/>
            </a:bodyPr>
            <a:lstStyle/>
            <a:p>
              <a:pPr algn="l"/>
              <a:r>
                <a:rPr lang="en-US" dirty="0">
                  <a:latin typeface="Ubuntu" panose="020B0504030602030204" pitchFamily="34" charset="0"/>
                </a:rPr>
                <a:t>Embedded</a:t>
              </a:r>
            </a:p>
          </p:txBody>
        </p:sp>
        <p:grpSp>
          <p:nvGrpSpPr>
            <p:cNvPr id="10" name="Group 9">
              <a:extLst>
                <a:ext uri="{FF2B5EF4-FFF2-40B4-BE49-F238E27FC236}">
                  <a16:creationId xmlns:a16="http://schemas.microsoft.com/office/drawing/2014/main" id="{A89CC9F8-0464-B548-B89F-8341F15156D2}"/>
                </a:ext>
              </a:extLst>
            </p:cNvPr>
            <p:cNvGrpSpPr/>
            <p:nvPr/>
          </p:nvGrpSpPr>
          <p:grpSpPr>
            <a:xfrm>
              <a:off x="1195089" y="1220312"/>
              <a:ext cx="1990112" cy="1547614"/>
              <a:chOff x="779103" y="1309763"/>
              <a:chExt cx="2837512" cy="2206596"/>
            </a:xfrm>
          </p:grpSpPr>
          <p:sp>
            <p:nvSpPr>
              <p:cNvPr id="11" name="Oval 10">
                <a:extLst>
                  <a:ext uri="{FF2B5EF4-FFF2-40B4-BE49-F238E27FC236}">
                    <a16:creationId xmlns:a16="http://schemas.microsoft.com/office/drawing/2014/main" id="{395617D8-C7E7-544C-8C89-D8E941F9F32C}"/>
                  </a:ext>
                </a:extLst>
              </p:cNvPr>
              <p:cNvSpPr/>
              <p:nvPr/>
            </p:nvSpPr>
            <p:spPr>
              <a:xfrm>
                <a:off x="1498510" y="1825585"/>
                <a:ext cx="1464720" cy="146472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Ubuntu" panose="020B0504030602030204" pitchFamily="34" charset="0"/>
                </a:endParaRPr>
              </a:p>
            </p:txBody>
          </p:sp>
          <p:grpSp>
            <p:nvGrpSpPr>
              <p:cNvPr id="12" name="Group 11">
                <a:extLst>
                  <a:ext uri="{FF2B5EF4-FFF2-40B4-BE49-F238E27FC236}">
                    <a16:creationId xmlns:a16="http://schemas.microsoft.com/office/drawing/2014/main" id="{0273BC29-D82B-E145-8523-5594757D18C3}"/>
                  </a:ext>
                </a:extLst>
              </p:cNvPr>
              <p:cNvGrpSpPr/>
              <p:nvPr/>
            </p:nvGrpSpPr>
            <p:grpSpPr>
              <a:xfrm>
                <a:off x="1730272" y="1309763"/>
                <a:ext cx="1001196" cy="967718"/>
                <a:chOff x="67380" y="1475519"/>
                <a:chExt cx="1001196" cy="967718"/>
              </a:xfrm>
            </p:grpSpPr>
            <p:sp>
              <p:nvSpPr>
                <p:cNvPr id="33" name="Shape 1898">
                  <a:extLst>
                    <a:ext uri="{FF2B5EF4-FFF2-40B4-BE49-F238E27FC236}">
                      <a16:creationId xmlns:a16="http://schemas.microsoft.com/office/drawing/2014/main" id="{C871BB14-5B3C-F842-BB7A-C68BD96A29FB}"/>
                    </a:ext>
                  </a:extLst>
                </p:cNvPr>
                <p:cNvSpPr/>
                <p:nvPr/>
              </p:nvSpPr>
              <p:spPr>
                <a:xfrm>
                  <a:off x="67380" y="1475519"/>
                  <a:ext cx="1001196" cy="96771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500" dirty="0">
                    <a:latin typeface="Ubuntu" panose="020B0504030602030204" pitchFamily="34" charset="0"/>
                  </a:endParaRPr>
                </a:p>
              </p:txBody>
            </p:sp>
            <p:grpSp>
              <p:nvGrpSpPr>
                <p:cNvPr id="34" name="Group 33">
                  <a:extLst>
                    <a:ext uri="{FF2B5EF4-FFF2-40B4-BE49-F238E27FC236}">
                      <a16:creationId xmlns:a16="http://schemas.microsoft.com/office/drawing/2014/main" id="{422F6B3A-AB13-6645-87B1-C2797D9235E2}"/>
                    </a:ext>
                  </a:extLst>
                </p:cNvPr>
                <p:cNvGrpSpPr/>
                <p:nvPr/>
              </p:nvGrpSpPr>
              <p:grpSpPr>
                <a:xfrm>
                  <a:off x="125165" y="1561368"/>
                  <a:ext cx="885627" cy="812298"/>
                  <a:chOff x="1155629" y="1033355"/>
                  <a:chExt cx="885627" cy="812298"/>
                </a:xfrm>
              </p:grpSpPr>
              <p:grpSp>
                <p:nvGrpSpPr>
                  <p:cNvPr id="35" name="Group 34">
                    <a:extLst>
                      <a:ext uri="{FF2B5EF4-FFF2-40B4-BE49-F238E27FC236}">
                        <a16:creationId xmlns:a16="http://schemas.microsoft.com/office/drawing/2014/main" id="{711D3C52-CBE4-9E4D-9D11-FED5EFA44A6B}"/>
                      </a:ext>
                    </a:extLst>
                  </p:cNvPr>
                  <p:cNvGrpSpPr/>
                  <p:nvPr/>
                </p:nvGrpSpPr>
                <p:grpSpPr>
                  <a:xfrm>
                    <a:off x="1155629" y="1098685"/>
                    <a:ext cx="875235" cy="746968"/>
                    <a:chOff x="1409253" y="1430309"/>
                    <a:chExt cx="1111202" cy="948353"/>
                  </a:xfrm>
                </p:grpSpPr>
                <p:sp>
                  <p:nvSpPr>
                    <p:cNvPr id="39" name="TextBox 38">
                      <a:extLst>
                        <a:ext uri="{FF2B5EF4-FFF2-40B4-BE49-F238E27FC236}">
                          <a16:creationId xmlns:a16="http://schemas.microsoft.com/office/drawing/2014/main" id="{3B20DD9B-3525-AF4B-A65B-304A02FA8658}"/>
                        </a:ext>
                      </a:extLst>
                    </p:cNvPr>
                    <p:cNvSpPr txBox="1"/>
                    <p:nvPr/>
                  </p:nvSpPr>
                  <p:spPr>
                    <a:xfrm>
                      <a:off x="1409253" y="1737859"/>
                      <a:ext cx="1111202" cy="307777"/>
                    </a:xfrm>
                    <a:prstGeom prst="rect">
                      <a:avLst/>
                    </a:prstGeom>
                    <a:solidFill>
                      <a:schemeClr val="accent2"/>
                    </a:solidFill>
                    <a:ln>
                      <a:solidFill>
                        <a:schemeClr val="tx1"/>
                      </a:solidFill>
                      <a:prstDash val="dash"/>
                    </a:ln>
                  </p:spPr>
                  <p:txBody>
                    <a:bodyPr wrap="square" rtlCol="0" anchor="ctr" anchorCtr="0">
                      <a:noAutofit/>
                    </a:bodyPr>
                    <a:lstStyle/>
                    <a:p>
                      <a:pPr algn="ctr"/>
                      <a:r>
                        <a:rPr lang="en-US" sz="800" dirty="0">
                          <a:solidFill>
                            <a:schemeClr val="tx1"/>
                          </a:solidFill>
                          <a:latin typeface="Ubuntu" panose="020B0504030602030204" pitchFamily="34" charset="0"/>
                        </a:rPr>
                        <a:t>Java API</a:t>
                      </a:r>
                    </a:p>
                  </p:txBody>
                </p:sp>
                <p:sp>
                  <p:nvSpPr>
                    <p:cNvPr id="40" name="TextBox 39">
                      <a:extLst>
                        <a:ext uri="{FF2B5EF4-FFF2-40B4-BE49-F238E27FC236}">
                          <a16:creationId xmlns:a16="http://schemas.microsoft.com/office/drawing/2014/main" id="{EF54DEFF-668C-D74A-ABDE-FE2149FC663E}"/>
                        </a:ext>
                      </a:extLst>
                    </p:cNvPr>
                    <p:cNvSpPr txBox="1"/>
                    <p:nvPr/>
                  </p:nvSpPr>
                  <p:spPr>
                    <a:xfrm>
                      <a:off x="1409253" y="2070885"/>
                      <a:ext cx="1111202" cy="307777"/>
                    </a:xfrm>
                    <a:prstGeom prst="rect">
                      <a:avLst/>
                    </a:prstGeom>
                    <a:solidFill>
                      <a:schemeClr val="accent5"/>
                    </a:solidFill>
                  </p:spPr>
                  <p:txBody>
                    <a:bodyPr wrap="none" rtlCol="0" anchor="ctr" anchorCtr="0">
                      <a:noAutofit/>
                    </a:bodyPr>
                    <a:lstStyle/>
                    <a:p>
                      <a:pPr algn="ctr"/>
                      <a:r>
                        <a:rPr lang="en-US" sz="800" dirty="0">
                          <a:solidFill>
                            <a:schemeClr val="bg1"/>
                          </a:solidFill>
                          <a:latin typeface="Ubuntu" panose="020B0504030602030204" pitchFamily="34" charset="0"/>
                        </a:rPr>
                        <a:t>Application</a:t>
                      </a:r>
                    </a:p>
                  </p:txBody>
                </p:sp>
                <p:sp>
                  <p:nvSpPr>
                    <p:cNvPr id="41" name="Oval 40">
                      <a:extLst>
                        <a:ext uri="{FF2B5EF4-FFF2-40B4-BE49-F238E27FC236}">
                          <a16:creationId xmlns:a16="http://schemas.microsoft.com/office/drawing/2014/main" id="{37FA901F-B2D7-4E4C-9A1D-9E6665AD659C}"/>
                        </a:ext>
                      </a:extLst>
                    </p:cNvPr>
                    <p:cNvSpPr/>
                    <p:nvPr/>
                  </p:nvSpPr>
                  <p:spPr>
                    <a:xfrm>
                      <a:off x="1964850" y="1430309"/>
                      <a:ext cx="296906"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Ubuntu" panose="020B0504030602030204" pitchFamily="34" charset="0"/>
                      </a:endParaRPr>
                    </a:p>
                  </p:txBody>
                </p:sp>
              </p:grpSp>
              <p:sp>
                <p:nvSpPr>
                  <p:cNvPr id="37" name="Shape 3104">
                    <a:extLst>
                      <a:ext uri="{FF2B5EF4-FFF2-40B4-BE49-F238E27FC236}">
                        <a16:creationId xmlns:a16="http://schemas.microsoft.com/office/drawing/2014/main" id="{93108BAF-0B31-5C44-BC10-7B6A35E07428}"/>
                      </a:ext>
                    </a:extLst>
                  </p:cNvPr>
                  <p:cNvSpPr/>
                  <p:nvPr/>
                </p:nvSpPr>
                <p:spPr>
                  <a:xfrm>
                    <a:off x="1166021" y="1033355"/>
                    <a:ext cx="875235" cy="291842"/>
                  </a:xfrm>
                  <a:prstGeom prst="rect">
                    <a:avLst/>
                  </a:prstGeom>
                  <a:solidFill>
                    <a:schemeClr val="bg2"/>
                  </a:solidFill>
                  <a:ln w="28575" cap="flat" cmpd="sng">
                    <a:noFill/>
                    <a:miter lim="400000"/>
                  </a:ln>
                  <a:effectLst/>
                </p:spPr>
                <p:txBody>
                  <a:bodyPr wrap="square" lIns="34289" tIns="34289" rIns="34289" bIns="34289" numCol="1" anchor="ctr" anchorCtr="0">
                    <a:noAutofit/>
                  </a:bodyPr>
                  <a:lstStyle/>
                  <a:p>
                    <a:pPr algn="ctr">
                      <a:spcBef>
                        <a:spcPts val="1800"/>
                      </a:spcBef>
                    </a:pPr>
                    <a:r>
                      <a:rPr lang="en-US" sz="900" dirty="0">
                        <a:solidFill>
                          <a:schemeClr val="bg1"/>
                        </a:solidFill>
                        <a:latin typeface="Ubuntu" panose="020B0504030602030204" pitchFamily="34" charset="0"/>
                      </a:rPr>
                      <a:t>IMDG</a:t>
                    </a:r>
                    <a:endParaRPr sz="900" dirty="0">
                      <a:solidFill>
                        <a:schemeClr val="bg1"/>
                      </a:solidFill>
                      <a:latin typeface="Ubuntu" panose="020B0504030602030204" pitchFamily="34" charset="0"/>
                    </a:endParaRPr>
                  </a:p>
                </p:txBody>
              </p:sp>
            </p:grpSp>
          </p:grpSp>
          <p:grpSp>
            <p:nvGrpSpPr>
              <p:cNvPr id="13" name="Group 12">
                <a:extLst>
                  <a:ext uri="{FF2B5EF4-FFF2-40B4-BE49-F238E27FC236}">
                    <a16:creationId xmlns:a16="http://schemas.microsoft.com/office/drawing/2014/main" id="{16A21107-5C01-F842-B07D-D1656AFAA2F8}"/>
                  </a:ext>
                </a:extLst>
              </p:cNvPr>
              <p:cNvGrpSpPr/>
              <p:nvPr/>
            </p:nvGrpSpPr>
            <p:grpSpPr>
              <a:xfrm>
                <a:off x="2615419" y="2543327"/>
                <a:ext cx="1001196" cy="967718"/>
                <a:chOff x="67380" y="1475519"/>
                <a:chExt cx="1001196" cy="967718"/>
              </a:xfrm>
            </p:grpSpPr>
            <p:sp>
              <p:nvSpPr>
                <p:cNvPr id="24" name="Shape 1898">
                  <a:extLst>
                    <a:ext uri="{FF2B5EF4-FFF2-40B4-BE49-F238E27FC236}">
                      <a16:creationId xmlns:a16="http://schemas.microsoft.com/office/drawing/2014/main" id="{310AD672-7A4E-3244-A51A-A8539A7F2AD7}"/>
                    </a:ext>
                  </a:extLst>
                </p:cNvPr>
                <p:cNvSpPr/>
                <p:nvPr/>
              </p:nvSpPr>
              <p:spPr>
                <a:xfrm>
                  <a:off x="67380" y="1475519"/>
                  <a:ext cx="1001196" cy="96771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500" dirty="0">
                    <a:latin typeface="Ubuntu" panose="020B0504030602030204" pitchFamily="34" charset="0"/>
                  </a:endParaRPr>
                </a:p>
              </p:txBody>
            </p:sp>
            <p:grpSp>
              <p:nvGrpSpPr>
                <p:cNvPr id="25" name="Group 24">
                  <a:extLst>
                    <a:ext uri="{FF2B5EF4-FFF2-40B4-BE49-F238E27FC236}">
                      <a16:creationId xmlns:a16="http://schemas.microsoft.com/office/drawing/2014/main" id="{5FD97A20-CCED-B647-9047-CCE4EF3FBB4C}"/>
                    </a:ext>
                  </a:extLst>
                </p:cNvPr>
                <p:cNvGrpSpPr/>
                <p:nvPr/>
              </p:nvGrpSpPr>
              <p:grpSpPr>
                <a:xfrm>
                  <a:off x="125165" y="1561368"/>
                  <a:ext cx="885627" cy="812298"/>
                  <a:chOff x="1155629" y="1033355"/>
                  <a:chExt cx="885627" cy="812298"/>
                </a:xfrm>
              </p:grpSpPr>
              <p:grpSp>
                <p:nvGrpSpPr>
                  <p:cNvPr id="26" name="Group 25">
                    <a:extLst>
                      <a:ext uri="{FF2B5EF4-FFF2-40B4-BE49-F238E27FC236}">
                        <a16:creationId xmlns:a16="http://schemas.microsoft.com/office/drawing/2014/main" id="{8887604F-C526-CC45-8677-603894147966}"/>
                      </a:ext>
                    </a:extLst>
                  </p:cNvPr>
                  <p:cNvGrpSpPr/>
                  <p:nvPr/>
                </p:nvGrpSpPr>
                <p:grpSpPr>
                  <a:xfrm>
                    <a:off x="1155629" y="1098685"/>
                    <a:ext cx="875235" cy="746968"/>
                    <a:chOff x="1409253" y="1430309"/>
                    <a:chExt cx="1111202" cy="948353"/>
                  </a:xfrm>
                </p:grpSpPr>
                <p:sp>
                  <p:nvSpPr>
                    <p:cNvPr id="30" name="TextBox 29">
                      <a:extLst>
                        <a:ext uri="{FF2B5EF4-FFF2-40B4-BE49-F238E27FC236}">
                          <a16:creationId xmlns:a16="http://schemas.microsoft.com/office/drawing/2014/main" id="{BD4C25DB-B6AD-2849-BEF1-8092D5548343}"/>
                        </a:ext>
                      </a:extLst>
                    </p:cNvPr>
                    <p:cNvSpPr txBox="1"/>
                    <p:nvPr/>
                  </p:nvSpPr>
                  <p:spPr>
                    <a:xfrm>
                      <a:off x="1409253" y="1737859"/>
                      <a:ext cx="1111202" cy="307777"/>
                    </a:xfrm>
                    <a:prstGeom prst="rect">
                      <a:avLst/>
                    </a:prstGeom>
                    <a:solidFill>
                      <a:schemeClr val="accent2"/>
                    </a:solidFill>
                    <a:ln>
                      <a:solidFill>
                        <a:schemeClr val="tx1"/>
                      </a:solidFill>
                      <a:prstDash val="dash"/>
                    </a:ln>
                  </p:spPr>
                  <p:txBody>
                    <a:bodyPr wrap="square" rtlCol="0" anchor="ctr" anchorCtr="0">
                      <a:noAutofit/>
                    </a:bodyPr>
                    <a:lstStyle/>
                    <a:p>
                      <a:pPr algn="ctr"/>
                      <a:r>
                        <a:rPr lang="en-US" sz="800" dirty="0">
                          <a:solidFill>
                            <a:schemeClr val="tx1"/>
                          </a:solidFill>
                          <a:latin typeface="Ubuntu" panose="020B0504030602030204" pitchFamily="34" charset="0"/>
                        </a:rPr>
                        <a:t>Java API</a:t>
                      </a:r>
                    </a:p>
                  </p:txBody>
                </p:sp>
                <p:sp>
                  <p:nvSpPr>
                    <p:cNvPr id="31" name="TextBox 30">
                      <a:extLst>
                        <a:ext uri="{FF2B5EF4-FFF2-40B4-BE49-F238E27FC236}">
                          <a16:creationId xmlns:a16="http://schemas.microsoft.com/office/drawing/2014/main" id="{406CEB33-D5C0-4D41-A3B3-A620416E5DBB}"/>
                        </a:ext>
                      </a:extLst>
                    </p:cNvPr>
                    <p:cNvSpPr txBox="1"/>
                    <p:nvPr/>
                  </p:nvSpPr>
                  <p:spPr>
                    <a:xfrm>
                      <a:off x="1409253" y="2070885"/>
                      <a:ext cx="1111202" cy="307777"/>
                    </a:xfrm>
                    <a:prstGeom prst="rect">
                      <a:avLst/>
                    </a:prstGeom>
                    <a:solidFill>
                      <a:schemeClr val="accent5"/>
                    </a:solidFill>
                  </p:spPr>
                  <p:txBody>
                    <a:bodyPr wrap="none" rtlCol="0" anchor="ctr" anchorCtr="0">
                      <a:noAutofit/>
                    </a:bodyPr>
                    <a:lstStyle/>
                    <a:p>
                      <a:pPr algn="ctr"/>
                      <a:r>
                        <a:rPr lang="en-US" sz="800" dirty="0">
                          <a:solidFill>
                            <a:schemeClr val="bg1"/>
                          </a:solidFill>
                          <a:latin typeface="Ubuntu" panose="020B0504030602030204" pitchFamily="34" charset="0"/>
                        </a:rPr>
                        <a:t>Application</a:t>
                      </a:r>
                    </a:p>
                  </p:txBody>
                </p:sp>
                <p:sp>
                  <p:nvSpPr>
                    <p:cNvPr id="32" name="Oval 31">
                      <a:extLst>
                        <a:ext uri="{FF2B5EF4-FFF2-40B4-BE49-F238E27FC236}">
                          <a16:creationId xmlns:a16="http://schemas.microsoft.com/office/drawing/2014/main" id="{91B6EC25-0081-9341-8B5B-BDDD9FA00F6A}"/>
                        </a:ext>
                      </a:extLst>
                    </p:cNvPr>
                    <p:cNvSpPr/>
                    <p:nvPr/>
                  </p:nvSpPr>
                  <p:spPr>
                    <a:xfrm>
                      <a:off x="1964850" y="1430309"/>
                      <a:ext cx="296906"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Ubuntu" panose="020B0504030602030204" pitchFamily="34" charset="0"/>
                      </a:endParaRPr>
                    </a:p>
                  </p:txBody>
                </p:sp>
              </p:grpSp>
              <p:sp>
                <p:nvSpPr>
                  <p:cNvPr id="28" name="Shape 3104">
                    <a:extLst>
                      <a:ext uri="{FF2B5EF4-FFF2-40B4-BE49-F238E27FC236}">
                        <a16:creationId xmlns:a16="http://schemas.microsoft.com/office/drawing/2014/main" id="{1371A930-90A6-2043-B6FB-6C7F1480C2F1}"/>
                      </a:ext>
                    </a:extLst>
                  </p:cNvPr>
                  <p:cNvSpPr/>
                  <p:nvPr/>
                </p:nvSpPr>
                <p:spPr>
                  <a:xfrm>
                    <a:off x="1166021" y="1033355"/>
                    <a:ext cx="875235" cy="291842"/>
                  </a:xfrm>
                  <a:prstGeom prst="rect">
                    <a:avLst/>
                  </a:prstGeom>
                  <a:solidFill>
                    <a:schemeClr val="bg2"/>
                  </a:solidFill>
                  <a:ln w="28575" cap="flat" cmpd="sng">
                    <a:noFill/>
                    <a:miter lim="400000"/>
                  </a:ln>
                  <a:effectLst/>
                </p:spPr>
                <p:txBody>
                  <a:bodyPr wrap="square" lIns="34289" tIns="34289" rIns="34289" bIns="34289" numCol="1" anchor="ctr" anchorCtr="0">
                    <a:noAutofit/>
                  </a:bodyPr>
                  <a:lstStyle/>
                  <a:p>
                    <a:pPr algn="ctr">
                      <a:spcBef>
                        <a:spcPts val="1800"/>
                      </a:spcBef>
                    </a:pPr>
                    <a:r>
                      <a:rPr lang="en-US" sz="900" dirty="0">
                        <a:solidFill>
                          <a:schemeClr val="bg1"/>
                        </a:solidFill>
                        <a:latin typeface="Ubuntu" panose="020B0504030602030204" pitchFamily="34" charset="0"/>
                      </a:rPr>
                      <a:t>IMDG</a:t>
                    </a:r>
                    <a:endParaRPr sz="900" dirty="0">
                      <a:solidFill>
                        <a:schemeClr val="bg1"/>
                      </a:solidFill>
                      <a:latin typeface="Ubuntu" panose="020B0504030602030204" pitchFamily="34" charset="0"/>
                    </a:endParaRPr>
                  </a:p>
                </p:txBody>
              </p:sp>
            </p:grpSp>
          </p:grpSp>
          <p:grpSp>
            <p:nvGrpSpPr>
              <p:cNvPr id="14" name="Group 13">
                <a:extLst>
                  <a:ext uri="{FF2B5EF4-FFF2-40B4-BE49-F238E27FC236}">
                    <a16:creationId xmlns:a16="http://schemas.microsoft.com/office/drawing/2014/main" id="{38E3E3E8-6B78-F644-858D-72996AA8DFD3}"/>
                  </a:ext>
                </a:extLst>
              </p:cNvPr>
              <p:cNvGrpSpPr/>
              <p:nvPr/>
            </p:nvGrpSpPr>
            <p:grpSpPr>
              <a:xfrm>
                <a:off x="779103" y="2548641"/>
                <a:ext cx="1001196" cy="967718"/>
                <a:chOff x="67380" y="1475519"/>
                <a:chExt cx="1001196" cy="967718"/>
              </a:xfrm>
            </p:grpSpPr>
            <p:sp>
              <p:nvSpPr>
                <p:cNvPr id="15" name="Shape 1898">
                  <a:extLst>
                    <a:ext uri="{FF2B5EF4-FFF2-40B4-BE49-F238E27FC236}">
                      <a16:creationId xmlns:a16="http://schemas.microsoft.com/office/drawing/2014/main" id="{DE39A7A9-5A2E-6F47-B0AF-50A9E9AD7C10}"/>
                    </a:ext>
                  </a:extLst>
                </p:cNvPr>
                <p:cNvSpPr/>
                <p:nvPr/>
              </p:nvSpPr>
              <p:spPr>
                <a:xfrm>
                  <a:off x="67380" y="1475519"/>
                  <a:ext cx="1001196" cy="96771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500" dirty="0">
                    <a:latin typeface="Ubuntu" panose="020B0504030602030204" pitchFamily="34" charset="0"/>
                  </a:endParaRPr>
                </a:p>
              </p:txBody>
            </p:sp>
            <p:grpSp>
              <p:nvGrpSpPr>
                <p:cNvPr id="16" name="Group 15">
                  <a:extLst>
                    <a:ext uri="{FF2B5EF4-FFF2-40B4-BE49-F238E27FC236}">
                      <a16:creationId xmlns:a16="http://schemas.microsoft.com/office/drawing/2014/main" id="{EAF64424-00D0-A04E-945F-1780C71C317E}"/>
                    </a:ext>
                  </a:extLst>
                </p:cNvPr>
                <p:cNvGrpSpPr/>
                <p:nvPr/>
              </p:nvGrpSpPr>
              <p:grpSpPr>
                <a:xfrm>
                  <a:off x="125165" y="1561368"/>
                  <a:ext cx="885627" cy="812298"/>
                  <a:chOff x="1155629" y="1033355"/>
                  <a:chExt cx="885627" cy="812298"/>
                </a:xfrm>
              </p:grpSpPr>
              <p:grpSp>
                <p:nvGrpSpPr>
                  <p:cNvPr id="17" name="Group 16">
                    <a:extLst>
                      <a:ext uri="{FF2B5EF4-FFF2-40B4-BE49-F238E27FC236}">
                        <a16:creationId xmlns:a16="http://schemas.microsoft.com/office/drawing/2014/main" id="{BC02EE05-E89B-9541-8A50-E63F3CB807CC}"/>
                      </a:ext>
                    </a:extLst>
                  </p:cNvPr>
                  <p:cNvGrpSpPr/>
                  <p:nvPr/>
                </p:nvGrpSpPr>
                <p:grpSpPr>
                  <a:xfrm>
                    <a:off x="1155629" y="1098685"/>
                    <a:ext cx="875235" cy="746968"/>
                    <a:chOff x="1409253" y="1430309"/>
                    <a:chExt cx="1111202" cy="948353"/>
                  </a:xfrm>
                </p:grpSpPr>
                <p:sp>
                  <p:nvSpPr>
                    <p:cNvPr id="21" name="TextBox 20">
                      <a:extLst>
                        <a:ext uri="{FF2B5EF4-FFF2-40B4-BE49-F238E27FC236}">
                          <a16:creationId xmlns:a16="http://schemas.microsoft.com/office/drawing/2014/main" id="{94025BD6-0F43-7F47-9F18-4F31B82FA747}"/>
                        </a:ext>
                      </a:extLst>
                    </p:cNvPr>
                    <p:cNvSpPr txBox="1"/>
                    <p:nvPr/>
                  </p:nvSpPr>
                  <p:spPr>
                    <a:xfrm>
                      <a:off x="1409253" y="1737859"/>
                      <a:ext cx="1111202" cy="307777"/>
                    </a:xfrm>
                    <a:prstGeom prst="rect">
                      <a:avLst/>
                    </a:prstGeom>
                    <a:solidFill>
                      <a:schemeClr val="accent2"/>
                    </a:solidFill>
                    <a:ln>
                      <a:solidFill>
                        <a:schemeClr val="tx1"/>
                      </a:solidFill>
                      <a:prstDash val="dash"/>
                    </a:ln>
                  </p:spPr>
                  <p:txBody>
                    <a:bodyPr wrap="square" rtlCol="0" anchor="ctr" anchorCtr="0">
                      <a:noAutofit/>
                    </a:bodyPr>
                    <a:lstStyle/>
                    <a:p>
                      <a:pPr algn="ctr"/>
                      <a:r>
                        <a:rPr lang="en-US" sz="800" dirty="0">
                          <a:solidFill>
                            <a:schemeClr val="tx1"/>
                          </a:solidFill>
                          <a:latin typeface="Ubuntu" panose="020B0504030602030204" pitchFamily="34" charset="0"/>
                        </a:rPr>
                        <a:t>Java API</a:t>
                      </a:r>
                    </a:p>
                  </p:txBody>
                </p:sp>
                <p:sp>
                  <p:nvSpPr>
                    <p:cNvPr id="22" name="TextBox 21">
                      <a:extLst>
                        <a:ext uri="{FF2B5EF4-FFF2-40B4-BE49-F238E27FC236}">
                          <a16:creationId xmlns:a16="http://schemas.microsoft.com/office/drawing/2014/main" id="{53E0F944-FCB0-C14C-A935-C4D3C82660D2}"/>
                        </a:ext>
                      </a:extLst>
                    </p:cNvPr>
                    <p:cNvSpPr txBox="1"/>
                    <p:nvPr/>
                  </p:nvSpPr>
                  <p:spPr>
                    <a:xfrm>
                      <a:off x="1409253" y="2070885"/>
                      <a:ext cx="1111202" cy="307777"/>
                    </a:xfrm>
                    <a:prstGeom prst="rect">
                      <a:avLst/>
                    </a:prstGeom>
                    <a:solidFill>
                      <a:schemeClr val="accent5"/>
                    </a:solidFill>
                  </p:spPr>
                  <p:txBody>
                    <a:bodyPr wrap="none" rtlCol="0" anchor="ctr" anchorCtr="0">
                      <a:noAutofit/>
                    </a:bodyPr>
                    <a:lstStyle/>
                    <a:p>
                      <a:pPr algn="ctr"/>
                      <a:r>
                        <a:rPr lang="en-US" sz="800" dirty="0">
                          <a:solidFill>
                            <a:schemeClr val="bg1"/>
                          </a:solidFill>
                          <a:latin typeface="Ubuntu" panose="020B0504030602030204" pitchFamily="34" charset="0"/>
                        </a:rPr>
                        <a:t>Application</a:t>
                      </a:r>
                    </a:p>
                  </p:txBody>
                </p:sp>
                <p:sp>
                  <p:nvSpPr>
                    <p:cNvPr id="23" name="Oval 22">
                      <a:extLst>
                        <a:ext uri="{FF2B5EF4-FFF2-40B4-BE49-F238E27FC236}">
                          <a16:creationId xmlns:a16="http://schemas.microsoft.com/office/drawing/2014/main" id="{BF9E7EB1-94CC-4C4B-8FDB-7B7E70E58106}"/>
                        </a:ext>
                      </a:extLst>
                    </p:cNvPr>
                    <p:cNvSpPr/>
                    <p:nvPr/>
                  </p:nvSpPr>
                  <p:spPr>
                    <a:xfrm>
                      <a:off x="1964850" y="1430309"/>
                      <a:ext cx="296906"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Ubuntu" panose="020B0504030602030204" pitchFamily="34" charset="0"/>
                      </a:endParaRPr>
                    </a:p>
                  </p:txBody>
                </p:sp>
              </p:grpSp>
              <p:sp>
                <p:nvSpPr>
                  <p:cNvPr id="19" name="Shape 3104">
                    <a:extLst>
                      <a:ext uri="{FF2B5EF4-FFF2-40B4-BE49-F238E27FC236}">
                        <a16:creationId xmlns:a16="http://schemas.microsoft.com/office/drawing/2014/main" id="{4766C5FC-1B32-8040-BB2C-AFA49FDEC421}"/>
                      </a:ext>
                    </a:extLst>
                  </p:cNvPr>
                  <p:cNvSpPr/>
                  <p:nvPr/>
                </p:nvSpPr>
                <p:spPr>
                  <a:xfrm>
                    <a:off x="1166021" y="1033355"/>
                    <a:ext cx="875235" cy="291842"/>
                  </a:xfrm>
                  <a:prstGeom prst="rect">
                    <a:avLst/>
                  </a:prstGeom>
                  <a:solidFill>
                    <a:schemeClr val="bg2"/>
                  </a:solidFill>
                  <a:ln w="28575" cap="flat" cmpd="sng">
                    <a:noFill/>
                    <a:miter lim="400000"/>
                  </a:ln>
                  <a:effectLst/>
                </p:spPr>
                <p:txBody>
                  <a:bodyPr wrap="square" lIns="34289" tIns="34289" rIns="34289" bIns="34289" numCol="1" anchor="ctr" anchorCtr="0">
                    <a:noAutofit/>
                  </a:bodyPr>
                  <a:lstStyle/>
                  <a:p>
                    <a:pPr algn="ctr">
                      <a:spcBef>
                        <a:spcPts val="1800"/>
                      </a:spcBef>
                    </a:pPr>
                    <a:r>
                      <a:rPr lang="en-US" sz="900" dirty="0">
                        <a:solidFill>
                          <a:schemeClr val="bg1"/>
                        </a:solidFill>
                        <a:latin typeface="Ubuntu" panose="020B0504030602030204" pitchFamily="34" charset="0"/>
                      </a:rPr>
                      <a:t>IMDG</a:t>
                    </a:r>
                    <a:endParaRPr sz="900" dirty="0">
                      <a:solidFill>
                        <a:schemeClr val="bg1"/>
                      </a:solidFill>
                      <a:latin typeface="Ubuntu" panose="020B0504030602030204" pitchFamily="34" charset="0"/>
                    </a:endParaRPr>
                  </a:p>
                </p:txBody>
              </p:sp>
            </p:grpSp>
          </p:grpSp>
        </p:grpSp>
        <p:sp>
          <p:nvSpPr>
            <p:cNvPr id="20" name="Rectangle 19">
              <a:extLst>
                <a:ext uri="{FF2B5EF4-FFF2-40B4-BE49-F238E27FC236}">
                  <a16:creationId xmlns:a16="http://schemas.microsoft.com/office/drawing/2014/main" id="{7AF579FF-9EE4-FA4D-BC5C-0C8E2BE7D937}"/>
                </a:ext>
              </a:extLst>
            </p:cNvPr>
            <p:cNvSpPr/>
            <p:nvPr/>
          </p:nvSpPr>
          <p:spPr>
            <a:xfrm>
              <a:off x="725753" y="3067033"/>
              <a:ext cx="2957347" cy="738664"/>
            </a:xfrm>
            <a:prstGeom prst="rect">
              <a:avLst/>
            </a:prstGeom>
          </p:spPr>
          <p:txBody>
            <a:bodyPr wrap="square">
              <a:spAutoFit/>
            </a:bodyPr>
            <a:lstStyle/>
            <a:p>
              <a:pPr marL="444500" indent="-285750">
                <a:buFont typeface="Arial" panose="020B0604020202020204" pitchFamily="34" charset="0"/>
                <a:buChar char="•"/>
              </a:pPr>
              <a:r>
                <a:rPr lang="en-US" dirty="0">
                  <a:solidFill>
                    <a:schemeClr val="tx1"/>
                  </a:solidFill>
                  <a:latin typeface="Ubuntu" panose="020B0504030602030204" pitchFamily="34" charset="0"/>
                </a:rPr>
                <a:t>Rapid Prototyping</a:t>
              </a:r>
            </a:p>
            <a:p>
              <a:pPr marL="444500" indent="-285750">
                <a:buFont typeface="Arial" panose="020B0604020202020204" pitchFamily="34" charset="0"/>
                <a:buChar char="•"/>
              </a:pPr>
              <a:r>
                <a:rPr lang="en-US" dirty="0">
                  <a:solidFill>
                    <a:schemeClr val="tx1"/>
                  </a:solidFill>
                  <a:latin typeface="Ubuntu" panose="020B0504030602030204" pitchFamily="34" charset="0"/>
                </a:rPr>
                <a:t>Microservices Architectures</a:t>
              </a:r>
            </a:p>
            <a:p>
              <a:pPr marL="444500" indent="-285750">
                <a:buFont typeface="Arial" panose="020B0604020202020204" pitchFamily="34" charset="0"/>
                <a:buChar char="•"/>
              </a:pPr>
              <a:r>
                <a:rPr lang="en-US" dirty="0">
                  <a:solidFill>
                    <a:schemeClr val="tx1"/>
                  </a:solidFill>
                  <a:latin typeface="Ubuntu" panose="020B0504030602030204" pitchFamily="34" charset="0"/>
                </a:rPr>
                <a:t>OEM integration </a:t>
              </a:r>
            </a:p>
          </p:txBody>
        </p:sp>
      </p:grpSp>
      <p:grpSp>
        <p:nvGrpSpPr>
          <p:cNvPr id="29" name="Group 28">
            <a:extLst>
              <a:ext uri="{FF2B5EF4-FFF2-40B4-BE49-F238E27FC236}">
                <a16:creationId xmlns:a16="http://schemas.microsoft.com/office/drawing/2014/main" id="{2E33C9DC-DFAE-D340-91EC-C5F83BE5D8CD}"/>
              </a:ext>
            </a:extLst>
          </p:cNvPr>
          <p:cNvGrpSpPr/>
          <p:nvPr/>
        </p:nvGrpSpPr>
        <p:grpSpPr>
          <a:xfrm>
            <a:off x="4429188" y="871838"/>
            <a:ext cx="4240928" cy="3710188"/>
            <a:chOff x="4429188" y="871838"/>
            <a:chExt cx="4240928" cy="3710188"/>
          </a:xfrm>
        </p:grpSpPr>
        <p:grpSp>
          <p:nvGrpSpPr>
            <p:cNvPr id="18" name="Group 17">
              <a:extLst>
                <a:ext uri="{FF2B5EF4-FFF2-40B4-BE49-F238E27FC236}">
                  <a16:creationId xmlns:a16="http://schemas.microsoft.com/office/drawing/2014/main" id="{AAA65EF1-B3FF-EF49-B15A-645952CF092B}"/>
                </a:ext>
              </a:extLst>
            </p:cNvPr>
            <p:cNvGrpSpPr/>
            <p:nvPr/>
          </p:nvGrpSpPr>
          <p:grpSpPr>
            <a:xfrm>
              <a:off x="5480975" y="1179615"/>
              <a:ext cx="2091574" cy="2291467"/>
              <a:chOff x="5142410" y="1309763"/>
              <a:chExt cx="2907953" cy="3185868"/>
            </a:xfrm>
          </p:grpSpPr>
          <p:sp>
            <p:nvSpPr>
              <p:cNvPr id="36" name="Shape 3102">
                <a:extLst>
                  <a:ext uri="{FF2B5EF4-FFF2-40B4-BE49-F238E27FC236}">
                    <a16:creationId xmlns:a16="http://schemas.microsoft.com/office/drawing/2014/main" id="{5CBE3473-905F-FE4D-9B1B-591528D28BCA}"/>
                  </a:ext>
                </a:extLst>
              </p:cNvPr>
              <p:cNvSpPr/>
              <p:nvPr/>
            </p:nvSpPr>
            <p:spPr>
              <a:xfrm>
                <a:off x="6105498" y="1680247"/>
                <a:ext cx="842530" cy="717219"/>
              </a:xfrm>
              <a:prstGeom prst="ellipse">
                <a:avLst/>
              </a:prstGeom>
              <a:noFill/>
              <a:ln w="12700" cap="flat" cmpd="sng">
                <a:solidFill>
                  <a:schemeClr val="tx1"/>
                </a:solidFill>
                <a:prstDash val="dash"/>
                <a:round/>
              </a:ln>
              <a:effectLst/>
            </p:spPr>
            <p:txBody>
              <a:bodyPr wrap="square" lIns="34289" tIns="34289" rIns="34289" bIns="34289" numCol="1" anchor="ctr">
                <a:noAutofit/>
              </a:bodyPr>
              <a:lstStyle/>
              <a:p>
                <a:pPr defTabSz="336947">
                  <a:lnSpc>
                    <a:spcPct val="93000"/>
                  </a:lnSpc>
                </a:pPr>
                <a:endParaRPr sz="500" dirty="0">
                  <a:latin typeface="Ubuntu" panose="020B0504030602030204" pitchFamily="34" charset="0"/>
                </a:endParaRPr>
              </a:p>
            </p:txBody>
          </p:sp>
          <p:pic>
            <p:nvPicPr>
              <p:cNvPr id="38" name="Graphic 37">
                <a:extLst>
                  <a:ext uri="{FF2B5EF4-FFF2-40B4-BE49-F238E27FC236}">
                    <a16:creationId xmlns:a16="http://schemas.microsoft.com/office/drawing/2014/main" id="{A1E34E5E-6E37-AE47-A5B4-15646C8EE83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3762"/>
              <a:stretch/>
            </p:blipFill>
            <p:spPr>
              <a:xfrm>
                <a:off x="6276690" y="2724192"/>
                <a:ext cx="569356" cy="490999"/>
              </a:xfrm>
              <a:prstGeom prst="rect">
                <a:avLst/>
              </a:prstGeom>
            </p:spPr>
          </p:pic>
          <p:cxnSp>
            <p:nvCxnSpPr>
              <p:cNvPr id="42" name="Straight Connector 41">
                <a:extLst>
                  <a:ext uri="{FF2B5EF4-FFF2-40B4-BE49-F238E27FC236}">
                    <a16:creationId xmlns:a16="http://schemas.microsoft.com/office/drawing/2014/main" id="{A7EC96A2-C551-EB45-A78D-1122235C6ACB}"/>
                  </a:ext>
                </a:extLst>
              </p:cNvPr>
              <p:cNvCxnSpPr>
                <a:cxnSpLocks/>
                <a:stCxn id="94" idx="0"/>
                <a:endCxn id="38" idx="1"/>
              </p:cNvCxnSpPr>
              <p:nvPr/>
            </p:nvCxnSpPr>
            <p:spPr>
              <a:xfrm flipV="1">
                <a:off x="5678956" y="2969692"/>
                <a:ext cx="597734" cy="2035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FC8BAF-6CB6-1441-9CCE-546BF53DF5AC}"/>
                  </a:ext>
                </a:extLst>
              </p:cNvPr>
              <p:cNvCxnSpPr>
                <a:cxnSpLocks/>
                <a:stCxn id="102" idx="0"/>
                <a:endCxn id="38" idx="2"/>
              </p:cNvCxnSpPr>
              <p:nvPr/>
            </p:nvCxnSpPr>
            <p:spPr>
              <a:xfrm flipH="1" flipV="1">
                <a:off x="6561369" y="3215191"/>
                <a:ext cx="149629" cy="644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4CDEB0-627B-DE45-A401-2130EAAF7337}"/>
                  </a:ext>
                </a:extLst>
              </p:cNvPr>
              <p:cNvCxnSpPr>
                <a:cxnSpLocks/>
                <a:stCxn id="98" idx="0"/>
                <a:endCxn id="38" idx="3"/>
              </p:cNvCxnSpPr>
              <p:nvPr/>
            </p:nvCxnSpPr>
            <p:spPr>
              <a:xfrm flipH="1" flipV="1">
                <a:off x="6846046" y="2969692"/>
                <a:ext cx="667772" cy="156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1075F6-CD09-FD47-937D-A7A73485CE2F}"/>
                  </a:ext>
                </a:extLst>
              </p:cNvPr>
              <p:cNvCxnSpPr>
                <a:cxnSpLocks/>
                <a:endCxn id="38" idx="0"/>
              </p:cNvCxnSpPr>
              <p:nvPr/>
            </p:nvCxnSpPr>
            <p:spPr>
              <a:xfrm>
                <a:off x="6561368" y="2540235"/>
                <a:ext cx="0" cy="1839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1BC0DF7-E63C-5040-AD9E-62AF400AC7E5}"/>
                  </a:ext>
                </a:extLst>
              </p:cNvPr>
              <p:cNvGrpSpPr/>
              <p:nvPr/>
            </p:nvGrpSpPr>
            <p:grpSpPr>
              <a:xfrm>
                <a:off x="6788899" y="2168838"/>
                <a:ext cx="249201" cy="249789"/>
                <a:chOff x="3010664" y="4282491"/>
                <a:chExt cx="1545941" cy="1549596"/>
              </a:xfrm>
              <a:solidFill>
                <a:schemeClr val="bg1"/>
              </a:solidFill>
            </p:grpSpPr>
            <p:sp>
              <p:nvSpPr>
                <p:cNvPr id="47" name="Freeform 18">
                  <a:extLst>
                    <a:ext uri="{FF2B5EF4-FFF2-40B4-BE49-F238E27FC236}">
                      <a16:creationId xmlns:a16="http://schemas.microsoft.com/office/drawing/2014/main" id="{CD95508E-E62E-504D-B147-16C86ACB6983}"/>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48" name="Freeform 19">
                  <a:extLst>
                    <a:ext uri="{FF2B5EF4-FFF2-40B4-BE49-F238E27FC236}">
                      <a16:creationId xmlns:a16="http://schemas.microsoft.com/office/drawing/2014/main" id="{182B699D-30B8-9B40-B412-5A4483664EB9}"/>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49" name="Freeform 20">
                  <a:extLst>
                    <a:ext uri="{FF2B5EF4-FFF2-40B4-BE49-F238E27FC236}">
                      <a16:creationId xmlns:a16="http://schemas.microsoft.com/office/drawing/2014/main" id="{802DB0FE-D772-A84C-90FE-A753ABB5BF50}"/>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0" name="Freeform 21">
                  <a:extLst>
                    <a:ext uri="{FF2B5EF4-FFF2-40B4-BE49-F238E27FC236}">
                      <a16:creationId xmlns:a16="http://schemas.microsoft.com/office/drawing/2014/main" id="{AE7E35E5-4F56-124E-BAB9-3E6DBA3B5D61}"/>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1" name="Freeform 22">
                  <a:extLst>
                    <a:ext uri="{FF2B5EF4-FFF2-40B4-BE49-F238E27FC236}">
                      <a16:creationId xmlns:a16="http://schemas.microsoft.com/office/drawing/2014/main" id="{D26DF303-0131-9E40-8BE4-9FE97AB06FFE}"/>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2" name="Freeform 23">
                  <a:extLst>
                    <a:ext uri="{FF2B5EF4-FFF2-40B4-BE49-F238E27FC236}">
                      <a16:creationId xmlns:a16="http://schemas.microsoft.com/office/drawing/2014/main" id="{C9BCFEA8-6F78-5249-9D5A-7CB63BA81229}"/>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3" name="Freeform 24">
                  <a:extLst>
                    <a:ext uri="{FF2B5EF4-FFF2-40B4-BE49-F238E27FC236}">
                      <a16:creationId xmlns:a16="http://schemas.microsoft.com/office/drawing/2014/main" id="{3A7F45E1-21EC-AB4A-B3C7-0D979F641325}"/>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4" name="Freeform 25">
                  <a:extLst>
                    <a:ext uri="{FF2B5EF4-FFF2-40B4-BE49-F238E27FC236}">
                      <a16:creationId xmlns:a16="http://schemas.microsoft.com/office/drawing/2014/main" id="{8FE217DC-5147-A940-8803-FB4192FFC84C}"/>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5" name="Freeform 26">
                  <a:extLst>
                    <a:ext uri="{FF2B5EF4-FFF2-40B4-BE49-F238E27FC236}">
                      <a16:creationId xmlns:a16="http://schemas.microsoft.com/office/drawing/2014/main" id="{0C18E42A-EA77-F64C-95A1-9D81B567EF16}"/>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6" name="Freeform 27">
                  <a:extLst>
                    <a:ext uri="{FF2B5EF4-FFF2-40B4-BE49-F238E27FC236}">
                      <a16:creationId xmlns:a16="http://schemas.microsoft.com/office/drawing/2014/main" id="{DF394AD2-6308-084D-846E-1EDE532E2B5E}"/>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7" name="Freeform 28">
                  <a:extLst>
                    <a:ext uri="{FF2B5EF4-FFF2-40B4-BE49-F238E27FC236}">
                      <a16:creationId xmlns:a16="http://schemas.microsoft.com/office/drawing/2014/main" id="{FF953724-D6A2-D149-B3EE-6CC45A0D5D20}"/>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8" name="Freeform 29">
                  <a:extLst>
                    <a:ext uri="{FF2B5EF4-FFF2-40B4-BE49-F238E27FC236}">
                      <a16:creationId xmlns:a16="http://schemas.microsoft.com/office/drawing/2014/main" id="{B3A9A839-E9BC-394E-ACB5-DA74865BCFEB}"/>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59" name="Freeform 30">
                  <a:extLst>
                    <a:ext uri="{FF2B5EF4-FFF2-40B4-BE49-F238E27FC236}">
                      <a16:creationId xmlns:a16="http://schemas.microsoft.com/office/drawing/2014/main" id="{C8CABF5E-CC35-0A47-8B20-84CBD7DADF29}"/>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60" name="Freeform 31">
                  <a:extLst>
                    <a:ext uri="{FF2B5EF4-FFF2-40B4-BE49-F238E27FC236}">
                      <a16:creationId xmlns:a16="http://schemas.microsoft.com/office/drawing/2014/main" id="{A7EC64C3-AC3F-9B46-A7B5-8C62A4E91C4C}"/>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61" name="Freeform 32">
                  <a:extLst>
                    <a:ext uri="{FF2B5EF4-FFF2-40B4-BE49-F238E27FC236}">
                      <a16:creationId xmlns:a16="http://schemas.microsoft.com/office/drawing/2014/main" id="{E40371B6-3066-8643-BE9B-392A2868B6FB}"/>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62" name="Freeform 33">
                  <a:extLst>
                    <a:ext uri="{FF2B5EF4-FFF2-40B4-BE49-F238E27FC236}">
                      <a16:creationId xmlns:a16="http://schemas.microsoft.com/office/drawing/2014/main" id="{1E7A78CB-BFB0-6848-B9EC-F5F4BA564709}"/>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63" name="Freeform 34">
                  <a:extLst>
                    <a:ext uri="{FF2B5EF4-FFF2-40B4-BE49-F238E27FC236}">
                      <a16:creationId xmlns:a16="http://schemas.microsoft.com/office/drawing/2014/main" id="{93384546-4E4B-4E4D-8934-05B9B5CC6FC8}"/>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64" name="Freeform 35">
                  <a:extLst>
                    <a:ext uri="{FF2B5EF4-FFF2-40B4-BE49-F238E27FC236}">
                      <a16:creationId xmlns:a16="http://schemas.microsoft.com/office/drawing/2014/main" id="{8B4ABCBE-00DC-A848-96D9-7887AA039AC9}"/>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grpSp>
          <p:grpSp>
            <p:nvGrpSpPr>
              <p:cNvPr id="65" name="Group 64">
                <a:extLst>
                  <a:ext uri="{FF2B5EF4-FFF2-40B4-BE49-F238E27FC236}">
                    <a16:creationId xmlns:a16="http://schemas.microsoft.com/office/drawing/2014/main" id="{7DB11404-18BF-AA4B-BCA3-713640FBCDE6}"/>
                  </a:ext>
                </a:extLst>
              </p:cNvPr>
              <p:cNvGrpSpPr/>
              <p:nvPr/>
            </p:nvGrpSpPr>
            <p:grpSpPr>
              <a:xfrm>
                <a:off x="6020795" y="2169358"/>
                <a:ext cx="249201" cy="249789"/>
                <a:chOff x="3010664" y="4282491"/>
                <a:chExt cx="1545941" cy="1549596"/>
              </a:xfrm>
              <a:solidFill>
                <a:schemeClr val="bg1"/>
              </a:solidFill>
            </p:grpSpPr>
            <p:sp>
              <p:nvSpPr>
                <p:cNvPr id="66" name="Freeform 18">
                  <a:extLst>
                    <a:ext uri="{FF2B5EF4-FFF2-40B4-BE49-F238E27FC236}">
                      <a16:creationId xmlns:a16="http://schemas.microsoft.com/office/drawing/2014/main" id="{E833B134-434E-BE4D-9158-AE9C546356FF}"/>
                    </a:ext>
                  </a:extLst>
                </p:cNvPr>
                <p:cNvSpPr>
                  <a:spLocks/>
                </p:cNvSpPr>
                <p:nvPr userDrawn="1"/>
              </p:nvSpPr>
              <p:spPr bwMode="auto">
                <a:xfrm>
                  <a:off x="3529632" y="4419543"/>
                  <a:ext cx="230247" cy="434910"/>
                </a:xfrm>
                <a:custGeom>
                  <a:avLst/>
                  <a:gdLst>
                    <a:gd name="T0" fmla="*/ 91 w 251"/>
                    <a:gd name="T1" fmla="*/ 0 h 476"/>
                    <a:gd name="T2" fmla="*/ 126 w 251"/>
                    <a:gd name="T3" fmla="*/ 19 h 476"/>
                    <a:gd name="T4" fmla="*/ 160 w 251"/>
                    <a:gd name="T5" fmla="*/ 41 h 476"/>
                    <a:gd name="T6" fmla="*/ 192 w 251"/>
                    <a:gd name="T7" fmla="*/ 66 h 476"/>
                    <a:gd name="T8" fmla="*/ 223 w 251"/>
                    <a:gd name="T9" fmla="*/ 94 h 476"/>
                    <a:gd name="T10" fmla="*/ 251 w 251"/>
                    <a:gd name="T11" fmla="*/ 125 h 476"/>
                    <a:gd name="T12" fmla="*/ 245 w 251"/>
                    <a:gd name="T13" fmla="*/ 150 h 476"/>
                    <a:gd name="T14" fmla="*/ 233 w 251"/>
                    <a:gd name="T15" fmla="*/ 202 h 476"/>
                    <a:gd name="T16" fmla="*/ 224 w 251"/>
                    <a:gd name="T17" fmla="*/ 256 h 476"/>
                    <a:gd name="T18" fmla="*/ 218 w 251"/>
                    <a:gd name="T19" fmla="*/ 313 h 476"/>
                    <a:gd name="T20" fmla="*/ 215 w 251"/>
                    <a:gd name="T21" fmla="*/ 369 h 476"/>
                    <a:gd name="T22" fmla="*/ 215 w 251"/>
                    <a:gd name="T23" fmla="*/ 428 h 476"/>
                    <a:gd name="T24" fmla="*/ 217 w 251"/>
                    <a:gd name="T25" fmla="*/ 470 h 476"/>
                    <a:gd name="T26" fmla="*/ 196 w 251"/>
                    <a:gd name="T27" fmla="*/ 476 h 476"/>
                    <a:gd name="T28" fmla="*/ 26 w 251"/>
                    <a:gd name="T29" fmla="*/ 94 h 476"/>
                    <a:gd name="T30" fmla="*/ 0 w 251"/>
                    <a:gd name="T31" fmla="*/ 30 h 476"/>
                    <a:gd name="T32" fmla="*/ 44 w 251"/>
                    <a:gd name="T33" fmla="*/ 13 h 476"/>
                    <a:gd name="T34" fmla="*/ 91 w 251"/>
                    <a:gd name="T3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476">
                      <a:moveTo>
                        <a:pt x="91" y="0"/>
                      </a:moveTo>
                      <a:lnTo>
                        <a:pt x="126" y="19"/>
                      </a:lnTo>
                      <a:lnTo>
                        <a:pt x="160" y="41"/>
                      </a:lnTo>
                      <a:lnTo>
                        <a:pt x="192" y="66"/>
                      </a:lnTo>
                      <a:lnTo>
                        <a:pt x="223" y="94"/>
                      </a:lnTo>
                      <a:lnTo>
                        <a:pt x="251" y="125"/>
                      </a:lnTo>
                      <a:lnTo>
                        <a:pt x="245" y="150"/>
                      </a:lnTo>
                      <a:lnTo>
                        <a:pt x="233" y="202"/>
                      </a:lnTo>
                      <a:lnTo>
                        <a:pt x="224" y="256"/>
                      </a:lnTo>
                      <a:lnTo>
                        <a:pt x="218" y="313"/>
                      </a:lnTo>
                      <a:lnTo>
                        <a:pt x="215" y="369"/>
                      </a:lnTo>
                      <a:lnTo>
                        <a:pt x="215" y="428"/>
                      </a:lnTo>
                      <a:lnTo>
                        <a:pt x="217" y="470"/>
                      </a:lnTo>
                      <a:lnTo>
                        <a:pt x="196" y="476"/>
                      </a:lnTo>
                      <a:lnTo>
                        <a:pt x="26" y="94"/>
                      </a:lnTo>
                      <a:lnTo>
                        <a:pt x="0" y="30"/>
                      </a:lnTo>
                      <a:lnTo>
                        <a:pt x="44" y="13"/>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67" name="Freeform 19">
                  <a:extLst>
                    <a:ext uri="{FF2B5EF4-FFF2-40B4-BE49-F238E27FC236}">
                      <a16:creationId xmlns:a16="http://schemas.microsoft.com/office/drawing/2014/main" id="{61E4B1FE-E92B-D34A-8A8A-F173260CA0A7}"/>
                    </a:ext>
                  </a:extLst>
                </p:cNvPr>
                <p:cNvSpPr>
                  <a:spLocks/>
                </p:cNvSpPr>
                <p:nvPr userDrawn="1"/>
              </p:nvSpPr>
              <p:spPr bwMode="auto">
                <a:xfrm>
                  <a:off x="3317659" y="4532839"/>
                  <a:ext cx="334406" cy="363643"/>
                </a:xfrm>
                <a:custGeom>
                  <a:avLst/>
                  <a:gdLst>
                    <a:gd name="T0" fmla="*/ 72 w 367"/>
                    <a:gd name="T1" fmla="*/ 0 h 398"/>
                    <a:gd name="T2" fmla="*/ 123 w 367"/>
                    <a:gd name="T3" fmla="*/ 6 h 398"/>
                    <a:gd name="T4" fmla="*/ 173 w 367"/>
                    <a:gd name="T5" fmla="*/ 16 h 398"/>
                    <a:gd name="T6" fmla="*/ 221 w 367"/>
                    <a:gd name="T7" fmla="*/ 32 h 398"/>
                    <a:gd name="T8" fmla="*/ 268 w 367"/>
                    <a:gd name="T9" fmla="*/ 54 h 398"/>
                    <a:gd name="T10" fmla="*/ 271 w 367"/>
                    <a:gd name="T11" fmla="*/ 80 h 398"/>
                    <a:gd name="T12" fmla="*/ 283 w 367"/>
                    <a:gd name="T13" fmla="*/ 145 h 398"/>
                    <a:gd name="T14" fmla="*/ 300 w 367"/>
                    <a:gd name="T15" fmla="*/ 213 h 398"/>
                    <a:gd name="T16" fmla="*/ 323 w 367"/>
                    <a:gd name="T17" fmla="*/ 281 h 398"/>
                    <a:gd name="T18" fmla="*/ 350 w 367"/>
                    <a:gd name="T19" fmla="*/ 348 h 398"/>
                    <a:gd name="T20" fmla="*/ 367 w 367"/>
                    <a:gd name="T21" fmla="*/ 385 h 398"/>
                    <a:gd name="T22" fmla="*/ 351 w 367"/>
                    <a:gd name="T23" fmla="*/ 398 h 398"/>
                    <a:gd name="T24" fmla="*/ 40 w 367"/>
                    <a:gd name="T25" fmla="*/ 101 h 398"/>
                    <a:gd name="T26" fmla="*/ 40 w 367"/>
                    <a:gd name="T27" fmla="*/ 102 h 398"/>
                    <a:gd name="T28" fmla="*/ 0 w 367"/>
                    <a:gd name="T29" fmla="*/ 63 h 398"/>
                    <a:gd name="T30" fmla="*/ 36 w 367"/>
                    <a:gd name="T31" fmla="*/ 30 h 398"/>
                    <a:gd name="T32" fmla="*/ 72 w 367"/>
                    <a:gd name="T33"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98">
                      <a:moveTo>
                        <a:pt x="72" y="0"/>
                      </a:moveTo>
                      <a:lnTo>
                        <a:pt x="123" y="6"/>
                      </a:lnTo>
                      <a:lnTo>
                        <a:pt x="173" y="16"/>
                      </a:lnTo>
                      <a:lnTo>
                        <a:pt x="221" y="32"/>
                      </a:lnTo>
                      <a:lnTo>
                        <a:pt x="268" y="54"/>
                      </a:lnTo>
                      <a:lnTo>
                        <a:pt x="271" y="80"/>
                      </a:lnTo>
                      <a:lnTo>
                        <a:pt x="283" y="145"/>
                      </a:lnTo>
                      <a:lnTo>
                        <a:pt x="300" y="213"/>
                      </a:lnTo>
                      <a:lnTo>
                        <a:pt x="323" y="281"/>
                      </a:lnTo>
                      <a:lnTo>
                        <a:pt x="350" y="348"/>
                      </a:lnTo>
                      <a:lnTo>
                        <a:pt x="367" y="385"/>
                      </a:lnTo>
                      <a:lnTo>
                        <a:pt x="351" y="398"/>
                      </a:lnTo>
                      <a:lnTo>
                        <a:pt x="40" y="101"/>
                      </a:lnTo>
                      <a:lnTo>
                        <a:pt x="40" y="102"/>
                      </a:lnTo>
                      <a:lnTo>
                        <a:pt x="0" y="63"/>
                      </a:lnTo>
                      <a:lnTo>
                        <a:pt x="36" y="30"/>
                      </a:lnTo>
                      <a:lnTo>
                        <a:pt x="7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68" name="Freeform 20">
                  <a:extLst>
                    <a:ext uri="{FF2B5EF4-FFF2-40B4-BE49-F238E27FC236}">
                      <a16:creationId xmlns:a16="http://schemas.microsoft.com/office/drawing/2014/main" id="{B3A4FDAE-1427-7144-8232-2A29C329DCB9}"/>
                    </a:ext>
                  </a:extLst>
                </p:cNvPr>
                <p:cNvSpPr>
                  <a:spLocks/>
                </p:cNvSpPr>
                <p:nvPr userDrawn="1"/>
              </p:nvSpPr>
              <p:spPr bwMode="auto">
                <a:xfrm>
                  <a:off x="3175125" y="4700955"/>
                  <a:ext cx="420291" cy="263139"/>
                </a:xfrm>
                <a:custGeom>
                  <a:avLst/>
                  <a:gdLst>
                    <a:gd name="T0" fmla="*/ 193 w 461"/>
                    <a:gd name="T1" fmla="*/ 0 h 287"/>
                    <a:gd name="T2" fmla="*/ 245 w 461"/>
                    <a:gd name="T3" fmla="*/ 2 h 287"/>
                    <a:gd name="T4" fmla="*/ 257 w 461"/>
                    <a:gd name="T5" fmla="*/ 23 h 287"/>
                    <a:gd name="T6" fmla="*/ 293 w 461"/>
                    <a:gd name="T7" fmla="*/ 80 h 287"/>
                    <a:gd name="T8" fmla="*/ 335 w 461"/>
                    <a:gd name="T9" fmla="*/ 136 h 287"/>
                    <a:gd name="T10" fmla="*/ 381 w 461"/>
                    <a:gd name="T11" fmla="*/ 190 h 287"/>
                    <a:gd name="T12" fmla="*/ 432 w 461"/>
                    <a:gd name="T13" fmla="*/ 241 h 287"/>
                    <a:gd name="T14" fmla="*/ 461 w 461"/>
                    <a:gd name="T15" fmla="*/ 269 h 287"/>
                    <a:gd name="T16" fmla="*/ 451 w 461"/>
                    <a:gd name="T17" fmla="*/ 287 h 287"/>
                    <a:gd name="T18" fmla="*/ 51 w 461"/>
                    <a:gd name="T19" fmla="*/ 133 h 287"/>
                    <a:gd name="T20" fmla="*/ 54 w 461"/>
                    <a:gd name="T21" fmla="*/ 135 h 287"/>
                    <a:gd name="T22" fmla="*/ 0 w 461"/>
                    <a:gd name="T23" fmla="*/ 113 h 287"/>
                    <a:gd name="T24" fmla="*/ 19 w 461"/>
                    <a:gd name="T25" fmla="*/ 69 h 287"/>
                    <a:gd name="T26" fmla="*/ 42 w 461"/>
                    <a:gd name="T27" fmla="*/ 27 h 287"/>
                    <a:gd name="T28" fmla="*/ 91 w 461"/>
                    <a:gd name="T29" fmla="*/ 13 h 287"/>
                    <a:gd name="T30" fmla="*/ 141 w 461"/>
                    <a:gd name="T31" fmla="*/ 4 h 287"/>
                    <a:gd name="T32" fmla="*/ 193 w 461"/>
                    <a:gd name="T3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287">
                      <a:moveTo>
                        <a:pt x="193" y="0"/>
                      </a:moveTo>
                      <a:lnTo>
                        <a:pt x="245" y="2"/>
                      </a:lnTo>
                      <a:lnTo>
                        <a:pt x="257" y="23"/>
                      </a:lnTo>
                      <a:lnTo>
                        <a:pt x="293" y="80"/>
                      </a:lnTo>
                      <a:lnTo>
                        <a:pt x="335" y="136"/>
                      </a:lnTo>
                      <a:lnTo>
                        <a:pt x="381" y="190"/>
                      </a:lnTo>
                      <a:lnTo>
                        <a:pt x="432" y="241"/>
                      </a:lnTo>
                      <a:lnTo>
                        <a:pt x="461" y="269"/>
                      </a:lnTo>
                      <a:lnTo>
                        <a:pt x="451" y="287"/>
                      </a:lnTo>
                      <a:lnTo>
                        <a:pt x="51" y="133"/>
                      </a:lnTo>
                      <a:lnTo>
                        <a:pt x="54" y="135"/>
                      </a:lnTo>
                      <a:lnTo>
                        <a:pt x="0" y="113"/>
                      </a:lnTo>
                      <a:lnTo>
                        <a:pt x="19" y="69"/>
                      </a:lnTo>
                      <a:lnTo>
                        <a:pt x="42" y="27"/>
                      </a:lnTo>
                      <a:lnTo>
                        <a:pt x="91" y="13"/>
                      </a:lnTo>
                      <a:lnTo>
                        <a:pt x="141" y="4"/>
                      </a:lnTo>
                      <a:lnTo>
                        <a:pt x="1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69" name="Freeform 21">
                  <a:extLst>
                    <a:ext uri="{FF2B5EF4-FFF2-40B4-BE49-F238E27FC236}">
                      <a16:creationId xmlns:a16="http://schemas.microsoft.com/office/drawing/2014/main" id="{40CA1F24-F5DD-8D4B-AEF9-0E1062B44933}"/>
                    </a:ext>
                  </a:extLst>
                </p:cNvPr>
                <p:cNvSpPr>
                  <a:spLocks/>
                </p:cNvSpPr>
                <p:nvPr userDrawn="1"/>
              </p:nvSpPr>
              <p:spPr bwMode="auto">
                <a:xfrm>
                  <a:off x="3123960" y="4878208"/>
                  <a:ext cx="444047" cy="179081"/>
                </a:xfrm>
                <a:custGeom>
                  <a:avLst/>
                  <a:gdLst>
                    <a:gd name="T0" fmla="*/ 184 w 485"/>
                    <a:gd name="T1" fmla="*/ 0 h 197"/>
                    <a:gd name="T2" fmla="*/ 204 w 485"/>
                    <a:gd name="T3" fmla="*/ 15 h 197"/>
                    <a:gd name="T4" fmla="*/ 248 w 485"/>
                    <a:gd name="T5" fmla="*/ 46 h 197"/>
                    <a:gd name="T6" fmla="*/ 294 w 485"/>
                    <a:gd name="T7" fmla="*/ 76 h 197"/>
                    <a:gd name="T8" fmla="*/ 343 w 485"/>
                    <a:gd name="T9" fmla="*/ 103 h 197"/>
                    <a:gd name="T10" fmla="*/ 395 w 485"/>
                    <a:gd name="T11" fmla="*/ 127 h 197"/>
                    <a:gd name="T12" fmla="*/ 449 w 485"/>
                    <a:gd name="T13" fmla="*/ 149 h 197"/>
                    <a:gd name="T14" fmla="*/ 485 w 485"/>
                    <a:gd name="T15" fmla="*/ 163 h 197"/>
                    <a:gd name="T16" fmla="*/ 483 w 485"/>
                    <a:gd name="T17" fmla="*/ 185 h 197"/>
                    <a:gd name="T18" fmla="*/ 55 w 485"/>
                    <a:gd name="T19" fmla="*/ 196 h 197"/>
                    <a:gd name="T20" fmla="*/ 59 w 485"/>
                    <a:gd name="T21" fmla="*/ 197 h 197"/>
                    <a:gd name="T22" fmla="*/ 0 w 485"/>
                    <a:gd name="T23" fmla="*/ 197 h 197"/>
                    <a:gd name="T24" fmla="*/ 2 w 485"/>
                    <a:gd name="T25" fmla="*/ 148 h 197"/>
                    <a:gd name="T26" fmla="*/ 7 w 485"/>
                    <a:gd name="T27" fmla="*/ 102 h 197"/>
                    <a:gd name="T28" fmla="*/ 46 w 485"/>
                    <a:gd name="T29" fmla="*/ 70 h 197"/>
                    <a:gd name="T30" fmla="*/ 89 w 485"/>
                    <a:gd name="T31" fmla="*/ 41 h 197"/>
                    <a:gd name="T32" fmla="*/ 136 w 485"/>
                    <a:gd name="T33" fmla="*/ 18 h 197"/>
                    <a:gd name="T34" fmla="*/ 184 w 485"/>
                    <a:gd name="T3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197">
                      <a:moveTo>
                        <a:pt x="184" y="0"/>
                      </a:moveTo>
                      <a:lnTo>
                        <a:pt x="204" y="15"/>
                      </a:lnTo>
                      <a:lnTo>
                        <a:pt x="248" y="46"/>
                      </a:lnTo>
                      <a:lnTo>
                        <a:pt x="294" y="76"/>
                      </a:lnTo>
                      <a:lnTo>
                        <a:pt x="343" y="103"/>
                      </a:lnTo>
                      <a:lnTo>
                        <a:pt x="395" y="127"/>
                      </a:lnTo>
                      <a:lnTo>
                        <a:pt x="449" y="149"/>
                      </a:lnTo>
                      <a:lnTo>
                        <a:pt x="485" y="163"/>
                      </a:lnTo>
                      <a:lnTo>
                        <a:pt x="483" y="185"/>
                      </a:lnTo>
                      <a:lnTo>
                        <a:pt x="55" y="196"/>
                      </a:lnTo>
                      <a:lnTo>
                        <a:pt x="59" y="197"/>
                      </a:lnTo>
                      <a:lnTo>
                        <a:pt x="0" y="197"/>
                      </a:lnTo>
                      <a:lnTo>
                        <a:pt x="2" y="148"/>
                      </a:lnTo>
                      <a:lnTo>
                        <a:pt x="7" y="102"/>
                      </a:lnTo>
                      <a:lnTo>
                        <a:pt x="46" y="70"/>
                      </a:lnTo>
                      <a:lnTo>
                        <a:pt x="89" y="41"/>
                      </a:lnTo>
                      <a:lnTo>
                        <a:pt x="136" y="18"/>
                      </a:lnTo>
                      <a:lnTo>
                        <a:pt x="18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0" name="Freeform 22">
                  <a:extLst>
                    <a:ext uri="{FF2B5EF4-FFF2-40B4-BE49-F238E27FC236}">
                      <a16:creationId xmlns:a16="http://schemas.microsoft.com/office/drawing/2014/main" id="{B037E1F3-101F-A146-A825-F90C53335F68}"/>
                    </a:ext>
                  </a:extLst>
                </p:cNvPr>
                <p:cNvSpPr>
                  <a:spLocks/>
                </p:cNvSpPr>
                <p:nvPr userDrawn="1"/>
              </p:nvSpPr>
              <p:spPr bwMode="auto">
                <a:xfrm>
                  <a:off x="3940787" y="4589486"/>
                  <a:ext cx="365471" cy="339888"/>
                </a:xfrm>
                <a:custGeom>
                  <a:avLst/>
                  <a:gdLst>
                    <a:gd name="T0" fmla="*/ 338 w 400"/>
                    <a:gd name="T1" fmla="*/ 0 h 370"/>
                    <a:gd name="T2" fmla="*/ 370 w 400"/>
                    <a:gd name="T3" fmla="*/ 35 h 370"/>
                    <a:gd name="T4" fmla="*/ 400 w 400"/>
                    <a:gd name="T5" fmla="*/ 72 h 370"/>
                    <a:gd name="T6" fmla="*/ 394 w 400"/>
                    <a:gd name="T7" fmla="*/ 123 h 370"/>
                    <a:gd name="T8" fmla="*/ 384 w 400"/>
                    <a:gd name="T9" fmla="*/ 173 h 370"/>
                    <a:gd name="T10" fmla="*/ 367 w 400"/>
                    <a:gd name="T11" fmla="*/ 223 h 370"/>
                    <a:gd name="T12" fmla="*/ 345 w 400"/>
                    <a:gd name="T13" fmla="*/ 269 h 370"/>
                    <a:gd name="T14" fmla="*/ 321 w 400"/>
                    <a:gd name="T15" fmla="*/ 273 h 370"/>
                    <a:gd name="T16" fmla="*/ 254 w 400"/>
                    <a:gd name="T17" fmla="*/ 285 h 370"/>
                    <a:gd name="T18" fmla="*/ 188 w 400"/>
                    <a:gd name="T19" fmla="*/ 302 h 370"/>
                    <a:gd name="T20" fmla="*/ 120 w 400"/>
                    <a:gd name="T21" fmla="*/ 324 h 370"/>
                    <a:gd name="T22" fmla="*/ 53 w 400"/>
                    <a:gd name="T23" fmla="*/ 351 h 370"/>
                    <a:gd name="T24" fmla="*/ 13 w 400"/>
                    <a:gd name="T25" fmla="*/ 370 h 370"/>
                    <a:gd name="T26" fmla="*/ 7 w 400"/>
                    <a:gd name="T27" fmla="*/ 362 h 370"/>
                    <a:gd name="T28" fmla="*/ 0 w 400"/>
                    <a:gd name="T29" fmla="*/ 354 h 370"/>
                    <a:gd name="T30" fmla="*/ 297 w 400"/>
                    <a:gd name="T31" fmla="*/ 40 h 370"/>
                    <a:gd name="T32" fmla="*/ 296 w 400"/>
                    <a:gd name="T33" fmla="*/ 41 h 370"/>
                    <a:gd name="T34" fmla="*/ 338 w 400"/>
                    <a:gd name="T3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70">
                      <a:moveTo>
                        <a:pt x="338" y="0"/>
                      </a:moveTo>
                      <a:lnTo>
                        <a:pt x="370" y="35"/>
                      </a:lnTo>
                      <a:lnTo>
                        <a:pt x="400" y="72"/>
                      </a:lnTo>
                      <a:lnTo>
                        <a:pt x="394" y="123"/>
                      </a:lnTo>
                      <a:lnTo>
                        <a:pt x="384" y="173"/>
                      </a:lnTo>
                      <a:lnTo>
                        <a:pt x="367" y="223"/>
                      </a:lnTo>
                      <a:lnTo>
                        <a:pt x="345" y="269"/>
                      </a:lnTo>
                      <a:lnTo>
                        <a:pt x="321" y="273"/>
                      </a:lnTo>
                      <a:lnTo>
                        <a:pt x="254" y="285"/>
                      </a:lnTo>
                      <a:lnTo>
                        <a:pt x="188" y="302"/>
                      </a:lnTo>
                      <a:lnTo>
                        <a:pt x="120" y="324"/>
                      </a:lnTo>
                      <a:lnTo>
                        <a:pt x="53" y="351"/>
                      </a:lnTo>
                      <a:lnTo>
                        <a:pt x="13" y="370"/>
                      </a:lnTo>
                      <a:lnTo>
                        <a:pt x="7" y="362"/>
                      </a:lnTo>
                      <a:lnTo>
                        <a:pt x="0" y="354"/>
                      </a:lnTo>
                      <a:lnTo>
                        <a:pt x="297" y="40"/>
                      </a:lnTo>
                      <a:lnTo>
                        <a:pt x="296" y="41"/>
                      </a:lnTo>
                      <a:lnTo>
                        <a:pt x="338"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1" name="Freeform 23">
                  <a:extLst>
                    <a:ext uri="{FF2B5EF4-FFF2-40B4-BE49-F238E27FC236}">
                      <a16:creationId xmlns:a16="http://schemas.microsoft.com/office/drawing/2014/main" id="{ED3C3293-C6E7-6240-BB80-28EB3A2442D8}"/>
                    </a:ext>
                  </a:extLst>
                </p:cNvPr>
                <p:cNvSpPr>
                  <a:spLocks/>
                </p:cNvSpPr>
                <p:nvPr userDrawn="1"/>
              </p:nvSpPr>
              <p:spPr bwMode="auto">
                <a:xfrm>
                  <a:off x="3781807" y="4395787"/>
                  <a:ext cx="179081" cy="447702"/>
                </a:xfrm>
                <a:custGeom>
                  <a:avLst/>
                  <a:gdLst>
                    <a:gd name="T0" fmla="*/ 0 w 195"/>
                    <a:gd name="T1" fmla="*/ 0 h 490"/>
                    <a:gd name="T2" fmla="*/ 48 w 195"/>
                    <a:gd name="T3" fmla="*/ 2 h 490"/>
                    <a:gd name="T4" fmla="*/ 96 w 195"/>
                    <a:gd name="T5" fmla="*/ 7 h 490"/>
                    <a:gd name="T6" fmla="*/ 127 w 195"/>
                    <a:gd name="T7" fmla="*/ 47 h 490"/>
                    <a:gd name="T8" fmla="*/ 155 w 195"/>
                    <a:gd name="T9" fmla="*/ 90 h 490"/>
                    <a:gd name="T10" fmla="*/ 178 w 195"/>
                    <a:gd name="T11" fmla="*/ 136 h 490"/>
                    <a:gd name="T12" fmla="*/ 195 w 195"/>
                    <a:gd name="T13" fmla="*/ 185 h 490"/>
                    <a:gd name="T14" fmla="*/ 180 w 195"/>
                    <a:gd name="T15" fmla="*/ 205 h 490"/>
                    <a:gd name="T16" fmla="*/ 149 w 195"/>
                    <a:gd name="T17" fmla="*/ 249 h 490"/>
                    <a:gd name="T18" fmla="*/ 120 w 195"/>
                    <a:gd name="T19" fmla="*/ 296 h 490"/>
                    <a:gd name="T20" fmla="*/ 93 w 195"/>
                    <a:gd name="T21" fmla="*/ 346 h 490"/>
                    <a:gd name="T22" fmla="*/ 68 w 195"/>
                    <a:gd name="T23" fmla="*/ 398 h 490"/>
                    <a:gd name="T24" fmla="*/ 46 w 195"/>
                    <a:gd name="T25" fmla="*/ 451 h 490"/>
                    <a:gd name="T26" fmla="*/ 32 w 195"/>
                    <a:gd name="T27" fmla="*/ 490 h 490"/>
                    <a:gd name="T28" fmla="*/ 12 w 195"/>
                    <a:gd name="T29" fmla="*/ 488 h 490"/>
                    <a:gd name="T30" fmla="*/ 0 w 195"/>
                    <a:gd name="T31" fmla="*/ 79 h 490"/>
                    <a:gd name="T32" fmla="*/ 0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0" y="0"/>
                      </a:moveTo>
                      <a:lnTo>
                        <a:pt x="48" y="2"/>
                      </a:lnTo>
                      <a:lnTo>
                        <a:pt x="96" y="7"/>
                      </a:lnTo>
                      <a:lnTo>
                        <a:pt x="127" y="47"/>
                      </a:lnTo>
                      <a:lnTo>
                        <a:pt x="155" y="90"/>
                      </a:lnTo>
                      <a:lnTo>
                        <a:pt x="178" y="136"/>
                      </a:lnTo>
                      <a:lnTo>
                        <a:pt x="195" y="185"/>
                      </a:lnTo>
                      <a:lnTo>
                        <a:pt x="180" y="205"/>
                      </a:lnTo>
                      <a:lnTo>
                        <a:pt x="149" y="249"/>
                      </a:lnTo>
                      <a:lnTo>
                        <a:pt x="120" y="296"/>
                      </a:lnTo>
                      <a:lnTo>
                        <a:pt x="93" y="346"/>
                      </a:lnTo>
                      <a:lnTo>
                        <a:pt x="68" y="398"/>
                      </a:lnTo>
                      <a:lnTo>
                        <a:pt x="46" y="451"/>
                      </a:lnTo>
                      <a:lnTo>
                        <a:pt x="32" y="490"/>
                      </a:lnTo>
                      <a:lnTo>
                        <a:pt x="12" y="488"/>
                      </a:lnTo>
                      <a:lnTo>
                        <a:pt x="0" y="79"/>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2" name="Freeform 24">
                  <a:extLst>
                    <a:ext uri="{FF2B5EF4-FFF2-40B4-BE49-F238E27FC236}">
                      <a16:creationId xmlns:a16="http://schemas.microsoft.com/office/drawing/2014/main" id="{5DE21DA5-4D37-D649-9B3C-19647CBB7A28}"/>
                    </a:ext>
                  </a:extLst>
                </p:cNvPr>
                <p:cNvSpPr>
                  <a:spLocks/>
                </p:cNvSpPr>
                <p:nvPr userDrawn="1"/>
              </p:nvSpPr>
              <p:spPr bwMode="auto">
                <a:xfrm>
                  <a:off x="3875002" y="4446953"/>
                  <a:ext cx="263139" cy="425773"/>
                </a:xfrm>
                <a:custGeom>
                  <a:avLst/>
                  <a:gdLst>
                    <a:gd name="T0" fmla="*/ 175 w 288"/>
                    <a:gd name="T1" fmla="*/ 0 h 466"/>
                    <a:gd name="T2" fmla="*/ 219 w 288"/>
                    <a:gd name="T3" fmla="*/ 20 h 466"/>
                    <a:gd name="T4" fmla="*/ 261 w 288"/>
                    <a:gd name="T5" fmla="*/ 42 h 466"/>
                    <a:gd name="T6" fmla="*/ 275 w 288"/>
                    <a:gd name="T7" fmla="*/ 92 h 466"/>
                    <a:gd name="T8" fmla="*/ 284 w 288"/>
                    <a:gd name="T9" fmla="*/ 142 h 466"/>
                    <a:gd name="T10" fmla="*/ 288 w 288"/>
                    <a:gd name="T11" fmla="*/ 194 h 466"/>
                    <a:gd name="T12" fmla="*/ 286 w 288"/>
                    <a:gd name="T13" fmla="*/ 245 h 466"/>
                    <a:gd name="T14" fmla="*/ 264 w 288"/>
                    <a:gd name="T15" fmla="*/ 259 h 466"/>
                    <a:gd name="T16" fmla="*/ 207 w 288"/>
                    <a:gd name="T17" fmla="*/ 295 h 466"/>
                    <a:gd name="T18" fmla="*/ 152 w 288"/>
                    <a:gd name="T19" fmla="*/ 336 h 466"/>
                    <a:gd name="T20" fmla="*/ 97 w 288"/>
                    <a:gd name="T21" fmla="*/ 383 h 466"/>
                    <a:gd name="T22" fmla="*/ 46 w 288"/>
                    <a:gd name="T23" fmla="*/ 433 h 466"/>
                    <a:gd name="T24" fmla="*/ 18 w 288"/>
                    <a:gd name="T25" fmla="*/ 466 h 466"/>
                    <a:gd name="T26" fmla="*/ 0 w 288"/>
                    <a:gd name="T27" fmla="*/ 456 h 466"/>
                    <a:gd name="T28" fmla="*/ 149 w 288"/>
                    <a:gd name="T29" fmla="*/ 65 h 466"/>
                    <a:gd name="T30" fmla="*/ 175 w 288"/>
                    <a:gd name="T31"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466">
                      <a:moveTo>
                        <a:pt x="175" y="0"/>
                      </a:moveTo>
                      <a:lnTo>
                        <a:pt x="219" y="20"/>
                      </a:lnTo>
                      <a:lnTo>
                        <a:pt x="261" y="42"/>
                      </a:lnTo>
                      <a:lnTo>
                        <a:pt x="275" y="92"/>
                      </a:lnTo>
                      <a:lnTo>
                        <a:pt x="284" y="142"/>
                      </a:lnTo>
                      <a:lnTo>
                        <a:pt x="288" y="194"/>
                      </a:lnTo>
                      <a:lnTo>
                        <a:pt x="286" y="245"/>
                      </a:lnTo>
                      <a:lnTo>
                        <a:pt x="264" y="259"/>
                      </a:lnTo>
                      <a:lnTo>
                        <a:pt x="207" y="295"/>
                      </a:lnTo>
                      <a:lnTo>
                        <a:pt x="152" y="336"/>
                      </a:lnTo>
                      <a:lnTo>
                        <a:pt x="97" y="383"/>
                      </a:lnTo>
                      <a:lnTo>
                        <a:pt x="46" y="433"/>
                      </a:lnTo>
                      <a:lnTo>
                        <a:pt x="18" y="466"/>
                      </a:lnTo>
                      <a:lnTo>
                        <a:pt x="0" y="456"/>
                      </a:lnTo>
                      <a:lnTo>
                        <a:pt x="149" y="65"/>
                      </a:lnTo>
                      <a:lnTo>
                        <a:pt x="175" y="0"/>
                      </a:lnTo>
                      <a:close/>
                    </a:path>
                  </a:pathLst>
                </a:custGeom>
                <a:solidFill>
                  <a:srgbClr val="FF5F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3" name="Freeform 25">
                  <a:extLst>
                    <a:ext uri="{FF2B5EF4-FFF2-40B4-BE49-F238E27FC236}">
                      <a16:creationId xmlns:a16="http://schemas.microsoft.com/office/drawing/2014/main" id="{C951D49B-E341-D246-AC3E-0738A4F6F9E0}"/>
                    </a:ext>
                  </a:extLst>
                </p:cNvPr>
                <p:cNvSpPr>
                  <a:spLocks/>
                </p:cNvSpPr>
                <p:nvPr userDrawn="1"/>
              </p:nvSpPr>
              <p:spPr bwMode="auto">
                <a:xfrm>
                  <a:off x="3982816" y="4805114"/>
                  <a:ext cx="436738" cy="230247"/>
                </a:xfrm>
                <a:custGeom>
                  <a:avLst/>
                  <a:gdLst>
                    <a:gd name="T0" fmla="*/ 447 w 477"/>
                    <a:gd name="T1" fmla="*/ 0 h 252"/>
                    <a:gd name="T2" fmla="*/ 464 w 477"/>
                    <a:gd name="T3" fmla="*/ 43 h 252"/>
                    <a:gd name="T4" fmla="*/ 477 w 477"/>
                    <a:gd name="T5" fmla="*/ 90 h 252"/>
                    <a:gd name="T6" fmla="*/ 458 w 477"/>
                    <a:gd name="T7" fmla="*/ 126 h 252"/>
                    <a:gd name="T8" fmla="*/ 436 w 477"/>
                    <a:gd name="T9" fmla="*/ 161 h 252"/>
                    <a:gd name="T10" fmla="*/ 411 w 477"/>
                    <a:gd name="T11" fmla="*/ 193 h 252"/>
                    <a:gd name="T12" fmla="*/ 382 w 477"/>
                    <a:gd name="T13" fmla="*/ 224 h 252"/>
                    <a:gd name="T14" fmla="*/ 351 w 477"/>
                    <a:gd name="T15" fmla="*/ 252 h 252"/>
                    <a:gd name="T16" fmla="*/ 327 w 477"/>
                    <a:gd name="T17" fmla="*/ 246 h 252"/>
                    <a:gd name="T18" fmla="*/ 261 w 477"/>
                    <a:gd name="T19" fmla="*/ 231 h 252"/>
                    <a:gd name="T20" fmla="*/ 194 w 477"/>
                    <a:gd name="T21" fmla="*/ 221 h 252"/>
                    <a:gd name="T22" fmla="*/ 123 w 477"/>
                    <a:gd name="T23" fmla="*/ 215 h 252"/>
                    <a:gd name="T24" fmla="*/ 50 w 477"/>
                    <a:gd name="T25" fmla="*/ 215 h 252"/>
                    <a:gd name="T26" fmla="*/ 6 w 477"/>
                    <a:gd name="T27" fmla="*/ 217 h 252"/>
                    <a:gd name="T28" fmla="*/ 0 w 477"/>
                    <a:gd name="T29" fmla="*/ 198 h 252"/>
                    <a:gd name="T30" fmla="*/ 395 w 477"/>
                    <a:gd name="T31" fmla="*/ 22 h 252"/>
                    <a:gd name="T32" fmla="*/ 392 w 477"/>
                    <a:gd name="T33" fmla="*/ 22 h 252"/>
                    <a:gd name="T34" fmla="*/ 447 w 477"/>
                    <a:gd name="T3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7" h="252">
                      <a:moveTo>
                        <a:pt x="447" y="0"/>
                      </a:moveTo>
                      <a:lnTo>
                        <a:pt x="464" y="43"/>
                      </a:lnTo>
                      <a:lnTo>
                        <a:pt x="477" y="90"/>
                      </a:lnTo>
                      <a:lnTo>
                        <a:pt x="458" y="126"/>
                      </a:lnTo>
                      <a:lnTo>
                        <a:pt x="436" y="161"/>
                      </a:lnTo>
                      <a:lnTo>
                        <a:pt x="411" y="193"/>
                      </a:lnTo>
                      <a:lnTo>
                        <a:pt x="382" y="224"/>
                      </a:lnTo>
                      <a:lnTo>
                        <a:pt x="351" y="252"/>
                      </a:lnTo>
                      <a:lnTo>
                        <a:pt x="327" y="246"/>
                      </a:lnTo>
                      <a:lnTo>
                        <a:pt x="261" y="231"/>
                      </a:lnTo>
                      <a:lnTo>
                        <a:pt x="194" y="221"/>
                      </a:lnTo>
                      <a:lnTo>
                        <a:pt x="123" y="215"/>
                      </a:lnTo>
                      <a:lnTo>
                        <a:pt x="50" y="215"/>
                      </a:lnTo>
                      <a:lnTo>
                        <a:pt x="6" y="217"/>
                      </a:lnTo>
                      <a:lnTo>
                        <a:pt x="0" y="198"/>
                      </a:lnTo>
                      <a:lnTo>
                        <a:pt x="395" y="22"/>
                      </a:lnTo>
                      <a:lnTo>
                        <a:pt x="392" y="22"/>
                      </a:lnTo>
                      <a:lnTo>
                        <a:pt x="44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4" name="Freeform 26">
                  <a:extLst>
                    <a:ext uri="{FF2B5EF4-FFF2-40B4-BE49-F238E27FC236}">
                      <a16:creationId xmlns:a16="http://schemas.microsoft.com/office/drawing/2014/main" id="{24334F89-4162-D247-97A6-6639844FB9F0}"/>
                    </a:ext>
                  </a:extLst>
                </p:cNvPr>
                <p:cNvSpPr>
                  <a:spLocks/>
                </p:cNvSpPr>
                <p:nvPr userDrawn="1"/>
              </p:nvSpPr>
              <p:spPr bwMode="auto">
                <a:xfrm>
                  <a:off x="3807390" y="5260125"/>
                  <a:ext cx="226592" cy="436738"/>
                </a:xfrm>
                <a:custGeom>
                  <a:avLst/>
                  <a:gdLst>
                    <a:gd name="T0" fmla="*/ 54 w 250"/>
                    <a:gd name="T1" fmla="*/ 0 h 477"/>
                    <a:gd name="T2" fmla="*/ 224 w 250"/>
                    <a:gd name="T3" fmla="*/ 383 h 477"/>
                    <a:gd name="T4" fmla="*/ 250 w 250"/>
                    <a:gd name="T5" fmla="*/ 447 h 477"/>
                    <a:gd name="T6" fmla="*/ 207 w 250"/>
                    <a:gd name="T7" fmla="*/ 464 h 477"/>
                    <a:gd name="T8" fmla="*/ 160 w 250"/>
                    <a:gd name="T9" fmla="*/ 477 h 477"/>
                    <a:gd name="T10" fmla="*/ 125 w 250"/>
                    <a:gd name="T11" fmla="*/ 458 h 477"/>
                    <a:gd name="T12" fmla="*/ 90 w 250"/>
                    <a:gd name="T13" fmla="*/ 437 h 477"/>
                    <a:gd name="T14" fmla="*/ 58 w 250"/>
                    <a:gd name="T15" fmla="*/ 412 h 477"/>
                    <a:gd name="T16" fmla="*/ 27 w 250"/>
                    <a:gd name="T17" fmla="*/ 383 h 477"/>
                    <a:gd name="T18" fmla="*/ 0 w 250"/>
                    <a:gd name="T19" fmla="*/ 352 h 477"/>
                    <a:gd name="T20" fmla="*/ 6 w 250"/>
                    <a:gd name="T21" fmla="*/ 327 h 477"/>
                    <a:gd name="T22" fmla="*/ 18 w 250"/>
                    <a:gd name="T23" fmla="*/ 275 h 477"/>
                    <a:gd name="T24" fmla="*/ 27 w 250"/>
                    <a:gd name="T25" fmla="*/ 221 h 477"/>
                    <a:gd name="T26" fmla="*/ 33 w 250"/>
                    <a:gd name="T27" fmla="*/ 165 h 477"/>
                    <a:gd name="T28" fmla="*/ 36 w 250"/>
                    <a:gd name="T29" fmla="*/ 107 h 477"/>
                    <a:gd name="T30" fmla="*/ 36 w 250"/>
                    <a:gd name="T31" fmla="*/ 49 h 477"/>
                    <a:gd name="T32" fmla="*/ 34 w 250"/>
                    <a:gd name="T33" fmla="*/ 6 h 477"/>
                    <a:gd name="T34" fmla="*/ 54 w 250"/>
                    <a:gd name="T3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477">
                      <a:moveTo>
                        <a:pt x="54" y="0"/>
                      </a:moveTo>
                      <a:lnTo>
                        <a:pt x="224" y="383"/>
                      </a:lnTo>
                      <a:lnTo>
                        <a:pt x="250" y="447"/>
                      </a:lnTo>
                      <a:lnTo>
                        <a:pt x="207" y="464"/>
                      </a:lnTo>
                      <a:lnTo>
                        <a:pt x="160" y="477"/>
                      </a:lnTo>
                      <a:lnTo>
                        <a:pt x="125" y="458"/>
                      </a:lnTo>
                      <a:lnTo>
                        <a:pt x="90" y="437"/>
                      </a:lnTo>
                      <a:lnTo>
                        <a:pt x="58" y="412"/>
                      </a:lnTo>
                      <a:lnTo>
                        <a:pt x="27" y="383"/>
                      </a:lnTo>
                      <a:lnTo>
                        <a:pt x="0" y="352"/>
                      </a:lnTo>
                      <a:lnTo>
                        <a:pt x="6" y="327"/>
                      </a:lnTo>
                      <a:lnTo>
                        <a:pt x="18" y="275"/>
                      </a:lnTo>
                      <a:lnTo>
                        <a:pt x="27" y="221"/>
                      </a:lnTo>
                      <a:lnTo>
                        <a:pt x="33" y="165"/>
                      </a:lnTo>
                      <a:lnTo>
                        <a:pt x="36" y="107"/>
                      </a:lnTo>
                      <a:lnTo>
                        <a:pt x="36" y="49"/>
                      </a:lnTo>
                      <a:lnTo>
                        <a:pt x="34" y="6"/>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5" name="Freeform 27">
                  <a:extLst>
                    <a:ext uri="{FF2B5EF4-FFF2-40B4-BE49-F238E27FC236}">
                      <a16:creationId xmlns:a16="http://schemas.microsoft.com/office/drawing/2014/main" id="{4AF89AAB-A22D-E441-BE27-E8C57201AE90}"/>
                    </a:ext>
                  </a:extLst>
                </p:cNvPr>
                <p:cNvSpPr>
                  <a:spLocks/>
                </p:cNvSpPr>
                <p:nvPr userDrawn="1"/>
              </p:nvSpPr>
              <p:spPr bwMode="auto">
                <a:xfrm>
                  <a:off x="3911549" y="5216269"/>
                  <a:ext cx="338060" cy="365471"/>
                </a:xfrm>
                <a:custGeom>
                  <a:avLst/>
                  <a:gdLst>
                    <a:gd name="T0" fmla="*/ 15 w 369"/>
                    <a:gd name="T1" fmla="*/ 0 h 401"/>
                    <a:gd name="T2" fmla="*/ 329 w 369"/>
                    <a:gd name="T3" fmla="*/ 300 h 401"/>
                    <a:gd name="T4" fmla="*/ 329 w 369"/>
                    <a:gd name="T5" fmla="*/ 299 h 401"/>
                    <a:gd name="T6" fmla="*/ 369 w 369"/>
                    <a:gd name="T7" fmla="*/ 338 h 401"/>
                    <a:gd name="T8" fmla="*/ 333 w 369"/>
                    <a:gd name="T9" fmla="*/ 371 h 401"/>
                    <a:gd name="T10" fmla="*/ 296 w 369"/>
                    <a:gd name="T11" fmla="*/ 401 h 401"/>
                    <a:gd name="T12" fmla="*/ 246 w 369"/>
                    <a:gd name="T13" fmla="*/ 396 h 401"/>
                    <a:gd name="T14" fmla="*/ 196 w 369"/>
                    <a:gd name="T15" fmla="*/ 385 h 401"/>
                    <a:gd name="T16" fmla="*/ 148 w 369"/>
                    <a:gd name="T17" fmla="*/ 369 h 401"/>
                    <a:gd name="T18" fmla="*/ 101 w 369"/>
                    <a:gd name="T19" fmla="*/ 346 h 401"/>
                    <a:gd name="T20" fmla="*/ 97 w 369"/>
                    <a:gd name="T21" fmla="*/ 321 h 401"/>
                    <a:gd name="T22" fmla="*/ 86 w 369"/>
                    <a:gd name="T23" fmla="*/ 255 h 401"/>
                    <a:gd name="T24" fmla="*/ 68 w 369"/>
                    <a:gd name="T25" fmla="*/ 188 h 401"/>
                    <a:gd name="T26" fmla="*/ 46 w 369"/>
                    <a:gd name="T27" fmla="*/ 120 h 401"/>
                    <a:gd name="T28" fmla="*/ 19 w 369"/>
                    <a:gd name="T29" fmla="*/ 53 h 401"/>
                    <a:gd name="T30" fmla="*/ 0 w 369"/>
                    <a:gd name="T31" fmla="*/ 13 h 401"/>
                    <a:gd name="T32" fmla="*/ 8 w 369"/>
                    <a:gd name="T33" fmla="*/ 7 h 401"/>
                    <a:gd name="T34" fmla="*/ 15 w 369"/>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401">
                      <a:moveTo>
                        <a:pt x="15" y="0"/>
                      </a:moveTo>
                      <a:lnTo>
                        <a:pt x="329" y="300"/>
                      </a:lnTo>
                      <a:lnTo>
                        <a:pt x="329" y="299"/>
                      </a:lnTo>
                      <a:lnTo>
                        <a:pt x="369" y="338"/>
                      </a:lnTo>
                      <a:lnTo>
                        <a:pt x="333" y="371"/>
                      </a:lnTo>
                      <a:lnTo>
                        <a:pt x="296" y="401"/>
                      </a:lnTo>
                      <a:lnTo>
                        <a:pt x="246" y="396"/>
                      </a:lnTo>
                      <a:lnTo>
                        <a:pt x="196" y="385"/>
                      </a:lnTo>
                      <a:lnTo>
                        <a:pt x="148" y="369"/>
                      </a:lnTo>
                      <a:lnTo>
                        <a:pt x="101" y="346"/>
                      </a:lnTo>
                      <a:lnTo>
                        <a:pt x="97" y="321"/>
                      </a:lnTo>
                      <a:lnTo>
                        <a:pt x="86" y="255"/>
                      </a:lnTo>
                      <a:lnTo>
                        <a:pt x="68" y="188"/>
                      </a:lnTo>
                      <a:lnTo>
                        <a:pt x="46" y="120"/>
                      </a:lnTo>
                      <a:lnTo>
                        <a:pt x="19" y="53"/>
                      </a:lnTo>
                      <a:lnTo>
                        <a:pt x="0" y="13"/>
                      </a:lnTo>
                      <a:lnTo>
                        <a:pt x="8" y="7"/>
                      </a:lnTo>
                      <a:lnTo>
                        <a:pt x="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6" name="Freeform 28">
                  <a:extLst>
                    <a:ext uri="{FF2B5EF4-FFF2-40B4-BE49-F238E27FC236}">
                      <a16:creationId xmlns:a16="http://schemas.microsoft.com/office/drawing/2014/main" id="{CDCB24C2-4989-7041-8CC2-35D00BAE8EA1}"/>
                    </a:ext>
                  </a:extLst>
                </p:cNvPr>
                <p:cNvSpPr>
                  <a:spLocks/>
                </p:cNvSpPr>
                <p:nvPr userDrawn="1"/>
              </p:nvSpPr>
              <p:spPr bwMode="auto">
                <a:xfrm>
                  <a:off x="3966370" y="5148657"/>
                  <a:ext cx="425773" cy="264966"/>
                </a:xfrm>
                <a:custGeom>
                  <a:avLst/>
                  <a:gdLst>
                    <a:gd name="T0" fmla="*/ 9 w 466"/>
                    <a:gd name="T1" fmla="*/ 0 h 289"/>
                    <a:gd name="T2" fmla="*/ 414 w 466"/>
                    <a:gd name="T3" fmla="*/ 157 h 289"/>
                    <a:gd name="T4" fmla="*/ 412 w 466"/>
                    <a:gd name="T5" fmla="*/ 155 h 289"/>
                    <a:gd name="T6" fmla="*/ 466 w 466"/>
                    <a:gd name="T7" fmla="*/ 177 h 289"/>
                    <a:gd name="T8" fmla="*/ 446 w 466"/>
                    <a:gd name="T9" fmla="*/ 220 h 289"/>
                    <a:gd name="T10" fmla="*/ 423 w 466"/>
                    <a:gd name="T11" fmla="*/ 262 h 289"/>
                    <a:gd name="T12" fmla="*/ 374 w 466"/>
                    <a:gd name="T13" fmla="*/ 277 h 289"/>
                    <a:gd name="T14" fmla="*/ 324 w 466"/>
                    <a:gd name="T15" fmla="*/ 286 h 289"/>
                    <a:gd name="T16" fmla="*/ 272 w 466"/>
                    <a:gd name="T17" fmla="*/ 289 h 289"/>
                    <a:gd name="T18" fmla="*/ 221 w 466"/>
                    <a:gd name="T19" fmla="*/ 287 h 289"/>
                    <a:gd name="T20" fmla="*/ 209 w 466"/>
                    <a:gd name="T21" fmla="*/ 266 h 289"/>
                    <a:gd name="T22" fmla="*/ 173 w 466"/>
                    <a:gd name="T23" fmla="*/ 209 h 289"/>
                    <a:gd name="T24" fmla="*/ 131 w 466"/>
                    <a:gd name="T25" fmla="*/ 154 h 289"/>
                    <a:gd name="T26" fmla="*/ 85 w 466"/>
                    <a:gd name="T27" fmla="*/ 99 h 289"/>
                    <a:gd name="T28" fmla="*/ 34 w 466"/>
                    <a:gd name="T29" fmla="*/ 47 h 289"/>
                    <a:gd name="T30" fmla="*/ 0 w 466"/>
                    <a:gd name="T31" fmla="*/ 17 h 289"/>
                    <a:gd name="T32" fmla="*/ 9 w 466"/>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289">
                      <a:moveTo>
                        <a:pt x="9" y="0"/>
                      </a:moveTo>
                      <a:lnTo>
                        <a:pt x="414" y="157"/>
                      </a:lnTo>
                      <a:lnTo>
                        <a:pt x="412" y="155"/>
                      </a:lnTo>
                      <a:lnTo>
                        <a:pt x="466" y="177"/>
                      </a:lnTo>
                      <a:lnTo>
                        <a:pt x="446" y="220"/>
                      </a:lnTo>
                      <a:lnTo>
                        <a:pt x="423" y="262"/>
                      </a:lnTo>
                      <a:lnTo>
                        <a:pt x="374" y="277"/>
                      </a:lnTo>
                      <a:lnTo>
                        <a:pt x="324" y="286"/>
                      </a:lnTo>
                      <a:lnTo>
                        <a:pt x="272" y="289"/>
                      </a:lnTo>
                      <a:lnTo>
                        <a:pt x="221" y="287"/>
                      </a:lnTo>
                      <a:lnTo>
                        <a:pt x="209" y="266"/>
                      </a:lnTo>
                      <a:lnTo>
                        <a:pt x="173" y="209"/>
                      </a:lnTo>
                      <a:lnTo>
                        <a:pt x="131" y="154"/>
                      </a:lnTo>
                      <a:lnTo>
                        <a:pt x="85" y="99"/>
                      </a:lnTo>
                      <a:lnTo>
                        <a:pt x="34" y="47"/>
                      </a:lnTo>
                      <a:lnTo>
                        <a:pt x="0" y="17"/>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7" name="Freeform 29">
                  <a:extLst>
                    <a:ext uri="{FF2B5EF4-FFF2-40B4-BE49-F238E27FC236}">
                      <a16:creationId xmlns:a16="http://schemas.microsoft.com/office/drawing/2014/main" id="{FA9A907D-586F-EB47-AAE8-CCB2567C930E}"/>
                    </a:ext>
                  </a:extLst>
                </p:cNvPr>
                <p:cNvSpPr>
                  <a:spLocks/>
                </p:cNvSpPr>
                <p:nvPr userDrawn="1"/>
              </p:nvSpPr>
              <p:spPr bwMode="auto">
                <a:xfrm>
                  <a:off x="3993780" y="5057289"/>
                  <a:ext cx="449529" cy="179081"/>
                </a:xfrm>
                <a:custGeom>
                  <a:avLst/>
                  <a:gdLst>
                    <a:gd name="T0" fmla="*/ 431 w 491"/>
                    <a:gd name="T1" fmla="*/ 0 h 196"/>
                    <a:gd name="T2" fmla="*/ 491 w 491"/>
                    <a:gd name="T3" fmla="*/ 0 h 196"/>
                    <a:gd name="T4" fmla="*/ 489 w 491"/>
                    <a:gd name="T5" fmla="*/ 47 h 196"/>
                    <a:gd name="T6" fmla="*/ 484 w 491"/>
                    <a:gd name="T7" fmla="*/ 95 h 196"/>
                    <a:gd name="T8" fmla="*/ 445 w 491"/>
                    <a:gd name="T9" fmla="*/ 127 h 196"/>
                    <a:gd name="T10" fmla="*/ 402 w 491"/>
                    <a:gd name="T11" fmla="*/ 155 h 196"/>
                    <a:gd name="T12" fmla="*/ 355 w 491"/>
                    <a:gd name="T13" fmla="*/ 178 h 196"/>
                    <a:gd name="T14" fmla="*/ 306 w 491"/>
                    <a:gd name="T15" fmla="*/ 196 h 196"/>
                    <a:gd name="T16" fmla="*/ 287 w 491"/>
                    <a:gd name="T17" fmla="*/ 181 h 196"/>
                    <a:gd name="T18" fmla="*/ 243 w 491"/>
                    <a:gd name="T19" fmla="*/ 149 h 196"/>
                    <a:gd name="T20" fmla="*/ 197 w 491"/>
                    <a:gd name="T21" fmla="*/ 120 h 196"/>
                    <a:gd name="T22" fmla="*/ 148 w 491"/>
                    <a:gd name="T23" fmla="*/ 94 h 196"/>
                    <a:gd name="T24" fmla="*/ 95 w 491"/>
                    <a:gd name="T25" fmla="*/ 69 h 196"/>
                    <a:gd name="T26" fmla="*/ 42 w 491"/>
                    <a:gd name="T27" fmla="*/ 46 h 196"/>
                    <a:gd name="T28" fmla="*/ 0 w 491"/>
                    <a:gd name="T29" fmla="*/ 31 h 196"/>
                    <a:gd name="T30" fmla="*/ 2 w 491"/>
                    <a:gd name="T31" fmla="*/ 11 h 196"/>
                    <a:gd name="T32" fmla="*/ 435 w 491"/>
                    <a:gd name="T33" fmla="*/ 1 h 196"/>
                    <a:gd name="T34" fmla="*/ 431 w 491"/>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196">
                      <a:moveTo>
                        <a:pt x="431" y="0"/>
                      </a:moveTo>
                      <a:lnTo>
                        <a:pt x="491" y="0"/>
                      </a:lnTo>
                      <a:lnTo>
                        <a:pt x="489" y="47"/>
                      </a:lnTo>
                      <a:lnTo>
                        <a:pt x="484" y="95"/>
                      </a:lnTo>
                      <a:lnTo>
                        <a:pt x="445" y="127"/>
                      </a:lnTo>
                      <a:lnTo>
                        <a:pt x="402" y="155"/>
                      </a:lnTo>
                      <a:lnTo>
                        <a:pt x="355" y="178"/>
                      </a:lnTo>
                      <a:lnTo>
                        <a:pt x="306" y="196"/>
                      </a:lnTo>
                      <a:lnTo>
                        <a:pt x="287" y="181"/>
                      </a:lnTo>
                      <a:lnTo>
                        <a:pt x="243" y="149"/>
                      </a:lnTo>
                      <a:lnTo>
                        <a:pt x="197" y="120"/>
                      </a:lnTo>
                      <a:lnTo>
                        <a:pt x="148" y="94"/>
                      </a:lnTo>
                      <a:lnTo>
                        <a:pt x="95" y="69"/>
                      </a:lnTo>
                      <a:lnTo>
                        <a:pt x="42" y="46"/>
                      </a:lnTo>
                      <a:lnTo>
                        <a:pt x="0" y="31"/>
                      </a:lnTo>
                      <a:lnTo>
                        <a:pt x="2" y="11"/>
                      </a:lnTo>
                      <a:lnTo>
                        <a:pt x="435" y="1"/>
                      </a:lnTo>
                      <a:lnTo>
                        <a:pt x="4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8" name="Freeform 30">
                  <a:extLst>
                    <a:ext uri="{FF2B5EF4-FFF2-40B4-BE49-F238E27FC236}">
                      <a16:creationId xmlns:a16="http://schemas.microsoft.com/office/drawing/2014/main" id="{8A4B33C2-30ED-984F-B193-514C6147917F}"/>
                    </a:ext>
                  </a:extLst>
                </p:cNvPr>
                <p:cNvSpPr>
                  <a:spLocks/>
                </p:cNvSpPr>
                <p:nvPr userDrawn="1"/>
              </p:nvSpPr>
              <p:spPr bwMode="auto">
                <a:xfrm>
                  <a:off x="3429128" y="5245507"/>
                  <a:ext cx="261312" cy="422119"/>
                </a:xfrm>
                <a:custGeom>
                  <a:avLst/>
                  <a:gdLst>
                    <a:gd name="T0" fmla="*/ 268 w 287"/>
                    <a:gd name="T1" fmla="*/ 0 h 463"/>
                    <a:gd name="T2" fmla="*/ 287 w 287"/>
                    <a:gd name="T3" fmla="*/ 9 h 463"/>
                    <a:gd name="T4" fmla="*/ 139 w 287"/>
                    <a:gd name="T5" fmla="*/ 398 h 463"/>
                    <a:gd name="T6" fmla="*/ 112 w 287"/>
                    <a:gd name="T7" fmla="*/ 463 h 463"/>
                    <a:gd name="T8" fmla="*/ 69 w 287"/>
                    <a:gd name="T9" fmla="*/ 443 h 463"/>
                    <a:gd name="T10" fmla="*/ 27 w 287"/>
                    <a:gd name="T11" fmla="*/ 420 h 463"/>
                    <a:gd name="T12" fmla="*/ 12 w 287"/>
                    <a:gd name="T13" fmla="*/ 371 h 463"/>
                    <a:gd name="T14" fmla="*/ 3 w 287"/>
                    <a:gd name="T15" fmla="*/ 320 h 463"/>
                    <a:gd name="T16" fmla="*/ 0 w 287"/>
                    <a:gd name="T17" fmla="*/ 269 h 463"/>
                    <a:gd name="T18" fmla="*/ 2 w 287"/>
                    <a:gd name="T19" fmla="*/ 217 h 463"/>
                    <a:gd name="T20" fmla="*/ 24 w 287"/>
                    <a:gd name="T21" fmla="*/ 204 h 463"/>
                    <a:gd name="T22" fmla="*/ 81 w 287"/>
                    <a:gd name="T23" fmla="*/ 168 h 463"/>
                    <a:gd name="T24" fmla="*/ 136 w 287"/>
                    <a:gd name="T25" fmla="*/ 126 h 463"/>
                    <a:gd name="T26" fmla="*/ 191 w 287"/>
                    <a:gd name="T27" fmla="*/ 80 h 463"/>
                    <a:gd name="T28" fmla="*/ 242 w 287"/>
                    <a:gd name="T29" fmla="*/ 29 h 463"/>
                    <a:gd name="T30" fmla="*/ 268 w 287"/>
                    <a:gd name="T31"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463">
                      <a:moveTo>
                        <a:pt x="268" y="0"/>
                      </a:moveTo>
                      <a:lnTo>
                        <a:pt x="287" y="9"/>
                      </a:lnTo>
                      <a:lnTo>
                        <a:pt x="139" y="398"/>
                      </a:lnTo>
                      <a:lnTo>
                        <a:pt x="112" y="463"/>
                      </a:lnTo>
                      <a:lnTo>
                        <a:pt x="69" y="443"/>
                      </a:lnTo>
                      <a:lnTo>
                        <a:pt x="27" y="420"/>
                      </a:lnTo>
                      <a:lnTo>
                        <a:pt x="12" y="371"/>
                      </a:lnTo>
                      <a:lnTo>
                        <a:pt x="3" y="320"/>
                      </a:lnTo>
                      <a:lnTo>
                        <a:pt x="0" y="269"/>
                      </a:lnTo>
                      <a:lnTo>
                        <a:pt x="2" y="217"/>
                      </a:lnTo>
                      <a:lnTo>
                        <a:pt x="24" y="204"/>
                      </a:lnTo>
                      <a:lnTo>
                        <a:pt x="81" y="168"/>
                      </a:lnTo>
                      <a:lnTo>
                        <a:pt x="136" y="126"/>
                      </a:lnTo>
                      <a:lnTo>
                        <a:pt x="191" y="80"/>
                      </a:lnTo>
                      <a:lnTo>
                        <a:pt x="242" y="29"/>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79" name="Freeform 31">
                  <a:extLst>
                    <a:ext uri="{FF2B5EF4-FFF2-40B4-BE49-F238E27FC236}">
                      <a16:creationId xmlns:a16="http://schemas.microsoft.com/office/drawing/2014/main" id="{BCCE69DC-8802-E248-8944-C5950665B394}"/>
                    </a:ext>
                  </a:extLst>
                </p:cNvPr>
                <p:cNvSpPr>
                  <a:spLocks/>
                </p:cNvSpPr>
                <p:nvPr userDrawn="1"/>
              </p:nvSpPr>
              <p:spPr bwMode="auto">
                <a:xfrm>
                  <a:off x="3259184" y="5188859"/>
                  <a:ext cx="363643" cy="336233"/>
                </a:xfrm>
                <a:custGeom>
                  <a:avLst/>
                  <a:gdLst>
                    <a:gd name="T0" fmla="*/ 383 w 397"/>
                    <a:gd name="T1" fmla="*/ 0 h 368"/>
                    <a:gd name="T2" fmla="*/ 397 w 397"/>
                    <a:gd name="T3" fmla="*/ 17 h 368"/>
                    <a:gd name="T4" fmla="*/ 103 w 397"/>
                    <a:gd name="T5" fmla="*/ 328 h 368"/>
                    <a:gd name="T6" fmla="*/ 103 w 397"/>
                    <a:gd name="T7" fmla="*/ 328 h 368"/>
                    <a:gd name="T8" fmla="*/ 62 w 397"/>
                    <a:gd name="T9" fmla="*/ 368 h 368"/>
                    <a:gd name="T10" fmla="*/ 30 w 397"/>
                    <a:gd name="T11" fmla="*/ 333 h 368"/>
                    <a:gd name="T12" fmla="*/ 0 w 397"/>
                    <a:gd name="T13" fmla="*/ 297 h 368"/>
                    <a:gd name="T14" fmla="*/ 5 w 397"/>
                    <a:gd name="T15" fmla="*/ 245 h 368"/>
                    <a:gd name="T16" fmla="*/ 16 w 397"/>
                    <a:gd name="T17" fmla="*/ 194 h 368"/>
                    <a:gd name="T18" fmla="*/ 33 w 397"/>
                    <a:gd name="T19" fmla="*/ 146 h 368"/>
                    <a:gd name="T20" fmla="*/ 54 w 397"/>
                    <a:gd name="T21" fmla="*/ 98 h 368"/>
                    <a:gd name="T22" fmla="*/ 79 w 397"/>
                    <a:gd name="T23" fmla="*/ 94 h 368"/>
                    <a:gd name="T24" fmla="*/ 145 w 397"/>
                    <a:gd name="T25" fmla="*/ 83 h 368"/>
                    <a:gd name="T26" fmla="*/ 212 w 397"/>
                    <a:gd name="T27" fmla="*/ 66 h 368"/>
                    <a:gd name="T28" fmla="*/ 280 w 397"/>
                    <a:gd name="T29" fmla="*/ 44 h 368"/>
                    <a:gd name="T30" fmla="*/ 347 w 397"/>
                    <a:gd name="T31" fmla="*/ 17 h 368"/>
                    <a:gd name="T32" fmla="*/ 383 w 397"/>
                    <a:gd name="T3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7" h="368">
                      <a:moveTo>
                        <a:pt x="383" y="0"/>
                      </a:moveTo>
                      <a:lnTo>
                        <a:pt x="397" y="17"/>
                      </a:lnTo>
                      <a:lnTo>
                        <a:pt x="103" y="328"/>
                      </a:lnTo>
                      <a:lnTo>
                        <a:pt x="103" y="328"/>
                      </a:lnTo>
                      <a:lnTo>
                        <a:pt x="62" y="368"/>
                      </a:lnTo>
                      <a:lnTo>
                        <a:pt x="30" y="333"/>
                      </a:lnTo>
                      <a:lnTo>
                        <a:pt x="0" y="297"/>
                      </a:lnTo>
                      <a:lnTo>
                        <a:pt x="5" y="245"/>
                      </a:lnTo>
                      <a:lnTo>
                        <a:pt x="16" y="194"/>
                      </a:lnTo>
                      <a:lnTo>
                        <a:pt x="33" y="146"/>
                      </a:lnTo>
                      <a:lnTo>
                        <a:pt x="54" y="98"/>
                      </a:lnTo>
                      <a:lnTo>
                        <a:pt x="79" y="94"/>
                      </a:lnTo>
                      <a:lnTo>
                        <a:pt x="145" y="83"/>
                      </a:lnTo>
                      <a:lnTo>
                        <a:pt x="212" y="66"/>
                      </a:lnTo>
                      <a:lnTo>
                        <a:pt x="280" y="44"/>
                      </a:lnTo>
                      <a:lnTo>
                        <a:pt x="347" y="17"/>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80" name="Freeform 32">
                  <a:extLst>
                    <a:ext uri="{FF2B5EF4-FFF2-40B4-BE49-F238E27FC236}">
                      <a16:creationId xmlns:a16="http://schemas.microsoft.com/office/drawing/2014/main" id="{1F6E469A-4018-F84B-B120-2D2453C688A0}"/>
                    </a:ext>
                  </a:extLst>
                </p:cNvPr>
                <p:cNvSpPr>
                  <a:spLocks/>
                </p:cNvSpPr>
                <p:nvPr userDrawn="1"/>
              </p:nvSpPr>
              <p:spPr bwMode="auto">
                <a:xfrm>
                  <a:off x="3145888" y="5081045"/>
                  <a:ext cx="433083" cy="230247"/>
                </a:xfrm>
                <a:custGeom>
                  <a:avLst/>
                  <a:gdLst>
                    <a:gd name="T0" fmla="*/ 126 w 472"/>
                    <a:gd name="T1" fmla="*/ 0 h 253"/>
                    <a:gd name="T2" fmla="*/ 150 w 472"/>
                    <a:gd name="T3" fmla="*/ 6 h 253"/>
                    <a:gd name="T4" fmla="*/ 208 w 472"/>
                    <a:gd name="T5" fmla="*/ 19 h 253"/>
                    <a:gd name="T6" fmla="*/ 270 w 472"/>
                    <a:gd name="T7" fmla="*/ 29 h 253"/>
                    <a:gd name="T8" fmla="*/ 334 w 472"/>
                    <a:gd name="T9" fmla="*/ 36 h 253"/>
                    <a:gd name="T10" fmla="*/ 400 w 472"/>
                    <a:gd name="T11" fmla="*/ 38 h 253"/>
                    <a:gd name="T12" fmla="*/ 427 w 472"/>
                    <a:gd name="T13" fmla="*/ 37 h 253"/>
                    <a:gd name="T14" fmla="*/ 465 w 472"/>
                    <a:gd name="T15" fmla="*/ 36 h 253"/>
                    <a:gd name="T16" fmla="*/ 472 w 472"/>
                    <a:gd name="T17" fmla="*/ 56 h 253"/>
                    <a:gd name="T18" fmla="*/ 82 w 472"/>
                    <a:gd name="T19" fmla="*/ 231 h 253"/>
                    <a:gd name="T20" fmla="*/ 85 w 472"/>
                    <a:gd name="T21" fmla="*/ 230 h 253"/>
                    <a:gd name="T22" fmla="*/ 30 w 472"/>
                    <a:gd name="T23" fmla="*/ 253 h 253"/>
                    <a:gd name="T24" fmla="*/ 13 w 472"/>
                    <a:gd name="T25" fmla="*/ 208 h 253"/>
                    <a:gd name="T26" fmla="*/ 0 w 472"/>
                    <a:gd name="T27" fmla="*/ 162 h 253"/>
                    <a:gd name="T28" fmla="*/ 19 w 472"/>
                    <a:gd name="T29" fmla="*/ 125 h 253"/>
                    <a:gd name="T30" fmla="*/ 41 w 472"/>
                    <a:gd name="T31" fmla="*/ 91 h 253"/>
                    <a:gd name="T32" fmla="*/ 66 w 472"/>
                    <a:gd name="T33" fmla="*/ 59 h 253"/>
                    <a:gd name="T34" fmla="*/ 95 w 472"/>
                    <a:gd name="T35" fmla="*/ 28 h 253"/>
                    <a:gd name="T36" fmla="*/ 126 w 472"/>
                    <a:gd name="T3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53">
                      <a:moveTo>
                        <a:pt x="126" y="0"/>
                      </a:moveTo>
                      <a:lnTo>
                        <a:pt x="150" y="6"/>
                      </a:lnTo>
                      <a:lnTo>
                        <a:pt x="208" y="19"/>
                      </a:lnTo>
                      <a:lnTo>
                        <a:pt x="270" y="29"/>
                      </a:lnTo>
                      <a:lnTo>
                        <a:pt x="334" y="36"/>
                      </a:lnTo>
                      <a:lnTo>
                        <a:pt x="400" y="38"/>
                      </a:lnTo>
                      <a:lnTo>
                        <a:pt x="427" y="37"/>
                      </a:lnTo>
                      <a:lnTo>
                        <a:pt x="465" y="36"/>
                      </a:lnTo>
                      <a:lnTo>
                        <a:pt x="472" y="56"/>
                      </a:lnTo>
                      <a:lnTo>
                        <a:pt x="82" y="231"/>
                      </a:lnTo>
                      <a:lnTo>
                        <a:pt x="85" y="230"/>
                      </a:lnTo>
                      <a:lnTo>
                        <a:pt x="30" y="253"/>
                      </a:lnTo>
                      <a:lnTo>
                        <a:pt x="13" y="208"/>
                      </a:lnTo>
                      <a:lnTo>
                        <a:pt x="0" y="162"/>
                      </a:lnTo>
                      <a:lnTo>
                        <a:pt x="19" y="125"/>
                      </a:lnTo>
                      <a:lnTo>
                        <a:pt x="41" y="91"/>
                      </a:lnTo>
                      <a:lnTo>
                        <a:pt x="66" y="59"/>
                      </a:lnTo>
                      <a:lnTo>
                        <a:pt x="95" y="28"/>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81" name="Freeform 33">
                  <a:extLst>
                    <a:ext uri="{FF2B5EF4-FFF2-40B4-BE49-F238E27FC236}">
                      <a16:creationId xmlns:a16="http://schemas.microsoft.com/office/drawing/2014/main" id="{75329546-A510-6F45-93EB-6C47B87C6737}"/>
                    </a:ext>
                  </a:extLst>
                </p:cNvPr>
                <p:cNvSpPr>
                  <a:spLocks/>
                </p:cNvSpPr>
                <p:nvPr userDrawn="1"/>
              </p:nvSpPr>
              <p:spPr bwMode="auto">
                <a:xfrm>
                  <a:off x="3604554" y="5272917"/>
                  <a:ext cx="177253" cy="445874"/>
                </a:xfrm>
                <a:custGeom>
                  <a:avLst/>
                  <a:gdLst>
                    <a:gd name="T0" fmla="*/ 163 w 195"/>
                    <a:gd name="T1" fmla="*/ 0 h 490"/>
                    <a:gd name="T2" fmla="*/ 184 w 195"/>
                    <a:gd name="T3" fmla="*/ 1 h 490"/>
                    <a:gd name="T4" fmla="*/ 195 w 195"/>
                    <a:gd name="T5" fmla="*/ 411 h 490"/>
                    <a:gd name="T6" fmla="*/ 195 w 195"/>
                    <a:gd name="T7" fmla="*/ 490 h 490"/>
                    <a:gd name="T8" fmla="*/ 148 w 195"/>
                    <a:gd name="T9" fmla="*/ 487 h 490"/>
                    <a:gd name="T10" fmla="*/ 100 w 195"/>
                    <a:gd name="T11" fmla="*/ 482 h 490"/>
                    <a:gd name="T12" fmla="*/ 68 w 195"/>
                    <a:gd name="T13" fmla="*/ 443 h 490"/>
                    <a:gd name="T14" fmla="*/ 41 w 195"/>
                    <a:gd name="T15" fmla="*/ 400 h 490"/>
                    <a:gd name="T16" fmla="*/ 18 w 195"/>
                    <a:gd name="T17" fmla="*/ 354 h 490"/>
                    <a:gd name="T18" fmla="*/ 0 w 195"/>
                    <a:gd name="T19" fmla="*/ 305 h 490"/>
                    <a:gd name="T20" fmla="*/ 16 w 195"/>
                    <a:gd name="T21" fmla="*/ 284 h 490"/>
                    <a:gd name="T22" fmla="*/ 47 w 195"/>
                    <a:gd name="T23" fmla="*/ 241 h 490"/>
                    <a:gd name="T24" fmla="*/ 76 w 195"/>
                    <a:gd name="T25" fmla="*/ 193 h 490"/>
                    <a:gd name="T26" fmla="*/ 102 w 195"/>
                    <a:gd name="T27" fmla="*/ 144 h 490"/>
                    <a:gd name="T28" fmla="*/ 127 w 195"/>
                    <a:gd name="T29" fmla="*/ 92 h 490"/>
                    <a:gd name="T30" fmla="*/ 150 w 195"/>
                    <a:gd name="T31" fmla="*/ 39 h 490"/>
                    <a:gd name="T32" fmla="*/ 163 w 195"/>
                    <a:gd name="T3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490">
                      <a:moveTo>
                        <a:pt x="163" y="0"/>
                      </a:moveTo>
                      <a:lnTo>
                        <a:pt x="184" y="1"/>
                      </a:lnTo>
                      <a:lnTo>
                        <a:pt x="195" y="411"/>
                      </a:lnTo>
                      <a:lnTo>
                        <a:pt x="195" y="490"/>
                      </a:lnTo>
                      <a:lnTo>
                        <a:pt x="148" y="487"/>
                      </a:lnTo>
                      <a:lnTo>
                        <a:pt x="100" y="482"/>
                      </a:lnTo>
                      <a:lnTo>
                        <a:pt x="68" y="443"/>
                      </a:lnTo>
                      <a:lnTo>
                        <a:pt x="41" y="400"/>
                      </a:lnTo>
                      <a:lnTo>
                        <a:pt x="18" y="354"/>
                      </a:lnTo>
                      <a:lnTo>
                        <a:pt x="0" y="305"/>
                      </a:lnTo>
                      <a:lnTo>
                        <a:pt x="16" y="284"/>
                      </a:lnTo>
                      <a:lnTo>
                        <a:pt x="47" y="241"/>
                      </a:lnTo>
                      <a:lnTo>
                        <a:pt x="76" y="193"/>
                      </a:lnTo>
                      <a:lnTo>
                        <a:pt x="102" y="144"/>
                      </a:lnTo>
                      <a:lnTo>
                        <a:pt x="127" y="92"/>
                      </a:lnTo>
                      <a:lnTo>
                        <a:pt x="150" y="39"/>
                      </a:lnTo>
                      <a:lnTo>
                        <a:pt x="16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82" name="Freeform 34">
                  <a:extLst>
                    <a:ext uri="{FF2B5EF4-FFF2-40B4-BE49-F238E27FC236}">
                      <a16:creationId xmlns:a16="http://schemas.microsoft.com/office/drawing/2014/main" id="{CFE11C38-B893-B949-A9B1-281BF178EF16}"/>
                    </a:ext>
                  </a:extLst>
                </p:cNvPr>
                <p:cNvSpPr>
                  <a:spLocks/>
                </p:cNvSpPr>
                <p:nvPr userDrawn="1"/>
              </p:nvSpPr>
              <p:spPr bwMode="auto">
                <a:xfrm>
                  <a:off x="3619172" y="4896482"/>
                  <a:ext cx="321614" cy="321614"/>
                </a:xfrm>
                <a:custGeom>
                  <a:avLst/>
                  <a:gdLst>
                    <a:gd name="T0" fmla="*/ 176 w 351"/>
                    <a:gd name="T1" fmla="*/ 0 h 353"/>
                    <a:gd name="T2" fmla="*/ 207 w 351"/>
                    <a:gd name="T3" fmla="*/ 3 h 353"/>
                    <a:gd name="T4" fmla="*/ 236 w 351"/>
                    <a:gd name="T5" fmla="*/ 11 h 353"/>
                    <a:gd name="T6" fmla="*/ 264 w 351"/>
                    <a:gd name="T7" fmla="*/ 24 h 353"/>
                    <a:gd name="T8" fmla="*/ 289 w 351"/>
                    <a:gd name="T9" fmla="*/ 42 h 353"/>
                    <a:gd name="T10" fmla="*/ 310 w 351"/>
                    <a:gd name="T11" fmla="*/ 63 h 353"/>
                    <a:gd name="T12" fmla="*/ 327 w 351"/>
                    <a:gd name="T13" fmla="*/ 88 h 353"/>
                    <a:gd name="T14" fmla="*/ 340 w 351"/>
                    <a:gd name="T15" fmla="*/ 115 h 353"/>
                    <a:gd name="T16" fmla="*/ 348 w 351"/>
                    <a:gd name="T17" fmla="*/ 145 h 353"/>
                    <a:gd name="T18" fmla="*/ 351 w 351"/>
                    <a:gd name="T19" fmla="*/ 177 h 353"/>
                    <a:gd name="T20" fmla="*/ 348 w 351"/>
                    <a:gd name="T21" fmla="*/ 208 h 353"/>
                    <a:gd name="T22" fmla="*/ 340 w 351"/>
                    <a:gd name="T23" fmla="*/ 238 h 353"/>
                    <a:gd name="T24" fmla="*/ 327 w 351"/>
                    <a:gd name="T25" fmla="*/ 265 h 353"/>
                    <a:gd name="T26" fmla="*/ 310 w 351"/>
                    <a:gd name="T27" fmla="*/ 290 h 353"/>
                    <a:gd name="T28" fmla="*/ 289 w 351"/>
                    <a:gd name="T29" fmla="*/ 311 h 353"/>
                    <a:gd name="T30" fmla="*/ 264 w 351"/>
                    <a:gd name="T31" fmla="*/ 329 h 353"/>
                    <a:gd name="T32" fmla="*/ 236 w 351"/>
                    <a:gd name="T33" fmla="*/ 342 h 353"/>
                    <a:gd name="T34" fmla="*/ 207 w 351"/>
                    <a:gd name="T35" fmla="*/ 350 h 353"/>
                    <a:gd name="T36" fmla="*/ 176 w 351"/>
                    <a:gd name="T37" fmla="*/ 353 h 353"/>
                    <a:gd name="T38" fmla="*/ 144 w 351"/>
                    <a:gd name="T39" fmla="*/ 350 h 353"/>
                    <a:gd name="T40" fmla="*/ 115 w 351"/>
                    <a:gd name="T41" fmla="*/ 342 h 353"/>
                    <a:gd name="T42" fmla="*/ 87 w 351"/>
                    <a:gd name="T43" fmla="*/ 329 h 353"/>
                    <a:gd name="T44" fmla="*/ 62 w 351"/>
                    <a:gd name="T45" fmla="*/ 311 h 353"/>
                    <a:gd name="T46" fmla="*/ 41 w 351"/>
                    <a:gd name="T47" fmla="*/ 290 h 353"/>
                    <a:gd name="T48" fmla="*/ 24 w 351"/>
                    <a:gd name="T49" fmla="*/ 265 h 353"/>
                    <a:gd name="T50" fmla="*/ 11 w 351"/>
                    <a:gd name="T51" fmla="*/ 238 h 353"/>
                    <a:gd name="T52" fmla="*/ 3 w 351"/>
                    <a:gd name="T53" fmla="*/ 208 h 353"/>
                    <a:gd name="T54" fmla="*/ 0 w 351"/>
                    <a:gd name="T55" fmla="*/ 177 h 353"/>
                    <a:gd name="T56" fmla="*/ 3 w 351"/>
                    <a:gd name="T57" fmla="*/ 145 h 353"/>
                    <a:gd name="T58" fmla="*/ 11 w 351"/>
                    <a:gd name="T59" fmla="*/ 115 h 353"/>
                    <a:gd name="T60" fmla="*/ 24 w 351"/>
                    <a:gd name="T61" fmla="*/ 88 h 353"/>
                    <a:gd name="T62" fmla="*/ 41 w 351"/>
                    <a:gd name="T63" fmla="*/ 63 h 353"/>
                    <a:gd name="T64" fmla="*/ 62 w 351"/>
                    <a:gd name="T65" fmla="*/ 42 h 353"/>
                    <a:gd name="T66" fmla="*/ 87 w 351"/>
                    <a:gd name="T67" fmla="*/ 24 h 353"/>
                    <a:gd name="T68" fmla="*/ 115 w 351"/>
                    <a:gd name="T69" fmla="*/ 11 h 353"/>
                    <a:gd name="T70" fmla="*/ 144 w 351"/>
                    <a:gd name="T71" fmla="*/ 3 h 353"/>
                    <a:gd name="T72" fmla="*/ 176 w 351"/>
                    <a:gd name="T7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3">
                      <a:moveTo>
                        <a:pt x="176" y="0"/>
                      </a:moveTo>
                      <a:lnTo>
                        <a:pt x="207" y="3"/>
                      </a:lnTo>
                      <a:lnTo>
                        <a:pt x="236" y="11"/>
                      </a:lnTo>
                      <a:lnTo>
                        <a:pt x="264" y="24"/>
                      </a:lnTo>
                      <a:lnTo>
                        <a:pt x="289" y="42"/>
                      </a:lnTo>
                      <a:lnTo>
                        <a:pt x="310" y="63"/>
                      </a:lnTo>
                      <a:lnTo>
                        <a:pt x="327" y="88"/>
                      </a:lnTo>
                      <a:lnTo>
                        <a:pt x="340" y="115"/>
                      </a:lnTo>
                      <a:lnTo>
                        <a:pt x="348" y="145"/>
                      </a:lnTo>
                      <a:lnTo>
                        <a:pt x="351" y="177"/>
                      </a:lnTo>
                      <a:lnTo>
                        <a:pt x="348" y="208"/>
                      </a:lnTo>
                      <a:lnTo>
                        <a:pt x="340" y="238"/>
                      </a:lnTo>
                      <a:lnTo>
                        <a:pt x="327" y="265"/>
                      </a:lnTo>
                      <a:lnTo>
                        <a:pt x="310" y="290"/>
                      </a:lnTo>
                      <a:lnTo>
                        <a:pt x="289" y="311"/>
                      </a:lnTo>
                      <a:lnTo>
                        <a:pt x="264" y="329"/>
                      </a:lnTo>
                      <a:lnTo>
                        <a:pt x="236" y="342"/>
                      </a:lnTo>
                      <a:lnTo>
                        <a:pt x="207" y="350"/>
                      </a:lnTo>
                      <a:lnTo>
                        <a:pt x="176" y="353"/>
                      </a:lnTo>
                      <a:lnTo>
                        <a:pt x="144" y="350"/>
                      </a:lnTo>
                      <a:lnTo>
                        <a:pt x="115" y="342"/>
                      </a:lnTo>
                      <a:lnTo>
                        <a:pt x="87" y="329"/>
                      </a:lnTo>
                      <a:lnTo>
                        <a:pt x="62" y="311"/>
                      </a:lnTo>
                      <a:lnTo>
                        <a:pt x="41" y="290"/>
                      </a:lnTo>
                      <a:lnTo>
                        <a:pt x="24" y="265"/>
                      </a:lnTo>
                      <a:lnTo>
                        <a:pt x="11" y="238"/>
                      </a:lnTo>
                      <a:lnTo>
                        <a:pt x="3" y="208"/>
                      </a:lnTo>
                      <a:lnTo>
                        <a:pt x="0" y="177"/>
                      </a:lnTo>
                      <a:lnTo>
                        <a:pt x="3" y="145"/>
                      </a:lnTo>
                      <a:lnTo>
                        <a:pt x="11" y="115"/>
                      </a:lnTo>
                      <a:lnTo>
                        <a:pt x="24" y="88"/>
                      </a:lnTo>
                      <a:lnTo>
                        <a:pt x="41" y="63"/>
                      </a:lnTo>
                      <a:lnTo>
                        <a:pt x="62" y="42"/>
                      </a:lnTo>
                      <a:lnTo>
                        <a:pt x="87" y="24"/>
                      </a:lnTo>
                      <a:lnTo>
                        <a:pt x="115" y="11"/>
                      </a:lnTo>
                      <a:lnTo>
                        <a:pt x="144" y="3"/>
                      </a:lnTo>
                      <a:lnTo>
                        <a:pt x="1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sp>
              <p:nvSpPr>
                <p:cNvPr id="83" name="Freeform 35">
                  <a:extLst>
                    <a:ext uri="{FF2B5EF4-FFF2-40B4-BE49-F238E27FC236}">
                      <a16:creationId xmlns:a16="http://schemas.microsoft.com/office/drawing/2014/main" id="{6D0480A1-86B8-7444-A127-C3B0C2333F4B}"/>
                    </a:ext>
                  </a:extLst>
                </p:cNvPr>
                <p:cNvSpPr>
                  <a:spLocks noEditPoints="1"/>
                </p:cNvSpPr>
                <p:nvPr userDrawn="1"/>
              </p:nvSpPr>
              <p:spPr bwMode="auto">
                <a:xfrm>
                  <a:off x="3010664" y="4282491"/>
                  <a:ext cx="1545941" cy="1549596"/>
                </a:xfrm>
                <a:custGeom>
                  <a:avLst/>
                  <a:gdLst>
                    <a:gd name="T0" fmla="*/ 711 w 1691"/>
                    <a:gd name="T1" fmla="*/ 67 h 1697"/>
                    <a:gd name="T2" fmla="*/ 523 w 1691"/>
                    <a:gd name="T3" fmla="*/ 124 h 1697"/>
                    <a:gd name="T4" fmla="*/ 358 w 1691"/>
                    <a:gd name="T5" fmla="*/ 224 h 1697"/>
                    <a:gd name="T6" fmla="*/ 223 w 1691"/>
                    <a:gd name="T7" fmla="*/ 360 h 1697"/>
                    <a:gd name="T8" fmla="*/ 124 w 1691"/>
                    <a:gd name="T9" fmla="*/ 526 h 1697"/>
                    <a:gd name="T10" fmla="*/ 66 w 1691"/>
                    <a:gd name="T11" fmla="*/ 714 h 1697"/>
                    <a:gd name="T12" fmla="*/ 58 w 1691"/>
                    <a:gd name="T13" fmla="*/ 917 h 1697"/>
                    <a:gd name="T14" fmla="*/ 100 w 1691"/>
                    <a:gd name="T15" fmla="*/ 1112 h 1697"/>
                    <a:gd name="T16" fmla="*/ 185 w 1691"/>
                    <a:gd name="T17" fmla="*/ 1284 h 1697"/>
                    <a:gd name="T18" fmla="*/ 310 w 1691"/>
                    <a:gd name="T19" fmla="*/ 1431 h 1697"/>
                    <a:gd name="T20" fmla="*/ 465 w 1691"/>
                    <a:gd name="T21" fmla="*/ 1544 h 1697"/>
                    <a:gd name="T22" fmla="*/ 647 w 1691"/>
                    <a:gd name="T23" fmla="*/ 1616 h 1697"/>
                    <a:gd name="T24" fmla="*/ 845 w 1691"/>
                    <a:gd name="T25" fmla="*/ 1641 h 1697"/>
                    <a:gd name="T26" fmla="*/ 1044 w 1691"/>
                    <a:gd name="T27" fmla="*/ 1616 h 1697"/>
                    <a:gd name="T28" fmla="*/ 1226 w 1691"/>
                    <a:gd name="T29" fmla="*/ 1544 h 1697"/>
                    <a:gd name="T30" fmla="*/ 1381 w 1691"/>
                    <a:gd name="T31" fmla="*/ 1431 h 1697"/>
                    <a:gd name="T32" fmla="*/ 1505 w 1691"/>
                    <a:gd name="T33" fmla="*/ 1284 h 1697"/>
                    <a:gd name="T34" fmla="*/ 1591 w 1691"/>
                    <a:gd name="T35" fmla="*/ 1112 h 1697"/>
                    <a:gd name="T36" fmla="*/ 1633 w 1691"/>
                    <a:gd name="T37" fmla="*/ 917 h 1697"/>
                    <a:gd name="T38" fmla="*/ 1625 w 1691"/>
                    <a:gd name="T39" fmla="*/ 714 h 1697"/>
                    <a:gd name="T40" fmla="*/ 1567 w 1691"/>
                    <a:gd name="T41" fmla="*/ 526 h 1697"/>
                    <a:gd name="T42" fmla="*/ 1467 w 1691"/>
                    <a:gd name="T43" fmla="*/ 360 h 1697"/>
                    <a:gd name="T44" fmla="*/ 1332 w 1691"/>
                    <a:gd name="T45" fmla="*/ 224 h 1697"/>
                    <a:gd name="T46" fmla="*/ 1167 w 1691"/>
                    <a:gd name="T47" fmla="*/ 124 h 1697"/>
                    <a:gd name="T48" fmla="*/ 980 w 1691"/>
                    <a:gd name="T49" fmla="*/ 67 h 1697"/>
                    <a:gd name="T50" fmla="*/ 845 w 1691"/>
                    <a:gd name="T51" fmla="*/ 0 h 1697"/>
                    <a:gd name="T52" fmla="*/ 1059 w 1691"/>
                    <a:gd name="T53" fmla="*/ 27 h 1697"/>
                    <a:gd name="T54" fmla="*/ 1252 w 1691"/>
                    <a:gd name="T55" fmla="*/ 105 h 1697"/>
                    <a:gd name="T56" fmla="*/ 1418 w 1691"/>
                    <a:gd name="T57" fmla="*/ 225 h 1697"/>
                    <a:gd name="T58" fmla="*/ 1551 w 1691"/>
                    <a:gd name="T59" fmla="*/ 382 h 1697"/>
                    <a:gd name="T60" fmla="*/ 1643 w 1691"/>
                    <a:gd name="T61" fmla="*/ 567 h 1697"/>
                    <a:gd name="T62" fmla="*/ 1688 w 1691"/>
                    <a:gd name="T63" fmla="*/ 775 h 1697"/>
                    <a:gd name="T64" fmla="*/ 1678 w 1691"/>
                    <a:gd name="T65" fmla="*/ 993 h 1697"/>
                    <a:gd name="T66" fmla="*/ 1618 w 1691"/>
                    <a:gd name="T67" fmla="*/ 1195 h 1697"/>
                    <a:gd name="T68" fmla="*/ 1511 w 1691"/>
                    <a:gd name="T69" fmla="*/ 1371 h 1697"/>
                    <a:gd name="T70" fmla="*/ 1366 w 1691"/>
                    <a:gd name="T71" fmla="*/ 1516 h 1697"/>
                    <a:gd name="T72" fmla="*/ 1190 w 1691"/>
                    <a:gd name="T73" fmla="*/ 1623 h 1697"/>
                    <a:gd name="T74" fmla="*/ 989 w 1691"/>
                    <a:gd name="T75" fmla="*/ 1685 h 1697"/>
                    <a:gd name="T76" fmla="*/ 772 w 1691"/>
                    <a:gd name="T77" fmla="*/ 1694 h 1697"/>
                    <a:gd name="T78" fmla="*/ 565 w 1691"/>
                    <a:gd name="T79" fmla="*/ 1649 h 1697"/>
                    <a:gd name="T80" fmla="*/ 381 w 1691"/>
                    <a:gd name="T81" fmla="*/ 1556 h 1697"/>
                    <a:gd name="T82" fmla="*/ 224 w 1691"/>
                    <a:gd name="T83" fmla="*/ 1423 h 1697"/>
                    <a:gd name="T84" fmla="*/ 105 w 1691"/>
                    <a:gd name="T85" fmla="*/ 1256 h 1697"/>
                    <a:gd name="T86" fmla="*/ 27 w 1691"/>
                    <a:gd name="T87" fmla="*/ 1062 h 1697"/>
                    <a:gd name="T88" fmla="*/ 0 w 1691"/>
                    <a:gd name="T89" fmla="*/ 849 h 1697"/>
                    <a:gd name="T90" fmla="*/ 27 w 1691"/>
                    <a:gd name="T91" fmla="*/ 635 h 1697"/>
                    <a:gd name="T92" fmla="*/ 105 w 1691"/>
                    <a:gd name="T93" fmla="*/ 441 h 1697"/>
                    <a:gd name="T94" fmla="*/ 224 w 1691"/>
                    <a:gd name="T95" fmla="*/ 274 h 1697"/>
                    <a:gd name="T96" fmla="*/ 381 w 1691"/>
                    <a:gd name="T97" fmla="*/ 141 h 1697"/>
                    <a:gd name="T98" fmla="*/ 565 w 1691"/>
                    <a:gd name="T99" fmla="*/ 49 h 1697"/>
                    <a:gd name="T100" fmla="*/ 772 w 1691"/>
                    <a:gd name="T101" fmla="*/ 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1" h="1697">
                      <a:moveTo>
                        <a:pt x="845" y="56"/>
                      </a:moveTo>
                      <a:lnTo>
                        <a:pt x="777" y="59"/>
                      </a:lnTo>
                      <a:lnTo>
                        <a:pt x="711" y="67"/>
                      </a:lnTo>
                      <a:lnTo>
                        <a:pt x="647" y="81"/>
                      </a:lnTo>
                      <a:lnTo>
                        <a:pt x="583" y="100"/>
                      </a:lnTo>
                      <a:lnTo>
                        <a:pt x="523" y="124"/>
                      </a:lnTo>
                      <a:lnTo>
                        <a:pt x="465" y="154"/>
                      </a:lnTo>
                      <a:lnTo>
                        <a:pt x="411" y="187"/>
                      </a:lnTo>
                      <a:lnTo>
                        <a:pt x="358" y="224"/>
                      </a:lnTo>
                      <a:lnTo>
                        <a:pt x="310" y="266"/>
                      </a:lnTo>
                      <a:lnTo>
                        <a:pt x="265" y="311"/>
                      </a:lnTo>
                      <a:lnTo>
                        <a:pt x="223" y="360"/>
                      </a:lnTo>
                      <a:lnTo>
                        <a:pt x="185" y="412"/>
                      </a:lnTo>
                      <a:lnTo>
                        <a:pt x="152" y="467"/>
                      </a:lnTo>
                      <a:lnTo>
                        <a:pt x="124" y="526"/>
                      </a:lnTo>
                      <a:lnTo>
                        <a:pt x="100" y="586"/>
                      </a:lnTo>
                      <a:lnTo>
                        <a:pt x="80" y="649"/>
                      </a:lnTo>
                      <a:lnTo>
                        <a:pt x="66" y="714"/>
                      </a:lnTo>
                      <a:lnTo>
                        <a:pt x="58" y="780"/>
                      </a:lnTo>
                      <a:lnTo>
                        <a:pt x="55" y="849"/>
                      </a:lnTo>
                      <a:lnTo>
                        <a:pt x="58" y="917"/>
                      </a:lnTo>
                      <a:lnTo>
                        <a:pt x="66" y="983"/>
                      </a:lnTo>
                      <a:lnTo>
                        <a:pt x="80" y="1048"/>
                      </a:lnTo>
                      <a:lnTo>
                        <a:pt x="100" y="1112"/>
                      </a:lnTo>
                      <a:lnTo>
                        <a:pt x="124" y="1171"/>
                      </a:lnTo>
                      <a:lnTo>
                        <a:pt x="152" y="1230"/>
                      </a:lnTo>
                      <a:lnTo>
                        <a:pt x="185" y="1284"/>
                      </a:lnTo>
                      <a:lnTo>
                        <a:pt x="223" y="1337"/>
                      </a:lnTo>
                      <a:lnTo>
                        <a:pt x="265" y="1386"/>
                      </a:lnTo>
                      <a:lnTo>
                        <a:pt x="310" y="1431"/>
                      </a:lnTo>
                      <a:lnTo>
                        <a:pt x="358" y="1472"/>
                      </a:lnTo>
                      <a:lnTo>
                        <a:pt x="411" y="1511"/>
                      </a:lnTo>
                      <a:lnTo>
                        <a:pt x="465" y="1544"/>
                      </a:lnTo>
                      <a:lnTo>
                        <a:pt x="523" y="1573"/>
                      </a:lnTo>
                      <a:lnTo>
                        <a:pt x="583" y="1597"/>
                      </a:lnTo>
                      <a:lnTo>
                        <a:pt x="647" y="1616"/>
                      </a:lnTo>
                      <a:lnTo>
                        <a:pt x="711" y="1630"/>
                      </a:lnTo>
                      <a:lnTo>
                        <a:pt x="777" y="1638"/>
                      </a:lnTo>
                      <a:lnTo>
                        <a:pt x="845" y="1641"/>
                      </a:lnTo>
                      <a:lnTo>
                        <a:pt x="913" y="1638"/>
                      </a:lnTo>
                      <a:lnTo>
                        <a:pt x="980" y="1630"/>
                      </a:lnTo>
                      <a:lnTo>
                        <a:pt x="1044" y="1616"/>
                      </a:lnTo>
                      <a:lnTo>
                        <a:pt x="1107" y="1597"/>
                      </a:lnTo>
                      <a:lnTo>
                        <a:pt x="1167" y="1573"/>
                      </a:lnTo>
                      <a:lnTo>
                        <a:pt x="1226" y="1544"/>
                      </a:lnTo>
                      <a:lnTo>
                        <a:pt x="1280" y="1511"/>
                      </a:lnTo>
                      <a:lnTo>
                        <a:pt x="1332" y="1472"/>
                      </a:lnTo>
                      <a:lnTo>
                        <a:pt x="1381" y="1431"/>
                      </a:lnTo>
                      <a:lnTo>
                        <a:pt x="1426" y="1386"/>
                      </a:lnTo>
                      <a:lnTo>
                        <a:pt x="1467" y="1337"/>
                      </a:lnTo>
                      <a:lnTo>
                        <a:pt x="1505" y="1284"/>
                      </a:lnTo>
                      <a:lnTo>
                        <a:pt x="1538" y="1230"/>
                      </a:lnTo>
                      <a:lnTo>
                        <a:pt x="1567" y="1171"/>
                      </a:lnTo>
                      <a:lnTo>
                        <a:pt x="1591" y="1112"/>
                      </a:lnTo>
                      <a:lnTo>
                        <a:pt x="1610" y="1048"/>
                      </a:lnTo>
                      <a:lnTo>
                        <a:pt x="1625" y="983"/>
                      </a:lnTo>
                      <a:lnTo>
                        <a:pt x="1633" y="917"/>
                      </a:lnTo>
                      <a:lnTo>
                        <a:pt x="1636" y="849"/>
                      </a:lnTo>
                      <a:lnTo>
                        <a:pt x="1633" y="780"/>
                      </a:lnTo>
                      <a:lnTo>
                        <a:pt x="1625" y="714"/>
                      </a:lnTo>
                      <a:lnTo>
                        <a:pt x="1610" y="649"/>
                      </a:lnTo>
                      <a:lnTo>
                        <a:pt x="1591" y="586"/>
                      </a:lnTo>
                      <a:lnTo>
                        <a:pt x="1567" y="526"/>
                      </a:lnTo>
                      <a:lnTo>
                        <a:pt x="1538" y="467"/>
                      </a:lnTo>
                      <a:lnTo>
                        <a:pt x="1505" y="412"/>
                      </a:lnTo>
                      <a:lnTo>
                        <a:pt x="1467" y="360"/>
                      </a:lnTo>
                      <a:lnTo>
                        <a:pt x="1426" y="311"/>
                      </a:lnTo>
                      <a:lnTo>
                        <a:pt x="1381" y="266"/>
                      </a:lnTo>
                      <a:lnTo>
                        <a:pt x="1332" y="224"/>
                      </a:lnTo>
                      <a:lnTo>
                        <a:pt x="1280" y="187"/>
                      </a:lnTo>
                      <a:lnTo>
                        <a:pt x="1226" y="154"/>
                      </a:lnTo>
                      <a:lnTo>
                        <a:pt x="1167" y="124"/>
                      </a:lnTo>
                      <a:lnTo>
                        <a:pt x="1107" y="100"/>
                      </a:lnTo>
                      <a:lnTo>
                        <a:pt x="1044" y="81"/>
                      </a:lnTo>
                      <a:lnTo>
                        <a:pt x="980" y="67"/>
                      </a:lnTo>
                      <a:lnTo>
                        <a:pt x="913" y="59"/>
                      </a:lnTo>
                      <a:lnTo>
                        <a:pt x="845" y="56"/>
                      </a:lnTo>
                      <a:close/>
                      <a:moveTo>
                        <a:pt x="845" y="0"/>
                      </a:moveTo>
                      <a:lnTo>
                        <a:pt x="918" y="3"/>
                      </a:lnTo>
                      <a:lnTo>
                        <a:pt x="989" y="12"/>
                      </a:lnTo>
                      <a:lnTo>
                        <a:pt x="1059" y="27"/>
                      </a:lnTo>
                      <a:lnTo>
                        <a:pt x="1125" y="49"/>
                      </a:lnTo>
                      <a:lnTo>
                        <a:pt x="1190" y="74"/>
                      </a:lnTo>
                      <a:lnTo>
                        <a:pt x="1252" y="105"/>
                      </a:lnTo>
                      <a:lnTo>
                        <a:pt x="1310" y="141"/>
                      </a:lnTo>
                      <a:lnTo>
                        <a:pt x="1366" y="181"/>
                      </a:lnTo>
                      <a:lnTo>
                        <a:pt x="1418" y="225"/>
                      </a:lnTo>
                      <a:lnTo>
                        <a:pt x="1466" y="274"/>
                      </a:lnTo>
                      <a:lnTo>
                        <a:pt x="1511" y="326"/>
                      </a:lnTo>
                      <a:lnTo>
                        <a:pt x="1551" y="382"/>
                      </a:lnTo>
                      <a:lnTo>
                        <a:pt x="1586" y="441"/>
                      </a:lnTo>
                      <a:lnTo>
                        <a:pt x="1618" y="502"/>
                      </a:lnTo>
                      <a:lnTo>
                        <a:pt x="1643" y="567"/>
                      </a:lnTo>
                      <a:lnTo>
                        <a:pt x="1664" y="635"/>
                      </a:lnTo>
                      <a:lnTo>
                        <a:pt x="1678" y="704"/>
                      </a:lnTo>
                      <a:lnTo>
                        <a:pt x="1688" y="775"/>
                      </a:lnTo>
                      <a:lnTo>
                        <a:pt x="1691" y="849"/>
                      </a:lnTo>
                      <a:lnTo>
                        <a:pt x="1688" y="922"/>
                      </a:lnTo>
                      <a:lnTo>
                        <a:pt x="1678" y="993"/>
                      </a:lnTo>
                      <a:lnTo>
                        <a:pt x="1664" y="1062"/>
                      </a:lnTo>
                      <a:lnTo>
                        <a:pt x="1643" y="1130"/>
                      </a:lnTo>
                      <a:lnTo>
                        <a:pt x="1618" y="1195"/>
                      </a:lnTo>
                      <a:lnTo>
                        <a:pt x="1586" y="1256"/>
                      </a:lnTo>
                      <a:lnTo>
                        <a:pt x="1551" y="1315"/>
                      </a:lnTo>
                      <a:lnTo>
                        <a:pt x="1511" y="1371"/>
                      </a:lnTo>
                      <a:lnTo>
                        <a:pt x="1466" y="1423"/>
                      </a:lnTo>
                      <a:lnTo>
                        <a:pt x="1418" y="1471"/>
                      </a:lnTo>
                      <a:lnTo>
                        <a:pt x="1366" y="1516"/>
                      </a:lnTo>
                      <a:lnTo>
                        <a:pt x="1310" y="1556"/>
                      </a:lnTo>
                      <a:lnTo>
                        <a:pt x="1252" y="1592"/>
                      </a:lnTo>
                      <a:lnTo>
                        <a:pt x="1190" y="1623"/>
                      </a:lnTo>
                      <a:lnTo>
                        <a:pt x="1125" y="1649"/>
                      </a:lnTo>
                      <a:lnTo>
                        <a:pt x="1059" y="1670"/>
                      </a:lnTo>
                      <a:lnTo>
                        <a:pt x="989" y="1685"/>
                      </a:lnTo>
                      <a:lnTo>
                        <a:pt x="918" y="1694"/>
                      </a:lnTo>
                      <a:lnTo>
                        <a:pt x="845" y="1697"/>
                      </a:lnTo>
                      <a:lnTo>
                        <a:pt x="772" y="1694"/>
                      </a:lnTo>
                      <a:lnTo>
                        <a:pt x="701" y="1685"/>
                      </a:lnTo>
                      <a:lnTo>
                        <a:pt x="632" y="1670"/>
                      </a:lnTo>
                      <a:lnTo>
                        <a:pt x="565" y="1649"/>
                      </a:lnTo>
                      <a:lnTo>
                        <a:pt x="500" y="1623"/>
                      </a:lnTo>
                      <a:lnTo>
                        <a:pt x="439" y="1592"/>
                      </a:lnTo>
                      <a:lnTo>
                        <a:pt x="381" y="1556"/>
                      </a:lnTo>
                      <a:lnTo>
                        <a:pt x="324" y="1516"/>
                      </a:lnTo>
                      <a:lnTo>
                        <a:pt x="273" y="1471"/>
                      </a:lnTo>
                      <a:lnTo>
                        <a:pt x="224" y="1423"/>
                      </a:lnTo>
                      <a:lnTo>
                        <a:pt x="180" y="1371"/>
                      </a:lnTo>
                      <a:lnTo>
                        <a:pt x="140" y="1315"/>
                      </a:lnTo>
                      <a:lnTo>
                        <a:pt x="105" y="1256"/>
                      </a:lnTo>
                      <a:lnTo>
                        <a:pt x="73" y="1195"/>
                      </a:lnTo>
                      <a:lnTo>
                        <a:pt x="47" y="1130"/>
                      </a:lnTo>
                      <a:lnTo>
                        <a:pt x="27" y="1062"/>
                      </a:lnTo>
                      <a:lnTo>
                        <a:pt x="12" y="993"/>
                      </a:lnTo>
                      <a:lnTo>
                        <a:pt x="3" y="922"/>
                      </a:lnTo>
                      <a:lnTo>
                        <a:pt x="0" y="849"/>
                      </a:lnTo>
                      <a:lnTo>
                        <a:pt x="3" y="775"/>
                      </a:lnTo>
                      <a:lnTo>
                        <a:pt x="12" y="704"/>
                      </a:lnTo>
                      <a:lnTo>
                        <a:pt x="27" y="635"/>
                      </a:lnTo>
                      <a:lnTo>
                        <a:pt x="47" y="567"/>
                      </a:lnTo>
                      <a:lnTo>
                        <a:pt x="73" y="502"/>
                      </a:lnTo>
                      <a:lnTo>
                        <a:pt x="105" y="441"/>
                      </a:lnTo>
                      <a:lnTo>
                        <a:pt x="140" y="382"/>
                      </a:lnTo>
                      <a:lnTo>
                        <a:pt x="180" y="326"/>
                      </a:lnTo>
                      <a:lnTo>
                        <a:pt x="224" y="274"/>
                      </a:lnTo>
                      <a:lnTo>
                        <a:pt x="273" y="225"/>
                      </a:lnTo>
                      <a:lnTo>
                        <a:pt x="324" y="181"/>
                      </a:lnTo>
                      <a:lnTo>
                        <a:pt x="381" y="141"/>
                      </a:lnTo>
                      <a:lnTo>
                        <a:pt x="439" y="105"/>
                      </a:lnTo>
                      <a:lnTo>
                        <a:pt x="500" y="74"/>
                      </a:lnTo>
                      <a:lnTo>
                        <a:pt x="565" y="49"/>
                      </a:lnTo>
                      <a:lnTo>
                        <a:pt x="632" y="27"/>
                      </a:lnTo>
                      <a:lnTo>
                        <a:pt x="701" y="12"/>
                      </a:lnTo>
                      <a:lnTo>
                        <a:pt x="772" y="3"/>
                      </a:lnTo>
                      <a:lnTo>
                        <a:pt x="8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000" dirty="0">
                    <a:latin typeface="Ubuntu" panose="020B0504030602030204" pitchFamily="34" charset="0"/>
                  </a:endParaRPr>
                </a:p>
              </p:txBody>
            </p:sp>
          </p:grpSp>
          <p:grpSp>
            <p:nvGrpSpPr>
              <p:cNvPr id="84" name="Group 83">
                <a:extLst>
                  <a:ext uri="{FF2B5EF4-FFF2-40B4-BE49-F238E27FC236}">
                    <a16:creationId xmlns:a16="http://schemas.microsoft.com/office/drawing/2014/main" id="{7C2A6A0D-8B89-334E-96D4-4918E0C5CFF6}"/>
                  </a:ext>
                </a:extLst>
              </p:cNvPr>
              <p:cNvGrpSpPr/>
              <p:nvPr/>
            </p:nvGrpSpPr>
            <p:grpSpPr>
              <a:xfrm>
                <a:off x="6125791" y="1309763"/>
                <a:ext cx="842529" cy="572374"/>
                <a:chOff x="1850706" y="1148209"/>
                <a:chExt cx="842529" cy="572374"/>
              </a:xfrm>
            </p:grpSpPr>
            <p:sp>
              <p:nvSpPr>
                <p:cNvPr id="85" name="Shape 3103">
                  <a:extLst>
                    <a:ext uri="{FF2B5EF4-FFF2-40B4-BE49-F238E27FC236}">
                      <a16:creationId xmlns:a16="http://schemas.microsoft.com/office/drawing/2014/main" id="{C37C457E-DE7E-CF42-943B-CE1E20BDC22B}"/>
                    </a:ext>
                  </a:extLst>
                </p:cNvPr>
                <p:cNvSpPr/>
                <p:nvPr/>
              </p:nvSpPr>
              <p:spPr>
                <a:xfrm>
                  <a:off x="1850706" y="1148209"/>
                  <a:ext cx="842529" cy="572374"/>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300" dirty="0">
                    <a:latin typeface="Ubuntu" panose="020B0504030602030204" pitchFamily="34" charset="0"/>
                  </a:endParaRPr>
                </a:p>
              </p:txBody>
            </p:sp>
            <p:sp>
              <p:nvSpPr>
                <p:cNvPr id="86" name="Shape 3104">
                  <a:extLst>
                    <a:ext uri="{FF2B5EF4-FFF2-40B4-BE49-F238E27FC236}">
                      <a16:creationId xmlns:a16="http://schemas.microsoft.com/office/drawing/2014/main" id="{7149F75B-88E9-0A4A-A838-657CE42C733D}"/>
                    </a:ext>
                  </a:extLst>
                </p:cNvPr>
                <p:cNvSpPr/>
                <p:nvPr/>
              </p:nvSpPr>
              <p:spPr>
                <a:xfrm>
                  <a:off x="1938918" y="1233315"/>
                  <a:ext cx="666105" cy="402163"/>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r>
                    <a:rPr lang="en-US" sz="900" dirty="0">
                      <a:solidFill>
                        <a:schemeClr val="bg1"/>
                      </a:solidFill>
                      <a:latin typeface="Ubuntu" panose="020B0504030602030204" pitchFamily="34" charset="0"/>
                    </a:rPr>
                    <a:t>IMDG</a:t>
                  </a:r>
                  <a:endParaRPr sz="900" dirty="0">
                    <a:solidFill>
                      <a:schemeClr val="bg1"/>
                    </a:solidFill>
                    <a:latin typeface="Ubuntu" panose="020B0504030602030204" pitchFamily="34" charset="0"/>
                  </a:endParaRPr>
                </a:p>
              </p:txBody>
            </p:sp>
          </p:grpSp>
          <p:grpSp>
            <p:nvGrpSpPr>
              <p:cNvPr id="87" name="Group 86">
                <a:extLst>
                  <a:ext uri="{FF2B5EF4-FFF2-40B4-BE49-F238E27FC236}">
                    <a16:creationId xmlns:a16="http://schemas.microsoft.com/office/drawing/2014/main" id="{7CB5A689-DF94-FF48-9F4A-4BCC922FAF26}"/>
                  </a:ext>
                </a:extLst>
              </p:cNvPr>
              <p:cNvGrpSpPr/>
              <p:nvPr/>
            </p:nvGrpSpPr>
            <p:grpSpPr>
              <a:xfrm>
                <a:off x="6727775" y="2032849"/>
                <a:ext cx="842529" cy="572374"/>
                <a:chOff x="2332433" y="1811767"/>
                <a:chExt cx="842529" cy="572374"/>
              </a:xfrm>
            </p:grpSpPr>
            <p:sp>
              <p:nvSpPr>
                <p:cNvPr id="88" name="Shape 3103">
                  <a:extLst>
                    <a:ext uri="{FF2B5EF4-FFF2-40B4-BE49-F238E27FC236}">
                      <a16:creationId xmlns:a16="http://schemas.microsoft.com/office/drawing/2014/main" id="{D00D1D66-E4EF-1A44-B8C8-4D8B2ACBC76F}"/>
                    </a:ext>
                  </a:extLst>
                </p:cNvPr>
                <p:cNvSpPr/>
                <p:nvPr/>
              </p:nvSpPr>
              <p:spPr>
                <a:xfrm>
                  <a:off x="2332433" y="1811767"/>
                  <a:ext cx="842529" cy="572374"/>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300" dirty="0">
                    <a:latin typeface="Ubuntu" panose="020B0504030602030204" pitchFamily="34" charset="0"/>
                  </a:endParaRPr>
                </a:p>
              </p:txBody>
            </p:sp>
            <p:sp>
              <p:nvSpPr>
                <p:cNvPr id="89" name="Shape 3104">
                  <a:extLst>
                    <a:ext uri="{FF2B5EF4-FFF2-40B4-BE49-F238E27FC236}">
                      <a16:creationId xmlns:a16="http://schemas.microsoft.com/office/drawing/2014/main" id="{1A11F2C5-742F-844F-8812-A65D8333E3B5}"/>
                    </a:ext>
                  </a:extLst>
                </p:cNvPr>
                <p:cNvSpPr/>
                <p:nvPr/>
              </p:nvSpPr>
              <p:spPr>
                <a:xfrm>
                  <a:off x="2420645" y="1896873"/>
                  <a:ext cx="666105" cy="402163"/>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r>
                    <a:rPr lang="en-US" sz="900" dirty="0">
                      <a:solidFill>
                        <a:schemeClr val="bg1"/>
                      </a:solidFill>
                      <a:latin typeface="Ubuntu" panose="020B0504030602030204" pitchFamily="34" charset="0"/>
                    </a:rPr>
                    <a:t>IMDG</a:t>
                  </a:r>
                  <a:endParaRPr sz="900" dirty="0">
                    <a:solidFill>
                      <a:schemeClr val="bg1"/>
                    </a:solidFill>
                    <a:latin typeface="Ubuntu" panose="020B0504030602030204" pitchFamily="34" charset="0"/>
                  </a:endParaRPr>
                </a:p>
              </p:txBody>
            </p:sp>
          </p:grpSp>
          <p:grpSp>
            <p:nvGrpSpPr>
              <p:cNvPr id="90" name="Group 89">
                <a:extLst>
                  <a:ext uri="{FF2B5EF4-FFF2-40B4-BE49-F238E27FC236}">
                    <a16:creationId xmlns:a16="http://schemas.microsoft.com/office/drawing/2014/main" id="{86E13AB2-643D-AE48-A9A5-8152E4F8F08E}"/>
                  </a:ext>
                </a:extLst>
              </p:cNvPr>
              <p:cNvGrpSpPr/>
              <p:nvPr/>
            </p:nvGrpSpPr>
            <p:grpSpPr>
              <a:xfrm>
                <a:off x="5462953" y="2007245"/>
                <a:ext cx="842529" cy="572374"/>
                <a:chOff x="1384262" y="1910432"/>
                <a:chExt cx="1212343" cy="823607"/>
              </a:xfrm>
            </p:grpSpPr>
            <p:sp>
              <p:nvSpPr>
                <p:cNvPr id="91" name="Shape 3103">
                  <a:extLst>
                    <a:ext uri="{FF2B5EF4-FFF2-40B4-BE49-F238E27FC236}">
                      <a16:creationId xmlns:a16="http://schemas.microsoft.com/office/drawing/2014/main" id="{AEA0DEF1-80F3-AF43-9C63-86F0AB7F1884}"/>
                    </a:ext>
                  </a:extLst>
                </p:cNvPr>
                <p:cNvSpPr/>
                <p:nvPr/>
              </p:nvSpPr>
              <p:spPr>
                <a:xfrm>
                  <a:off x="1384262" y="1910432"/>
                  <a:ext cx="1212343" cy="823607"/>
                </a:xfrm>
                <a:prstGeom prst="rect">
                  <a:avLst/>
                </a:prstGeom>
                <a:solidFill>
                  <a:srgbClr val="F2EFD9"/>
                </a:solidFill>
                <a:ln w="9525" cap="flat">
                  <a:noFill/>
                  <a:prstDash val="solid"/>
                  <a:round/>
                </a:ln>
                <a:effectLst/>
              </p:spPr>
              <p:txBody>
                <a:bodyPr wrap="square" lIns="34289" tIns="34289" rIns="34289" bIns="34289" numCol="1" anchor="t">
                  <a:noAutofit/>
                </a:bodyPr>
                <a:lstStyle/>
                <a:p>
                  <a:pPr>
                    <a:spcBef>
                      <a:spcPts val="1800"/>
                    </a:spcBef>
                    <a:defRPr sz="900"/>
                  </a:pPr>
                  <a:endParaRPr sz="300" dirty="0">
                    <a:latin typeface="Ubuntu" panose="020B0504030602030204" pitchFamily="34" charset="0"/>
                  </a:endParaRPr>
                </a:p>
              </p:txBody>
            </p:sp>
            <p:sp>
              <p:nvSpPr>
                <p:cNvPr id="92" name="Shape 3104">
                  <a:extLst>
                    <a:ext uri="{FF2B5EF4-FFF2-40B4-BE49-F238E27FC236}">
                      <a16:creationId xmlns:a16="http://schemas.microsoft.com/office/drawing/2014/main" id="{25139D92-5760-3F42-A386-2E95A6E81BF4}"/>
                    </a:ext>
                  </a:extLst>
                </p:cNvPr>
                <p:cNvSpPr/>
                <p:nvPr/>
              </p:nvSpPr>
              <p:spPr>
                <a:xfrm>
                  <a:off x="1511193" y="2032894"/>
                  <a:ext cx="958481" cy="578685"/>
                </a:xfrm>
                <a:prstGeom prst="rect">
                  <a:avLst/>
                </a:prstGeom>
                <a:solidFill>
                  <a:srgbClr val="0B1B21"/>
                </a:solidFill>
                <a:ln w="28575" cap="flat" cmpd="sng">
                  <a:solidFill>
                    <a:schemeClr val="accent1"/>
                  </a:solidFill>
                  <a:miter lim="400000"/>
                </a:ln>
                <a:effectLst/>
              </p:spPr>
              <p:txBody>
                <a:bodyPr wrap="square" lIns="34289" tIns="34289" rIns="34289" bIns="34289" numCol="1" anchor="ctr">
                  <a:noAutofit/>
                </a:bodyPr>
                <a:lstStyle/>
                <a:p>
                  <a:pPr algn="ctr">
                    <a:spcBef>
                      <a:spcPts val="1800"/>
                    </a:spcBef>
                  </a:pPr>
                  <a:r>
                    <a:rPr lang="en-US" sz="900" dirty="0">
                      <a:solidFill>
                        <a:schemeClr val="bg1"/>
                      </a:solidFill>
                      <a:latin typeface="Ubuntu" panose="020B0504030602030204" pitchFamily="34" charset="0"/>
                    </a:rPr>
                    <a:t>IMDG</a:t>
                  </a:r>
                  <a:endParaRPr sz="900" dirty="0">
                    <a:solidFill>
                      <a:schemeClr val="bg1"/>
                    </a:solidFill>
                    <a:latin typeface="Ubuntu" panose="020B0504030602030204" pitchFamily="34" charset="0"/>
                  </a:endParaRPr>
                </a:p>
              </p:txBody>
            </p:sp>
          </p:grpSp>
          <p:grpSp>
            <p:nvGrpSpPr>
              <p:cNvPr id="93" name="Group 92">
                <a:extLst>
                  <a:ext uri="{FF2B5EF4-FFF2-40B4-BE49-F238E27FC236}">
                    <a16:creationId xmlns:a16="http://schemas.microsoft.com/office/drawing/2014/main" id="{375E1C6C-DD34-1F4B-BB9D-32BF8DB3F607}"/>
                  </a:ext>
                </a:extLst>
              </p:cNvPr>
              <p:cNvGrpSpPr/>
              <p:nvPr/>
            </p:nvGrpSpPr>
            <p:grpSpPr>
              <a:xfrm>
                <a:off x="5142410" y="3173239"/>
                <a:ext cx="1073091" cy="660298"/>
                <a:chOff x="5397772" y="2907052"/>
                <a:chExt cx="1001196" cy="660298"/>
              </a:xfrm>
            </p:grpSpPr>
            <p:sp>
              <p:nvSpPr>
                <p:cNvPr id="94" name="Shape 1898">
                  <a:extLst>
                    <a:ext uri="{FF2B5EF4-FFF2-40B4-BE49-F238E27FC236}">
                      <a16:creationId xmlns:a16="http://schemas.microsoft.com/office/drawing/2014/main" id="{7BDDE5CE-0575-694B-8187-9DF29DEFCA94}"/>
                    </a:ext>
                  </a:extLst>
                </p:cNvPr>
                <p:cNvSpPr/>
                <p:nvPr/>
              </p:nvSpPr>
              <p:spPr>
                <a:xfrm>
                  <a:off x="5397772" y="2907052"/>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500" dirty="0">
                    <a:latin typeface="Ubuntu" panose="020B0504030602030204" pitchFamily="34" charset="0"/>
                  </a:endParaRPr>
                </a:p>
              </p:txBody>
            </p:sp>
            <p:sp>
              <p:nvSpPr>
                <p:cNvPr id="95" name="TextBox 94">
                  <a:extLst>
                    <a:ext uri="{FF2B5EF4-FFF2-40B4-BE49-F238E27FC236}">
                      <a16:creationId xmlns:a16="http://schemas.microsoft.com/office/drawing/2014/main" id="{DDE604BA-9A8B-C046-8AD3-8B3014078209}"/>
                    </a:ext>
                  </a:extLst>
                </p:cNvPr>
                <p:cNvSpPr txBox="1"/>
                <p:nvPr/>
              </p:nvSpPr>
              <p:spPr>
                <a:xfrm>
                  <a:off x="5455556" y="2993052"/>
                  <a:ext cx="875235" cy="242420"/>
                </a:xfrm>
                <a:prstGeom prst="rect">
                  <a:avLst/>
                </a:prstGeom>
                <a:solidFill>
                  <a:schemeClr val="accent2"/>
                </a:solidFill>
                <a:ln>
                  <a:solidFill>
                    <a:schemeClr val="tx1"/>
                  </a:solidFill>
                  <a:prstDash val="dash"/>
                </a:ln>
              </p:spPr>
              <p:txBody>
                <a:bodyPr wrap="square" rtlCol="0" anchor="ctr" anchorCtr="0">
                  <a:noAutofit/>
                </a:bodyPr>
                <a:lstStyle/>
                <a:p>
                  <a:pPr algn="ctr"/>
                  <a:r>
                    <a:rPr lang="en-US" sz="800" dirty="0">
                      <a:solidFill>
                        <a:schemeClr val="tx1"/>
                      </a:solidFill>
                      <a:latin typeface="Ubuntu" panose="020B0504030602030204" pitchFamily="34" charset="0"/>
                    </a:rPr>
                    <a:t>Java API</a:t>
                  </a:r>
                </a:p>
              </p:txBody>
            </p:sp>
            <p:sp>
              <p:nvSpPr>
                <p:cNvPr id="96" name="TextBox 95">
                  <a:extLst>
                    <a:ext uri="{FF2B5EF4-FFF2-40B4-BE49-F238E27FC236}">
                      <a16:creationId xmlns:a16="http://schemas.microsoft.com/office/drawing/2014/main" id="{1E99DEA2-9BCA-234D-ACB4-EEF43D8CD210}"/>
                    </a:ext>
                  </a:extLst>
                </p:cNvPr>
                <p:cNvSpPr txBox="1"/>
                <p:nvPr/>
              </p:nvSpPr>
              <p:spPr>
                <a:xfrm>
                  <a:off x="5455556" y="3255359"/>
                  <a:ext cx="875235" cy="242420"/>
                </a:xfrm>
                <a:prstGeom prst="rect">
                  <a:avLst/>
                </a:prstGeom>
                <a:solidFill>
                  <a:schemeClr val="accent5"/>
                </a:solidFill>
              </p:spPr>
              <p:txBody>
                <a:bodyPr wrap="none" rtlCol="0" anchor="ctr" anchorCtr="0">
                  <a:noAutofit/>
                </a:bodyPr>
                <a:lstStyle/>
                <a:p>
                  <a:pPr algn="ctr"/>
                  <a:r>
                    <a:rPr lang="en-US" sz="800" dirty="0">
                      <a:solidFill>
                        <a:schemeClr val="bg1"/>
                      </a:solidFill>
                      <a:latin typeface="Ubuntu" panose="020B0504030602030204" pitchFamily="34" charset="0"/>
                    </a:rPr>
                    <a:t>Application</a:t>
                  </a:r>
                </a:p>
              </p:txBody>
            </p:sp>
          </p:grpSp>
          <p:grpSp>
            <p:nvGrpSpPr>
              <p:cNvPr id="97" name="Group 96">
                <a:extLst>
                  <a:ext uri="{FF2B5EF4-FFF2-40B4-BE49-F238E27FC236}">
                    <a16:creationId xmlns:a16="http://schemas.microsoft.com/office/drawing/2014/main" id="{15AB6C9D-CD9D-024C-AE87-D8104380C387}"/>
                  </a:ext>
                </a:extLst>
              </p:cNvPr>
              <p:cNvGrpSpPr/>
              <p:nvPr/>
            </p:nvGrpSpPr>
            <p:grpSpPr>
              <a:xfrm>
                <a:off x="6977272" y="3126391"/>
                <a:ext cx="1073091" cy="660298"/>
                <a:chOff x="5371767" y="2859792"/>
                <a:chExt cx="1001196" cy="660298"/>
              </a:xfrm>
            </p:grpSpPr>
            <p:sp>
              <p:nvSpPr>
                <p:cNvPr id="98" name="Shape 1898">
                  <a:extLst>
                    <a:ext uri="{FF2B5EF4-FFF2-40B4-BE49-F238E27FC236}">
                      <a16:creationId xmlns:a16="http://schemas.microsoft.com/office/drawing/2014/main" id="{01C162D9-7145-7447-B573-29F1C708261E}"/>
                    </a:ext>
                  </a:extLst>
                </p:cNvPr>
                <p:cNvSpPr/>
                <p:nvPr/>
              </p:nvSpPr>
              <p:spPr>
                <a:xfrm>
                  <a:off x="5371767" y="2859792"/>
                  <a:ext cx="1001196" cy="660298"/>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500" dirty="0">
                    <a:latin typeface="Ubuntu" panose="020B0504030602030204" pitchFamily="34" charset="0"/>
                  </a:endParaRPr>
                </a:p>
              </p:txBody>
            </p:sp>
            <p:sp>
              <p:nvSpPr>
                <p:cNvPr id="99" name="TextBox 98">
                  <a:extLst>
                    <a:ext uri="{FF2B5EF4-FFF2-40B4-BE49-F238E27FC236}">
                      <a16:creationId xmlns:a16="http://schemas.microsoft.com/office/drawing/2014/main" id="{5999CF35-C50E-3B42-81F9-953A12E389E2}"/>
                    </a:ext>
                  </a:extLst>
                </p:cNvPr>
                <p:cNvSpPr txBox="1"/>
                <p:nvPr/>
              </p:nvSpPr>
              <p:spPr>
                <a:xfrm>
                  <a:off x="5429552" y="2945792"/>
                  <a:ext cx="875235" cy="242420"/>
                </a:xfrm>
                <a:prstGeom prst="rect">
                  <a:avLst/>
                </a:prstGeom>
                <a:solidFill>
                  <a:schemeClr val="accent4"/>
                </a:solidFill>
                <a:ln>
                  <a:solidFill>
                    <a:schemeClr val="tx1"/>
                  </a:solidFill>
                  <a:prstDash val="dash"/>
                </a:ln>
              </p:spPr>
              <p:txBody>
                <a:bodyPr wrap="square" rtlCol="0" anchor="ctr" anchorCtr="0">
                  <a:noAutofit/>
                </a:bodyPr>
                <a:lstStyle/>
                <a:p>
                  <a:pPr algn="ctr"/>
                  <a:r>
                    <a:rPr lang="en-US" sz="800" dirty="0">
                      <a:solidFill>
                        <a:schemeClr val="tx1"/>
                      </a:solidFill>
                      <a:latin typeface="Ubuntu" panose="020B0504030602030204" pitchFamily="34" charset="0"/>
                    </a:rPr>
                    <a:t>Go API</a:t>
                  </a:r>
                </a:p>
              </p:txBody>
            </p:sp>
            <p:sp>
              <p:nvSpPr>
                <p:cNvPr id="100" name="TextBox 99">
                  <a:extLst>
                    <a:ext uri="{FF2B5EF4-FFF2-40B4-BE49-F238E27FC236}">
                      <a16:creationId xmlns:a16="http://schemas.microsoft.com/office/drawing/2014/main" id="{4DCDA6B9-CDA7-E542-A3A7-5EFAEAA4F59C}"/>
                    </a:ext>
                  </a:extLst>
                </p:cNvPr>
                <p:cNvSpPr txBox="1"/>
                <p:nvPr/>
              </p:nvSpPr>
              <p:spPr>
                <a:xfrm>
                  <a:off x="5429552" y="3208099"/>
                  <a:ext cx="875235" cy="242420"/>
                </a:xfrm>
                <a:prstGeom prst="rect">
                  <a:avLst/>
                </a:prstGeom>
                <a:solidFill>
                  <a:schemeClr val="accent5"/>
                </a:solidFill>
              </p:spPr>
              <p:txBody>
                <a:bodyPr wrap="none" rtlCol="0" anchor="ctr" anchorCtr="0">
                  <a:noAutofit/>
                </a:bodyPr>
                <a:lstStyle/>
                <a:p>
                  <a:pPr algn="ctr"/>
                  <a:r>
                    <a:rPr lang="en-US" sz="800" dirty="0">
                      <a:solidFill>
                        <a:schemeClr val="bg1"/>
                      </a:solidFill>
                      <a:latin typeface="Ubuntu" panose="020B0504030602030204" pitchFamily="34" charset="0"/>
                    </a:rPr>
                    <a:t>Application</a:t>
                  </a:r>
                </a:p>
              </p:txBody>
            </p:sp>
          </p:grpSp>
          <p:grpSp>
            <p:nvGrpSpPr>
              <p:cNvPr id="101" name="Group 100">
                <a:extLst>
                  <a:ext uri="{FF2B5EF4-FFF2-40B4-BE49-F238E27FC236}">
                    <a16:creationId xmlns:a16="http://schemas.microsoft.com/office/drawing/2014/main" id="{54AC16D7-1F44-1740-AB82-FAFA6B63C64A}"/>
                  </a:ext>
                </a:extLst>
              </p:cNvPr>
              <p:cNvGrpSpPr/>
              <p:nvPr/>
            </p:nvGrpSpPr>
            <p:grpSpPr>
              <a:xfrm>
                <a:off x="6097235" y="3859512"/>
                <a:ext cx="1227526" cy="636119"/>
                <a:chOff x="5454449" y="3128119"/>
                <a:chExt cx="1145284" cy="636119"/>
              </a:xfrm>
            </p:grpSpPr>
            <p:sp>
              <p:nvSpPr>
                <p:cNvPr id="102" name="Shape 1898">
                  <a:extLst>
                    <a:ext uri="{FF2B5EF4-FFF2-40B4-BE49-F238E27FC236}">
                      <a16:creationId xmlns:a16="http://schemas.microsoft.com/office/drawing/2014/main" id="{BDBB71CF-5C1F-0043-828E-313ADACA2178}"/>
                    </a:ext>
                  </a:extLst>
                </p:cNvPr>
                <p:cNvSpPr/>
                <p:nvPr/>
              </p:nvSpPr>
              <p:spPr>
                <a:xfrm>
                  <a:off x="5454449" y="3128119"/>
                  <a:ext cx="1145284" cy="636119"/>
                </a:xfrm>
                <a:prstGeom prst="rect">
                  <a:avLst/>
                </a:prstGeom>
                <a:solidFill>
                  <a:srgbClr val="F2F2F2"/>
                </a:solidFill>
                <a:ln w="9525" cap="flat">
                  <a:noFill/>
                  <a:prstDash val="solid"/>
                  <a:round/>
                </a:ln>
                <a:effectLst/>
              </p:spPr>
              <p:txBody>
                <a:bodyPr wrap="square" lIns="45719" tIns="45719" rIns="45719" bIns="45719" numCol="1" anchor="t">
                  <a:noAutofit/>
                </a:bodyPr>
                <a:lstStyle/>
                <a:p>
                  <a:pPr>
                    <a:spcBef>
                      <a:spcPts val="2400"/>
                    </a:spcBef>
                    <a:defRPr sz="900"/>
                  </a:pPr>
                  <a:endParaRPr sz="500" dirty="0">
                    <a:latin typeface="Ubuntu" panose="020B0504030602030204" pitchFamily="34" charset="0"/>
                  </a:endParaRPr>
                </a:p>
              </p:txBody>
            </p:sp>
            <p:sp>
              <p:nvSpPr>
                <p:cNvPr id="103" name="TextBox 102">
                  <a:extLst>
                    <a:ext uri="{FF2B5EF4-FFF2-40B4-BE49-F238E27FC236}">
                      <a16:creationId xmlns:a16="http://schemas.microsoft.com/office/drawing/2014/main" id="{1151BB21-7D87-2C47-96A1-599C86591241}"/>
                    </a:ext>
                  </a:extLst>
                </p:cNvPr>
                <p:cNvSpPr txBox="1"/>
                <p:nvPr/>
              </p:nvSpPr>
              <p:spPr>
                <a:xfrm>
                  <a:off x="5512234" y="3198818"/>
                  <a:ext cx="1001196" cy="233543"/>
                </a:xfrm>
                <a:prstGeom prst="rect">
                  <a:avLst/>
                </a:prstGeom>
                <a:solidFill>
                  <a:schemeClr val="accent3"/>
                </a:solidFill>
                <a:ln>
                  <a:solidFill>
                    <a:schemeClr val="tx1"/>
                  </a:solidFill>
                  <a:prstDash val="dash"/>
                </a:ln>
              </p:spPr>
              <p:txBody>
                <a:bodyPr wrap="square" rtlCol="0" anchor="ctr" anchorCtr="0">
                  <a:noAutofit/>
                </a:bodyPr>
                <a:lstStyle/>
                <a:p>
                  <a:pPr algn="ctr"/>
                  <a:r>
                    <a:rPr lang="en-US" sz="800" dirty="0">
                      <a:solidFill>
                        <a:schemeClr val="tx1"/>
                      </a:solidFill>
                      <a:latin typeface="Ubuntu" panose="020B0504030602030204" pitchFamily="34" charset="0"/>
                    </a:rPr>
                    <a:t>Python API</a:t>
                  </a:r>
                </a:p>
              </p:txBody>
            </p:sp>
            <p:sp>
              <p:nvSpPr>
                <p:cNvPr id="104" name="TextBox 103">
                  <a:extLst>
                    <a:ext uri="{FF2B5EF4-FFF2-40B4-BE49-F238E27FC236}">
                      <a16:creationId xmlns:a16="http://schemas.microsoft.com/office/drawing/2014/main" id="{8ACFBFE8-4700-FD4E-8BA9-35EE29E2C44C}"/>
                    </a:ext>
                  </a:extLst>
                </p:cNvPr>
                <p:cNvSpPr txBox="1"/>
                <p:nvPr/>
              </p:nvSpPr>
              <p:spPr>
                <a:xfrm>
                  <a:off x="5512234" y="3461125"/>
                  <a:ext cx="1001196" cy="233543"/>
                </a:xfrm>
                <a:prstGeom prst="rect">
                  <a:avLst/>
                </a:prstGeom>
                <a:solidFill>
                  <a:schemeClr val="accent5"/>
                </a:solidFill>
              </p:spPr>
              <p:txBody>
                <a:bodyPr wrap="none" rtlCol="0" anchor="ctr" anchorCtr="0">
                  <a:noAutofit/>
                </a:bodyPr>
                <a:lstStyle/>
                <a:p>
                  <a:pPr algn="ctr"/>
                  <a:r>
                    <a:rPr lang="en-US" sz="800" dirty="0">
                      <a:solidFill>
                        <a:schemeClr val="bg1"/>
                      </a:solidFill>
                      <a:latin typeface="Ubuntu" panose="020B0504030602030204" pitchFamily="34" charset="0"/>
                    </a:rPr>
                    <a:t>Application</a:t>
                  </a:r>
                </a:p>
              </p:txBody>
            </p:sp>
          </p:grpSp>
        </p:grpSp>
        <p:sp>
          <p:nvSpPr>
            <p:cNvPr id="105" name="TextBox 104">
              <a:extLst>
                <a:ext uri="{FF2B5EF4-FFF2-40B4-BE49-F238E27FC236}">
                  <a16:creationId xmlns:a16="http://schemas.microsoft.com/office/drawing/2014/main" id="{24078962-72C0-294C-B150-6F5F8139CA18}"/>
                </a:ext>
              </a:extLst>
            </p:cNvPr>
            <p:cNvSpPr txBox="1"/>
            <p:nvPr/>
          </p:nvSpPr>
          <p:spPr>
            <a:xfrm>
              <a:off x="5801138" y="871838"/>
              <a:ext cx="1351093" cy="307777"/>
            </a:xfrm>
            <a:prstGeom prst="rect">
              <a:avLst/>
            </a:prstGeom>
            <a:noFill/>
          </p:spPr>
          <p:txBody>
            <a:bodyPr wrap="square" rtlCol="0">
              <a:spAutoFit/>
            </a:bodyPr>
            <a:lstStyle/>
            <a:p>
              <a:pPr algn="ctr"/>
              <a:r>
                <a:rPr lang="en-US" dirty="0">
                  <a:latin typeface="Ubuntu" panose="020B0504030602030204" pitchFamily="34" charset="0"/>
                </a:rPr>
                <a:t>Client/Server</a:t>
              </a:r>
            </a:p>
          </p:txBody>
        </p:sp>
        <p:sp>
          <p:nvSpPr>
            <p:cNvPr id="106" name="Rectangle 105">
              <a:extLst>
                <a:ext uri="{FF2B5EF4-FFF2-40B4-BE49-F238E27FC236}">
                  <a16:creationId xmlns:a16="http://schemas.microsoft.com/office/drawing/2014/main" id="{7808C1C9-C50E-8C4E-9549-29CFB9B83E4E}"/>
                </a:ext>
              </a:extLst>
            </p:cNvPr>
            <p:cNvSpPr/>
            <p:nvPr/>
          </p:nvSpPr>
          <p:spPr>
            <a:xfrm>
              <a:off x="4429188" y="3627919"/>
              <a:ext cx="4240928" cy="954107"/>
            </a:xfrm>
            <a:prstGeom prst="rect">
              <a:avLst/>
            </a:prstGeom>
          </p:spPr>
          <p:txBody>
            <a:bodyPr wrap="square">
              <a:spAutoFit/>
            </a:bodyPr>
            <a:lstStyle/>
            <a:p>
              <a:pPr marL="444500" indent="-285750">
                <a:buFont typeface="Arial" panose="020B0604020202020204" pitchFamily="34" charset="0"/>
                <a:buChar char="•"/>
              </a:pPr>
              <a:r>
                <a:rPr lang="en-US" dirty="0">
                  <a:solidFill>
                    <a:schemeClr val="tx1"/>
                  </a:solidFill>
                  <a:latin typeface="Ubuntu" panose="020B0504030602030204" pitchFamily="34" charset="0"/>
                </a:rPr>
                <a:t>Scale-Up and Scale-Out Deployments</a:t>
              </a:r>
            </a:p>
            <a:p>
              <a:pPr marL="444500" indent="-285750">
                <a:buFont typeface="Arial" panose="020B0604020202020204" pitchFamily="34" charset="0"/>
                <a:buChar char="•"/>
              </a:pPr>
              <a:r>
                <a:rPr lang="en-US" dirty="0">
                  <a:solidFill>
                    <a:schemeClr val="tx1"/>
                  </a:solidFill>
                  <a:latin typeface="Ubuntu" panose="020B0504030602030204" pitchFamily="34" charset="0"/>
                </a:rPr>
                <a:t>Decouple scaling of Storage and Application</a:t>
              </a:r>
            </a:p>
            <a:p>
              <a:pPr marL="444500" indent="-285750">
                <a:buFont typeface="Arial" panose="020B0604020202020204" pitchFamily="34" charset="0"/>
                <a:buChar char="•"/>
              </a:pPr>
              <a:r>
                <a:rPr lang="en-US" dirty="0">
                  <a:solidFill>
                    <a:schemeClr val="tx1"/>
                  </a:solidFill>
                  <a:latin typeface="Ubuntu" panose="020B0504030602030204" pitchFamily="34" charset="0"/>
                </a:rPr>
                <a:t>Ease </a:t>
              </a:r>
              <a:r>
                <a:rPr lang="en-US" dirty="0" err="1">
                  <a:solidFill>
                    <a:schemeClr val="tx1"/>
                  </a:solidFill>
                  <a:latin typeface="Ubuntu" panose="020B0504030602030204" pitchFamily="34" charset="0"/>
                </a:rPr>
                <a:t>GarbageCollection</a:t>
              </a:r>
              <a:r>
                <a:rPr lang="en-US" dirty="0">
                  <a:solidFill>
                    <a:schemeClr val="tx1"/>
                  </a:solidFill>
                  <a:latin typeface="Ubuntu" panose="020B0504030602030204" pitchFamily="34" charset="0"/>
                </a:rPr>
                <a:t> Optimization</a:t>
              </a:r>
            </a:p>
            <a:p>
              <a:pPr marL="444500" indent="-285750">
                <a:buFont typeface="Arial" panose="020B0604020202020204" pitchFamily="34" charset="0"/>
                <a:buChar char="•"/>
              </a:pPr>
              <a:endParaRPr lang="en-US" dirty="0">
                <a:latin typeface="Ubuntu" panose="020B0504030602030204" pitchFamily="34" charset="0"/>
              </a:endParaRPr>
            </a:p>
          </p:txBody>
        </p:sp>
      </p:grpSp>
    </p:spTree>
    <p:extLst>
      <p:ext uri="{BB962C8B-B14F-4D97-AF65-F5344CB8AC3E}">
        <p14:creationId xmlns:p14="http://schemas.microsoft.com/office/powerpoint/2010/main" val="206154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3.1|5.5|13.9|1.2|1.7|3.5|4"/>
</p:tagLst>
</file>

<file path=ppt/tags/tag10.xml><?xml version="1.0" encoding="utf-8"?>
<p:tagLst xmlns:a="http://schemas.openxmlformats.org/drawingml/2006/main" xmlns:r="http://schemas.openxmlformats.org/officeDocument/2006/relationships" xmlns:p="http://schemas.openxmlformats.org/presentationml/2006/main">
  <p:tag name="TIMING" val="|0.8|5.8|4.4|5.8|4.3|5.8|8.8|6.1"/>
</p:tagLst>
</file>

<file path=ppt/tags/tag11.xml><?xml version="1.0" encoding="utf-8"?>
<p:tagLst xmlns:a="http://schemas.openxmlformats.org/drawingml/2006/main" xmlns:r="http://schemas.openxmlformats.org/officeDocument/2006/relationships" xmlns:p="http://schemas.openxmlformats.org/presentationml/2006/main">
  <p:tag name="TIMING" val="|1|12.2|9.7|4.1|4.2"/>
</p:tagLst>
</file>

<file path=ppt/tags/tag12.xml><?xml version="1.0" encoding="utf-8"?>
<p:tagLst xmlns:a="http://schemas.openxmlformats.org/drawingml/2006/main" xmlns:r="http://schemas.openxmlformats.org/officeDocument/2006/relationships" xmlns:p="http://schemas.openxmlformats.org/presentationml/2006/main">
  <p:tag name="TIMING" val="|0.7|6.4|7.5"/>
</p:tagLst>
</file>

<file path=ppt/tags/tag2.xml><?xml version="1.0" encoding="utf-8"?>
<p:tagLst xmlns:a="http://schemas.openxmlformats.org/drawingml/2006/main" xmlns:r="http://schemas.openxmlformats.org/officeDocument/2006/relationships" xmlns:p="http://schemas.openxmlformats.org/presentationml/2006/main">
  <p:tag name="TIMING" val="|50.6"/>
</p:tagLst>
</file>

<file path=ppt/tags/tag3.xml><?xml version="1.0" encoding="utf-8"?>
<p:tagLst xmlns:a="http://schemas.openxmlformats.org/drawingml/2006/main" xmlns:r="http://schemas.openxmlformats.org/officeDocument/2006/relationships" xmlns:p="http://schemas.openxmlformats.org/presentationml/2006/main">
  <p:tag name="TIMING" val="|3.2|3.7|18.3|11.1|7.4|5.5"/>
</p:tagLst>
</file>

<file path=ppt/tags/tag4.xml><?xml version="1.0" encoding="utf-8"?>
<p:tagLst xmlns:a="http://schemas.openxmlformats.org/drawingml/2006/main" xmlns:r="http://schemas.openxmlformats.org/officeDocument/2006/relationships" xmlns:p="http://schemas.openxmlformats.org/presentationml/2006/main">
  <p:tag name="TIMING" val="|1|9|7.7"/>
</p:tagLst>
</file>

<file path=ppt/tags/tag5.xml><?xml version="1.0" encoding="utf-8"?>
<p:tagLst xmlns:a="http://schemas.openxmlformats.org/drawingml/2006/main" xmlns:r="http://schemas.openxmlformats.org/officeDocument/2006/relationships" xmlns:p="http://schemas.openxmlformats.org/presentationml/2006/main">
  <p:tag name="TIMING" val="|3.4|11.8|4|11.8"/>
</p:tagLst>
</file>

<file path=ppt/tags/tag6.xml><?xml version="1.0" encoding="utf-8"?>
<p:tagLst xmlns:a="http://schemas.openxmlformats.org/drawingml/2006/main" xmlns:r="http://schemas.openxmlformats.org/officeDocument/2006/relationships" xmlns:p="http://schemas.openxmlformats.org/presentationml/2006/main">
  <p:tag name="TIMING" val="|7.1|5.3"/>
</p:tagLst>
</file>

<file path=ppt/tags/tag7.xml><?xml version="1.0" encoding="utf-8"?>
<p:tagLst xmlns:a="http://schemas.openxmlformats.org/drawingml/2006/main" xmlns:r="http://schemas.openxmlformats.org/officeDocument/2006/relationships" xmlns:p="http://schemas.openxmlformats.org/presentationml/2006/main">
  <p:tag name="TIMING" val="|0|14|11.5"/>
</p:tagLst>
</file>

<file path=ppt/tags/tag8.xml><?xml version="1.0" encoding="utf-8"?>
<p:tagLst xmlns:a="http://schemas.openxmlformats.org/drawingml/2006/main" xmlns:r="http://schemas.openxmlformats.org/officeDocument/2006/relationships" xmlns:p="http://schemas.openxmlformats.org/presentationml/2006/main">
  <p:tag name="TIMING" val="|0.9|5.7|14.3"/>
</p:tagLst>
</file>

<file path=ppt/tags/tag9.xml><?xml version="1.0" encoding="utf-8"?>
<p:tagLst xmlns:a="http://schemas.openxmlformats.org/drawingml/2006/main" xmlns:r="http://schemas.openxmlformats.org/officeDocument/2006/relationships" xmlns:p="http://schemas.openxmlformats.org/presentationml/2006/main">
  <p:tag name="TIMING" val="|7.1|9.7|4.5"/>
</p:tagLst>
</file>

<file path=ppt/theme/theme1.xml><?xml version="1.0" encoding="utf-8"?>
<a:theme xmlns:a="http://schemas.openxmlformats.org/drawingml/2006/main" name="HZ_Slide_Theme_Ubuntu">
  <a:themeElements>
    <a:clrScheme name="HazelcastTraining">
      <a:dk1>
        <a:srgbClr val="333333"/>
      </a:dk1>
      <a:lt1>
        <a:srgbClr val="FFFFFF"/>
      </a:lt1>
      <a:dk2>
        <a:srgbClr val="0B2B33"/>
      </a:dk2>
      <a:lt2>
        <a:srgbClr val="FFFFFF"/>
      </a:lt2>
      <a:accent1>
        <a:srgbClr val="2E7DE1"/>
      </a:accent1>
      <a:accent2>
        <a:srgbClr val="00B293"/>
      </a:accent2>
      <a:accent3>
        <a:srgbClr val="FD5D00"/>
      </a:accent3>
      <a:accent4>
        <a:srgbClr val="FEB802"/>
      </a:accent4>
      <a:accent5>
        <a:srgbClr val="022169"/>
      </a:accent5>
      <a:accent6>
        <a:srgbClr val="5C005C"/>
      </a:accent6>
      <a:hlink>
        <a:srgbClr val="2D7BE0"/>
      </a:hlink>
      <a:folHlink>
        <a:srgbClr val="7274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latin typeface="Ubuntu" panose="020B0504030602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smtClean="0">
            <a:latin typeface="Ubuntu" panose="020B0504030602030204" pitchFamily="3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1B434F6-18CF-A448-8EFE-1ECB450F4F5D}">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68707</TotalTime>
  <Words>29835</Words>
  <Application>Microsoft Macintosh PowerPoint</Application>
  <PresentationFormat>On-screen Show (16:9)</PresentationFormat>
  <Paragraphs>4074</Paragraphs>
  <Slides>296</Slides>
  <Notes>208</Notes>
  <HiddenSlides>5</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296</vt:i4>
      </vt:variant>
    </vt:vector>
  </HeadingPairs>
  <TitlesOfParts>
    <vt:vector size="303" baseType="lpstr">
      <vt:lpstr>Calibri</vt:lpstr>
      <vt:lpstr>Arial</vt:lpstr>
      <vt:lpstr>Courier New</vt:lpstr>
      <vt:lpstr>Ubuntu</vt:lpstr>
      <vt:lpstr>Open Sans</vt:lpstr>
      <vt:lpstr>Courier</vt:lpstr>
      <vt:lpstr>HZ_Slide_Theme_Ubuntu</vt:lpstr>
      <vt:lpstr>In Depth Stream Processing With Hazelcast</vt:lpstr>
      <vt:lpstr>Course Summary</vt:lpstr>
      <vt:lpstr>Detailed Agenda – Day 1</vt:lpstr>
      <vt:lpstr>Detailed Agenda – Day 1 (Continued)</vt:lpstr>
      <vt:lpstr>Detailed Agenda – Day 1 (Continued)</vt:lpstr>
      <vt:lpstr>Detailed Agenda – Day 1 (Continued)</vt:lpstr>
      <vt:lpstr>Detailed Agenda – Day 2</vt:lpstr>
      <vt:lpstr>Detailed Agenda – Day 2 (Continued)</vt:lpstr>
      <vt:lpstr>Detailed Agenda – Day 2 (Continued)</vt:lpstr>
      <vt:lpstr>Detailed Agenda – Day 3</vt:lpstr>
      <vt:lpstr>Detailed Agenda – Day 3 (Continued)</vt:lpstr>
      <vt:lpstr>Facility Prerequisites</vt:lpstr>
      <vt:lpstr>Attendee Prerequisites</vt:lpstr>
      <vt:lpstr>Attendee Laptop Requirements</vt:lpstr>
      <vt:lpstr>Stream Processing Essentials</vt:lpstr>
      <vt:lpstr>Lab Setup</vt:lpstr>
      <vt:lpstr>Course Objectives</vt:lpstr>
      <vt:lpstr>Stream Processing Defined</vt:lpstr>
      <vt:lpstr>Data Processing Pipelines</vt:lpstr>
      <vt:lpstr>A Simple Scenario</vt:lpstr>
      <vt:lpstr>Batch Processing</vt:lpstr>
      <vt:lpstr>Stream Processing</vt:lpstr>
      <vt:lpstr>Streaming Pipelines</vt:lpstr>
      <vt:lpstr>Use Case: Continuous ETL</vt:lpstr>
      <vt:lpstr>Use Case: Analytics</vt:lpstr>
      <vt:lpstr>Use Case:  Real Time Decision Making</vt:lpstr>
      <vt:lpstr>DEMO: How do people feel about crypto?</vt:lpstr>
      <vt:lpstr>Key Points</vt:lpstr>
      <vt:lpstr>How Hazelcast Does Stream Processing </vt:lpstr>
      <vt:lpstr>The Big Picture</vt:lpstr>
      <vt:lpstr>Hazelcast and Spark?</vt:lpstr>
      <vt:lpstr>Pipeline and Job</vt:lpstr>
      <vt:lpstr>Declarative Programming Model</vt:lpstr>
      <vt:lpstr>Why Pipelines Use Declarative</vt:lpstr>
      <vt:lpstr>An Analogy… Code as Factory </vt:lpstr>
      <vt:lpstr>Hazelcast In-Memory Computing Platform</vt:lpstr>
      <vt:lpstr>Jet Does Distributed Parallel Processing</vt:lpstr>
      <vt:lpstr>Jet Does Distributed Parallel Processing</vt:lpstr>
      <vt:lpstr>Cooperative Execution</vt:lpstr>
      <vt:lpstr>All the Building Blocks</vt:lpstr>
      <vt:lpstr>Introducing the Jet Pipeline API</vt:lpstr>
      <vt:lpstr>Pipeline API</vt:lpstr>
      <vt:lpstr>Sources and Sinks</vt:lpstr>
      <vt:lpstr>We’ll Start Simple</vt:lpstr>
      <vt:lpstr>Basic Transformation Operations</vt:lpstr>
      <vt:lpstr>Transformation Examples</vt:lpstr>
      <vt:lpstr>Interacting with the Cluster</vt:lpstr>
      <vt:lpstr>Submitting the Pipeline</vt:lpstr>
      <vt:lpstr>Lab 1: Filter Records from Stream</vt:lpstr>
      <vt:lpstr>What We Learned…</vt:lpstr>
      <vt:lpstr>Great for Moving Data to IMDG</vt:lpstr>
      <vt:lpstr>Honorable Mentions</vt:lpstr>
      <vt:lpstr>Stretch/Bio Break</vt:lpstr>
      <vt:lpstr>Enrichment</vt:lpstr>
      <vt:lpstr>Enriching the Stream</vt:lpstr>
      <vt:lpstr>Enrichment Options</vt:lpstr>
      <vt:lpstr>Enrichment API in Jet</vt:lpstr>
      <vt:lpstr>Lab 2: Enrich the Stream</vt:lpstr>
      <vt:lpstr>Lab 2: Enrich the Stream</vt:lpstr>
      <vt:lpstr>What We Learned…</vt:lpstr>
      <vt:lpstr>Honorable Mentions</vt:lpstr>
      <vt:lpstr>Aggregations and Stateful Streaming</vt:lpstr>
      <vt:lpstr>Aggregations (Stateful Processing)</vt:lpstr>
      <vt:lpstr>Bounding the Data</vt:lpstr>
      <vt:lpstr>Bounding the Data</vt:lpstr>
      <vt:lpstr>Aggregation API in Jet</vt:lpstr>
      <vt:lpstr>Lab 3: Rolling Aggregation</vt:lpstr>
      <vt:lpstr>Types of Windows</vt:lpstr>
      <vt:lpstr>Windowing API in Jet</vt:lpstr>
      <vt:lpstr>Timestamps</vt:lpstr>
      <vt:lpstr>Event Time Processing</vt:lpstr>
      <vt:lpstr>Lab 4: Windowing</vt:lpstr>
      <vt:lpstr>Grouping</vt:lpstr>
      <vt:lpstr>Grouping</vt:lpstr>
      <vt:lpstr>Grouping API</vt:lpstr>
      <vt:lpstr>Lab 5: Grouping</vt:lpstr>
      <vt:lpstr>Aggregations - Takeaways</vt:lpstr>
      <vt:lpstr>Honorable Mentions</vt:lpstr>
      <vt:lpstr>Lunch Break</vt:lpstr>
      <vt:lpstr>Scaling and Operations</vt:lpstr>
      <vt:lpstr>Scaling and Fault Tolerance</vt:lpstr>
      <vt:lpstr>How Jet Fault Tolerance Works</vt:lpstr>
      <vt:lpstr>Jet Application Deployment Options</vt:lpstr>
      <vt:lpstr>Command Line Tools</vt:lpstr>
      <vt:lpstr>Jet Management Center</vt:lpstr>
      <vt:lpstr>Ops demo</vt:lpstr>
      <vt:lpstr>Rolling Job Upgrades</vt:lpstr>
      <vt:lpstr>Lossless Recovery: Before Lights Out</vt:lpstr>
      <vt:lpstr>Lossless Recovery:  Automatic Job Resumption</vt:lpstr>
      <vt:lpstr>Security Suite: Job Submission</vt:lpstr>
      <vt:lpstr>Security Suite: Data Pipeline</vt:lpstr>
      <vt:lpstr>Scaling and Operations - Takeaways</vt:lpstr>
      <vt:lpstr>Honorable Mentions</vt:lpstr>
      <vt:lpstr>Q and A</vt:lpstr>
      <vt:lpstr>Hazelcast IMDG</vt:lpstr>
      <vt:lpstr>Course Objectives</vt:lpstr>
      <vt:lpstr>Lab Setup</vt:lpstr>
      <vt:lpstr>Topologies</vt:lpstr>
      <vt:lpstr>Review: Two Main Topologies</vt:lpstr>
      <vt:lpstr>Embedded Pros and Cons</vt:lpstr>
      <vt:lpstr>Client/Server Pros and Cons</vt:lpstr>
      <vt:lpstr>Discovery</vt:lpstr>
      <vt:lpstr>What is Discovery? </vt:lpstr>
      <vt:lpstr>Hazelcast Discovery Options</vt:lpstr>
      <vt:lpstr>TCP/IP Multicast</vt:lpstr>
      <vt:lpstr>TCP/IP Unicast Discovery</vt:lpstr>
      <vt:lpstr>TCP/IP Unicast Discovery Configuration</vt:lpstr>
      <vt:lpstr>Discovery Plug-Ins</vt:lpstr>
      <vt:lpstr>Discovery Service Provider Interface (SPI)</vt:lpstr>
      <vt:lpstr>Partitioning</vt:lpstr>
      <vt:lpstr>What is a Partition?</vt:lpstr>
      <vt:lpstr>Partitioning Across a Cluster</vt:lpstr>
      <vt:lpstr>Adding a Member (Data Rebalancing)</vt:lpstr>
      <vt:lpstr>Removing a Member</vt:lpstr>
      <vt:lpstr>Why Does This Matter to a Developer?</vt:lpstr>
      <vt:lpstr>Synchronous Backups </vt:lpstr>
      <vt:lpstr>Asynchronous Backups </vt:lpstr>
      <vt:lpstr>Configuration</vt:lpstr>
      <vt:lpstr>Data Safety</vt:lpstr>
      <vt:lpstr>You Can’t Partition Everything!</vt:lpstr>
      <vt:lpstr>Memory Utilization - Partitioned</vt:lpstr>
      <vt:lpstr>Memory Utilization - Non-Partitioned</vt:lpstr>
      <vt:lpstr>Memory Balancing</vt:lpstr>
      <vt:lpstr>Management Center</vt:lpstr>
      <vt:lpstr>Lab 6: Partitioning</vt:lpstr>
      <vt:lpstr>Stretch/Bio Break</vt:lpstr>
      <vt:lpstr>IMap: Expiration and Eviction</vt:lpstr>
      <vt:lpstr>Expiration and Eviction</vt:lpstr>
      <vt:lpstr>How Expiration Works</vt:lpstr>
      <vt:lpstr>Configuring Expiration Policies</vt:lpstr>
      <vt:lpstr>Setting Timers for Specific Entries</vt:lpstr>
      <vt:lpstr>Eviction</vt:lpstr>
      <vt:lpstr>Max Size Policy Options</vt:lpstr>
      <vt:lpstr>Enterprise Max Size Policy Options</vt:lpstr>
      <vt:lpstr>Limiting Map Size Using PER_NODE</vt:lpstr>
      <vt:lpstr>Limiting Map Size Using PER_PARTITION</vt:lpstr>
      <vt:lpstr>Controlling Map Size by Memory Use</vt:lpstr>
      <vt:lpstr>Controlling Memory Utilization</vt:lpstr>
      <vt:lpstr>Manual Eviction</vt:lpstr>
      <vt:lpstr>Lab 7: Eviction</vt:lpstr>
      <vt:lpstr>High-Density Memory Store</vt:lpstr>
      <vt:lpstr>High-Density Memory Store (HDMS)</vt:lpstr>
      <vt:lpstr>Optimizing Garbage Collection</vt:lpstr>
      <vt:lpstr>Configuring HDMS</vt:lpstr>
      <vt:lpstr>Sidebar: In Memory Format Setting</vt:lpstr>
      <vt:lpstr>IMap: Persistent Data  (External Connectivity)</vt:lpstr>
      <vt:lpstr>Persistent Data Overview</vt:lpstr>
      <vt:lpstr>Look Aside Caching</vt:lpstr>
      <vt:lpstr>Write-Through Persistence</vt:lpstr>
      <vt:lpstr>Write-Behind Persistence</vt:lpstr>
      <vt:lpstr>Implementation</vt:lpstr>
      <vt:lpstr>MapLoader</vt:lpstr>
      <vt:lpstr>Pre-Loading</vt:lpstr>
      <vt:lpstr>MapStore</vt:lpstr>
      <vt:lpstr>Evict, Delete, Remove</vt:lpstr>
      <vt:lpstr>Configuration</vt:lpstr>
      <vt:lpstr>Synchronization - Writing</vt:lpstr>
      <vt:lpstr>Synchronization - Reading</vt:lpstr>
      <vt:lpstr>IMap: Queries</vt:lpstr>
      <vt:lpstr>Hazelcast Distributed Query</vt:lpstr>
      <vt:lpstr>How Queries are Executed</vt:lpstr>
      <vt:lpstr>Predicates</vt:lpstr>
      <vt:lpstr>Predicates Two Ways...</vt:lpstr>
      <vt:lpstr>Using the Criteria API</vt:lpstr>
      <vt:lpstr>Using AND, OR, and NOT</vt:lpstr>
      <vt:lpstr>Using the PredicateBuilder class</vt:lpstr>
      <vt:lpstr>Using Distributed SQL Query</vt:lpstr>
      <vt:lpstr>Distributed SQL Query Example</vt:lpstr>
      <vt:lpstr>IMap with JSON</vt:lpstr>
      <vt:lpstr>JSON to Java “Translation”</vt:lpstr>
      <vt:lpstr>JSON Metadata</vt:lpstr>
      <vt:lpstr>Custom Predicates</vt:lpstr>
      <vt:lpstr>Paging Predicate</vt:lpstr>
      <vt:lpstr>Paging Predicate and Comparators</vt:lpstr>
      <vt:lpstr>Inner Predicates in Paging Predicates</vt:lpstr>
      <vt:lpstr>Paging Predicate Caveats</vt:lpstr>
      <vt:lpstr>Lab 9: Queries</vt:lpstr>
      <vt:lpstr>End of Day 1</vt:lpstr>
      <vt:lpstr>Q and A</vt:lpstr>
      <vt:lpstr>Indexing</vt:lpstr>
      <vt:lpstr>Indexes</vt:lpstr>
      <vt:lpstr>Using Indexing</vt:lpstr>
      <vt:lpstr>Composite Indexing</vt:lpstr>
      <vt:lpstr>How Composite Indexing Works</vt:lpstr>
      <vt:lpstr>Setting Up Indexing</vt:lpstr>
      <vt:lpstr>Indexing Cautions</vt:lpstr>
      <vt:lpstr>Serialization</vt:lpstr>
      <vt:lpstr>Serialization</vt:lpstr>
      <vt:lpstr>Serialization Examples</vt:lpstr>
      <vt:lpstr>Types Optimized “Out of the Box”</vt:lpstr>
      <vt:lpstr>Serialization Options</vt:lpstr>
      <vt:lpstr>Which to Use?</vt:lpstr>
      <vt:lpstr>java.util.Serializable</vt:lpstr>
      <vt:lpstr>java.util.Externalizable </vt:lpstr>
      <vt:lpstr>com.hazelcast.nio.serialization.DataSerializable</vt:lpstr>
      <vt:lpstr>com.hazelcast.nio.serialization.IdentifiedDataSerializable </vt:lpstr>
      <vt:lpstr>com.hazelcast.nio.serialization.IdentifiedDataSerializable</vt:lpstr>
      <vt:lpstr>com.hazelcast.nio.serialization.Portable</vt:lpstr>
      <vt:lpstr>com.hazelcast.nio.serialization.Portable</vt:lpstr>
      <vt:lpstr>com.hazelcast.nio.serialization.ByteArray/StreamSerializer</vt:lpstr>
      <vt:lpstr>Simple Performance Test</vt:lpstr>
      <vt:lpstr>Runnables and Callables</vt:lpstr>
      <vt:lpstr>What’s Wrong With This Application?</vt:lpstr>
      <vt:lpstr>A Better Approach – Push the Code</vt:lpstr>
      <vt:lpstr>Push Code Options</vt:lpstr>
      <vt:lpstr>Runnable and Callable</vt:lpstr>
      <vt:lpstr>The Callable</vt:lpstr>
      <vt:lpstr>The Caller’s Side</vt:lpstr>
      <vt:lpstr>The Callee’s Side</vt:lpstr>
      <vt:lpstr>Lab 11: IExecutor Service</vt:lpstr>
      <vt:lpstr>Entry Processor</vt:lpstr>
      <vt:lpstr>Entry Processor</vt:lpstr>
      <vt:lpstr>Entry Processor</vt:lpstr>
      <vt:lpstr>Entry Processor Characteristics</vt:lpstr>
      <vt:lpstr>Entry Processor Advantages</vt:lpstr>
      <vt:lpstr>Entry Processor Disadvantages</vt:lpstr>
      <vt:lpstr>Entry Processor Interface</vt:lpstr>
      <vt:lpstr>Abstract Entry Processor Class</vt:lpstr>
      <vt:lpstr>Entry Processor Example</vt:lpstr>
      <vt:lpstr>Executing Entry Processors</vt:lpstr>
      <vt:lpstr>Mutating Entry Processor</vt:lpstr>
      <vt:lpstr>Read-Only Entry Processor</vt:lpstr>
      <vt:lpstr>Entry Processor Performance</vt:lpstr>
      <vt:lpstr>Offloadable Entry Processor</vt:lpstr>
      <vt:lpstr>Implementing Read Only/Offloadable</vt:lpstr>
      <vt:lpstr>Lab 12: Entry Processor</vt:lpstr>
      <vt:lpstr>Stretch/Bio Break</vt:lpstr>
      <vt:lpstr>Entry Listener</vt:lpstr>
      <vt:lpstr>Thinking Reactive</vt:lpstr>
      <vt:lpstr>Hazelcast Eventing Framework</vt:lpstr>
      <vt:lpstr>Map Listener</vt:lpstr>
      <vt:lpstr>Map Listener Example</vt:lpstr>
      <vt:lpstr>Listener with Predicate</vt:lpstr>
      <vt:lpstr>Local Listener</vt:lpstr>
      <vt:lpstr>Deploying Listeners</vt:lpstr>
      <vt:lpstr>Adding Listener to Configuration</vt:lpstr>
      <vt:lpstr>Listener Result</vt:lpstr>
      <vt:lpstr>The Architect’s View</vt:lpstr>
      <vt:lpstr>Three Additional Points</vt:lpstr>
      <vt:lpstr>Interceptors</vt:lpstr>
      <vt:lpstr>Interceptor Options</vt:lpstr>
      <vt:lpstr>Interceptor Example</vt:lpstr>
      <vt:lpstr>Data Change Review</vt:lpstr>
      <vt:lpstr>Messaging</vt:lpstr>
      <vt:lpstr>Hazelcast Messaging</vt:lpstr>
      <vt:lpstr>IQueue</vt:lpstr>
      <vt:lpstr>IQueue Operations</vt:lpstr>
      <vt:lpstr>IQueue is Easy to Use</vt:lpstr>
      <vt:lpstr>Bounded IQueue</vt:lpstr>
      <vt:lpstr>Configuring IQueue</vt:lpstr>
      <vt:lpstr>IQueue with Listener</vt:lpstr>
      <vt:lpstr>IQueue with Persistent Store</vt:lpstr>
      <vt:lpstr>IQueue with Persistent Store (part 2)</vt:lpstr>
      <vt:lpstr>Topic/Reliable Topic</vt:lpstr>
      <vt:lpstr>ITopic</vt:lpstr>
      <vt:lpstr>Subscribing to a Topic</vt:lpstr>
      <vt:lpstr>Using ITopic</vt:lpstr>
      <vt:lpstr>Reliable and “Unreliable”</vt:lpstr>
      <vt:lpstr>Ringbuffer</vt:lpstr>
      <vt:lpstr>Ringbuffer Configuration</vt:lpstr>
      <vt:lpstr>Writing to the Ringbuffer</vt:lpstr>
      <vt:lpstr>Reading from the Ringbuffer</vt:lpstr>
      <vt:lpstr>Capacity…</vt:lpstr>
      <vt:lpstr>Hazelcast Threading</vt:lpstr>
      <vt:lpstr>I/O Threading</vt:lpstr>
      <vt:lpstr>I/O Threading</vt:lpstr>
      <vt:lpstr>Event Threading</vt:lpstr>
      <vt:lpstr>Event Threading</vt:lpstr>
      <vt:lpstr>Event Threading</vt:lpstr>
      <vt:lpstr>Event Threading</vt:lpstr>
      <vt:lpstr>Operations Threads</vt:lpstr>
      <vt:lpstr>Partition-Aware (Partition) Threads</vt:lpstr>
      <vt:lpstr>Partition-Aware Threads</vt:lpstr>
      <vt:lpstr>Non-Partition-Aware (Generic) Threads</vt:lpstr>
      <vt:lpstr>Q and A</vt:lpstr>
      <vt:lpstr>Lunch Break</vt:lpstr>
      <vt:lpstr>Comprehensive Streaming Lab</vt:lpstr>
      <vt:lpstr>The Scenario</vt:lpstr>
      <vt:lpstr>Data Model</vt:lpstr>
      <vt:lpstr>Lab 1: Environment Orientation</vt:lpstr>
      <vt:lpstr>What we Learned …</vt:lpstr>
      <vt:lpstr>Lab 2: Configuring and Starting Jet</vt:lpstr>
      <vt:lpstr>What we Learned …</vt:lpstr>
      <vt:lpstr>Lab 3: Ingest GPS Data</vt:lpstr>
      <vt:lpstr>Hazelcast Sources and Sinks</vt:lpstr>
      <vt:lpstr>Hazelcast IMap and Event Journals</vt:lpstr>
      <vt:lpstr>Lab 3 Instructions</vt:lpstr>
      <vt:lpstr>What we Learned …</vt:lpstr>
      <vt:lpstr>Lab 4 - Updates</vt:lpstr>
      <vt:lpstr>Lab 5 - Enrich</vt:lpstr>
      <vt:lpstr>Lab 6 – Maintenance Alerts</vt:lpstr>
      <vt:lpstr>Lab 7 – Calculate Velocity and Miles Driven</vt:lpstr>
      <vt:lpstr>Lab 8 – Vehicles in an Area</vt:lpstr>
      <vt:lpstr>Lab 9 – Mileage Limits</vt:lpstr>
      <vt:lpstr>Lab 10 – Daily Report of Vehicles Due for Maintenance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 Processing Essentials</dc:title>
  <cp:lastModifiedBy>Randy May</cp:lastModifiedBy>
  <cp:revision>475</cp:revision>
  <cp:lastPrinted>2019-08-19T04:31:04Z</cp:lastPrinted>
  <dcterms:modified xsi:type="dcterms:W3CDTF">2019-12-03T15:34:23Z</dcterms:modified>
</cp:coreProperties>
</file>